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"/>
  </p:notesMasterIdLst>
  <p:sldIdLst>
    <p:sldId id="256" r:id="rId2"/>
    <p:sldId id="285" r:id="rId3"/>
    <p:sldId id="284" r:id="rId4"/>
    <p:sldId id="286" r:id="rId5"/>
    <p:sldId id="287" r:id="rId6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D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916"/>
    <p:restoredTop sz="88732"/>
  </p:normalViewPr>
  <p:slideViewPr>
    <p:cSldViewPr snapToGrid="0">
      <p:cViewPr varScale="1">
        <p:scale>
          <a:sx n="109" d="100"/>
          <a:sy n="109" d="100"/>
        </p:scale>
        <p:origin x="193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DEC8BB-31C7-5843-B7D5-429322E1B51E}" type="datetimeFigureOut">
              <a:rPr lang="en-US" smtClean="0"/>
              <a:t>11/16/24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F96C36-9EC9-7647-B94C-910363483B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495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F96C36-9EC9-7647-B94C-910363483BB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3823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 b="1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CSP status -  Interop Malta 2024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AEED83C5-CB15-C448-BD69-C18D2DD86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465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CSP status -  Interop Malta 2024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AEED83C5-CB15-C448-BD69-C18D2DD86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107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CSP status -  Interop Malta 2024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AEED83C5-CB15-C448-BD69-C18D2DD86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433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CSP status -  Interop Malta 2024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AEED83C5-CB15-C448-BD69-C18D2DD86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70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CSP status -  Interop Malta 2024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AEED83C5-CB15-C448-BD69-C18D2DD86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209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CSP status -  Interop Malta 2024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AEED83C5-CB15-C448-BD69-C18D2DD86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817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CSP status -  Interop Malta 2024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AEED83C5-CB15-C448-BD69-C18D2DD86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397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CSP status -  Interop Malta 2024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AEED83C5-CB15-C448-BD69-C18D2DD86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248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CSP status -  Interop Malta 2024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AEED83C5-CB15-C448-BD69-C18D2DD86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178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CSP status -  Interop Malta 2024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AEED83C5-CB15-C448-BD69-C18D2DD86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486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CSP status -  Interop Malta 2024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AEED83C5-CB15-C448-BD69-C18D2DD86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221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</a:schemeClr>
            </a:gs>
            <a:gs pos="74000">
              <a:schemeClr val="bg1">
                <a:lumMod val="85000"/>
              </a:schemeClr>
            </a:gs>
            <a:gs pos="83000">
              <a:schemeClr val="bg1">
                <a:lumMod val="75000"/>
              </a:schemeClr>
            </a:gs>
            <a:gs pos="100000">
              <a:schemeClr val="bg1">
                <a:lumMod val="65000"/>
              </a:schemeClr>
            </a:gs>
          </a:gsLst>
          <a:lin ang="7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57500" y="6356351"/>
            <a:ext cx="3429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US" b="0" i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CSP status -  Interop Malta 2024 </a:t>
            </a:r>
            <a:endParaRPr lang="en-US" dirty="0"/>
          </a:p>
        </p:txBody>
      </p:sp>
      <p:pic>
        <p:nvPicPr>
          <p:cNvPr id="8" name="IVOA_wb_1200.jpg" descr="IVOA_wb_1200.jpg">
            <a:extLst>
              <a:ext uri="{FF2B5EF4-FFF2-40B4-BE49-F238E27FC236}">
                <a16:creationId xmlns:a16="http://schemas.microsoft.com/office/drawing/2014/main" id="{1079D003-9BBC-10BA-3D3D-D0DE36065353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7460166" y="185738"/>
            <a:ext cx="1505607" cy="965200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429129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voa.net/documents/VOEvent/20240522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B7D534-8E54-CBFC-1A2C-82F3E1A006F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5400" dirty="0" err="1">
                <a:solidFill>
                  <a:srgbClr val="2F4D67"/>
                </a:solidFill>
              </a:rPr>
              <a:t>VOEvent</a:t>
            </a:r>
            <a:r>
              <a:rPr lang="en-US" sz="5400" dirty="0">
                <a:solidFill>
                  <a:srgbClr val="2F4D67"/>
                </a:solidFill>
              </a:rPr>
              <a:t>: and now what?</a:t>
            </a:r>
            <a:endParaRPr lang="en-US" sz="4000" dirty="0">
              <a:solidFill>
                <a:srgbClr val="2F4D6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0999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diagram of a diagram&#10;&#10;Description automatically generated with medium confidence">
            <a:extLst>
              <a:ext uri="{FF2B5EF4-FFF2-40B4-BE49-F238E27FC236}">
                <a16:creationId xmlns:a16="http://schemas.microsoft.com/office/drawing/2014/main" id="{411BAA2E-5A4C-EF53-6137-7DEC22B10E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11" y="1207913"/>
            <a:ext cx="9045589" cy="4258278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1CF0C2B-6772-3D82-03C6-40346DE5D10F}"/>
              </a:ext>
            </a:extLst>
          </p:cNvPr>
          <p:cNvSpPr txBox="1"/>
          <p:nvPr/>
        </p:nvSpPr>
        <p:spPr>
          <a:xfrm>
            <a:off x="6220178" y="5915378"/>
            <a:ext cx="30506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From J. </a:t>
            </a:r>
            <a:r>
              <a:rPr lang="en-US" dirty="0" err="1"/>
              <a:t>Racusin</a:t>
            </a:r>
            <a:r>
              <a:rPr lang="en-US" dirty="0"/>
              <a:t> presentation</a:t>
            </a:r>
          </a:p>
        </p:txBody>
      </p:sp>
    </p:spTree>
    <p:extLst>
      <p:ext uri="{BB962C8B-B14F-4D97-AF65-F5344CB8AC3E}">
        <p14:creationId xmlns:p14="http://schemas.microsoft.com/office/powerpoint/2010/main" val="11352953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13599C-5CCD-A295-18E2-FC02727B20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3139" y="1253331"/>
            <a:ext cx="78867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</a:p>
          <a:p>
            <a:r>
              <a:rPr lang="en-US" dirty="0"/>
              <a:t>VOEvent3.0 (??): decouple the </a:t>
            </a:r>
            <a:r>
              <a:rPr lang="en-US" dirty="0" err="1"/>
              <a:t>VOEvent</a:t>
            </a:r>
            <a:r>
              <a:rPr lang="en-US" dirty="0"/>
              <a:t> transport protocol from its serialization and develop one or more modern serializations.</a:t>
            </a:r>
          </a:p>
          <a:p>
            <a:r>
              <a:rPr lang="en-US" dirty="0">
                <a:solidFill>
                  <a:srgbClr val="000000"/>
                </a:solidFill>
                <a:effectLst/>
              </a:rPr>
              <a:t>Is </a:t>
            </a:r>
            <a:r>
              <a:rPr lang="en-US" dirty="0" err="1">
                <a:solidFill>
                  <a:srgbClr val="000000"/>
                </a:solidFill>
                <a:effectLst/>
              </a:rPr>
              <a:t>VOEvent</a:t>
            </a:r>
            <a:r>
              <a:rPr lang="en-US" dirty="0">
                <a:solidFill>
                  <a:srgbClr val="000000"/>
                </a:solidFill>
                <a:effectLst/>
              </a:rPr>
              <a:t> 3.0 needed: </a:t>
            </a:r>
          </a:p>
          <a:p>
            <a:pPr lvl="1"/>
            <a:r>
              <a:rPr lang="en-US" dirty="0">
                <a:solidFill>
                  <a:srgbClr val="000000"/>
                </a:solidFill>
                <a:effectLst/>
              </a:rPr>
              <a:t>is the astronomy community happy about what they are using?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Do we hope to have a new common standard that everybody will adopt or is it too late?</a:t>
            </a:r>
            <a:endParaRPr lang="en-US" dirty="0">
              <a:solidFill>
                <a:srgbClr val="000000"/>
              </a:solidFill>
              <a:effectLst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85252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8081E2-F2FA-7244-CF84-4F1F42D43E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community using?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22F60F-F976-47E0-CADC-4CA8C4090B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en-US" dirty="0">
              <a:effectLst/>
              <a:latin typeface="Helvetica" pitchFamily="2" charset="0"/>
            </a:endParaRPr>
          </a:p>
          <a:p>
            <a:r>
              <a:rPr lang="en-US" dirty="0">
                <a:effectLst/>
                <a:latin typeface="Helvetica" pitchFamily="2" charset="0"/>
              </a:rPr>
              <a:t>Currently various transient astronomy communities </a:t>
            </a:r>
            <a:r>
              <a:rPr lang="en-US" dirty="0" err="1">
                <a:effectLst/>
                <a:latin typeface="Helvetica" pitchFamily="2" charset="0"/>
              </a:rPr>
              <a:t>useRubin</a:t>
            </a:r>
            <a:r>
              <a:rPr lang="en-US" dirty="0">
                <a:effectLst/>
                <a:latin typeface="Helvetica" pitchFamily="2" charset="0"/>
              </a:rPr>
              <a:t>/LSST + other optical time-domain surveys – AVRO custom schema</a:t>
            </a:r>
          </a:p>
          <a:p>
            <a:r>
              <a:rPr lang="en-US" dirty="0" err="1">
                <a:effectLst/>
                <a:latin typeface="Helvetica" pitchFamily="2" charset="0"/>
              </a:rPr>
              <a:t>SCiMMA</a:t>
            </a:r>
            <a:r>
              <a:rPr lang="en-US" dirty="0">
                <a:effectLst/>
                <a:latin typeface="Helvetica" pitchFamily="2" charset="0"/>
              </a:rPr>
              <a:t> – custom AVRO with embedded schema + flexible on other formats</a:t>
            </a:r>
          </a:p>
          <a:p>
            <a:r>
              <a:rPr lang="en-US" dirty="0">
                <a:effectLst/>
                <a:latin typeface="Helvetica" pitchFamily="2" charset="0"/>
              </a:rPr>
              <a:t>CHIME/FRB – </a:t>
            </a:r>
            <a:r>
              <a:rPr lang="en-US" dirty="0" err="1">
                <a:effectLst/>
                <a:latin typeface="Helvetica" pitchFamily="2" charset="0"/>
              </a:rPr>
              <a:t>VOEvent</a:t>
            </a:r>
            <a:r>
              <a:rPr lang="en-US" dirty="0">
                <a:effectLst/>
                <a:latin typeface="Helvetica" pitchFamily="2" charset="0"/>
              </a:rPr>
              <a:t>, but working on GCN JSON Schema</a:t>
            </a:r>
          </a:p>
          <a:p>
            <a:r>
              <a:rPr lang="en-US" dirty="0">
                <a:effectLst/>
                <a:latin typeface="Helvetica" pitchFamily="2" charset="0"/>
              </a:rPr>
              <a:t>GCN – moving towards GCN JSON Unified Schema</a:t>
            </a:r>
          </a:p>
          <a:p>
            <a:r>
              <a:rPr lang="en-US" dirty="0">
                <a:effectLst/>
                <a:latin typeface="Helvetica" pitchFamily="2" charset="0"/>
              </a:rPr>
              <a:t>IGWN – their own JSON (GCN working on translation to GCN JSON)</a:t>
            </a:r>
          </a:p>
          <a:p>
            <a:r>
              <a:rPr lang="en-US" dirty="0">
                <a:latin typeface="Helvetica" pitchFamily="2" charset="0"/>
              </a:rPr>
              <a:t>CR-Neutrino: </a:t>
            </a:r>
            <a:r>
              <a:rPr lang="en-US" i="1" dirty="0">
                <a:effectLst/>
                <a:latin typeface="Helvetica" pitchFamily="2" charset="0"/>
              </a:rPr>
              <a:t>preferring </a:t>
            </a:r>
            <a:r>
              <a:rPr lang="en-US" i="1" dirty="0" err="1">
                <a:effectLst/>
                <a:latin typeface="Helvetica" pitchFamily="2" charset="0"/>
              </a:rPr>
              <a:t>json</a:t>
            </a:r>
            <a:r>
              <a:rPr lang="en-US" i="1" dirty="0">
                <a:effectLst/>
                <a:latin typeface="Helvetica" pitchFamily="2" charset="0"/>
              </a:rPr>
              <a:t> over </a:t>
            </a:r>
            <a:r>
              <a:rPr lang="en-US" i="1" dirty="0" err="1">
                <a:effectLst/>
                <a:latin typeface="Helvetica" pitchFamily="2" charset="0"/>
              </a:rPr>
              <a:t>VOEvent</a:t>
            </a:r>
            <a:r>
              <a:rPr lang="en-US" i="1" dirty="0">
                <a:effectLst/>
                <a:latin typeface="Helvetica" pitchFamily="2" charset="0"/>
              </a:rPr>
              <a:t> due to</a:t>
            </a:r>
            <a:r>
              <a:rPr lang="en-US" dirty="0">
                <a:latin typeface="Helvetica" pitchFamily="2" charset="0"/>
              </a:rPr>
              <a:t> </a:t>
            </a:r>
            <a:r>
              <a:rPr lang="en-US" i="1" dirty="0">
                <a:effectLst/>
                <a:latin typeface="Helvetica" pitchFamily="2" charset="0"/>
              </a:rPr>
              <a:t>readability</a:t>
            </a:r>
            <a:endParaRPr lang="en-US" dirty="0">
              <a:effectLst/>
              <a:latin typeface="Helvetica" pitchFamily="2" charset="0"/>
            </a:endParaRPr>
          </a:p>
          <a:p>
            <a:r>
              <a:rPr lang="en-US" dirty="0">
                <a:effectLst/>
                <a:latin typeface="Helvetica" pitchFamily="2" charset="0"/>
              </a:rPr>
              <a:t>CTAO: </a:t>
            </a:r>
            <a:r>
              <a:rPr lang="en-US" dirty="0" err="1">
                <a:effectLst/>
                <a:latin typeface="Helvetica" pitchFamily="2" charset="0"/>
              </a:rPr>
              <a:t>VOEvent</a:t>
            </a:r>
            <a:r>
              <a:rPr lang="en-US" dirty="0">
                <a:latin typeface="Helvetica" pitchFamily="2" charset="0"/>
              </a:rPr>
              <a:t> 2.0</a:t>
            </a:r>
            <a:endParaRPr lang="en-US" dirty="0">
              <a:effectLst/>
              <a:latin typeface="Helvetica" pitchFamily="2" charset="0"/>
            </a:endParaRPr>
          </a:p>
          <a:p>
            <a:pPr marL="0" indent="0">
              <a:buNone/>
            </a:pPr>
            <a:br>
              <a:rPr lang="en-US" dirty="0">
                <a:effectLst/>
                <a:latin typeface="Helvetica" pitchFamily="2" charset="0"/>
              </a:rPr>
            </a:br>
            <a:endParaRPr lang="en-US" dirty="0">
              <a:effectLst/>
              <a:latin typeface="Helvetica" pitchFamily="2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35593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0269D3-665E-97A0-7F2C-77CBAFBFBF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8E92B5-480B-8B1E-8001-AACE504116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Latest </a:t>
            </a:r>
            <a:r>
              <a:rPr lang="en-US" dirty="0" err="1"/>
              <a:t>VOEvent</a:t>
            </a:r>
            <a:r>
              <a:rPr lang="en-US" dirty="0"/>
              <a:t> Draft – 2.1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718F67-A039-75A9-D11E-B6BEC40A84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 algn="l">
              <a:buNone/>
            </a:pPr>
            <a:r>
              <a:rPr lang="en-US" sz="3300" b="1" i="0" u="none" strike="noStrike" dirty="0">
                <a:solidFill>
                  <a:srgbClr val="630000"/>
                </a:solidFill>
                <a:effectLst/>
                <a:latin typeface="arial" panose="020B0604020202020204" pitchFamily="34" charset="0"/>
              </a:rPr>
              <a:t>Summary</a:t>
            </a:r>
            <a:r>
              <a:rPr lang="en-US" b="1" i="0" u="none" strike="noStrike" dirty="0">
                <a:solidFill>
                  <a:srgbClr val="630000"/>
                </a:solidFill>
                <a:effectLst/>
                <a:latin typeface="arial" panose="020B0604020202020204" pitchFamily="34" charset="0"/>
              </a:rPr>
              <a:t> </a:t>
            </a:r>
          </a:p>
          <a:p>
            <a:pPr algn="l"/>
            <a:r>
              <a:rPr lang="en-US" sz="33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VOEvent</a:t>
            </a:r>
            <a:r>
              <a:rPr lang="en-US" sz="33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2.1 defines the content and meaning of a standard information packet for representing, transmitting, publishing and archiving information about a transient celestial event, with the implication that timely follow-up is of interest. The objective is to motivate the observation of targets-of-opportunity, to drive robotic telescopes, to trigger archive searches, and to alert the community. </a:t>
            </a:r>
            <a:r>
              <a:rPr lang="en-US" sz="33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VOEvent</a:t>
            </a:r>
            <a:r>
              <a:rPr lang="en-US" sz="33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is focused on the reporting of photon events, but events mediated by disparate phenomena such as neutrinos, gravitational waves, and solar or atmospheric particle bursts may also be reported.</a:t>
            </a:r>
          </a:p>
          <a:p>
            <a:pPr algn="l"/>
            <a:r>
              <a:rPr lang="en-US" sz="33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Proposed Recommendations (PRs) for </a:t>
            </a:r>
            <a:r>
              <a:rPr lang="en-US" sz="33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VOEvent</a:t>
            </a:r>
            <a:r>
              <a:rPr lang="en-US" sz="33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2.1 can be found at: </a:t>
            </a:r>
          </a:p>
          <a:p>
            <a:pPr lvl="1"/>
            <a:r>
              <a:rPr lang="en-US" sz="2900" b="0" i="0" u="none" strike="noStrike" dirty="0">
                <a:solidFill>
                  <a:srgbClr val="58438B"/>
                </a:solidFill>
                <a:effectLst/>
                <a:latin typeface="arial" panose="020B0604020202020204" pitchFamily="34" charset="0"/>
                <a:hlinkClick r:id="rId2"/>
              </a:rPr>
              <a:t>2024-05-22: last PR</a:t>
            </a:r>
            <a:r>
              <a:rPr lang="en-US" sz="2900" b="0" i="0" u="none" strike="noStrike" dirty="0">
                <a:solidFill>
                  <a:srgbClr val="58438B"/>
                </a:solidFill>
                <a:effectLst/>
                <a:latin typeface="arial" panose="020B0604020202020204" pitchFamily="34" charset="0"/>
              </a:rPr>
              <a:t>     (May 2024)</a:t>
            </a:r>
            <a:endParaRPr lang="en-US" sz="29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indent="0" algn="l">
              <a:buNone/>
            </a:pPr>
            <a:endParaRPr lang="en-US" sz="3300" b="1" i="0" u="none" strike="noStrike" dirty="0">
              <a:solidFill>
                <a:srgbClr val="630000"/>
              </a:solidFill>
              <a:effectLst/>
              <a:latin typeface="arial" panose="020B0604020202020204" pitchFamily="34" charset="0"/>
            </a:endParaRPr>
          </a:p>
          <a:p>
            <a:pPr marL="0" indent="0" algn="l">
              <a:buNone/>
            </a:pPr>
            <a:r>
              <a:rPr lang="en-US" sz="3300" b="1" i="0" u="none" strike="noStrike" dirty="0">
                <a:solidFill>
                  <a:srgbClr val="630000"/>
                </a:solidFill>
                <a:effectLst/>
                <a:latin typeface="arial" panose="020B0604020202020204" pitchFamily="34" charset="0"/>
              </a:rPr>
              <a:t>Changes since 2.0 </a:t>
            </a:r>
          </a:p>
          <a:p>
            <a:pPr algn="l"/>
            <a:r>
              <a:rPr lang="en-US" sz="33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This document describes an </a:t>
            </a:r>
            <a:r>
              <a:rPr lang="en-US" sz="3300" b="0" i="0" u="none" strike="noStrike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update to the IVOA </a:t>
            </a:r>
            <a:r>
              <a:rPr lang="en-US" sz="3300" b="0" i="0" u="none" strike="noStrike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VOEvent</a:t>
            </a:r>
            <a:r>
              <a:rPr lang="en-US" sz="3300" b="0" i="0" u="none" strike="noStrike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recommendation for the representation of solar system events</a:t>
            </a:r>
            <a:r>
              <a:rPr lang="en-US" sz="33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It has been developed by the Solar System and Time Domain Interest Groups. Details of changes from v2.0 are described in the document.</a:t>
            </a:r>
          </a:p>
        </p:txBody>
      </p:sp>
    </p:spTree>
    <p:extLst>
      <p:ext uri="{BB962C8B-B14F-4D97-AF65-F5344CB8AC3E}">
        <p14:creationId xmlns:p14="http://schemas.microsoft.com/office/powerpoint/2010/main" val="3753262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4634</TotalTime>
  <Words>319</Words>
  <Application>Microsoft Macintosh PowerPoint</Application>
  <PresentationFormat>Letter Paper (8.5x11 in)</PresentationFormat>
  <Paragraphs>26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Aptos</vt:lpstr>
      <vt:lpstr>Arial</vt:lpstr>
      <vt:lpstr>Arial</vt:lpstr>
      <vt:lpstr>Calibri</vt:lpstr>
      <vt:lpstr>Helvetica</vt:lpstr>
      <vt:lpstr>Times New Roman</vt:lpstr>
      <vt:lpstr>Office Theme</vt:lpstr>
      <vt:lpstr>VOEvent: and now what?</vt:lpstr>
      <vt:lpstr>PowerPoint Presentation</vt:lpstr>
      <vt:lpstr>PowerPoint Presentation</vt:lpstr>
      <vt:lpstr>What is the community using?</vt:lpstr>
      <vt:lpstr>Latest VOEvent Draft – 2.1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Civano, Francesca M. (GSFC-6600)</dc:creator>
  <cp:lastModifiedBy>Janet Evans</cp:lastModifiedBy>
  <cp:revision>20</cp:revision>
  <dcterms:created xsi:type="dcterms:W3CDTF">2024-09-30T17:33:03Z</dcterms:created>
  <dcterms:modified xsi:type="dcterms:W3CDTF">2024-11-16T10:56:55Z</dcterms:modified>
</cp:coreProperties>
</file>