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20"/>
  </p:notesMasterIdLst>
  <p:handoutMasterIdLst>
    <p:handoutMasterId r:id="rId21"/>
  </p:handoutMasterIdLst>
  <p:sldIdLst>
    <p:sldId id="266" r:id="rId2"/>
    <p:sldId id="286" r:id="rId3"/>
    <p:sldId id="288" r:id="rId4"/>
    <p:sldId id="289" r:id="rId5"/>
    <p:sldId id="302" r:id="rId6"/>
    <p:sldId id="290" r:id="rId7"/>
    <p:sldId id="291" r:id="rId8"/>
    <p:sldId id="292" r:id="rId9"/>
    <p:sldId id="301" r:id="rId10"/>
    <p:sldId id="303" r:id="rId11"/>
    <p:sldId id="304" r:id="rId12"/>
    <p:sldId id="305" r:id="rId13"/>
    <p:sldId id="293" r:id="rId14"/>
    <p:sldId id="298" r:id="rId15"/>
    <p:sldId id="299" r:id="rId16"/>
    <p:sldId id="306" r:id="rId17"/>
    <p:sldId id="307" r:id="rId18"/>
    <p:sldId id="308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ys" initials="ML" lastIdx="1" clrIdx="0">
    <p:extLst>
      <p:ext uri="{19B8F6BF-5375-455C-9EA6-DF929625EA0E}">
        <p15:presenceInfo xmlns:p15="http://schemas.microsoft.com/office/powerpoint/2012/main" userId="louy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8" autoAdjust="0"/>
    <p:restoredTop sz="94660"/>
  </p:normalViewPr>
  <p:slideViewPr>
    <p:cSldViewPr>
      <p:cViewPr varScale="1">
        <p:scale>
          <a:sx n="58" d="100"/>
          <a:sy n="58" d="100"/>
        </p:scale>
        <p:origin x="24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28T00:01:16.571" idx="1">
    <p:pos x="5532" y="264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938A5-721F-DD48-9970-1D280521FC29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95A5B-A92E-CF45-B3AB-B70798F6A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01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E8E06-B876-448F-B832-1A384FF2EFC8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D2650-2AC7-438E-8E1F-33B8A5533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4397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narcy\Desktop\COLINE\3_Supports\Présentation PowerPoint\Elements diapo\Fond-diapo 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5" y="-27384"/>
            <a:ext cx="918194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6262464" cy="1470025"/>
          </a:xfrm>
        </p:spPr>
        <p:txBody>
          <a:bodyPr>
            <a:noAutofit/>
          </a:bodyPr>
          <a:lstStyle>
            <a:lvl1pPr>
              <a:defRPr sz="5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6400800" cy="153657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040810" y="764704"/>
            <a:ext cx="1296144" cy="129614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8416527" y="3025055"/>
            <a:ext cx="187921" cy="1879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8820472" y="4105175"/>
            <a:ext cx="187921" cy="1879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8529537" y="5373216"/>
            <a:ext cx="379064" cy="37906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3" descr="C:\Users\narcy\Desktop\COLINE\LOGOS\CDS\CDS LOGO refai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5" y="5752284"/>
            <a:ext cx="1873037" cy="106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89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accent5">
                  <a:lumMod val="75000"/>
                </a:schemeClr>
              </a:buClr>
              <a:defRPr/>
            </a:lvl1pPr>
            <a:lvl2pPr>
              <a:buClr>
                <a:schemeClr val="accent5">
                  <a:lumMod val="75000"/>
                </a:schemeClr>
              </a:buClr>
              <a:defRPr/>
            </a:lvl2pPr>
            <a:lvl3pPr>
              <a:buClr>
                <a:schemeClr val="accent5">
                  <a:lumMod val="75000"/>
                </a:schemeClr>
              </a:buClr>
              <a:defRPr/>
            </a:lvl3pPr>
            <a:lvl4pPr>
              <a:buClr>
                <a:schemeClr val="accent5">
                  <a:lumMod val="75000"/>
                </a:schemeClr>
              </a:buClr>
              <a:defRPr/>
            </a:lvl4pPr>
            <a:lvl5pPr>
              <a:buClr>
                <a:schemeClr val="accent5">
                  <a:lumMod val="75000"/>
                </a:schemeClr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1D72-368B-224D-9F05-623D3063A83B}" type="datetime1">
              <a:rPr lang="fr-FR" smtClean="0"/>
              <a:t>28/07/2017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69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BC77-FF5F-AB42-966C-B2EF5D669BDA}" type="datetime1">
              <a:rPr lang="fr-FR" smtClean="0"/>
              <a:t>28/07/2017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161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15616" y="274638"/>
            <a:ext cx="7571184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/>
            </a:lvl1pPr>
            <a:lvl2pPr>
              <a:buClr>
                <a:schemeClr val="accent5">
                  <a:lumMod val="75000"/>
                </a:schemeClr>
              </a:buClr>
              <a:defRPr/>
            </a:lvl2pPr>
            <a:lvl3pPr>
              <a:buClr>
                <a:schemeClr val="accent5">
                  <a:lumMod val="75000"/>
                </a:schemeClr>
              </a:buClr>
              <a:defRPr/>
            </a:lvl3pPr>
            <a:lvl4pPr>
              <a:buClr>
                <a:schemeClr val="accent5">
                  <a:lumMod val="75000"/>
                </a:schemeClr>
              </a:buClr>
              <a:defRPr/>
            </a:lvl4pPr>
            <a:lvl5pPr>
              <a:buClr>
                <a:schemeClr val="accent5">
                  <a:lumMod val="75000"/>
                </a:schemeClr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11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0138-F49B-7D47-9776-AFF61273239A}" type="datetime1">
              <a:rPr lang="fr-FR" smtClean="0"/>
              <a:t>28/07/2017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04248" y="764704"/>
            <a:ext cx="1296144" cy="129614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5076056" y="576783"/>
            <a:ext cx="187921" cy="1879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3347864" y="476672"/>
            <a:ext cx="187921" cy="1879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755576" y="188640"/>
            <a:ext cx="379064" cy="37906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66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800"/>
            </a:lvl1pPr>
            <a:lvl2pPr>
              <a:buClr>
                <a:schemeClr val="accent5">
                  <a:lumMod val="75000"/>
                </a:schemeClr>
              </a:buClr>
              <a:defRPr sz="2400"/>
            </a:lvl2pPr>
            <a:lvl3pPr>
              <a:buClr>
                <a:schemeClr val="accent5">
                  <a:lumMod val="75000"/>
                </a:schemeClr>
              </a:buClr>
              <a:defRPr sz="2000"/>
            </a:lvl3pPr>
            <a:lvl4pPr>
              <a:buClr>
                <a:schemeClr val="accent5">
                  <a:lumMod val="75000"/>
                </a:schemeClr>
              </a:buClr>
              <a:defRPr sz="1800"/>
            </a:lvl4pPr>
            <a:lvl5pPr>
              <a:buClr>
                <a:schemeClr val="accent5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800"/>
            </a:lvl1pPr>
            <a:lvl2pPr>
              <a:buClr>
                <a:schemeClr val="accent5">
                  <a:lumMod val="75000"/>
                </a:schemeClr>
              </a:buClr>
              <a:defRPr sz="2400"/>
            </a:lvl2pPr>
            <a:lvl3pPr>
              <a:buClr>
                <a:schemeClr val="accent5">
                  <a:lumMod val="75000"/>
                </a:schemeClr>
              </a:buClr>
              <a:defRPr sz="2000"/>
            </a:lvl3pPr>
            <a:lvl4pPr>
              <a:buClr>
                <a:schemeClr val="accent5">
                  <a:lumMod val="75000"/>
                </a:schemeClr>
              </a:buClr>
              <a:defRPr sz="1800"/>
            </a:lvl4pPr>
            <a:lvl5pPr>
              <a:buClr>
                <a:schemeClr val="accent5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3445-AD31-B243-B773-35E4B3A3484C}" type="datetime1">
              <a:rPr lang="fr-FR" smtClean="0"/>
              <a:t>28/07/2017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26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400"/>
            </a:lvl1pPr>
            <a:lvl2pPr>
              <a:buClr>
                <a:schemeClr val="accent5">
                  <a:lumMod val="75000"/>
                </a:schemeClr>
              </a:buClr>
              <a:defRPr sz="2000"/>
            </a:lvl2pPr>
            <a:lvl3pPr>
              <a:buClr>
                <a:schemeClr val="accent5">
                  <a:lumMod val="75000"/>
                </a:schemeClr>
              </a:buClr>
              <a:defRPr sz="1800"/>
            </a:lvl3pPr>
            <a:lvl4pPr>
              <a:buClr>
                <a:schemeClr val="accent5">
                  <a:lumMod val="75000"/>
                </a:schemeClr>
              </a:buClr>
              <a:defRPr sz="1600"/>
            </a:lvl4pPr>
            <a:lvl5pPr>
              <a:buClr>
                <a:schemeClr val="accent5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400"/>
            </a:lvl1pPr>
            <a:lvl2pPr>
              <a:buClr>
                <a:schemeClr val="accent5">
                  <a:lumMod val="75000"/>
                </a:schemeClr>
              </a:buClr>
              <a:defRPr sz="2000"/>
            </a:lvl2pPr>
            <a:lvl3pPr>
              <a:buClr>
                <a:schemeClr val="accent5">
                  <a:lumMod val="75000"/>
                </a:schemeClr>
              </a:buClr>
              <a:defRPr sz="1800"/>
            </a:lvl3pPr>
            <a:lvl4pPr>
              <a:buClr>
                <a:schemeClr val="accent5">
                  <a:lumMod val="75000"/>
                </a:schemeClr>
              </a:buClr>
              <a:defRPr sz="1600"/>
            </a:lvl4pPr>
            <a:lvl5pPr>
              <a:buClr>
                <a:schemeClr val="accent5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E576-19D9-0A41-A999-7EA54B827EB1}" type="datetime1">
              <a:rPr lang="fr-FR" smtClean="0"/>
              <a:t>28/07/2017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62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7DEA-BC55-BB4A-818D-6AFF3FBC972F}" type="datetime1">
              <a:rPr lang="fr-FR" smtClean="0"/>
              <a:t>28/07/2017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54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E698-94EC-C442-A295-B93BE17A397D}" type="datetime1">
              <a:rPr lang="fr-FR" smtClean="0"/>
              <a:t>28/07/2017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654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buClr>
                <a:schemeClr val="accent5">
                  <a:lumMod val="75000"/>
                </a:schemeClr>
              </a:buClr>
              <a:defRPr sz="2800"/>
            </a:lvl2pPr>
            <a:lvl3pPr>
              <a:buClr>
                <a:schemeClr val="accent5">
                  <a:lumMod val="75000"/>
                </a:schemeClr>
              </a:buClr>
              <a:defRPr sz="2400"/>
            </a:lvl3pPr>
            <a:lvl4pPr>
              <a:buClr>
                <a:schemeClr val="accent5">
                  <a:lumMod val="75000"/>
                </a:schemeClr>
              </a:buClr>
              <a:defRPr sz="2000"/>
            </a:lvl4pPr>
            <a:lvl5pPr>
              <a:buClr>
                <a:schemeClr val="accent5">
                  <a:lumMod val="75000"/>
                </a:schemeClr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6B1E-ED09-424F-9BEA-A42E4A7A4DA0}" type="datetime1">
              <a:rPr lang="fr-FR" smtClean="0"/>
              <a:t>28/07/2017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937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01AA-0DA3-254D-A3BF-E73A6EB4C45B}" type="datetime1">
              <a:rPr lang="fr-FR" smtClean="0"/>
              <a:t>28/07/2017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10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01/10/2015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 du CDS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42578-B874-406A-9685-56ACD319D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02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6852" y="1036226"/>
            <a:ext cx="6262464" cy="1470025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6000" dirty="0" smtClean="0"/>
              <a:t>Provenance DM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800" dirty="0" smtClean="0"/>
              <a:t>CDS </a:t>
            </a:r>
            <a:r>
              <a:rPr lang="fr-FR" sz="4800" dirty="0" err="1" smtClean="0"/>
              <a:t>implementation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200" dirty="0" smtClean="0"/>
              <a:t>July 2017 </a:t>
            </a:r>
            <a:r>
              <a:rPr lang="fr-FR" sz="3200" dirty="0" err="1" smtClean="0"/>
              <a:t>status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980656"/>
            <a:ext cx="6400800" cy="1536576"/>
          </a:xfrm>
        </p:spPr>
        <p:txBody>
          <a:bodyPr/>
          <a:lstStyle/>
          <a:p>
            <a:r>
              <a:rPr lang="fr-FR" sz="2000" dirty="0" smtClean="0"/>
              <a:t>Mireille Louys (CDS, </a:t>
            </a:r>
            <a:r>
              <a:rPr lang="fr-FR" sz="2000" dirty="0" err="1" smtClean="0"/>
              <a:t>ICube</a:t>
            </a:r>
            <a:r>
              <a:rPr lang="fr-FR" sz="2000" dirty="0" smtClean="0"/>
              <a:t>/Université Strasbourg)</a:t>
            </a:r>
          </a:p>
          <a:p>
            <a:r>
              <a:rPr lang="fr-FR" sz="2000" dirty="0" smtClean="0"/>
              <a:t>François Bonnarel (CDS/CNRS)</a:t>
            </a:r>
          </a:p>
          <a:p>
            <a:r>
              <a:rPr lang="fr-FR" sz="2000" dirty="0" smtClean="0"/>
              <a:t>François Bock (Université de Strasbourg,  </a:t>
            </a:r>
            <a:r>
              <a:rPr lang="fr-FR" sz="2000" dirty="0" err="1" smtClean="0"/>
              <a:t>intern</a:t>
            </a:r>
            <a:r>
              <a:rPr lang="fr-FR" sz="2000" dirty="0"/>
              <a:t>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58195"/>
            <a:ext cx="1218616" cy="7702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5802804"/>
            <a:ext cx="1009033" cy="71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fr-FR" sz="3300" dirty="0" err="1">
                <a:solidFill>
                  <a:schemeClr val="bg1"/>
                </a:solidFill>
                <a:latin typeface="Calibri Light"/>
              </a:rPr>
              <a:t>Graphical</a:t>
            </a:r>
            <a:r>
              <a:rPr lang="fr-FR" sz="3300" dirty="0">
                <a:solidFill>
                  <a:schemeClr val="bg1"/>
                </a:solidFill>
                <a:latin typeface="Calibri Light"/>
              </a:rPr>
              <a:t> </a:t>
            </a:r>
            <a:r>
              <a:rPr lang="fr-FR" sz="3300" dirty="0" smtClean="0">
                <a:solidFill>
                  <a:schemeClr val="bg1"/>
                </a:solidFill>
                <a:latin typeface="Calibri Light"/>
              </a:rPr>
              <a:t>Output :</a:t>
            </a:r>
          </a:p>
          <a:p>
            <a:pPr algn="ctr">
              <a:lnSpc>
                <a:spcPct val="90000"/>
              </a:lnSpc>
            </a:pPr>
            <a:r>
              <a:rPr lang="fr-FR" sz="3300" dirty="0" err="1" smtClean="0">
                <a:solidFill>
                  <a:schemeClr val="bg1"/>
                </a:solidFill>
                <a:latin typeface="Calibri Light"/>
              </a:rPr>
              <a:t>With</a:t>
            </a:r>
            <a:r>
              <a:rPr lang="fr-FR" sz="3300" dirty="0" smtClean="0">
                <a:solidFill>
                  <a:schemeClr val="bg1"/>
                </a:solidFill>
                <a:latin typeface="Calibri Light"/>
              </a:rPr>
              <a:t> </a:t>
            </a:r>
            <a:r>
              <a:rPr lang="fr-FR" sz="3300" dirty="0" err="1" smtClean="0">
                <a:solidFill>
                  <a:schemeClr val="bg1"/>
                </a:solidFill>
                <a:latin typeface="Calibri Light"/>
              </a:rPr>
              <a:t>attributes</a:t>
            </a:r>
            <a:r>
              <a:rPr lang="fr-FR" sz="3300" dirty="0" smtClean="0">
                <a:solidFill>
                  <a:schemeClr val="bg1"/>
                </a:solidFill>
                <a:latin typeface="Calibri Light"/>
              </a:rPr>
              <a:t> </a:t>
            </a:r>
            <a:r>
              <a:rPr lang="fr-FR" sz="3300" dirty="0" err="1" smtClean="0">
                <a:solidFill>
                  <a:schemeClr val="bg1"/>
                </a:solidFill>
                <a:latin typeface="Calibri Light"/>
              </a:rPr>
              <a:t>displayed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6" name="CustomShape 2"/>
          <p:cNvSpPr/>
          <p:nvPr/>
        </p:nvSpPr>
        <p:spPr>
          <a:xfrm>
            <a:off x="2707200" y="1640880"/>
            <a:ext cx="65516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054"/>
            <a:ext cx="8998046" cy="47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439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fr-FR" sz="3300" dirty="0" err="1">
                <a:solidFill>
                  <a:schemeClr val="bg1"/>
                </a:solidFill>
                <a:latin typeface="Calibri Light"/>
              </a:rPr>
              <a:t>Graphical</a:t>
            </a:r>
            <a:r>
              <a:rPr lang="fr-FR" sz="3300" dirty="0">
                <a:solidFill>
                  <a:schemeClr val="bg1"/>
                </a:solidFill>
                <a:latin typeface="Calibri Light"/>
              </a:rPr>
              <a:t> </a:t>
            </a:r>
            <a:r>
              <a:rPr lang="fr-FR" sz="3300" dirty="0" smtClean="0">
                <a:solidFill>
                  <a:schemeClr val="bg1"/>
                </a:solidFill>
                <a:latin typeface="Calibri Light"/>
              </a:rPr>
              <a:t>Output :</a:t>
            </a:r>
          </a:p>
          <a:p>
            <a:pPr algn="ctr">
              <a:lnSpc>
                <a:spcPct val="90000"/>
              </a:lnSpc>
            </a:pPr>
            <a:r>
              <a:rPr lang="fr-FR" sz="3300" dirty="0" err="1" smtClean="0">
                <a:solidFill>
                  <a:schemeClr val="bg1"/>
                </a:solidFill>
                <a:latin typeface="Calibri Light"/>
              </a:rPr>
              <a:t>With</a:t>
            </a:r>
            <a:r>
              <a:rPr lang="fr-FR" sz="3300" dirty="0" smtClean="0">
                <a:solidFill>
                  <a:schemeClr val="bg1"/>
                </a:solidFill>
                <a:latin typeface="Calibri Light"/>
              </a:rPr>
              <a:t> </a:t>
            </a:r>
            <a:r>
              <a:rPr lang="fr-FR" sz="3300" dirty="0" err="1" smtClean="0">
                <a:solidFill>
                  <a:schemeClr val="bg1"/>
                </a:solidFill>
                <a:latin typeface="Calibri Light"/>
              </a:rPr>
              <a:t>attributes</a:t>
            </a:r>
            <a:r>
              <a:rPr lang="fr-FR" sz="3300" dirty="0" smtClean="0">
                <a:solidFill>
                  <a:schemeClr val="bg1"/>
                </a:solidFill>
                <a:latin typeface="Calibri Light"/>
              </a:rPr>
              <a:t> </a:t>
            </a:r>
            <a:r>
              <a:rPr lang="fr-FR" sz="3300" dirty="0" err="1" smtClean="0">
                <a:solidFill>
                  <a:schemeClr val="bg1"/>
                </a:solidFill>
                <a:latin typeface="Calibri Light"/>
              </a:rPr>
              <a:t>displayed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6" name="CustomShape 2"/>
          <p:cNvSpPr/>
          <p:nvPr/>
        </p:nvSpPr>
        <p:spPr>
          <a:xfrm>
            <a:off x="2707200" y="1640880"/>
            <a:ext cx="65516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23220"/>
            <a:ext cx="7888908" cy="41761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40715"/>
            <a:ext cx="5637649" cy="2556000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1331640" y="2348880"/>
            <a:ext cx="864096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4779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fr-FR" sz="3300" dirty="0" err="1">
                <a:solidFill>
                  <a:schemeClr val="bg1"/>
                </a:solidFill>
                <a:latin typeface="Calibri Light"/>
              </a:rPr>
              <a:t>Graphical</a:t>
            </a:r>
            <a:r>
              <a:rPr lang="fr-FR" sz="3300" dirty="0">
                <a:solidFill>
                  <a:schemeClr val="bg1"/>
                </a:solidFill>
                <a:latin typeface="Calibri Light"/>
              </a:rPr>
              <a:t> </a:t>
            </a:r>
            <a:r>
              <a:rPr lang="fr-FR" sz="3300" dirty="0" smtClean="0">
                <a:solidFill>
                  <a:schemeClr val="bg1"/>
                </a:solidFill>
                <a:latin typeface="Calibri Light"/>
              </a:rPr>
              <a:t>Output :</a:t>
            </a:r>
          </a:p>
          <a:p>
            <a:pPr algn="ctr">
              <a:lnSpc>
                <a:spcPct val="90000"/>
              </a:lnSpc>
            </a:pPr>
            <a:r>
              <a:rPr lang="fr-FR" sz="3300" dirty="0" err="1" smtClean="0">
                <a:solidFill>
                  <a:schemeClr val="bg1"/>
                </a:solidFill>
                <a:latin typeface="Calibri Light"/>
              </a:rPr>
              <a:t>With</a:t>
            </a:r>
            <a:r>
              <a:rPr lang="fr-FR" sz="3300" dirty="0" smtClean="0">
                <a:solidFill>
                  <a:schemeClr val="bg1"/>
                </a:solidFill>
                <a:latin typeface="Calibri Light"/>
              </a:rPr>
              <a:t> </a:t>
            </a:r>
            <a:r>
              <a:rPr lang="fr-FR" sz="3300" dirty="0" err="1" smtClean="0">
                <a:solidFill>
                  <a:schemeClr val="bg1"/>
                </a:solidFill>
                <a:latin typeface="Calibri Light"/>
              </a:rPr>
              <a:t>attributes</a:t>
            </a:r>
            <a:r>
              <a:rPr lang="fr-FR" sz="3300" dirty="0" smtClean="0">
                <a:solidFill>
                  <a:schemeClr val="bg1"/>
                </a:solidFill>
                <a:latin typeface="Calibri Light"/>
              </a:rPr>
              <a:t> </a:t>
            </a:r>
            <a:r>
              <a:rPr lang="fr-FR" sz="3300" dirty="0" err="1" smtClean="0">
                <a:solidFill>
                  <a:schemeClr val="bg1"/>
                </a:solidFill>
                <a:latin typeface="Calibri Light"/>
              </a:rPr>
              <a:t>displayed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6" name="CustomShape 2"/>
          <p:cNvSpPr/>
          <p:nvPr/>
        </p:nvSpPr>
        <p:spPr>
          <a:xfrm>
            <a:off x="2707200" y="1640880"/>
            <a:ext cx="65516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40" y="1823220"/>
            <a:ext cx="7888908" cy="41761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5201" b="2401"/>
          <a:stretch/>
        </p:blipFill>
        <p:spPr>
          <a:xfrm>
            <a:off x="2639243" y="2492896"/>
            <a:ext cx="6588000" cy="3549660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1909183" y="3140968"/>
            <a:ext cx="16982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1525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628740" y="313298"/>
            <a:ext cx="7886520" cy="13251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2707200" y="1640880"/>
            <a:ext cx="65516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343256"/>
            <a:ext cx="75711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>
                <a:latin typeface="Calibri Light"/>
              </a:rPr>
              <a:t>Text</a:t>
            </a:r>
            <a:r>
              <a:rPr lang="fr-FR" dirty="0">
                <a:latin typeface="Calibri Light"/>
              </a:rPr>
              <a:t> </a:t>
            </a:r>
            <a:r>
              <a:rPr lang="fr-FR" dirty="0" smtClean="0">
                <a:latin typeface="Calibri Light"/>
              </a:rPr>
              <a:t>Output </a:t>
            </a:r>
            <a:r>
              <a:rPr lang="fr-FR" dirty="0" err="1" smtClean="0">
                <a:latin typeface="Calibri Light"/>
              </a:rPr>
              <a:t>from</a:t>
            </a:r>
            <a:r>
              <a:rPr lang="fr-FR" dirty="0" smtClean="0">
                <a:latin typeface="Calibri Light"/>
              </a:rPr>
              <a:t> </a:t>
            </a:r>
            <a:r>
              <a:rPr lang="fr-FR" dirty="0" err="1" smtClean="0">
                <a:latin typeface="Calibri Light"/>
              </a:rPr>
              <a:t>graphic</a:t>
            </a:r>
            <a:r>
              <a:rPr lang="fr-FR" dirty="0" smtClean="0">
                <a:latin typeface="Calibri Light"/>
              </a:rPr>
              <a:t> interface :</a:t>
            </a:r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 smtClean="0"/>
              <a:t>(</a:t>
            </a:r>
            <a:r>
              <a:rPr lang="fr-FR" sz="2200" dirty="0" err="1" smtClean="0"/>
              <a:t>foreward</a:t>
            </a:r>
            <a:r>
              <a:rPr lang="fr-FR" sz="2200" dirty="0" smtClean="0"/>
              <a:t> </a:t>
            </a:r>
            <a:r>
              <a:rPr lang="fr-FR" sz="2200" dirty="0" err="1" smtClean="0"/>
              <a:t>processing</a:t>
            </a:r>
            <a:r>
              <a:rPr lang="fr-FR" sz="2200" dirty="0" smtClean="0"/>
              <a:t> </a:t>
            </a:r>
            <a:r>
              <a:rPr lang="fr-FR" sz="2200" dirty="0" err="1" smtClean="0"/>
              <a:t>from</a:t>
            </a:r>
            <a:r>
              <a:rPr lang="fr-FR" sz="2200" dirty="0" smtClean="0"/>
              <a:t> MAMA </a:t>
            </a:r>
            <a:r>
              <a:rPr lang="fr-FR" sz="2200" dirty="0" err="1" smtClean="0"/>
              <a:t>digitization</a:t>
            </a:r>
            <a:r>
              <a:rPr lang="fr-FR" sz="2700" dirty="0" smtClean="0"/>
              <a:t>)</a:t>
            </a:r>
            <a:endParaRPr lang="fr-FR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45365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2900" dirty="0" smtClean="0"/>
              <a:t>  </a:t>
            </a:r>
            <a:r>
              <a:rPr lang="fr-FR" sz="2900" dirty="0" err="1" smtClean="0"/>
              <a:t>activity</a:t>
            </a:r>
            <a:r>
              <a:rPr lang="fr-FR" sz="2900" dirty="0" smtClean="0"/>
              <a:t>(MAMANUM-1</a:t>
            </a:r>
            <a:r>
              <a:rPr lang="fr-FR" sz="2900" dirty="0"/>
              <a:t>, -, -)</a:t>
            </a:r>
          </a:p>
          <a:p>
            <a:pPr marL="0" indent="0">
              <a:buNone/>
            </a:pPr>
            <a:r>
              <a:rPr lang="fr-FR" sz="2900" dirty="0"/>
              <a:t>  </a:t>
            </a:r>
            <a:r>
              <a:rPr lang="fr-FR" sz="2900" dirty="0" err="1"/>
              <a:t>entity</a:t>
            </a:r>
            <a:r>
              <a:rPr lang="fr-FR" sz="2900" dirty="0"/>
              <a:t>(ivo://SERC/Plate#SERC.J.444)</a:t>
            </a:r>
          </a:p>
          <a:p>
            <a:pPr marL="0" indent="0">
              <a:buNone/>
            </a:pPr>
            <a:r>
              <a:rPr lang="fr-FR" sz="2900" dirty="0"/>
              <a:t>  </a:t>
            </a:r>
            <a:r>
              <a:rPr lang="fr-FR" sz="2900" dirty="0" err="1"/>
              <a:t>used</a:t>
            </a:r>
            <a:r>
              <a:rPr lang="fr-FR" sz="2900" dirty="0"/>
              <a:t>(MAMANUM-1, ivo://SERC/Plate#SERC.J.444, -)</a:t>
            </a:r>
          </a:p>
          <a:p>
            <a:pPr marL="0" indent="0">
              <a:buNone/>
            </a:pPr>
            <a:r>
              <a:rPr lang="fr-FR" sz="2900" dirty="0"/>
              <a:t>  </a:t>
            </a:r>
            <a:r>
              <a:rPr lang="fr-FR" sz="2900" dirty="0" err="1"/>
              <a:t>wasGeneratedBy</a:t>
            </a:r>
            <a:r>
              <a:rPr lang="fr-FR" sz="2900" dirty="0"/>
              <a:t>(ivo://gepi/MAMA/Num#SERC.J-MAMA.444, MAMANUM-1, -)</a:t>
            </a:r>
          </a:p>
          <a:p>
            <a:pPr marL="0" indent="0">
              <a:buNone/>
            </a:pPr>
            <a:r>
              <a:rPr lang="fr-FR" sz="2900" dirty="0"/>
              <a:t>  </a:t>
            </a:r>
            <a:r>
              <a:rPr lang="fr-FR" sz="2900" dirty="0" err="1"/>
              <a:t>entity</a:t>
            </a:r>
            <a:r>
              <a:rPr lang="fr-FR" sz="2900" dirty="0"/>
              <a:t>(ivo://gepi/MAMA/Num#SERC.J-MAMA.444)</a:t>
            </a:r>
          </a:p>
          <a:p>
            <a:pPr marL="0" indent="0">
              <a:buNone/>
            </a:pPr>
            <a:r>
              <a:rPr lang="fr-FR" sz="2900" dirty="0"/>
              <a:t>  </a:t>
            </a:r>
            <a:r>
              <a:rPr lang="fr-FR" sz="2900" dirty="0" err="1"/>
              <a:t>used</a:t>
            </a:r>
            <a:r>
              <a:rPr lang="fr-FR" sz="2900" dirty="0"/>
              <a:t>(cds_cutoutj444, ivo://gepi/MAMA/Num#SERC.J-MAMA.444, -)</a:t>
            </a:r>
          </a:p>
          <a:p>
            <a:pPr marL="0" indent="0">
              <a:buNone/>
            </a:pPr>
            <a:r>
              <a:rPr lang="fr-FR" sz="2900" dirty="0"/>
              <a:t>  </a:t>
            </a:r>
            <a:r>
              <a:rPr lang="fr-FR" sz="2900" dirty="0" err="1"/>
              <a:t>activity</a:t>
            </a:r>
            <a:r>
              <a:rPr lang="fr-FR" sz="2900" dirty="0"/>
              <a:t>(cds_cutoutj444, -, -)</a:t>
            </a:r>
          </a:p>
          <a:p>
            <a:pPr marL="0" indent="0">
              <a:buNone/>
            </a:pPr>
            <a:r>
              <a:rPr lang="fr-FR" sz="2900" dirty="0"/>
              <a:t>  </a:t>
            </a:r>
            <a:r>
              <a:rPr lang="fr-FR" sz="2900" dirty="0" err="1"/>
              <a:t>wasGeneratedBy</a:t>
            </a:r>
            <a:r>
              <a:rPr lang="fr-FR" sz="2900" dirty="0"/>
              <a:t>(ivo://cds/P/MAMA/SERC#SERC.J-MAMA.444, cds_cutoutj444, -)</a:t>
            </a:r>
          </a:p>
          <a:p>
            <a:pPr marL="0" indent="0">
              <a:buNone/>
            </a:pPr>
            <a:r>
              <a:rPr lang="fr-FR" sz="2900" dirty="0"/>
              <a:t>  </a:t>
            </a:r>
            <a:r>
              <a:rPr lang="fr-FR" sz="2900" dirty="0" err="1"/>
              <a:t>entity</a:t>
            </a:r>
            <a:r>
              <a:rPr lang="fr-FR" sz="2900" dirty="0"/>
              <a:t>(ivo://cds/P/MAMA/SERC#SERC.J-MAMA.444)</a:t>
            </a:r>
          </a:p>
          <a:p>
            <a:pPr marL="0" indent="0">
              <a:buNone/>
            </a:pPr>
            <a:r>
              <a:rPr lang="fr-FR" sz="2900" dirty="0"/>
              <a:t>  </a:t>
            </a:r>
            <a:r>
              <a:rPr lang="fr-FR" sz="2900" dirty="0" err="1"/>
              <a:t>used</a:t>
            </a:r>
            <a:r>
              <a:rPr lang="fr-FR" sz="2900" dirty="0"/>
              <a:t>(AlaRGB6, ivo://cds/P/MAMA/SERC#SERC.J-MAMA.444, -)</a:t>
            </a:r>
          </a:p>
          <a:p>
            <a:pPr marL="0" indent="0">
              <a:buNone/>
            </a:pPr>
            <a:r>
              <a:rPr lang="fr-FR" sz="2900" dirty="0"/>
              <a:t>  </a:t>
            </a:r>
            <a:r>
              <a:rPr lang="fr-FR" sz="2900" dirty="0" err="1"/>
              <a:t>activity</a:t>
            </a:r>
            <a:r>
              <a:rPr lang="fr-FR" sz="2900" dirty="0"/>
              <a:t>(AlaRGB6, -, -)</a:t>
            </a:r>
          </a:p>
          <a:p>
            <a:pPr marL="0" indent="0">
              <a:buNone/>
            </a:pPr>
            <a:r>
              <a:rPr lang="fr-FR" sz="2900" dirty="0"/>
              <a:t>  </a:t>
            </a:r>
            <a:r>
              <a:rPr lang="fr-FR" sz="2900" dirty="0" err="1"/>
              <a:t>entity</a:t>
            </a:r>
            <a:r>
              <a:rPr lang="fr-FR" sz="2900" dirty="0"/>
              <a:t>(ivo://cds/P/MAMA/ESO#ESO.R-MAMA.444)</a:t>
            </a:r>
          </a:p>
          <a:p>
            <a:pPr marL="0" indent="0">
              <a:buNone/>
            </a:pPr>
            <a:r>
              <a:rPr lang="fr-FR" sz="2900" dirty="0"/>
              <a:t>  </a:t>
            </a:r>
            <a:r>
              <a:rPr lang="fr-FR" sz="2900" dirty="0" err="1"/>
              <a:t>used</a:t>
            </a:r>
            <a:r>
              <a:rPr lang="fr-FR" sz="2900" dirty="0"/>
              <a:t>(AlaRGB6, ivo://cds/P/MAMA/ESO#ESO.R-MAMA.444, -)</a:t>
            </a:r>
          </a:p>
          <a:p>
            <a:pPr marL="0" indent="0">
              <a:buNone/>
            </a:pPr>
            <a:r>
              <a:rPr lang="fr-FR" sz="2900" dirty="0"/>
              <a:t>  </a:t>
            </a:r>
            <a:r>
              <a:rPr lang="fr-FR" sz="2900" dirty="0" err="1"/>
              <a:t>entity</a:t>
            </a:r>
            <a:r>
              <a:rPr lang="fr-FR" sz="2900" dirty="0"/>
              <a:t>(ivo://cds/P/DSS2/SERC#SERC.I-DSS2.445)</a:t>
            </a:r>
          </a:p>
          <a:p>
            <a:pPr marL="0" indent="0">
              <a:buNone/>
            </a:pPr>
            <a:r>
              <a:rPr lang="fr-FR" sz="2900" dirty="0"/>
              <a:t>  </a:t>
            </a:r>
            <a:r>
              <a:rPr lang="fr-FR" sz="2900" dirty="0" err="1"/>
              <a:t>used</a:t>
            </a:r>
            <a:r>
              <a:rPr lang="fr-FR" sz="2900" dirty="0"/>
              <a:t>(AlaRGB6, ivo://cds/P/DSS2/SERC#SERC.I-DSS2.445, -)</a:t>
            </a:r>
          </a:p>
          <a:p>
            <a:pPr marL="0" indent="0">
              <a:buNone/>
            </a:pPr>
            <a:r>
              <a:rPr lang="fr-FR" sz="2900" dirty="0"/>
              <a:t>  </a:t>
            </a:r>
            <a:r>
              <a:rPr lang="fr-FR" sz="2900" dirty="0" err="1"/>
              <a:t>wasGeneratedBy</a:t>
            </a:r>
            <a:r>
              <a:rPr lang="fr-FR" sz="2900" dirty="0"/>
              <a:t>(ivo://cds/P/DSS2color#RGB_M83, AlaRGB6, -)</a:t>
            </a:r>
          </a:p>
          <a:p>
            <a:pPr marL="0" indent="0">
              <a:buNone/>
            </a:pPr>
            <a:r>
              <a:rPr lang="fr-FR" sz="2900" dirty="0"/>
              <a:t>  </a:t>
            </a:r>
            <a:r>
              <a:rPr lang="fr-FR" sz="2900" dirty="0" err="1"/>
              <a:t>entity</a:t>
            </a:r>
            <a:r>
              <a:rPr lang="fr-FR" sz="2900" dirty="0"/>
              <a:t>(ivo://cds/P/DSS2color#RGB_M83)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300192" y="1690200"/>
            <a:ext cx="1254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rgbClr val="C00000"/>
                </a:solidFill>
                <a:latin typeface="Calibri Light"/>
              </a:rPr>
              <a:t>Prov-n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860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79" name="Image 78"/>
          <p:cNvPicPr>
            <a:picLocks noChangeAspect="1"/>
          </p:cNvPicPr>
          <p:nvPr/>
        </p:nvPicPr>
        <p:blipFill rotWithShape="1">
          <a:blip r:embed="rId2"/>
          <a:srcRect l="18119" t="33717" r="35931" b="11860"/>
          <a:stretch/>
        </p:blipFill>
        <p:spPr>
          <a:xfrm>
            <a:off x="899592" y="1340768"/>
            <a:ext cx="7191195" cy="5220024"/>
          </a:xfrm>
          <a:prstGeom prst="rect">
            <a:avLst/>
          </a:prstGeom>
          <a:ln>
            <a:noFill/>
          </a:ln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Advanced SQL </a:t>
            </a:r>
            <a:r>
              <a:rPr lang="fr-FR" dirty="0" err="1" smtClean="0"/>
              <a:t>query</a:t>
            </a:r>
            <a:r>
              <a:rPr lang="fr-FR" dirty="0" smtClean="0"/>
              <a:t> : </a:t>
            </a:r>
            <a:r>
              <a:rPr lang="fr-FR" dirty="0" err="1" smtClean="0"/>
              <a:t>Json</a:t>
            </a:r>
            <a:r>
              <a:rPr lang="fr-FR" dirty="0" smtClean="0"/>
              <a:t> output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220072" y="184482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QueryJson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executes</a:t>
            </a:r>
            <a:r>
              <a:rPr lang="fr-FR" dirty="0" smtClean="0">
                <a:solidFill>
                  <a:schemeClr val="bg1"/>
                </a:solidFill>
              </a:rPr>
              <a:t> a </a:t>
            </a:r>
            <a:r>
              <a:rPr lang="fr-FR" dirty="0" err="1" smtClean="0">
                <a:solidFill>
                  <a:schemeClr val="bg1"/>
                </a:solidFill>
              </a:rPr>
              <a:t>join</a:t>
            </a:r>
            <a:r>
              <a:rPr lang="fr-FR" dirty="0" smtClean="0">
                <a:solidFill>
                  <a:schemeClr val="bg1"/>
                </a:solidFill>
              </a:rPr>
              <a:t>  </a:t>
            </a:r>
            <a:r>
              <a:rPr lang="fr-FR" dirty="0" err="1" smtClean="0">
                <a:solidFill>
                  <a:schemeClr val="bg1"/>
                </a:solidFill>
              </a:rPr>
              <a:t>query</a:t>
            </a:r>
            <a:r>
              <a:rPr lang="fr-FR" dirty="0" smtClean="0">
                <a:solidFill>
                  <a:schemeClr val="bg1"/>
                </a:solidFill>
              </a:rPr>
              <a:t> on </a:t>
            </a:r>
            <a:r>
              <a:rPr lang="fr-FR" dirty="0" err="1" smtClean="0">
                <a:solidFill>
                  <a:schemeClr val="bg1"/>
                </a:solidFill>
              </a:rPr>
              <a:t>entity</a:t>
            </a:r>
            <a:r>
              <a:rPr lang="fr-FR" dirty="0" smtClean="0">
                <a:solidFill>
                  <a:schemeClr val="bg1"/>
                </a:solidFill>
              </a:rPr>
              <a:t> and 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WasAttributedto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3131840" y="1772816"/>
            <a:ext cx="2016224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901208" y="3746659"/>
            <a:ext cx="21398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Query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rationale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Find</a:t>
            </a:r>
            <a:r>
              <a:rPr lang="fr-FR" dirty="0" smtClean="0">
                <a:solidFill>
                  <a:schemeClr val="bg1"/>
                </a:solidFill>
              </a:rPr>
              <a:t> out </a:t>
            </a:r>
            <a:r>
              <a:rPr lang="fr-FR" dirty="0" err="1" smtClean="0">
                <a:solidFill>
                  <a:schemeClr val="bg1"/>
                </a:solidFill>
              </a:rPr>
              <a:t>entities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Attributed</a:t>
            </a:r>
            <a:r>
              <a:rPr lang="fr-FR" dirty="0" smtClean="0">
                <a:solidFill>
                  <a:schemeClr val="bg1"/>
                </a:solidFill>
              </a:rPr>
              <a:t> to Agents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the </a:t>
            </a:r>
            <a:r>
              <a:rPr lang="fr-FR" dirty="0" err="1" smtClean="0">
                <a:solidFill>
                  <a:schemeClr val="bg1"/>
                </a:solidFill>
              </a:rPr>
              <a:t>role</a:t>
            </a:r>
            <a:r>
              <a:rPr lang="fr-FR" dirty="0" smtClean="0">
                <a:solidFill>
                  <a:schemeClr val="bg1"/>
                </a:solidFill>
              </a:rPr>
              <a:t> of </a:t>
            </a:r>
            <a:r>
              <a:rPr lang="fr-FR" dirty="0" err="1" smtClean="0">
                <a:solidFill>
                  <a:schemeClr val="bg1"/>
                </a:solidFill>
              </a:rPr>
              <a:t>which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is</a:t>
            </a:r>
            <a:r>
              <a:rPr lang="fr-FR" dirty="0" smtClean="0">
                <a:solidFill>
                  <a:schemeClr val="bg1"/>
                </a:solidFill>
              </a:rPr>
              <a:t> :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« </a:t>
            </a:r>
            <a:r>
              <a:rPr lang="fr-FR" dirty="0" err="1" smtClean="0">
                <a:solidFill>
                  <a:schemeClr val="bg1"/>
                </a:solidFill>
              </a:rPr>
              <a:t>operator</a:t>
            </a:r>
            <a:r>
              <a:rPr lang="fr-FR" dirty="0" smtClean="0">
                <a:solidFill>
                  <a:schemeClr val="bg1"/>
                </a:solidFill>
              </a:rPr>
              <a:t> »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0" name="Connecteur droit avec flèche 9"/>
          <p:cNvCxnSpPr>
            <a:stCxn id="8" idx="1"/>
          </p:cNvCxnSpPr>
          <p:nvPr/>
        </p:nvCxnSpPr>
        <p:spPr>
          <a:xfrm flipH="1" flipV="1">
            <a:off x="3779912" y="4365105"/>
            <a:ext cx="1121296" cy="1202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1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 rotWithShape="1">
          <a:blip r:embed="rId2"/>
          <a:srcRect l="2425" t="46782" r="44823"/>
          <a:stretch/>
        </p:blipFill>
        <p:spPr>
          <a:xfrm>
            <a:off x="1" y="1556792"/>
            <a:ext cx="8682806" cy="5474558"/>
          </a:xfrm>
          <a:prstGeom prst="rect">
            <a:avLst/>
          </a:prstGeom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Advanced </a:t>
            </a:r>
            <a:r>
              <a:rPr lang="fr-FR" dirty="0" err="1" smtClean="0"/>
              <a:t>query</a:t>
            </a:r>
            <a:r>
              <a:rPr lang="fr-FR" dirty="0" smtClean="0"/>
              <a:t> : VOTABLE output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652120" y="2276872"/>
            <a:ext cx="2924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</a:rPr>
              <a:t>QueryVO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executes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smtClean="0">
                <a:solidFill>
                  <a:schemeClr val="bg1"/>
                </a:solidFill>
              </a:rPr>
              <a:t>successive 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Joins  </a:t>
            </a:r>
            <a:r>
              <a:rPr lang="fr-FR" sz="1600" dirty="0" err="1">
                <a:solidFill>
                  <a:schemeClr val="bg1"/>
                </a:solidFill>
              </a:rPr>
              <a:t>query</a:t>
            </a:r>
            <a:r>
              <a:rPr lang="fr-FR" sz="1600" dirty="0">
                <a:solidFill>
                  <a:schemeClr val="bg1"/>
                </a:solidFill>
              </a:rPr>
              <a:t> on </a:t>
            </a:r>
            <a:r>
              <a:rPr lang="fr-FR" sz="1600" dirty="0" err="1" smtClean="0">
                <a:solidFill>
                  <a:schemeClr val="bg1"/>
                </a:solidFill>
              </a:rPr>
              <a:t>WasGenertaedBy</a:t>
            </a:r>
            <a:endParaRPr lang="fr-FR" sz="1600" dirty="0" smtClean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Activity, </a:t>
            </a:r>
            <a:r>
              <a:rPr lang="fr-FR" sz="1600" dirty="0" err="1" smtClean="0">
                <a:solidFill>
                  <a:schemeClr val="bg1"/>
                </a:solidFill>
              </a:rPr>
              <a:t>parameter</a:t>
            </a:r>
            <a:r>
              <a:rPr lang="fr-FR" sz="1600" dirty="0" smtClean="0">
                <a:solidFill>
                  <a:schemeClr val="bg1"/>
                </a:solidFill>
              </a:rPr>
              <a:t>, and </a:t>
            </a:r>
            <a:r>
              <a:rPr lang="fr-FR" sz="1600" dirty="0" err="1" smtClean="0">
                <a:solidFill>
                  <a:schemeClr val="bg1"/>
                </a:solidFill>
              </a:rPr>
              <a:t>entity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endParaRPr lang="fr-FR" sz="16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3779912" y="2609390"/>
            <a:ext cx="1800200" cy="995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417354" y="4725144"/>
            <a:ext cx="4468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Query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rationale</a:t>
            </a:r>
            <a:r>
              <a:rPr lang="fr-FR" dirty="0">
                <a:solidFill>
                  <a:schemeClr val="bg1"/>
                </a:solidFill>
              </a:rPr>
              <a:t>:</a:t>
            </a:r>
          </a:p>
          <a:p>
            <a:r>
              <a:rPr lang="fr-FR" dirty="0" err="1">
                <a:solidFill>
                  <a:schemeClr val="bg1"/>
                </a:solidFill>
              </a:rPr>
              <a:t>Find</a:t>
            </a:r>
            <a:r>
              <a:rPr lang="fr-FR" dirty="0">
                <a:solidFill>
                  <a:schemeClr val="bg1"/>
                </a:solidFill>
              </a:rPr>
              <a:t> out </a:t>
            </a:r>
            <a:r>
              <a:rPr lang="fr-FR" dirty="0" err="1" smtClean="0">
                <a:solidFill>
                  <a:schemeClr val="bg1"/>
                </a:solidFill>
              </a:rPr>
              <a:t>parameters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used</a:t>
            </a:r>
            <a:r>
              <a:rPr lang="fr-FR" dirty="0" smtClean="0">
                <a:solidFill>
                  <a:schemeClr val="bg1"/>
                </a:solidFill>
              </a:rPr>
              <a:t> to </a:t>
            </a:r>
            <a:r>
              <a:rPr lang="fr-FR" dirty="0" err="1" smtClean="0">
                <a:solidFill>
                  <a:schemeClr val="bg1"/>
                </a:solidFill>
              </a:rPr>
              <a:t>generate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Entities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through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any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activity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267744" y="5157192"/>
            <a:ext cx="1149610" cy="7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164288" y="3906930"/>
            <a:ext cx="1476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Model </a:t>
            </a:r>
            <a:r>
              <a:rPr lang="fr-FR" dirty="0" err="1" smtClean="0">
                <a:solidFill>
                  <a:schemeClr val="bg1"/>
                </a:solidFill>
              </a:rPr>
              <a:t>utypes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And </a:t>
            </a:r>
            <a:r>
              <a:rPr lang="fr-FR" dirty="0" err="1" smtClean="0">
                <a:solidFill>
                  <a:schemeClr val="bg1"/>
                </a:solidFill>
              </a:rPr>
              <a:t>ucd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5436096" y="4077072"/>
            <a:ext cx="1656184" cy="2553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4355976" y="4080649"/>
            <a:ext cx="2766480" cy="3113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6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HispGen</a:t>
            </a:r>
            <a:r>
              <a:rPr lang="fr-FR" dirty="0" smtClean="0"/>
              <a:t> use case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82993"/>
            <a:ext cx="6497785" cy="51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HipsGen</a:t>
            </a:r>
            <a:r>
              <a:rPr lang="fr-FR" dirty="0" smtClean="0"/>
              <a:t> use case (</a:t>
            </a:r>
            <a:r>
              <a:rPr lang="fr-FR" dirty="0" err="1" smtClean="0"/>
              <a:t>Json</a:t>
            </a:r>
            <a:r>
              <a:rPr lang="fr-FR" dirty="0" smtClean="0"/>
              <a:t> output)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267744" y="3267774"/>
            <a:ext cx="2133600" cy="365125"/>
          </a:xfrm>
        </p:spPr>
        <p:txBody>
          <a:bodyPr/>
          <a:lstStyle/>
          <a:p>
            <a:fld id="{35442578-B874-406A-9685-56ACD319D0AE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46670"/>
            <a:ext cx="6932482" cy="531133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596336" y="2060848"/>
            <a:ext cx="1440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FF0000"/>
                </a:solidFill>
              </a:rPr>
              <a:t>Combined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queries</a:t>
            </a:r>
            <a:r>
              <a:rPr lang="fr-FR" sz="1600" dirty="0" smtClean="0">
                <a:solidFill>
                  <a:srgbClr val="FF0000"/>
                </a:solidFill>
              </a:rPr>
              <a:t> to </a:t>
            </a:r>
            <a:r>
              <a:rPr lang="fr-FR" sz="1600" dirty="0" err="1" smtClean="0">
                <a:solidFill>
                  <a:srgbClr val="FF0000"/>
                </a:solidFill>
              </a:rPr>
              <a:t>discover</a:t>
            </a:r>
            <a:endParaRPr lang="fr-FR" sz="1600" dirty="0" smtClean="0">
              <a:solidFill>
                <a:srgbClr val="FF0000"/>
              </a:solidFill>
            </a:endParaRPr>
          </a:p>
          <a:p>
            <a:r>
              <a:rPr lang="fr-FR" sz="1600" dirty="0" err="1">
                <a:solidFill>
                  <a:srgbClr val="FF0000"/>
                </a:solidFill>
              </a:rPr>
              <a:t>e</a:t>
            </a:r>
            <a:r>
              <a:rPr lang="fr-FR" sz="1600" dirty="0" err="1" smtClean="0">
                <a:solidFill>
                  <a:srgbClr val="FF0000"/>
                </a:solidFill>
              </a:rPr>
              <a:t>ntities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related</a:t>
            </a:r>
            <a:r>
              <a:rPr lang="fr-FR" sz="1600" dirty="0" smtClean="0">
                <a:solidFill>
                  <a:srgbClr val="FF0000"/>
                </a:solidFill>
              </a:rPr>
              <a:t> by </a:t>
            </a:r>
            <a:r>
              <a:rPr lang="fr-FR" sz="1600" dirty="0" err="1" smtClean="0">
                <a:solidFill>
                  <a:srgbClr val="FF0000"/>
                </a:solidFill>
              </a:rPr>
              <a:t>activities</a:t>
            </a:r>
            <a:r>
              <a:rPr lang="fr-FR" sz="1600" dirty="0" smtClean="0">
                <a:solidFill>
                  <a:srgbClr val="FF0000"/>
                </a:solidFill>
              </a:rPr>
              <a:t> the </a:t>
            </a:r>
            <a:r>
              <a:rPr lang="fr-FR" sz="1600" dirty="0" err="1" smtClean="0">
                <a:solidFill>
                  <a:srgbClr val="FF0000"/>
                </a:solidFill>
              </a:rPr>
              <a:t>activity</a:t>
            </a:r>
            <a:r>
              <a:rPr lang="fr-FR" sz="1600" dirty="0" smtClean="0">
                <a:solidFill>
                  <a:srgbClr val="FF0000"/>
                </a:solidFill>
              </a:rPr>
              <a:t> description of </a:t>
            </a:r>
            <a:r>
              <a:rPr lang="fr-FR" sz="1600" dirty="0" err="1" smtClean="0">
                <a:solidFill>
                  <a:srgbClr val="FF0000"/>
                </a:solidFill>
              </a:rPr>
              <a:t>which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is</a:t>
            </a:r>
            <a:r>
              <a:rPr lang="fr-FR" sz="1600" dirty="0" smtClean="0">
                <a:solidFill>
                  <a:srgbClr val="FF0000"/>
                </a:solidFill>
              </a:rPr>
              <a:t> ‘</a:t>
            </a:r>
            <a:r>
              <a:rPr lang="fr-FR" sz="1600" dirty="0" err="1" smtClean="0">
                <a:solidFill>
                  <a:srgbClr val="FF0000"/>
                </a:solidFill>
              </a:rPr>
              <a:t>HipsGEn</a:t>
            </a:r>
            <a:r>
              <a:rPr lang="fr-FR" sz="1600" dirty="0" smtClean="0">
                <a:solidFill>
                  <a:srgbClr val="FF0000"/>
                </a:solidFill>
              </a:rPr>
              <a:t>’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HipsGen</a:t>
            </a:r>
            <a:r>
              <a:rPr lang="fr-FR" dirty="0" smtClean="0"/>
              <a:t> use case (</a:t>
            </a:r>
            <a:r>
              <a:rPr lang="fr-FR" dirty="0" err="1" smtClean="0"/>
              <a:t>Json</a:t>
            </a:r>
            <a:r>
              <a:rPr lang="fr-FR" dirty="0" smtClean="0"/>
              <a:t> output)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7DEA-BC55-BB4A-818D-6AFF3FBC972F}" type="datetime1">
              <a:rPr lang="fr-FR" smtClean="0"/>
              <a:t>28/07/2017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267744" y="3267774"/>
            <a:ext cx="2133600" cy="365125"/>
          </a:xfrm>
        </p:spPr>
        <p:txBody>
          <a:bodyPr/>
          <a:lstStyle/>
          <a:p>
            <a:fld id="{35442578-B874-406A-9685-56ACD319D0AE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8902"/>
            <a:ext cx="6960431" cy="530909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615" y="2075902"/>
            <a:ext cx="1499746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0" y="188640"/>
            <a:ext cx="9036496" cy="13251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fr-FR" sz="3300" dirty="0" smtClean="0">
                <a:solidFill>
                  <a:schemeClr val="bg1"/>
                </a:solidFill>
                <a:latin typeface="Calibri Light"/>
              </a:rPr>
              <a:t>CDS </a:t>
            </a:r>
            <a:r>
              <a:rPr lang="fr-FR" sz="3300" dirty="0" err="1" smtClean="0">
                <a:solidFill>
                  <a:schemeClr val="bg1"/>
                </a:solidFill>
                <a:latin typeface="Calibri Light"/>
              </a:rPr>
              <a:t>Workflow</a:t>
            </a:r>
            <a:r>
              <a:rPr lang="fr-FR" sz="3300" dirty="0" smtClean="0">
                <a:solidFill>
                  <a:schemeClr val="bg1"/>
                </a:solidFill>
                <a:latin typeface="Calibri Light"/>
              </a:rPr>
              <a:t> 1: </a:t>
            </a:r>
          </a:p>
          <a:p>
            <a:pPr algn="ctr">
              <a:lnSpc>
                <a:spcPct val="90000"/>
              </a:lnSpc>
            </a:pPr>
            <a:r>
              <a:rPr lang="fr-FR" sz="2800" dirty="0" err="1" smtClean="0">
                <a:solidFill>
                  <a:schemeClr val="bg1"/>
                </a:solidFill>
                <a:latin typeface="Calibri Light"/>
              </a:rPr>
              <a:t>from</a:t>
            </a:r>
            <a:r>
              <a:rPr lang="fr-FR" sz="2800" dirty="0" smtClean="0">
                <a:solidFill>
                  <a:schemeClr val="bg1"/>
                </a:solidFill>
                <a:latin typeface="Calibri Light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Calibri Light"/>
              </a:rPr>
              <a:t>Photographic</a:t>
            </a:r>
            <a:r>
              <a:rPr lang="fr-FR" sz="2800" dirty="0" smtClean="0">
                <a:solidFill>
                  <a:schemeClr val="bg1"/>
                </a:solidFill>
                <a:latin typeface="Calibri Light"/>
              </a:rPr>
              <a:t> Schmidt Plate </a:t>
            </a:r>
            <a:r>
              <a:rPr lang="fr-FR" sz="2800" dirty="0">
                <a:solidFill>
                  <a:schemeClr val="bg1"/>
                </a:solidFill>
                <a:latin typeface="Calibri Light"/>
              </a:rPr>
              <a:t>to RGB </a:t>
            </a:r>
            <a:r>
              <a:rPr lang="fr-FR" sz="2800" dirty="0" err="1">
                <a:solidFill>
                  <a:schemeClr val="bg1"/>
                </a:solidFill>
                <a:latin typeface="Calibri Light"/>
              </a:rPr>
              <a:t>color</a:t>
            </a:r>
            <a:r>
              <a:rPr lang="fr-FR" sz="2800" dirty="0">
                <a:solidFill>
                  <a:schemeClr val="bg1"/>
                </a:solidFill>
                <a:latin typeface="Calibri Light"/>
              </a:rPr>
              <a:t> composition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314280" y="1840320"/>
            <a:ext cx="8515080" cy="4350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2100" dirty="0" err="1" smtClean="0">
                <a:solidFill>
                  <a:srgbClr val="0070C0"/>
                </a:solidFill>
                <a:latin typeface="Calibri"/>
              </a:rPr>
              <a:t>Digitization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100" dirty="0" smtClean="0">
                <a:solidFill>
                  <a:srgbClr val="000000"/>
                </a:solidFill>
                <a:latin typeface="Calibri"/>
              </a:rPr>
              <a:t>            </a:t>
            </a:r>
            <a:r>
              <a:rPr lang="fr-FR" sz="2100" dirty="0" err="1" smtClean="0">
                <a:solidFill>
                  <a:srgbClr val="000000"/>
                </a:solidFill>
                <a:latin typeface="Calibri"/>
              </a:rPr>
              <a:t>photographic</a:t>
            </a:r>
            <a:r>
              <a:rPr lang="fr-FR" sz="21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plate </a:t>
            </a:r>
            <a:r>
              <a:rPr lang="fr-FR" sz="2100" dirty="0">
                <a:solidFill>
                  <a:srgbClr val="000000"/>
                </a:solidFill>
                <a:latin typeface="Wingdings"/>
              </a:rPr>
              <a:t>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digital plate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2100" dirty="0">
                <a:solidFill>
                  <a:srgbClr val="0070C0"/>
                </a:solidFill>
                <a:latin typeface="Calibri"/>
              </a:rPr>
              <a:t>Image </a:t>
            </a:r>
            <a:r>
              <a:rPr lang="fr-FR" sz="2100" dirty="0" err="1">
                <a:solidFill>
                  <a:srgbClr val="0070C0"/>
                </a:solidFill>
                <a:latin typeface="Calibri"/>
              </a:rPr>
              <a:t>cut_out</a:t>
            </a:r>
            <a:r>
              <a:rPr lang="fr-FR" sz="21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fr-FR" sz="2100" dirty="0" smtClean="0">
                <a:solidFill>
                  <a:srgbClr val="000000"/>
                </a:solidFill>
                <a:latin typeface="Calibri"/>
              </a:rPr>
              <a:t>      </a:t>
            </a:r>
            <a:r>
              <a:rPr lang="fr-FR" sz="2100" dirty="0" err="1" smtClean="0">
                <a:solidFill>
                  <a:srgbClr val="000000"/>
                </a:solidFill>
                <a:latin typeface="Calibri"/>
              </a:rPr>
              <a:t>extract</a:t>
            </a:r>
            <a:r>
              <a:rPr lang="fr-FR" sz="21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a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chunk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  digital plate</a:t>
            </a:r>
            <a:r>
              <a:rPr lang="fr-FR" sz="2100" dirty="0">
                <a:solidFill>
                  <a:srgbClr val="000000"/>
                </a:solidFill>
                <a:latin typeface="Wingdings"/>
              </a:rPr>
              <a:t>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Fits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image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2100" dirty="0" smtClean="0">
                <a:solidFill>
                  <a:srgbClr val="0070C0"/>
                </a:solidFill>
                <a:latin typeface="Calibri"/>
              </a:rPr>
              <a:t>RGB composition  </a:t>
            </a:r>
            <a:r>
              <a:rPr lang="fr-FR" sz="2100" dirty="0" smtClean="0">
                <a:solidFill>
                  <a:srgbClr val="000000"/>
                </a:solidFill>
                <a:latin typeface="Calibri"/>
              </a:rPr>
              <a:t>3  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images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from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diff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filters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100" dirty="0">
                <a:solidFill>
                  <a:srgbClr val="000000"/>
                </a:solidFill>
                <a:latin typeface="Wingdings"/>
              </a:rPr>
              <a:t>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1 RGB </a:t>
            </a:r>
            <a:r>
              <a:rPr lang="fr-FR" sz="2100" dirty="0" smtClean="0">
                <a:solidFill>
                  <a:srgbClr val="000000"/>
                </a:solidFill>
                <a:latin typeface="Calibri"/>
              </a:rPr>
              <a:t>image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endParaRPr lang="fr-FR" sz="21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endParaRPr dirty="0"/>
          </a:p>
          <a:p>
            <a:pPr>
              <a:lnSpc>
                <a:spcPct val="90000"/>
              </a:lnSpc>
            </a:pPr>
            <a:r>
              <a:rPr lang="fr-FR" sz="2000" b="1" dirty="0" smtClean="0"/>
              <a:t>CDS </a:t>
            </a:r>
            <a:r>
              <a:rPr lang="fr-FR" sz="2000" b="1" dirty="0" err="1" smtClean="0"/>
              <a:t>work</a:t>
            </a:r>
            <a:r>
              <a:rPr lang="fr-FR" sz="2000" b="1" dirty="0" smtClean="0"/>
              <a:t> plan :</a:t>
            </a:r>
            <a:endParaRPr sz="2000" b="1" dirty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100" dirty="0" err="1">
                <a:solidFill>
                  <a:srgbClr val="000000"/>
                </a:solidFill>
                <a:latin typeface="Calibri"/>
              </a:rPr>
              <a:t>Apply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the conception DM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from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our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intern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François Bock </a:t>
            </a:r>
            <a:endParaRPr dirty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100" dirty="0" err="1">
                <a:solidFill>
                  <a:srgbClr val="000000"/>
                </a:solidFill>
                <a:latin typeface="Calibri"/>
              </a:rPr>
              <a:t>Implement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into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a </a:t>
            </a:r>
            <a:r>
              <a:rPr lang="fr-FR" sz="2100" dirty="0" err="1" smtClean="0">
                <a:solidFill>
                  <a:srgbClr val="000000"/>
                </a:solidFill>
                <a:latin typeface="Calibri"/>
              </a:rPr>
              <a:t>Postgresql</a:t>
            </a:r>
            <a:r>
              <a:rPr lang="fr-FR" sz="21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data base </a:t>
            </a:r>
            <a:endParaRPr dirty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100" dirty="0" err="1">
                <a:solidFill>
                  <a:srgbClr val="000000"/>
                </a:solidFill>
                <a:latin typeface="Calibri"/>
              </a:rPr>
              <a:t>Feed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data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into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the DB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through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a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VOTable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list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of instances </a:t>
            </a:r>
            <a:endParaRPr dirty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100" dirty="0">
                <a:solidFill>
                  <a:srgbClr val="000000"/>
                </a:solidFill>
                <a:latin typeface="Calibri"/>
              </a:rPr>
              <a:t>Design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various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training data sets </a:t>
            </a:r>
            <a:endParaRPr dirty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100" dirty="0" err="1">
                <a:solidFill>
                  <a:srgbClr val="000000"/>
                </a:solidFill>
                <a:latin typeface="Calibri"/>
              </a:rPr>
              <a:t>Allow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simple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queries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</a:t>
            </a:r>
            <a:endParaRPr dirty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100" dirty="0" err="1">
                <a:solidFill>
                  <a:srgbClr val="000000"/>
                </a:solidFill>
                <a:latin typeface="Calibri"/>
              </a:rPr>
              <a:t>Allow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for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feed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from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a JSON file </a:t>
            </a:r>
          </a:p>
          <a:p>
            <a:pPr marL="800100" lvl="1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fr-FR" sz="2100" dirty="0" err="1" smtClean="0">
                <a:solidFill>
                  <a:srgbClr val="000000"/>
                </a:solidFill>
                <a:latin typeface="Calibri"/>
              </a:rPr>
              <a:t>Allow</a:t>
            </a:r>
            <a:r>
              <a:rPr lang="fr-FR" sz="2100" dirty="0" smtClean="0">
                <a:solidFill>
                  <a:srgbClr val="000000"/>
                </a:solidFill>
                <a:latin typeface="Calibri"/>
              </a:rPr>
              <a:t> for </a:t>
            </a:r>
            <a:r>
              <a:rPr lang="fr-FR" sz="2100" dirty="0" err="1" smtClean="0">
                <a:solidFill>
                  <a:srgbClr val="000000"/>
                </a:solidFill>
                <a:latin typeface="Calibri"/>
              </a:rPr>
              <a:t>feed</a:t>
            </a:r>
            <a:r>
              <a:rPr lang="fr-FR" sz="21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100" dirty="0" err="1" smtClean="0">
                <a:solidFill>
                  <a:srgbClr val="000000"/>
                </a:solidFill>
                <a:latin typeface="Calibri"/>
              </a:rPr>
              <a:t>from</a:t>
            </a:r>
            <a:r>
              <a:rPr lang="fr-FR" sz="2100" dirty="0" smtClean="0">
                <a:solidFill>
                  <a:srgbClr val="000000"/>
                </a:solidFill>
                <a:latin typeface="Calibri"/>
              </a:rPr>
              <a:t> an </a:t>
            </a:r>
            <a:r>
              <a:rPr lang="fr-FR" sz="2100" dirty="0" err="1" smtClean="0">
                <a:solidFill>
                  <a:srgbClr val="000000"/>
                </a:solidFill>
                <a:latin typeface="Calibri"/>
              </a:rPr>
              <a:t>external</a:t>
            </a:r>
            <a:r>
              <a:rPr lang="fr-FR" sz="2100" dirty="0" smtClean="0">
                <a:solidFill>
                  <a:srgbClr val="000000"/>
                </a:solidFill>
                <a:latin typeface="Calibri"/>
              </a:rPr>
              <a:t> IVOA provenance </a:t>
            </a:r>
            <a:r>
              <a:rPr lang="fr-FR" sz="2100" dirty="0" err="1" smtClean="0">
                <a:solidFill>
                  <a:srgbClr val="000000"/>
                </a:solidFill>
                <a:latin typeface="Calibri"/>
              </a:rPr>
              <a:t>representation</a:t>
            </a:r>
            <a:r>
              <a:rPr lang="fr-FR" sz="2100" dirty="0" smtClean="0">
                <a:solidFill>
                  <a:srgbClr val="000000"/>
                </a:solidFill>
                <a:latin typeface="Calibri"/>
              </a:rPr>
              <a:t>  </a:t>
            </a:r>
            <a:endParaRPr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27528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116280" y="365040"/>
            <a:ext cx="8861040" cy="13251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fr-FR" sz="3300" dirty="0" err="1" smtClean="0">
                <a:solidFill>
                  <a:schemeClr val="bg1"/>
                </a:solidFill>
                <a:latin typeface="Calibri Light"/>
              </a:rPr>
              <a:t>PostGreSQL</a:t>
            </a:r>
            <a:r>
              <a:rPr lang="fr-FR" sz="3300" dirty="0" smtClean="0">
                <a:solidFill>
                  <a:schemeClr val="bg1"/>
                </a:solidFill>
                <a:latin typeface="Calibri Light"/>
              </a:rPr>
              <a:t> </a:t>
            </a:r>
            <a:r>
              <a:rPr lang="fr-FR" sz="3300" dirty="0">
                <a:solidFill>
                  <a:schemeClr val="bg1"/>
                </a:solidFill>
                <a:latin typeface="Calibri Light"/>
              </a:rPr>
              <a:t>data base </a:t>
            </a:r>
            <a:r>
              <a:rPr lang="fr-FR" sz="3300" dirty="0" err="1">
                <a:solidFill>
                  <a:schemeClr val="bg1"/>
                </a:solidFill>
                <a:latin typeface="Calibri Light"/>
              </a:rPr>
              <a:t>implementation</a:t>
            </a:r>
            <a:r>
              <a:rPr lang="fr-FR" sz="3300" dirty="0">
                <a:solidFill>
                  <a:schemeClr val="bg1"/>
                </a:solidFill>
                <a:latin typeface="Calibri Light"/>
              </a:rPr>
              <a:t>: 
</a:t>
            </a:r>
            <a:r>
              <a:rPr lang="fr-FR" sz="3300" dirty="0" err="1">
                <a:solidFill>
                  <a:schemeClr val="bg1"/>
                </a:solidFill>
                <a:latin typeface="Calibri Light"/>
              </a:rPr>
              <a:t>relational</a:t>
            </a:r>
            <a:r>
              <a:rPr lang="fr-FR" sz="3300" dirty="0">
                <a:solidFill>
                  <a:schemeClr val="bg1"/>
                </a:solidFill>
                <a:latin typeface="Calibri Light"/>
              </a:rPr>
              <a:t> model  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4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6880776" cy="53012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022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fr-FR" sz="3300" dirty="0">
                <a:solidFill>
                  <a:schemeClr val="bg1"/>
                </a:solidFill>
                <a:latin typeface="Calibri Light"/>
              </a:rPr>
              <a:t>A full set of python scripts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2100" i="1" dirty="0">
                <a:solidFill>
                  <a:srgbClr val="4472C4"/>
                </a:solidFill>
                <a:latin typeface="Calibri"/>
              </a:rPr>
              <a:t>FillVOtable.py 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2100" dirty="0" err="1">
                <a:solidFill>
                  <a:srgbClr val="000000"/>
                </a:solidFill>
                <a:latin typeface="Calibri"/>
              </a:rPr>
              <a:t>Ingest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a set of </a:t>
            </a:r>
            <a:r>
              <a:rPr lang="fr-FR" sz="2100" dirty="0" smtClean="0">
                <a:solidFill>
                  <a:srgbClr val="000000"/>
                </a:solidFill>
                <a:latin typeface="Calibri"/>
              </a:rPr>
              <a:t>instances of IVOA Provenance classes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described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in VOTable format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2100" i="1" dirty="0">
                <a:solidFill>
                  <a:srgbClr val="4472C4"/>
                </a:solidFill>
                <a:latin typeface="Calibri"/>
              </a:rPr>
              <a:t>QueryVO.py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21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100" dirty="0" smtClean="0">
                <a:solidFill>
                  <a:srgbClr val="000000"/>
                </a:solidFill>
                <a:latin typeface="Calibri"/>
              </a:rPr>
              <a:t>Select  </a:t>
            </a:r>
            <a:r>
              <a:rPr lang="fr-FR" sz="2100" dirty="0">
                <a:solidFill>
                  <a:srgbClr val="000000"/>
                </a:solidFill>
                <a:latin typeface="Wingdings"/>
              </a:rPr>
              <a:t>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100" dirty="0">
                <a:solidFill>
                  <a:srgbClr val="000000"/>
                </a:solidFill>
              </a:rPr>
              <a:t>VOTable output 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2100" i="1" dirty="0">
                <a:solidFill>
                  <a:srgbClr val="4472C4"/>
                </a:solidFill>
                <a:latin typeface="Calibri"/>
              </a:rPr>
              <a:t>QueryJSon.py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2100" dirty="0">
                <a:solidFill>
                  <a:srgbClr val="000000"/>
                </a:solidFill>
                <a:latin typeface="Calibri"/>
              </a:rPr>
              <a:t> Select  </a:t>
            </a:r>
            <a:r>
              <a:rPr lang="fr-FR" sz="2100" dirty="0">
                <a:solidFill>
                  <a:srgbClr val="000000"/>
                </a:solidFill>
                <a:latin typeface="Wingdings"/>
              </a:rPr>
              <a:t>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100" dirty="0" smtClean="0">
                <a:solidFill>
                  <a:srgbClr val="000000"/>
                </a:solidFill>
              </a:rPr>
              <a:t>JSON output 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2100" i="1" dirty="0">
                <a:solidFill>
                  <a:srgbClr val="4472C4"/>
                </a:solidFill>
                <a:latin typeface="Calibri"/>
              </a:rPr>
              <a:t>ConvertJSonToProvN.py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21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still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a bug for convergence . In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progress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13079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VOTABLE </a:t>
            </a:r>
            <a:r>
              <a:rPr lang="fr-FR" dirty="0" err="1" smtClean="0"/>
              <a:t>list</a:t>
            </a:r>
            <a:r>
              <a:rPr lang="fr-FR" dirty="0" smtClean="0"/>
              <a:t> of instances</a:t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 err="1" smtClean="0"/>
              <a:t>visualized</a:t>
            </a:r>
            <a:r>
              <a:rPr lang="fr-FR" dirty="0" smtClean="0"/>
              <a:t> in TOPCAT)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6" t="3367" b="4131"/>
          <a:stretch/>
        </p:blipFill>
        <p:spPr>
          <a:xfrm>
            <a:off x="827583" y="1988839"/>
            <a:ext cx="7550183" cy="396044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004048" y="2636912"/>
            <a:ext cx="1035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>
                <a:solidFill>
                  <a:srgbClr val="FF0000"/>
                </a:solidFill>
              </a:rPr>
              <a:t>Topcat</a:t>
            </a:r>
            <a:r>
              <a:rPr lang="fr-FR" sz="1000" dirty="0" smtClean="0">
                <a:solidFill>
                  <a:srgbClr val="FF0000"/>
                </a:solidFill>
              </a:rPr>
              <a:t> interface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32240" y="2132856"/>
            <a:ext cx="1184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>
                <a:solidFill>
                  <a:srgbClr val="FF0000"/>
                </a:solidFill>
              </a:rPr>
              <a:t>Activity</a:t>
            </a:r>
            <a:r>
              <a:rPr lang="fr-FR" sz="1000" dirty="0" smtClean="0">
                <a:solidFill>
                  <a:srgbClr val="FF0000"/>
                </a:solidFill>
              </a:rPr>
              <a:t> description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35696" y="2105617"/>
            <a:ext cx="530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agents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09575" y="3517662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>
                <a:solidFill>
                  <a:srgbClr val="FF0000"/>
                </a:solidFill>
              </a:rPr>
              <a:t>entity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039909" y="3408095"/>
            <a:ext cx="5597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>
                <a:solidFill>
                  <a:srgbClr val="FF0000"/>
                </a:solidFill>
              </a:rPr>
              <a:t>activity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691680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774536" y="5322113"/>
            <a:ext cx="7377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>
                <a:solidFill>
                  <a:srgbClr val="FF0000"/>
                </a:solidFill>
              </a:rPr>
              <a:t>parameter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785225" y="5278142"/>
            <a:ext cx="1341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>
                <a:solidFill>
                  <a:srgbClr val="FF0000"/>
                </a:solidFill>
              </a:rPr>
              <a:t>WasGeneratedBy</a:t>
            </a:r>
            <a:r>
              <a:rPr lang="fr-FR" sz="1000" dirty="0" smtClean="0">
                <a:solidFill>
                  <a:srgbClr val="FF0000"/>
                </a:solidFill>
              </a:rPr>
              <a:t> 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81090" y="5219199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>
                <a:solidFill>
                  <a:srgbClr val="FF0000"/>
                </a:solidFill>
              </a:rPr>
              <a:t>Used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306275" y="5096088"/>
            <a:ext cx="1221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>
                <a:solidFill>
                  <a:srgbClr val="FF0000"/>
                </a:solidFill>
              </a:rPr>
              <a:t>WasAssociatedWith</a:t>
            </a:r>
            <a:endParaRPr lang="fr-FR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-7920"/>
            <a:ext cx="8686440" cy="68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3300" dirty="0" err="1">
                <a:solidFill>
                  <a:schemeClr val="bg1"/>
                </a:solidFill>
                <a:latin typeface="Calibri Light"/>
              </a:rPr>
              <a:t>Implementation</a:t>
            </a:r>
            <a:r>
              <a:rPr lang="fr-FR" sz="3300" dirty="0">
                <a:solidFill>
                  <a:schemeClr val="bg1"/>
                </a:solidFill>
                <a:latin typeface="Calibri Light"/>
              </a:rPr>
              <a:t> for Provenance - </a:t>
            </a:r>
            <a:r>
              <a:rPr lang="fr-FR" sz="3600" dirty="0">
                <a:solidFill>
                  <a:schemeClr val="bg1"/>
                </a:solidFill>
                <a:latin typeface="Calibri Light"/>
              </a:rPr>
              <a:t>2017 </a:t>
            </a:r>
            <a:r>
              <a:rPr lang="fr-FR" sz="3600" dirty="0" err="1">
                <a:solidFill>
                  <a:schemeClr val="bg1"/>
                </a:solidFill>
                <a:latin typeface="Calibri Light"/>
              </a:rPr>
              <a:t>June</a:t>
            </a:r>
            <a:r>
              <a:rPr lang="fr-FR" sz="3600" dirty="0">
                <a:solidFill>
                  <a:schemeClr val="bg1"/>
                </a:solidFill>
                <a:latin typeface="Calibri Light"/>
              </a:rPr>
              <a:t> 28 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49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95000" y="828360"/>
            <a:ext cx="8377560" cy="5847840"/>
          </a:xfrm>
          <a:prstGeom prst="rect">
            <a:avLst/>
          </a:prstGeom>
          <a:ln>
            <a:noFill/>
          </a:ln>
        </p:spPr>
      </p:pic>
      <p:sp>
        <p:nvSpPr>
          <p:cNvPr id="50" name="CustomShape 2"/>
          <p:cNvSpPr/>
          <p:nvPr/>
        </p:nvSpPr>
        <p:spPr>
          <a:xfrm>
            <a:off x="6437160" y="5835600"/>
            <a:ext cx="3140640" cy="10047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FF0000"/>
                </a:solidFill>
                <a:latin typeface="Calibri"/>
              </a:rPr>
              <a:t>UML </a:t>
            </a:r>
            <a:r>
              <a:rPr lang="fr-FR">
                <a:solidFill>
                  <a:srgbClr val="FF0000"/>
                </a:solidFill>
                <a:latin typeface="Calibri"/>
              </a:rPr>
              <a:t>diag </a:t>
            </a: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FF0000"/>
                </a:solidFill>
                <a:latin typeface="Calibri"/>
              </a:rPr>
              <a:t>In WD Draft 2017_june 28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1" name="CustomShape 3"/>
          <p:cNvSpPr/>
          <p:nvPr/>
        </p:nvSpPr>
        <p:spPr>
          <a:xfrm>
            <a:off x="4382280" y="2327400"/>
            <a:ext cx="603360" cy="45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FF0000"/>
                </a:solidFill>
                <a:latin typeface="Calibri"/>
              </a:rPr>
              <a:t>53</a:t>
            </a:r>
            <a:endParaRPr/>
          </a:p>
        </p:txBody>
      </p:sp>
      <p:sp>
        <p:nvSpPr>
          <p:cNvPr id="52" name="CustomShape 4"/>
          <p:cNvSpPr/>
          <p:nvPr/>
        </p:nvSpPr>
        <p:spPr>
          <a:xfrm>
            <a:off x="4382280" y="5140080"/>
            <a:ext cx="603360" cy="45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FF0000"/>
                </a:solidFill>
                <a:latin typeface="Calibri"/>
              </a:rPr>
              <a:t>77</a:t>
            </a:r>
            <a:endParaRPr/>
          </a:p>
        </p:txBody>
      </p:sp>
      <p:sp>
        <p:nvSpPr>
          <p:cNvPr id="53" name="CustomShape 5"/>
          <p:cNvSpPr/>
          <p:nvPr/>
        </p:nvSpPr>
        <p:spPr>
          <a:xfrm>
            <a:off x="4410720" y="6329520"/>
            <a:ext cx="391320" cy="45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FF0000"/>
                </a:solidFill>
                <a:latin typeface="Calibri"/>
              </a:rPr>
              <a:t>1</a:t>
            </a:r>
            <a:endParaRPr/>
          </a:p>
        </p:txBody>
      </p:sp>
      <p:sp>
        <p:nvSpPr>
          <p:cNvPr id="54" name="CustomShape 6"/>
          <p:cNvSpPr/>
          <p:nvPr/>
        </p:nvSpPr>
        <p:spPr>
          <a:xfrm>
            <a:off x="4807800" y="3950280"/>
            <a:ext cx="603360" cy="45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FF0000"/>
                </a:solidFill>
                <a:latin typeface="Calibri"/>
              </a:rPr>
              <a:t>50</a:t>
            </a:r>
            <a:endParaRPr/>
          </a:p>
        </p:txBody>
      </p:sp>
      <p:sp>
        <p:nvSpPr>
          <p:cNvPr id="55" name="CustomShape 7"/>
          <p:cNvSpPr/>
          <p:nvPr/>
        </p:nvSpPr>
        <p:spPr>
          <a:xfrm>
            <a:off x="3397320" y="3872160"/>
            <a:ext cx="603360" cy="45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FF0000"/>
                </a:solidFill>
                <a:latin typeface="Calibri"/>
              </a:rPr>
              <a:t>66</a:t>
            </a:r>
            <a:endParaRPr/>
          </a:p>
        </p:txBody>
      </p:sp>
      <p:sp>
        <p:nvSpPr>
          <p:cNvPr id="56" name="CustomShape 8"/>
          <p:cNvSpPr/>
          <p:nvPr/>
        </p:nvSpPr>
        <p:spPr>
          <a:xfrm>
            <a:off x="1451880" y="2171520"/>
            <a:ext cx="603360" cy="45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FF0000"/>
                </a:solidFill>
                <a:latin typeface="Calibri"/>
              </a:rPr>
              <a:t>68</a:t>
            </a:r>
            <a:endParaRPr/>
          </a:p>
        </p:txBody>
      </p:sp>
      <p:sp>
        <p:nvSpPr>
          <p:cNvPr id="57" name="CustomShape 9"/>
          <p:cNvSpPr/>
          <p:nvPr/>
        </p:nvSpPr>
        <p:spPr>
          <a:xfrm>
            <a:off x="943560" y="3649320"/>
            <a:ext cx="603360" cy="45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FF0000"/>
                </a:solidFill>
                <a:latin typeface="Calibri"/>
              </a:rPr>
              <a:t>10</a:t>
            </a:r>
            <a:endParaRPr/>
          </a:p>
        </p:txBody>
      </p:sp>
      <p:sp>
        <p:nvSpPr>
          <p:cNvPr id="58" name="CustomShape 10"/>
          <p:cNvSpPr/>
          <p:nvPr/>
        </p:nvSpPr>
        <p:spPr>
          <a:xfrm>
            <a:off x="1968120" y="4909320"/>
            <a:ext cx="603360" cy="45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FF0000"/>
                </a:solidFill>
                <a:latin typeface="Calibri"/>
              </a:rPr>
              <a:t>82</a:t>
            </a:r>
            <a:endParaRPr/>
          </a:p>
        </p:txBody>
      </p:sp>
      <p:sp>
        <p:nvSpPr>
          <p:cNvPr id="59" name="CustomShape 11"/>
          <p:cNvSpPr/>
          <p:nvPr/>
        </p:nvSpPr>
        <p:spPr>
          <a:xfrm>
            <a:off x="8561880" y="2197440"/>
            <a:ext cx="391320" cy="45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FF0000"/>
                </a:solidFill>
                <a:latin typeface="Calibri"/>
              </a:rPr>
              <a:t>5</a:t>
            </a:r>
            <a:endParaRPr/>
          </a:p>
        </p:txBody>
      </p:sp>
      <p:sp>
        <p:nvSpPr>
          <p:cNvPr id="60" name="CustomShape 12"/>
          <p:cNvSpPr/>
          <p:nvPr/>
        </p:nvSpPr>
        <p:spPr>
          <a:xfrm>
            <a:off x="495000" y="786960"/>
            <a:ext cx="3854160" cy="821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dirty="0" err="1">
                <a:solidFill>
                  <a:srgbClr val="FF0000"/>
                </a:solidFill>
                <a:latin typeface="Calibri"/>
              </a:rPr>
              <a:t>Number</a:t>
            </a:r>
            <a:r>
              <a:rPr lang="fr-FR" sz="2400" b="1" dirty="0">
                <a:solidFill>
                  <a:srgbClr val="FF0000"/>
                </a:solidFill>
                <a:latin typeface="Calibri"/>
              </a:rPr>
              <a:t> of Instances 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2400" b="1" dirty="0">
                <a:solidFill>
                  <a:srgbClr val="FF0000"/>
                </a:solidFill>
                <a:latin typeface="Calibri"/>
              </a:rPr>
              <a:t>for </a:t>
            </a:r>
            <a:r>
              <a:rPr lang="fr-FR" sz="2400" b="1" dirty="0" err="1">
                <a:solidFill>
                  <a:srgbClr val="FF0000"/>
                </a:solidFill>
                <a:latin typeface="Calibri"/>
              </a:rPr>
              <a:t>each</a:t>
            </a:r>
            <a:r>
              <a:rPr lang="fr-FR" sz="2400" b="1" dirty="0">
                <a:solidFill>
                  <a:srgbClr val="FF0000"/>
                </a:solidFill>
                <a:latin typeface="Calibri"/>
              </a:rPr>
              <a:t> class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68878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fr-FR" sz="3300" dirty="0" err="1" smtClean="0">
                <a:solidFill>
                  <a:schemeClr val="bg1"/>
                </a:solidFill>
                <a:latin typeface="Calibri Light"/>
              </a:rPr>
              <a:t>Graphical</a:t>
            </a:r>
            <a:r>
              <a:rPr lang="fr-FR" sz="3300" dirty="0" smtClean="0">
                <a:solidFill>
                  <a:schemeClr val="bg1"/>
                </a:solidFill>
                <a:latin typeface="Calibri Light"/>
              </a:rPr>
              <a:t> </a:t>
            </a:r>
            <a:r>
              <a:rPr lang="fr-FR" sz="3300" dirty="0" err="1" smtClean="0">
                <a:solidFill>
                  <a:schemeClr val="bg1"/>
                </a:solidFill>
                <a:latin typeface="Calibri Light"/>
              </a:rPr>
              <a:t>Query</a:t>
            </a:r>
            <a:r>
              <a:rPr lang="fr-FR" sz="3300" dirty="0" smtClean="0">
                <a:solidFill>
                  <a:schemeClr val="bg1"/>
                </a:solidFill>
                <a:latin typeface="Calibri Light"/>
              </a:rPr>
              <a:t> </a:t>
            </a:r>
            <a:r>
              <a:rPr lang="fr-FR" sz="3300" dirty="0">
                <a:solidFill>
                  <a:schemeClr val="bg1"/>
                </a:solidFill>
                <a:latin typeface="Calibri Light"/>
              </a:rPr>
              <a:t>Interface </a:t>
            </a:r>
            <a:r>
              <a:rPr lang="fr-FR" sz="3300" dirty="0" smtClean="0">
                <a:solidFill>
                  <a:schemeClr val="bg1"/>
                </a:solidFill>
                <a:latin typeface="Calibri Light"/>
              </a:rPr>
              <a:t>:</a:t>
            </a:r>
          </a:p>
          <a:p>
            <a:pPr algn="ctr">
              <a:lnSpc>
                <a:spcPct val="90000"/>
              </a:lnSpc>
            </a:pPr>
            <a:r>
              <a:rPr lang="fr-FR" sz="3300" dirty="0" smtClean="0">
                <a:solidFill>
                  <a:schemeClr val="bg1"/>
                </a:solidFill>
                <a:latin typeface="Calibri Light"/>
              </a:rPr>
              <a:t>To </a:t>
            </a:r>
            <a:r>
              <a:rPr lang="fr-FR" sz="3300" dirty="0" err="1" smtClean="0">
                <a:solidFill>
                  <a:schemeClr val="bg1"/>
                </a:solidFill>
                <a:latin typeface="Calibri Light"/>
              </a:rPr>
              <a:t>generate</a:t>
            </a:r>
            <a:r>
              <a:rPr lang="fr-FR" sz="3300" dirty="0" smtClean="0">
                <a:solidFill>
                  <a:schemeClr val="bg1"/>
                </a:solidFill>
                <a:latin typeface="Calibri Light"/>
              </a:rPr>
              <a:t> plots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251520" y="1690560"/>
            <a:ext cx="2817000" cy="5167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Calibri"/>
              </a:rPr>
              <a:t>This panel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allows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to select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different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kinds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of graphs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100" dirty="0" err="1">
                <a:solidFill>
                  <a:srgbClr val="000000"/>
                </a:solidFill>
                <a:latin typeface="Calibri"/>
              </a:rPr>
              <a:t>Query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response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2100" dirty="0" err="1">
                <a:solidFill>
                  <a:srgbClr val="000000"/>
                </a:solidFill>
                <a:latin typeface="Calibri"/>
              </a:rPr>
              <a:t>Text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output </a:t>
            </a:r>
            <a:r>
              <a:rPr lang="fr-FR" sz="2100" dirty="0">
                <a:solidFill>
                  <a:srgbClr val="000000"/>
                </a:solidFill>
                <a:latin typeface="Wingdings"/>
              </a:rPr>
              <a:t>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2100" dirty="0" err="1">
                <a:solidFill>
                  <a:srgbClr val="000000"/>
                </a:solidFill>
                <a:latin typeface="Calibri"/>
              </a:rPr>
              <a:t>Graphic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output </a:t>
            </a:r>
            <a:r>
              <a:rPr lang="fr-FR" sz="2100" dirty="0">
                <a:solidFill>
                  <a:srgbClr val="000000"/>
                </a:solidFill>
                <a:latin typeface="Wingdings"/>
              </a:rPr>
              <a:t>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Calibri"/>
              </a:rPr>
              <a:t>JSON and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Prov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-N </a:t>
            </a:r>
            <a:r>
              <a:rPr lang="fr-FR" sz="2100" dirty="0" err="1">
                <a:solidFill>
                  <a:srgbClr val="000000"/>
                </a:solidFill>
                <a:latin typeface="Calibri"/>
              </a:rPr>
              <a:t>available</a:t>
            </a:r>
            <a:r>
              <a:rPr lang="fr-FR" sz="2100" dirty="0">
                <a:solidFill>
                  <a:srgbClr val="000000"/>
                </a:solidFill>
                <a:latin typeface="Calibr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100" i="1" dirty="0" err="1">
                <a:solidFill>
                  <a:srgbClr val="000000"/>
                </a:solidFill>
                <a:latin typeface="Calibri"/>
              </a:rPr>
              <a:t>Votable</a:t>
            </a:r>
            <a:r>
              <a:rPr lang="fr-FR" sz="2100" i="1" dirty="0">
                <a:solidFill>
                  <a:srgbClr val="000000"/>
                </a:solidFill>
                <a:latin typeface="Calibri"/>
              </a:rPr>
              <a:t> format </a:t>
            </a:r>
            <a:r>
              <a:rPr lang="fr-FR" sz="2100" i="1" dirty="0" err="1">
                <a:solidFill>
                  <a:srgbClr val="000000"/>
                </a:solidFill>
                <a:latin typeface="Calibri"/>
              </a:rPr>
              <a:t>allowed</a:t>
            </a:r>
            <a:r>
              <a:rPr lang="fr-FR" sz="2100" i="1" dirty="0">
                <a:solidFill>
                  <a:srgbClr val="000000"/>
                </a:solidFill>
                <a:latin typeface="Calibri"/>
              </a:rPr>
              <a:t> by </a:t>
            </a:r>
            <a:r>
              <a:rPr lang="fr-FR" sz="2100" i="1" dirty="0" err="1">
                <a:solidFill>
                  <a:srgbClr val="000000"/>
                </a:solidFill>
                <a:latin typeface="Calibri"/>
              </a:rPr>
              <a:t>another</a:t>
            </a:r>
            <a:r>
              <a:rPr lang="fr-FR" sz="2100" i="1" dirty="0">
                <a:solidFill>
                  <a:srgbClr val="000000"/>
                </a:solidFill>
                <a:latin typeface="Calibri"/>
              </a:rPr>
              <a:t> script queryVO.py </a:t>
            </a:r>
            <a:r>
              <a:rPr lang="fr-FR" sz="2100" i="1" dirty="0" smtClean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fr-FR" sz="2100" i="1" dirty="0" err="1" smtClean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see</a:t>
            </a:r>
            <a:r>
              <a:rPr lang="fr-FR" sz="2100" i="1" dirty="0" smtClean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FR" sz="2100" i="1" dirty="0" err="1" smtClean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next</a:t>
            </a:r>
            <a:r>
              <a:rPr lang="fr-FR" sz="2100" i="1" dirty="0" smtClean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FR" sz="2100" i="1" dirty="0" err="1" smtClean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slides</a:t>
            </a:r>
            <a:endParaRPr i="1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18500" r="41383" b="51260"/>
          <a:stretch/>
        </p:blipFill>
        <p:spPr>
          <a:xfrm>
            <a:off x="3203849" y="1690200"/>
            <a:ext cx="5688272" cy="381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906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fr-FR" sz="3300" dirty="0" err="1">
                <a:solidFill>
                  <a:schemeClr val="bg1"/>
                </a:solidFill>
                <a:latin typeface="Calibri Light"/>
              </a:rPr>
              <a:t>Graphical</a:t>
            </a:r>
            <a:r>
              <a:rPr lang="fr-FR" sz="3300" dirty="0">
                <a:solidFill>
                  <a:schemeClr val="bg1"/>
                </a:solidFill>
                <a:latin typeface="Calibri Light"/>
              </a:rPr>
              <a:t> </a:t>
            </a:r>
            <a:r>
              <a:rPr lang="fr-FR" sz="3300" dirty="0" smtClean="0">
                <a:solidFill>
                  <a:schemeClr val="bg1"/>
                </a:solidFill>
                <a:latin typeface="Calibri Light"/>
              </a:rPr>
              <a:t>basic Output :</a:t>
            </a:r>
          </a:p>
          <a:p>
            <a:pPr algn="ctr">
              <a:lnSpc>
                <a:spcPct val="90000"/>
              </a:lnSpc>
            </a:pPr>
            <a:r>
              <a:rPr lang="fr-FR" sz="3300" dirty="0" smtClean="0">
                <a:solidFill>
                  <a:schemeClr val="bg1"/>
                </a:solidFill>
                <a:latin typeface="Calibri Light"/>
              </a:rPr>
              <a:t>An RGB image provenance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6" name="CustomShape 2"/>
          <p:cNvSpPr/>
          <p:nvPr/>
        </p:nvSpPr>
        <p:spPr>
          <a:xfrm>
            <a:off x="2707200" y="1640880"/>
            <a:ext cx="65516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66077"/>
            <a:ext cx="8819472" cy="435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119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fr-FR" sz="3300" dirty="0" err="1">
                <a:solidFill>
                  <a:schemeClr val="bg1"/>
                </a:solidFill>
                <a:latin typeface="Calibri Light"/>
              </a:rPr>
              <a:t>Graphical</a:t>
            </a:r>
            <a:r>
              <a:rPr lang="fr-FR" sz="3300" dirty="0">
                <a:solidFill>
                  <a:schemeClr val="bg1"/>
                </a:solidFill>
                <a:latin typeface="Calibri Light"/>
              </a:rPr>
              <a:t> </a:t>
            </a:r>
            <a:r>
              <a:rPr lang="fr-FR" sz="3300" dirty="0" smtClean="0">
                <a:solidFill>
                  <a:schemeClr val="bg1"/>
                </a:solidFill>
                <a:latin typeface="Calibri Light"/>
              </a:rPr>
              <a:t>Output :</a:t>
            </a:r>
          </a:p>
          <a:p>
            <a:pPr algn="ctr">
              <a:lnSpc>
                <a:spcPct val="90000"/>
              </a:lnSpc>
            </a:pPr>
            <a:r>
              <a:rPr lang="fr-FR" sz="3300" dirty="0" err="1" smtClean="0">
                <a:solidFill>
                  <a:schemeClr val="bg1"/>
                </a:solidFill>
                <a:latin typeface="Calibri Light"/>
              </a:rPr>
              <a:t>With</a:t>
            </a:r>
            <a:r>
              <a:rPr lang="fr-FR" sz="3300" dirty="0" smtClean="0">
                <a:solidFill>
                  <a:schemeClr val="bg1"/>
                </a:solidFill>
                <a:latin typeface="Calibri Light"/>
              </a:rPr>
              <a:t> agents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6" name="CustomShape 2"/>
          <p:cNvSpPr/>
          <p:nvPr/>
        </p:nvSpPr>
        <p:spPr>
          <a:xfrm>
            <a:off x="2707200" y="1640880"/>
            <a:ext cx="65516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2414" t="4999" r="1387" b="1666"/>
          <a:stretch/>
        </p:blipFill>
        <p:spPr>
          <a:xfrm>
            <a:off x="714070" y="1612625"/>
            <a:ext cx="8178410" cy="518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0796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2391</TotalTime>
  <Words>499</Words>
  <Application>Microsoft Office PowerPoint</Application>
  <PresentationFormat>Affichage à l'écran (4:3)</PresentationFormat>
  <Paragraphs>127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Wingdings</vt:lpstr>
      <vt:lpstr>Thème Office</vt:lpstr>
      <vt:lpstr> Provenance DM    CDS implementation July 2017 status</vt:lpstr>
      <vt:lpstr>Présentation PowerPoint</vt:lpstr>
      <vt:lpstr>Présentation PowerPoint</vt:lpstr>
      <vt:lpstr>Présentation PowerPoint</vt:lpstr>
      <vt:lpstr>VOTABLE list of instances (visualized in TOPCAT)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Text Output from graphic interface : (foreward processing from MAMA digitization)</vt:lpstr>
      <vt:lpstr>Advanced SQL query : Json output</vt:lpstr>
      <vt:lpstr>Advanced query : VOTABLE output</vt:lpstr>
      <vt:lpstr>HispGen use case</vt:lpstr>
      <vt:lpstr>HipsGen use case (Json output)</vt:lpstr>
      <vt:lpstr>HipsGen use case (Json output)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PRESENTATION</dc:title>
  <dc:creator>narcy</dc:creator>
  <cp:lastModifiedBy>louys</cp:lastModifiedBy>
  <cp:revision>245</cp:revision>
  <cp:lastPrinted>2015-06-15T13:06:48Z</cp:lastPrinted>
  <dcterms:created xsi:type="dcterms:W3CDTF">2015-04-07T14:25:53Z</dcterms:created>
  <dcterms:modified xsi:type="dcterms:W3CDTF">2017-07-27T22:15:21Z</dcterms:modified>
</cp:coreProperties>
</file>