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CDCBB-81DF-4C64-B057-0CE47BF0F825}" type="datetimeFigureOut">
              <a:rPr lang="en-US" smtClean="0"/>
              <a:t>5/19/2011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28C81-B439-40A9-8B86-6ECFD7E91DA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2011-05-20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Curation &amp; Preservation - summary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A50-35F5-49F0-8B82-5C7DF285D3E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2011-05-20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Curation &amp; Preservation - summary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A50-35F5-49F0-8B82-5C7DF285D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2011-05-20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Curation &amp; Preservation - summary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A50-35F5-49F0-8B82-5C7DF285D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2011-05-20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Curation &amp; Preservation - summary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A50-35F5-49F0-8B82-5C7DF285D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2011-05-20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Curation &amp; Preservation - summary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A50-35F5-49F0-8B82-5C7DF285D3E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2011-05-20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Curation &amp; Preservation - summary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A50-35F5-49F0-8B82-5C7DF285D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2011-05-20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Curation &amp; Preservation - summary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A50-35F5-49F0-8B82-5C7DF285D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2011-05-20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Curation &amp; Preservation - summary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A50-35F5-49F0-8B82-5C7DF285D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2011-05-20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Curation &amp; Preservation - summary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A50-35F5-49F0-8B82-5C7DF285D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2011-05-20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Curation &amp; Preservation - summary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A50-35F5-49F0-8B82-5C7DF285D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2011-05-20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Curation &amp; Preservation - summary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0010A50-35F5-49F0-8B82-5C7DF285D3E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2011-05-20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Data Curation &amp; Preservation - summary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010A50-35F5-49F0-8B82-5C7DF285D3E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Curation</a:t>
            </a:r>
            <a:r>
              <a:rPr lang="en-US" dirty="0" smtClean="0"/>
              <a:t> &amp; Preservation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/>
            </a:r>
            <a:br>
              <a:rPr lang="en-US" dirty="0" smtClean="0">
                <a:latin typeface="Helvetica" pitchFamily="34" charset="0"/>
                <a:cs typeface="Helvetica" pitchFamily="34" charset="0"/>
              </a:rPr>
            </a:br>
            <a:r>
              <a:rPr lang="en-US" dirty="0" smtClean="0">
                <a:latin typeface="Helvetica" pitchFamily="34" charset="0"/>
                <a:cs typeface="Helvetica" pitchFamily="34" charset="0"/>
              </a:rPr>
              <a:t>Thursday 2011-05-19T07:30:00 (UTC) </a:t>
            </a:r>
            <a:br>
              <a:rPr lang="en-US" dirty="0" smtClean="0">
                <a:latin typeface="Helvetica" pitchFamily="34" charset="0"/>
                <a:cs typeface="Helvetica" pitchFamily="34" charset="0"/>
              </a:rPr>
            </a:br>
            <a:r>
              <a:rPr lang="en-US" dirty="0" smtClean="0">
                <a:latin typeface="Helvetica" pitchFamily="34" charset="0"/>
                <a:cs typeface="Helvetica" pitchFamily="34" charset="0"/>
              </a:rPr>
              <a:t>Arnold Rots</a:t>
            </a:r>
            <a:endParaRPr lang="en-US" dirty="0">
              <a:latin typeface="Helvetica" pitchFamily="34" charset="0"/>
              <a:cs typeface="Helvetic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700" dirty="0" smtClean="0">
                <a:latin typeface="Helvetica" pitchFamily="34" charset="0"/>
                <a:cs typeface="Helvetica" pitchFamily="34" charset="0"/>
              </a:rPr>
              <a:t>Norman Gray: </a:t>
            </a:r>
            <a:br>
              <a:rPr lang="en-US" sz="2700" dirty="0" smtClean="0">
                <a:latin typeface="Helvetica" pitchFamily="34" charset="0"/>
                <a:cs typeface="Helvetica" pitchFamily="34" charset="0"/>
              </a:rPr>
            </a:br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		Long-term URIs in astronomy</a:t>
            </a:r>
          </a:p>
          <a:p>
            <a:r>
              <a:rPr lang="en-US" sz="2700" dirty="0" err="1" smtClean="0">
                <a:latin typeface="Helvetica" pitchFamily="34" charset="0"/>
                <a:cs typeface="Helvetica" pitchFamily="34" charset="0"/>
              </a:rPr>
              <a:t>Sébastien</a:t>
            </a:r>
            <a:r>
              <a:rPr lang="en-US" sz="2700" dirty="0" smtClean="0">
                <a:latin typeface="Helvetica" pitchFamily="34" charset="0"/>
                <a:cs typeface="Helvetica" pitchFamily="34" charset="0"/>
              </a:rPr>
              <a:t> Derriere: </a:t>
            </a:r>
            <a:br>
              <a:rPr lang="en-US" sz="2700" dirty="0" smtClean="0">
                <a:latin typeface="Helvetica" pitchFamily="34" charset="0"/>
                <a:cs typeface="Helvetica" pitchFamily="34" charset="0"/>
              </a:rPr>
            </a:br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		SIMBAD URIs</a:t>
            </a:r>
          </a:p>
          <a:p>
            <a:r>
              <a:rPr lang="en-US" sz="2700" dirty="0" smtClean="0">
                <a:latin typeface="Helvetica" pitchFamily="34" charset="0"/>
                <a:cs typeface="Helvetica" pitchFamily="34" charset="0"/>
              </a:rPr>
              <a:t>Arnold Rots &amp; Alberto </a:t>
            </a:r>
            <a:r>
              <a:rPr lang="en-US" sz="2700" dirty="0" err="1" smtClean="0">
                <a:latin typeface="Helvetica" pitchFamily="34" charset="0"/>
                <a:cs typeface="Helvetica" pitchFamily="34" charset="0"/>
              </a:rPr>
              <a:t>Accomazzi</a:t>
            </a:r>
            <a:r>
              <a:rPr lang="en-US" sz="2700" dirty="0" smtClean="0">
                <a:latin typeface="Helvetica" pitchFamily="34" charset="0"/>
                <a:cs typeface="Helvetica" pitchFamily="34" charset="0"/>
              </a:rPr>
              <a:t>: </a:t>
            </a:r>
            <a:br>
              <a:rPr lang="en-US" sz="2700" dirty="0" smtClean="0">
                <a:latin typeface="Helvetica" pitchFamily="34" charset="0"/>
                <a:cs typeface="Helvetica" pitchFamily="34" charset="0"/>
              </a:rPr>
            </a:br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		Persistent Data Identifiers in Astronomy</a:t>
            </a:r>
          </a:p>
          <a:p>
            <a:r>
              <a:rPr lang="en-US" sz="2700" dirty="0" smtClean="0">
                <a:latin typeface="Helvetica" pitchFamily="34" charset="0"/>
                <a:cs typeface="Helvetica" pitchFamily="34" charset="0"/>
              </a:rPr>
              <a:t>Pierre Le </a:t>
            </a:r>
            <a:r>
              <a:rPr lang="en-US" sz="2700" dirty="0" err="1" smtClean="0">
                <a:latin typeface="Helvetica" pitchFamily="34" charset="0"/>
                <a:cs typeface="Helvetica" pitchFamily="34" charset="0"/>
              </a:rPr>
              <a:t>Sidaner</a:t>
            </a:r>
            <a:r>
              <a:rPr lang="en-US" sz="2700" dirty="0" smtClean="0">
                <a:latin typeface="Helvetica" pitchFamily="34" charset="0"/>
                <a:cs typeface="Helvetica" pitchFamily="34" charset="0"/>
              </a:rPr>
              <a:t>: </a:t>
            </a:r>
            <a:br>
              <a:rPr lang="en-US" sz="2700" dirty="0" smtClean="0">
                <a:latin typeface="Helvetica" pitchFamily="34" charset="0"/>
                <a:cs typeface="Helvetica" pitchFamily="34" charset="0"/>
              </a:rPr>
            </a:br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		OAIS and IVOA</a:t>
            </a:r>
          </a:p>
          <a:p>
            <a:r>
              <a:rPr lang="en-US" sz="2700" dirty="0" smtClean="0">
                <a:latin typeface="Helvetica" pitchFamily="34" charset="0"/>
                <a:cs typeface="Helvetica" pitchFamily="34" charset="0"/>
              </a:rPr>
              <a:t>José Ruiz: </a:t>
            </a:r>
            <a:br>
              <a:rPr lang="en-US" sz="2700" dirty="0" smtClean="0">
                <a:latin typeface="Helvetica" pitchFamily="34" charset="0"/>
                <a:cs typeface="Helvetica" pitchFamily="34" charset="0"/>
              </a:rPr>
            </a:br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		Update on Wf4Ever</a:t>
            </a:r>
            <a:endParaRPr lang="en-US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2011-05-20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A50-35F5-49F0-8B82-5C7DF285D3E0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Curation &amp; Preservation - summary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Persistent Identifiers (main topic)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Norman and Arnold emphasized the need for persistent URIs/identifiers for datasets</a:t>
            </a:r>
          </a:p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The IVOA identifiers issued under ADS naming authority work and provide the right set of characteristics: unique, persistent, verifiable, resolvable</a:t>
            </a:r>
            <a:r>
              <a:rPr lang="en-US" dirty="0">
                <a:latin typeface="Helvetica" pitchFamily="34" charset="0"/>
                <a:cs typeface="Helvetica" pitchFamily="34" charset="0"/>
              </a:rPr>
              <a:t> </a:t>
            </a:r>
            <a:r>
              <a:rPr lang="en-US" dirty="0" smtClean="0">
                <a:latin typeface="Helvetica" pitchFamily="34" charset="0"/>
                <a:cs typeface="Helvetica" pitchFamily="34" charset="0"/>
              </a:rPr>
              <a:t>– </a:t>
            </a:r>
            <a:r>
              <a:rPr lang="en-US" dirty="0" smtClean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ivo://ADS/Sa.CXO#obs/123</a:t>
            </a:r>
          </a:p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Need to establish formal registry to replace current more informal ADS operation</a:t>
            </a:r>
          </a:p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Alternative is to use DOIs through </a:t>
            </a:r>
            <a:r>
              <a:rPr lang="en-US" dirty="0" err="1" smtClean="0">
                <a:latin typeface="Helvetica" pitchFamily="34" charset="0"/>
                <a:cs typeface="Helvetica" pitchFamily="34" charset="0"/>
              </a:rPr>
              <a:t>DataCite</a:t>
            </a:r>
            <a:r>
              <a:rPr lang="en-US" dirty="0" smtClean="0">
                <a:latin typeface="Helvetica" pitchFamily="34" charset="0"/>
                <a:cs typeface="Helvetica" pitchFamily="34" charset="0"/>
              </a:rPr>
              <a:t>; this would provide registry functions</a:t>
            </a:r>
          </a:p>
          <a:p>
            <a:r>
              <a:rPr lang="en-US" dirty="0" smtClean="0">
                <a:latin typeface="Helvetica" pitchFamily="34" charset="0"/>
                <a:cs typeface="Helvetica" pitchFamily="34" charset="0"/>
              </a:rPr>
              <a:t>Both approaches offer same functionality;  this will be worked out and we expect no problems either way</a:t>
            </a:r>
            <a:endParaRPr lang="en-US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2011-05-20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A50-35F5-49F0-8B82-5C7DF285D3E0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Curation &amp; Preservation - summary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SIMBAD URIs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>
                <a:latin typeface="Helvetica" pitchFamily="34" charset="0"/>
                <a:cs typeface="Helvetica" pitchFamily="34" charset="0"/>
              </a:rPr>
              <a:t>Sébastien</a:t>
            </a:r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 presented a review of the issues involved in assigning URI-type identifiers to objects in SMBAD</a:t>
            </a:r>
          </a:p>
          <a:p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Objects have multiple identities</a:t>
            </a:r>
          </a:p>
          <a:p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The dynamic nature of the SIMBAD records presents a particular problem:</a:t>
            </a:r>
          </a:p>
          <a:p>
            <a:pPr lvl="1"/>
            <a:r>
              <a:rPr lang="en-US" sz="2200" dirty="0" smtClean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Objects merge</a:t>
            </a:r>
          </a:p>
          <a:p>
            <a:pPr lvl="1"/>
            <a:r>
              <a:rPr lang="en-US" sz="2200" dirty="0" smtClean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  <a:t>Objects split</a:t>
            </a:r>
          </a:p>
          <a:p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Note that this is closely related to the problems associated with </a:t>
            </a:r>
            <a:r>
              <a:rPr lang="en-US" sz="2400" dirty="0" err="1" smtClean="0">
                <a:latin typeface="Helvetica" pitchFamily="34" charset="0"/>
                <a:cs typeface="Helvetica" pitchFamily="34" charset="0"/>
              </a:rPr>
              <a:t>crossmatch</a:t>
            </a:r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 algorithms: it is not absolute, but represents a probability – which may change at any time as new information becomes available</a:t>
            </a:r>
            <a:endParaRPr lang="en-US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2011-05-20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A50-35F5-49F0-8B82-5C7DF285D3E0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Curation &amp; Preservation - summary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OAIS and Similar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Pierre urged archives participating in the IVOA to comply with OAIS archiving models</a:t>
            </a:r>
          </a:p>
          <a:p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Noted  importance of provenance (including context) information and authentication</a:t>
            </a:r>
          </a:p>
          <a:p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Noted that IVOA protocols  contain information on exchange format, but not the native format of the data</a:t>
            </a:r>
          </a:p>
          <a:p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And urged to move toward certification as trusted repositories, following the auditing standards currently being developed; this has been mentioned before and my guess is that our funding agencies will start requiring it at some point – may as well be proactive</a:t>
            </a:r>
            <a:endParaRPr lang="en-US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2011-05-20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A50-35F5-49F0-8B82-5C7DF285D3E0}" type="slidenum">
              <a:rPr lang="en-US" smtClean="0"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Curation &amp; Preservation - summary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Wf4Ever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José presented an update on Workflows Forever</a:t>
            </a:r>
          </a:p>
          <a:p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As digital collaborations are proliferating we need to get serious about </a:t>
            </a:r>
            <a:r>
              <a:rPr lang="en-US" sz="2400" dirty="0" err="1" smtClean="0">
                <a:latin typeface="Helvetica" pitchFamily="34" charset="0"/>
                <a:cs typeface="Helvetica" pitchFamily="34" charset="0"/>
              </a:rPr>
              <a:t>curating</a:t>
            </a:r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 and preserving collaborative digital research objects</a:t>
            </a:r>
          </a:p>
          <a:p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Preservation of workflows is a complex matter</a:t>
            </a:r>
          </a:p>
          <a:p>
            <a:r>
              <a:rPr lang="en-US" sz="2400" dirty="0" smtClean="0">
                <a:latin typeface="Helvetica" pitchFamily="34" charset="0"/>
                <a:cs typeface="Helvetica" pitchFamily="34" charset="0"/>
              </a:rPr>
              <a:t>Publication of research objects is desirable, but how?</a:t>
            </a:r>
            <a:endParaRPr lang="en-US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2011-05-20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10A50-35F5-49F0-8B82-5C7DF285D3E0}" type="slidenum">
              <a:rPr lang="en-US" smtClean="0"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Data Curation &amp; Preservation - summary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714</TotalTime>
  <Words>342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Data Curation &amp; Preservation</vt:lpstr>
      <vt:lpstr>Program</vt:lpstr>
      <vt:lpstr>Persistent Identifiers (main topic)</vt:lpstr>
      <vt:lpstr>SIMBAD URIs</vt:lpstr>
      <vt:lpstr>OAIS and Similar Standards</vt:lpstr>
      <vt:lpstr>Wf4Ever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Curation &amp; Preservation</dc:title>
  <dc:creator>Council</dc:creator>
  <cp:lastModifiedBy>Council</cp:lastModifiedBy>
  <cp:revision>10</cp:revision>
  <dcterms:created xsi:type="dcterms:W3CDTF">2011-05-19T10:01:23Z</dcterms:created>
  <dcterms:modified xsi:type="dcterms:W3CDTF">2011-05-19T21:55:41Z</dcterms:modified>
</cp:coreProperties>
</file>