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pdf" ContentType="application/pdf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5" r:id="rId3"/>
    <p:sldId id="266" r:id="rId4"/>
    <p:sldId id="267" r:id="rId5"/>
    <p:sldId id="259" r:id="rId6"/>
    <p:sldId id="268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1391" autoAdjust="0"/>
    <p:restoredTop sz="94660"/>
  </p:normalViewPr>
  <p:slideViewPr>
    <p:cSldViewPr snapToGrid="0" snapToObjects="1">
      <p:cViewPr varScale="1">
        <p:scale>
          <a:sx n="150" d="100"/>
          <a:sy n="150" d="100"/>
        </p:scale>
        <p:origin x="-120" y="-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768D-39A3-8D40-8BBC-93990F19C29B}" type="datetimeFigureOut">
              <a:rPr lang="en-US" smtClean="0"/>
              <a:pPr/>
              <a:t>5/20/10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57EF-B9CC-E349-BD37-CDD722A99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768D-39A3-8D40-8BBC-93990F19C29B}" type="datetimeFigureOut">
              <a:rPr lang="en-US" smtClean="0"/>
              <a:pPr/>
              <a:t>5/20/10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57EF-B9CC-E349-BD37-CDD722A99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768D-39A3-8D40-8BBC-93990F19C29B}" type="datetimeFigureOut">
              <a:rPr lang="en-US" smtClean="0"/>
              <a:pPr/>
              <a:t>5/20/10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57EF-B9CC-E349-BD37-CDD722A99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768D-39A3-8D40-8BBC-93990F19C29B}" type="datetimeFigureOut">
              <a:rPr lang="en-US" smtClean="0"/>
              <a:pPr/>
              <a:t>5/20/10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57EF-B9CC-E349-BD37-CDD722A99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768D-39A3-8D40-8BBC-93990F19C29B}" type="datetimeFigureOut">
              <a:rPr lang="en-US" smtClean="0"/>
              <a:pPr/>
              <a:t>5/20/10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57EF-B9CC-E349-BD37-CDD722A99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768D-39A3-8D40-8BBC-93990F19C29B}" type="datetimeFigureOut">
              <a:rPr lang="en-US" smtClean="0"/>
              <a:pPr/>
              <a:t>5/20/10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57EF-B9CC-E349-BD37-CDD722A99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768D-39A3-8D40-8BBC-93990F19C29B}" type="datetimeFigureOut">
              <a:rPr lang="en-US" smtClean="0"/>
              <a:pPr/>
              <a:t>5/20/10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57EF-B9CC-E349-BD37-CDD722A99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768D-39A3-8D40-8BBC-93990F19C29B}" type="datetimeFigureOut">
              <a:rPr lang="en-US" smtClean="0"/>
              <a:pPr/>
              <a:t>5/20/10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57EF-B9CC-E349-BD37-CDD722A99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768D-39A3-8D40-8BBC-93990F19C29B}" type="datetimeFigureOut">
              <a:rPr lang="en-US" smtClean="0"/>
              <a:pPr/>
              <a:t>5/20/10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57EF-B9CC-E349-BD37-CDD722A99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768D-39A3-8D40-8BBC-93990F19C29B}" type="datetimeFigureOut">
              <a:rPr lang="en-US" smtClean="0"/>
              <a:pPr/>
              <a:t>5/20/10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57EF-B9CC-E349-BD37-CDD722A99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768D-39A3-8D40-8BBC-93990F19C29B}" type="datetimeFigureOut">
              <a:rPr lang="en-US" smtClean="0"/>
              <a:pPr/>
              <a:t>5/20/10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57EF-B9CC-E349-BD37-CDD722A99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lar-PPT-Template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9768D-39A3-8D40-8BBC-93990F19C29B}" type="datetimeFigureOut">
              <a:rPr lang="en-US" smtClean="0"/>
              <a:pPr/>
              <a:t>5/20/10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D57EF-B9CC-E349-BD37-CDD722A99B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7375754" y="142985"/>
            <a:ext cx="311177" cy="131653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442903" y="376573"/>
            <a:ext cx="311178" cy="13165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7345199" y="51974"/>
            <a:ext cx="4510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>
                <a:solidFill>
                  <a:schemeClr val="bg1"/>
                </a:solidFill>
              </a:rPr>
              <a:t>VO</a:t>
            </a:r>
            <a:endParaRPr lang="en-US" sz="1400" b="1" i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345413" y="300874"/>
            <a:ext cx="5407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i="1" dirty="0" smtClean="0">
                <a:solidFill>
                  <a:schemeClr val="bg1"/>
                </a:solidFill>
              </a:rPr>
              <a:t>Event</a:t>
            </a:r>
            <a:endParaRPr lang="en-US" sz="1100" b="1" i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d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VOEvent</a:t>
            </a:r>
            <a:r>
              <a:rPr lang="en-US" dirty="0" smtClean="0"/>
              <a:t> </a:t>
            </a: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dirty="0" smtClean="0"/>
              <a:t>IVOA </a:t>
            </a:r>
            <a:r>
              <a:rPr lang="en-US" dirty="0" err="1" smtClean="0"/>
              <a:t>InterOp</a:t>
            </a:r>
            <a:endParaRPr lang="en-US" dirty="0" smtClean="0"/>
          </a:p>
          <a:p>
            <a:r>
              <a:rPr lang="en-US" dirty="0" smtClean="0"/>
              <a:t>Victoria</a:t>
            </a:r>
          </a:p>
          <a:p>
            <a:r>
              <a:rPr lang="en-US" dirty="0" smtClean="0"/>
              <a:t>May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813" y="340614"/>
            <a:ext cx="6882739" cy="1143000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VOEvent</a:t>
            </a:r>
            <a:r>
              <a:rPr lang="en-US" sz="4000" dirty="0" smtClean="0"/>
              <a:t> session 1 </a:t>
            </a:r>
            <a:r>
              <a:rPr lang="en-US" sz="2000" dirty="0" smtClean="0"/>
              <a:t>(Wed 11a, Merino)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8923" y="1600200"/>
            <a:ext cx="7765184" cy="507122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i="1" dirty="0" smtClean="0"/>
              <a:t>Time </a:t>
            </a:r>
            <a:r>
              <a:rPr lang="en-US" sz="4000" i="1" dirty="0"/>
              <a:t>Domain requirements </a:t>
            </a:r>
            <a:r>
              <a:rPr lang="en-US" sz="4000" i="1" dirty="0" smtClean="0"/>
              <a:t>from the</a:t>
            </a:r>
          </a:p>
          <a:p>
            <a:pPr>
              <a:buNone/>
            </a:pPr>
            <a:r>
              <a:rPr lang="en-US" sz="4000" i="1" dirty="0" smtClean="0"/>
              <a:t>			growing </a:t>
            </a:r>
            <a:r>
              <a:rPr lang="en-US" sz="4000" i="1" dirty="0" err="1"/>
              <a:t>VOEvent</a:t>
            </a:r>
            <a:r>
              <a:rPr lang="en-US" sz="4000" i="1" dirty="0"/>
              <a:t> </a:t>
            </a:r>
            <a:r>
              <a:rPr lang="en-US" sz="4000" i="1" dirty="0" smtClean="0"/>
              <a:t>community</a:t>
            </a:r>
          </a:p>
          <a:p>
            <a:pPr>
              <a:buNone/>
            </a:pPr>
            <a:endParaRPr lang="en-US" sz="973" i="1" dirty="0" smtClean="0"/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Intro</a:t>
            </a:r>
            <a:endParaRPr lang="en-US" sz="2400" i="1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H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ot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projects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sz="2400" dirty="0" err="1">
                <a:solidFill>
                  <a:schemeClr val="bg1">
                    <a:lumMod val="65000"/>
                  </a:schemeClr>
                </a:solidFill>
              </a:rPr>
              <a:t>eg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, LOFAR &amp;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LIGO)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2400" i="1" dirty="0" smtClean="0">
                <a:solidFill>
                  <a:schemeClr val="bg1">
                    <a:lumMod val="65000"/>
                  </a:schemeClr>
                </a:solidFill>
              </a:rPr>
              <a:t>R. Williams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Transport, global networking, service tiers</a:t>
            </a:r>
            <a:endParaRPr lang="en-US" sz="2400" i="1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NOAO transients</a:t>
            </a:r>
            <a:endParaRPr lang="en-US" sz="2400" i="1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LSST topics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Slots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for other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speakers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Rousing discussion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19199610">
            <a:off x="2426794" y="4271335"/>
            <a:ext cx="3532638" cy="646331"/>
          </a:xfrm>
          <a:prstGeom prst="rect">
            <a:avLst/>
          </a:prstGeom>
          <a:solidFill>
            <a:schemeClr val="bg1"/>
          </a:solidFill>
          <a:ln w="3175" cmpd="sng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IAU Telegrams ?!?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7575" y="1575458"/>
            <a:ext cx="7806425" cy="52825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i="1" dirty="0" smtClean="0"/>
              <a:t>Short </a:t>
            </a:r>
            <a:r>
              <a:rPr lang="en-US" sz="4000" i="1" dirty="0"/>
              <a:t>term plans</a:t>
            </a:r>
            <a:r>
              <a:rPr lang="en-US" sz="4000" i="1" dirty="0" smtClean="0"/>
              <a:t> / long term vision 			for </a:t>
            </a:r>
            <a:r>
              <a:rPr lang="en-US" sz="4000" i="1" dirty="0"/>
              <a:t>the VO time </a:t>
            </a:r>
            <a:r>
              <a:rPr lang="en-US" sz="4000" i="1" dirty="0" smtClean="0"/>
              <a:t>domain</a:t>
            </a:r>
          </a:p>
          <a:p>
            <a:pPr>
              <a:buNone/>
            </a:pPr>
            <a:endParaRPr lang="en-US" sz="800" dirty="0" smtClean="0"/>
          </a:p>
          <a:p>
            <a:pPr lvl="1"/>
            <a:r>
              <a:rPr lang="en-US" dirty="0" err="1" smtClean="0"/>
              <a:t>VOEvent</a:t>
            </a:r>
            <a:r>
              <a:rPr lang="en-US" dirty="0" smtClean="0"/>
              <a:t> v2.0, </a:t>
            </a:r>
            <a:r>
              <a:rPr lang="en-US" sz="2400" i="1" dirty="0" smtClean="0"/>
              <a:t>Seaman</a:t>
            </a:r>
          </a:p>
          <a:p>
            <a:pPr lvl="1"/>
            <a:r>
              <a:rPr lang="en-US" dirty="0" smtClean="0"/>
              <a:t>Tables </a:t>
            </a:r>
            <a:r>
              <a:rPr lang="en-US" dirty="0" smtClean="0"/>
              <a:t>&amp; Light Curve Access Protocol, </a:t>
            </a:r>
            <a:r>
              <a:rPr lang="en-US" sz="2400" i="1" dirty="0" smtClean="0"/>
              <a:t>Williams</a:t>
            </a:r>
            <a:endParaRPr lang="en-US" sz="2400" i="1" dirty="0" smtClean="0"/>
          </a:p>
          <a:p>
            <a:pPr lvl="1"/>
            <a:r>
              <a:rPr lang="en-US" dirty="0" smtClean="0"/>
              <a:t>Simple Event Access Protocol, </a:t>
            </a:r>
            <a:r>
              <a:rPr lang="en-US" sz="2400" i="1" dirty="0" smtClean="0"/>
              <a:t>Graham</a:t>
            </a:r>
          </a:p>
          <a:p>
            <a:pPr lvl="1"/>
            <a:r>
              <a:rPr lang="en-US" dirty="0" smtClean="0"/>
              <a:t>Time </a:t>
            </a:r>
            <a:r>
              <a:rPr lang="en-US" dirty="0"/>
              <a:t>series,</a:t>
            </a:r>
            <a:r>
              <a:rPr lang="en-US" dirty="0" smtClean="0"/>
              <a:t> </a:t>
            </a:r>
            <a:r>
              <a:rPr lang="en-US" sz="2400" i="1" dirty="0" smtClean="0"/>
              <a:t>Rots</a:t>
            </a:r>
            <a:endParaRPr lang="en-US" sz="2400" i="1" dirty="0" smtClean="0"/>
          </a:p>
          <a:p>
            <a:pPr lvl="1"/>
            <a:r>
              <a:rPr lang="en-US" dirty="0" smtClean="0"/>
              <a:t>Spirited discussion throughout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43813" y="340614"/>
            <a:ext cx="6882739" cy="1143000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VOEvent</a:t>
            </a:r>
            <a:r>
              <a:rPr lang="en-US" sz="4000" dirty="0" smtClean="0"/>
              <a:t> session </a:t>
            </a:r>
            <a:r>
              <a:rPr lang="en-US" sz="4000" dirty="0"/>
              <a:t>2</a:t>
            </a:r>
            <a:r>
              <a:rPr lang="en-US" sz="4000" dirty="0" smtClean="0"/>
              <a:t> </a:t>
            </a:r>
            <a:r>
              <a:rPr lang="en-US" sz="2000" dirty="0" smtClean="0"/>
              <a:t>(Thurs 9a, Merino)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11621" cy="1143000"/>
          </a:xfrm>
        </p:spPr>
        <p:txBody>
          <a:bodyPr/>
          <a:lstStyle/>
          <a:p>
            <a:r>
              <a:rPr lang="en-US" dirty="0" err="1" smtClean="0"/>
              <a:t>VOEvent</a:t>
            </a:r>
            <a:r>
              <a:rPr lang="en-US" dirty="0" smtClean="0"/>
              <a:t> Architecture</a:t>
            </a:r>
            <a:endParaRPr lang="en-US" dirty="0"/>
          </a:p>
        </p:txBody>
      </p:sp>
      <p:pic>
        <p:nvPicPr>
          <p:cNvPr id="8" name="Picture 7" descr="VOArchitecture_level0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386590" y="925772"/>
            <a:ext cx="7677000" cy="593222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07793" y="1987404"/>
            <a:ext cx="435678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SkyAlert</a:t>
            </a:r>
            <a:r>
              <a:rPr lang="en-US" sz="2400" dirty="0" smtClean="0">
                <a:solidFill>
                  <a:srgbClr val="FF0000"/>
                </a:solidFill>
              </a:rPr>
              <a:t> &amp; LSST/CRTS </a:t>
            </a:r>
            <a:r>
              <a:rPr lang="en-US" sz="2400" dirty="0" err="1" smtClean="0">
                <a:solidFill>
                  <a:srgbClr val="FF0000"/>
                </a:solidFill>
              </a:rPr>
              <a:t>iPhone</a:t>
            </a:r>
            <a:r>
              <a:rPr lang="en-US" sz="2400" dirty="0" smtClean="0">
                <a:solidFill>
                  <a:srgbClr val="FF0000"/>
                </a:solidFill>
              </a:rPr>
              <a:t> App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26359" y="5508662"/>
            <a:ext cx="4870507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Open Source Broker/clients </a:t>
            </a:r>
            <a:r>
              <a:rPr lang="en-US" i="1" dirty="0" smtClean="0">
                <a:solidFill>
                  <a:srgbClr val="FF0000"/>
                </a:solidFill>
              </a:rPr>
              <a:t>(Bob Denny)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51723" y="3700794"/>
            <a:ext cx="2713228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v2.0 </a:t>
            </a:r>
            <a:r>
              <a:rPr lang="en-US" dirty="0" smtClean="0">
                <a:solidFill>
                  <a:srgbClr val="FF0000"/>
                </a:solidFill>
              </a:rPr>
              <a:t>(consensus-building)</a:t>
            </a: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SimpleTimeSeries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22" name="Curved Left Arrow 21"/>
          <p:cNvSpPr/>
          <p:nvPr/>
        </p:nvSpPr>
        <p:spPr>
          <a:xfrm>
            <a:off x="7933737" y="2647113"/>
            <a:ext cx="536063" cy="2704854"/>
          </a:xfrm>
          <a:prstGeom prst="curvedLeftArrow">
            <a:avLst/>
          </a:prstGeom>
          <a:solidFill>
            <a:srgbClr val="FF0000">
              <a:alpha val="58000"/>
            </a:srgbClr>
          </a:solidFill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Curved Left Arrow 22"/>
          <p:cNvSpPr/>
          <p:nvPr/>
        </p:nvSpPr>
        <p:spPr>
          <a:xfrm rot="10800000">
            <a:off x="1913332" y="2614125"/>
            <a:ext cx="536063" cy="2704854"/>
          </a:xfrm>
          <a:prstGeom prst="curvedLeftArrow">
            <a:avLst/>
          </a:prstGeom>
          <a:solidFill>
            <a:srgbClr val="FF0000">
              <a:alpha val="58000"/>
            </a:srgbClr>
          </a:solidFill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16200000">
            <a:off x="758277" y="3748670"/>
            <a:ext cx="18010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Autonomous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rot="5400000">
            <a:off x="7967076" y="3725896"/>
            <a:ext cx="1516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Workflows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16200000">
            <a:off x="2039363" y="3779447"/>
            <a:ext cx="192054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VOEventStreams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5400000">
            <a:off x="6328131" y="3562018"/>
            <a:ext cx="2126511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Simple Event Access Protocol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 rot="5400000">
            <a:off x="7109883" y="3896152"/>
            <a:ext cx="1989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TCPV, XMPP, 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16589" y="1302180"/>
            <a:ext cx="648798" cy="461665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0.5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24239" y="2533674"/>
            <a:ext cx="1458252" cy="307777"/>
          </a:xfrm>
          <a:prstGeom prst="rect">
            <a:avLst/>
          </a:prstGeom>
          <a:solidFill>
            <a:srgbClr val="3366FF">
              <a:alpha val="50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Registry Interface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85652" y="4660185"/>
            <a:ext cx="787395" cy="307777"/>
          </a:xfrm>
          <a:prstGeom prst="rect">
            <a:avLst/>
          </a:prstGeom>
          <a:solidFill>
            <a:srgbClr val="3366FF">
              <a:alpha val="50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chemeClr val="bg1"/>
                </a:solidFill>
              </a:rPr>
              <a:t>VOTable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22727" y="2988160"/>
            <a:ext cx="445467" cy="307777"/>
          </a:xfrm>
          <a:prstGeom prst="rect">
            <a:avLst/>
          </a:prstGeom>
          <a:solidFill>
            <a:srgbClr val="3366FF">
              <a:alpha val="50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STC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44099" y="4660185"/>
            <a:ext cx="1569660" cy="307777"/>
          </a:xfrm>
          <a:prstGeom prst="rect">
            <a:avLst/>
          </a:prstGeom>
          <a:solidFill>
            <a:srgbClr val="3366FF">
              <a:alpha val="50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Resource Identifier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11891" y="2978484"/>
            <a:ext cx="1113293" cy="307777"/>
          </a:xfrm>
          <a:prstGeom prst="rect">
            <a:avLst/>
          </a:prstGeom>
          <a:solidFill>
            <a:srgbClr val="3366FF">
              <a:alpha val="50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Vocabularies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850602" y="3370552"/>
            <a:ext cx="565742" cy="307777"/>
          </a:xfrm>
          <a:prstGeom prst="rect">
            <a:avLst/>
          </a:prstGeom>
          <a:solidFill>
            <a:srgbClr val="3366FF">
              <a:alpha val="50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Units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52583" y="2988160"/>
            <a:ext cx="695135" cy="307777"/>
          </a:xfrm>
          <a:prstGeom prst="rect">
            <a:avLst/>
          </a:prstGeom>
          <a:solidFill>
            <a:srgbClr val="3366FF">
              <a:alpha val="50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chemeClr val="bg1"/>
                </a:solidFill>
              </a:rPr>
              <a:t>Utypes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011712" y="3370552"/>
            <a:ext cx="576262" cy="307777"/>
          </a:xfrm>
          <a:prstGeom prst="rect">
            <a:avLst/>
          </a:prstGeom>
          <a:solidFill>
            <a:srgbClr val="3366FF">
              <a:alpha val="50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chemeClr val="bg1"/>
                </a:solidFill>
              </a:rPr>
              <a:t>UCDs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80855" y="2533674"/>
            <a:ext cx="615974" cy="307777"/>
          </a:xfrm>
          <a:prstGeom prst="rect">
            <a:avLst/>
          </a:prstGeom>
          <a:solidFill>
            <a:srgbClr val="3366FF">
              <a:alpha val="50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SAMP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624239" y="5108460"/>
            <a:ext cx="1601758" cy="307777"/>
          </a:xfrm>
          <a:prstGeom prst="rect">
            <a:avLst/>
          </a:prstGeom>
          <a:solidFill>
            <a:srgbClr val="3366FF">
              <a:alpha val="50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Resource Metadata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130337" y="5108460"/>
            <a:ext cx="549524" cy="307777"/>
          </a:xfrm>
          <a:prstGeom prst="rect">
            <a:avLst/>
          </a:prstGeom>
          <a:solidFill>
            <a:srgbClr val="3366FF">
              <a:alpha val="50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SEAP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57173" y="4660185"/>
            <a:ext cx="807959" cy="307777"/>
          </a:xfrm>
          <a:prstGeom prst="rect">
            <a:avLst/>
          </a:prstGeom>
          <a:solidFill>
            <a:srgbClr val="3366FF">
              <a:alpha val="50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chemeClr val="bg1"/>
                </a:solidFill>
              </a:rPr>
              <a:t>VOEvent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4699913" y="5073310"/>
            <a:ext cx="988703" cy="351017"/>
          </a:xfrm>
          <a:prstGeom prst="ellipse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683211" y="2490434"/>
            <a:ext cx="988703" cy="351017"/>
          </a:xfrm>
          <a:prstGeom prst="ellipse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7659" y="1167799"/>
            <a:ext cx="430547" cy="738081"/>
          </a:xfrm>
          <a:prstGeom prst="rect">
            <a:avLst/>
          </a:prstGeom>
          <a:ln w="19050">
            <a:solidFill>
              <a:srgbClr val="FF0000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0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5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500"/>
                            </p:stCondLst>
                            <p:childTnLst>
                              <p:par>
                                <p:cTn id="102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4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4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22" grpId="0" animBg="1"/>
      <p:bldP spid="23" grpId="0" animBg="1"/>
      <p:bldP spid="24" grpId="0"/>
      <p:bldP spid="25" grpId="0"/>
      <p:bldP spid="26" grpId="0" animBg="1"/>
      <p:bldP spid="27" grpId="0" animBg="1"/>
      <p:bldP spid="28" grpId="0"/>
      <p:bldP spid="29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790" y="274638"/>
            <a:ext cx="703119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VOEvent</a:t>
            </a:r>
            <a:r>
              <a:rPr lang="en-US" dirty="0" smtClean="0"/>
              <a:t> v2.0 </a:t>
            </a:r>
            <a:r>
              <a:rPr lang="en-US" sz="3200" dirty="0" smtClean="0"/>
              <a:t>(</a:t>
            </a:r>
            <a:r>
              <a:rPr lang="en-US" sz="3200" i="1" dirty="0" smtClean="0"/>
              <a:t>draft in progress</a:t>
            </a:r>
            <a:r>
              <a:rPr lang="en-US" sz="3200" dirty="0" smtClean="0"/>
              <a:t>)</a:t>
            </a:r>
            <a:endParaRPr lang="en-US" sz="3200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6289" y="1378444"/>
            <a:ext cx="7150078" cy="5424955"/>
          </a:xfrm>
        </p:spPr>
        <p:txBody>
          <a:bodyPr>
            <a:normAutofit lnSpcReduction="10000"/>
          </a:bodyPr>
          <a:lstStyle/>
          <a:p>
            <a:pPr marL="347472">
              <a:lnSpc>
                <a:spcPct val="110000"/>
              </a:lnSpc>
              <a:spcBef>
                <a:spcPts val="1368"/>
              </a:spcBef>
            </a:pPr>
            <a:r>
              <a:rPr lang="en-US" dirty="0" err="1" smtClean="0">
                <a:solidFill>
                  <a:srgbClr val="FF0000"/>
                </a:solidFill>
              </a:rPr>
              <a:t>SimpleTimeSeries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in </a:t>
            </a:r>
            <a:r>
              <a:rPr lang="en-US" i="1" dirty="0" smtClean="0"/>
              <a:t>&lt;What&gt;</a:t>
            </a:r>
          </a:p>
          <a:p>
            <a:pPr marL="347472">
              <a:lnSpc>
                <a:spcPct val="110000"/>
              </a:lnSpc>
              <a:spcBef>
                <a:spcPts val="1368"/>
              </a:spcBef>
            </a:pPr>
            <a:r>
              <a:rPr lang="en-US" dirty="0" smtClean="0"/>
              <a:t>STC Orbital Elements in </a:t>
            </a:r>
            <a:r>
              <a:rPr lang="en-US" i="1" dirty="0" smtClean="0"/>
              <a:t>&lt;</a:t>
            </a:r>
            <a:r>
              <a:rPr lang="en-US" i="1" dirty="0" err="1" smtClean="0"/>
              <a:t>WhereWhen</a:t>
            </a:r>
            <a:r>
              <a:rPr lang="en-US" i="1" dirty="0" smtClean="0"/>
              <a:t>&gt;</a:t>
            </a:r>
          </a:p>
          <a:p>
            <a:pPr marL="347472">
              <a:lnSpc>
                <a:spcPct val="110000"/>
              </a:lnSpc>
              <a:spcBef>
                <a:spcPts val="1368"/>
              </a:spcBef>
            </a:pPr>
            <a:r>
              <a:rPr lang="en-US" dirty="0" smtClean="0"/>
              <a:t>More general external </a:t>
            </a:r>
            <a:r>
              <a:rPr lang="en-US" i="1" dirty="0" smtClean="0"/>
              <a:t>&lt;References&gt;</a:t>
            </a:r>
          </a:p>
          <a:p>
            <a:pPr marL="347472">
              <a:lnSpc>
                <a:spcPct val="110000"/>
              </a:lnSpc>
              <a:spcBef>
                <a:spcPts val="1368"/>
              </a:spcBef>
            </a:pPr>
            <a:r>
              <a:rPr lang="en-US" dirty="0" err="1" smtClean="0"/>
              <a:t>Datatypes</a:t>
            </a:r>
            <a:r>
              <a:rPr lang="en-US" dirty="0" smtClean="0"/>
              <a:t> &amp; rich strings</a:t>
            </a:r>
            <a:r>
              <a:rPr lang="en-US" dirty="0" smtClean="0"/>
              <a:t> </a:t>
            </a:r>
            <a:r>
              <a:rPr lang="en-US" dirty="0" smtClean="0"/>
              <a:t>for </a:t>
            </a:r>
            <a:r>
              <a:rPr lang="en-US" i="1" dirty="0" smtClean="0"/>
              <a:t>&lt;</a:t>
            </a:r>
            <a:r>
              <a:rPr lang="en-US" i="1" dirty="0" err="1" smtClean="0"/>
              <a:t>Params</a:t>
            </a:r>
            <a:r>
              <a:rPr lang="en-US" dirty="0" smtClean="0"/>
              <a:t>&gt;</a:t>
            </a:r>
          </a:p>
          <a:p>
            <a:pPr marL="347472">
              <a:lnSpc>
                <a:spcPct val="110000"/>
              </a:lnSpc>
              <a:spcBef>
                <a:spcPts val="1368"/>
              </a:spcBef>
            </a:pPr>
            <a:r>
              <a:rPr lang="en-US" dirty="0" smtClean="0"/>
              <a:t>More expressive inferences in </a:t>
            </a:r>
            <a:r>
              <a:rPr lang="en-US" i="1" dirty="0" smtClean="0"/>
              <a:t>&lt;Why&gt;</a:t>
            </a:r>
            <a:endParaRPr lang="en-US" i="1" dirty="0" smtClean="0"/>
          </a:p>
          <a:p>
            <a:pPr marL="347472">
              <a:lnSpc>
                <a:spcPct val="110000"/>
              </a:lnSpc>
              <a:spcBef>
                <a:spcPts val="1368"/>
              </a:spcBef>
            </a:pPr>
            <a:r>
              <a:rPr lang="en-US" dirty="0" smtClean="0"/>
              <a:t>Benefit from vocabularies</a:t>
            </a:r>
          </a:p>
          <a:p>
            <a:pPr marL="347472">
              <a:lnSpc>
                <a:spcPct val="110000"/>
              </a:lnSpc>
              <a:spcBef>
                <a:spcPts val="1368"/>
              </a:spcBef>
            </a:pPr>
            <a:r>
              <a:rPr lang="en-US" dirty="0" smtClean="0"/>
              <a:t>Tweaks and small enhancements</a:t>
            </a:r>
          </a:p>
          <a:p>
            <a:pPr marL="347472">
              <a:lnSpc>
                <a:spcPct val="110000"/>
              </a:lnSpc>
              <a:spcBef>
                <a:spcPts val="1368"/>
              </a:spcBef>
            </a:pPr>
            <a:r>
              <a:rPr lang="en-US" dirty="0" smtClean="0">
                <a:solidFill>
                  <a:srgbClr val="FF0000"/>
                </a:solidFill>
              </a:rPr>
              <a:t>Ruggedized schema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IVOA </a:t>
            </a:r>
            <a:r>
              <a:rPr lang="en-US" dirty="0" err="1" smtClean="0"/>
              <a:t>RFCs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9400" y="1600200"/>
            <a:ext cx="7264400" cy="452596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err="1" smtClean="0"/>
              <a:t>VOEvent</a:t>
            </a:r>
            <a:r>
              <a:rPr lang="en-US" dirty="0" smtClean="0"/>
              <a:t> v2.0 </a:t>
            </a:r>
            <a:r>
              <a:rPr lang="en-US" sz="2800" i="1" dirty="0" smtClean="0"/>
              <a:t>(at or before next </a:t>
            </a:r>
            <a:r>
              <a:rPr lang="en-US" sz="2800" i="1" dirty="0" err="1" smtClean="0"/>
              <a:t>InterOp</a:t>
            </a:r>
            <a:r>
              <a:rPr lang="en-US" sz="2800" i="1" dirty="0" smtClean="0"/>
              <a:t>)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SEAP </a:t>
            </a:r>
            <a:r>
              <a:rPr lang="en-US" sz="2800" i="1" dirty="0" smtClean="0"/>
              <a:t>(immediately after v2.0 is final)</a:t>
            </a:r>
          </a:p>
          <a:p>
            <a:pPr>
              <a:spcAft>
                <a:spcPts val="1200"/>
              </a:spcAft>
            </a:pPr>
            <a:r>
              <a:rPr lang="en-US" dirty="0" err="1" smtClean="0"/>
              <a:t>VOEventStreams</a:t>
            </a:r>
            <a:r>
              <a:rPr lang="en-US" dirty="0" smtClean="0"/>
              <a:t> </a:t>
            </a:r>
            <a:r>
              <a:rPr lang="en-US" sz="2800" i="1" dirty="0" smtClean="0"/>
              <a:t>(same time as SEAP)</a:t>
            </a:r>
          </a:p>
          <a:p>
            <a:pPr>
              <a:spcAft>
                <a:spcPts val="1200"/>
              </a:spcAft>
            </a:pPr>
            <a:r>
              <a:rPr lang="en-US" dirty="0" err="1" smtClean="0"/>
              <a:t>SLiCAP</a:t>
            </a:r>
            <a:r>
              <a:rPr lang="en-US" dirty="0" smtClean="0"/>
              <a:t> </a:t>
            </a:r>
            <a:r>
              <a:rPr lang="en-US" sz="2800" i="1" dirty="0" smtClean="0"/>
              <a:t>(“Simple Light Curve Access Protocol”) </a:t>
            </a:r>
            <a:r>
              <a:rPr lang="en-US" dirty="0" smtClean="0"/>
              <a:t>is in early stages of discussion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Second-Gen transport likely (but not necessarily an IVOA Recommendation)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52856" cy="1143000"/>
          </a:xfrm>
        </p:spPr>
        <p:txBody>
          <a:bodyPr/>
          <a:lstStyle/>
          <a:p>
            <a:r>
              <a:rPr lang="en-US" dirty="0" smtClean="0"/>
              <a:t>Many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4155" y="1369284"/>
            <a:ext cx="7399857" cy="535161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dotAstronomy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Leiden – 30 Nov - 4 Dec 2009</a:t>
            </a:r>
          </a:p>
          <a:p>
            <a:pPr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Eventful Universe, </a:t>
            </a: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Tucson – 17-20 Mar 2010</a:t>
            </a:r>
            <a:endParaRPr lang="en-US" sz="2800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SPIE</a:t>
            </a:r>
            <a:r>
              <a:rPr lang="en-US" dirty="0" smtClean="0"/>
              <a:t>, </a:t>
            </a:r>
            <a:r>
              <a:rPr lang="en-US" sz="2400" i="1" dirty="0" smtClean="0"/>
              <a:t>Observatory Ops </a:t>
            </a:r>
            <a:r>
              <a:rPr lang="en-US" sz="2400" dirty="0" smtClean="0"/>
              <a:t>&amp; </a:t>
            </a:r>
            <a:r>
              <a:rPr lang="en-US" sz="2400" i="1" dirty="0" smtClean="0"/>
              <a:t>SW / </a:t>
            </a:r>
            <a:r>
              <a:rPr lang="en-US" sz="2400" i="1" dirty="0" err="1" smtClean="0"/>
              <a:t>Cyberinfrastructure</a:t>
            </a:r>
            <a:endParaRPr lang="en-US" sz="2400" i="1" dirty="0" smtClean="0"/>
          </a:p>
          <a:p>
            <a:pPr>
              <a:buNone/>
              <a:defRPr/>
            </a:pPr>
            <a:r>
              <a:rPr lang="en-US" sz="2800" dirty="0" smtClean="0"/>
              <a:t>			San </a:t>
            </a:r>
            <a:r>
              <a:rPr lang="en-US" sz="2800" dirty="0"/>
              <a:t>Diego – 27 Jun - 2 Jul 2010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ADASS XX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Tutorial </a:t>
            </a:r>
            <a:r>
              <a:rPr lang="en-US" sz="2400" dirty="0" smtClean="0"/>
              <a:t>(proposed)</a:t>
            </a:r>
            <a:r>
              <a:rPr lang="en-US" dirty="0" smtClean="0"/>
              <a:t>,</a:t>
            </a:r>
            <a:r>
              <a:rPr lang="en-US" dirty="0" smtClean="0"/>
              <a:t> </a:t>
            </a:r>
            <a:r>
              <a:rPr lang="en-US" sz="2400" i="1" dirty="0" smtClean="0"/>
              <a:t>Techniques for Time Domain </a:t>
            </a:r>
            <a:r>
              <a:rPr lang="en-US" sz="2400" i="1" dirty="0" smtClean="0"/>
              <a:t>Astronomy, </a:t>
            </a:r>
            <a:r>
              <a:rPr lang="en-US" sz="2400" dirty="0" smtClean="0"/>
              <a:t>Org:  Seaman &amp; Williams</a:t>
            </a:r>
          </a:p>
          <a:p>
            <a:pPr lvl="2">
              <a:buNone/>
              <a:defRPr/>
            </a:pPr>
            <a:r>
              <a:rPr lang="en-US" sz="2800" dirty="0" smtClean="0"/>
              <a:t>Boston </a:t>
            </a:r>
            <a:r>
              <a:rPr lang="en-US" sz="2800" dirty="0"/>
              <a:t>– 7-11 Nov 2010</a:t>
            </a:r>
            <a:endParaRPr lang="en-US" sz="2800" dirty="0" smtClean="0"/>
          </a:p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IAU </a:t>
            </a:r>
            <a:r>
              <a:rPr lang="en-US" dirty="0" smtClean="0">
                <a:solidFill>
                  <a:srgbClr val="FF0000"/>
                </a:solidFill>
              </a:rPr>
              <a:t>symposium</a:t>
            </a:r>
            <a:r>
              <a:rPr lang="en-US" dirty="0" smtClean="0"/>
              <a:t>, </a:t>
            </a:r>
            <a:r>
              <a:rPr lang="en-US" sz="2400" i="1" dirty="0" smtClean="0"/>
              <a:t>New </a:t>
            </a:r>
            <a:r>
              <a:rPr lang="en-US" sz="2400" i="1" dirty="0" smtClean="0"/>
              <a:t>Horizons in Time Domain </a:t>
            </a:r>
            <a:r>
              <a:rPr lang="en-US" sz="2400" i="1" dirty="0" smtClean="0"/>
              <a:t>Astronomy</a:t>
            </a:r>
            <a:r>
              <a:rPr lang="en-US" sz="2400" i="1" dirty="0" smtClean="0"/>
              <a:t> </a:t>
            </a:r>
            <a:r>
              <a:rPr lang="en-US" sz="2800" dirty="0" smtClean="0"/>
              <a:t>, </a:t>
            </a:r>
            <a:r>
              <a:rPr lang="en-US" sz="2400" dirty="0" smtClean="0"/>
              <a:t>Chairs:  Griffin </a:t>
            </a:r>
            <a:r>
              <a:rPr lang="en-US" sz="2400" dirty="0" smtClean="0"/>
              <a:t>&amp; </a:t>
            </a:r>
            <a:r>
              <a:rPr lang="en-US" sz="2400" dirty="0" err="1" smtClean="0"/>
              <a:t>Hanisch</a:t>
            </a:r>
            <a:endParaRPr lang="en-US" sz="2400" dirty="0" smtClean="0"/>
          </a:p>
          <a:p>
            <a:pPr>
              <a:buNone/>
              <a:defRPr/>
            </a:pPr>
            <a:r>
              <a:rPr lang="en-US" sz="3027" dirty="0" smtClean="0"/>
              <a:t>					</a:t>
            </a:r>
            <a:r>
              <a:rPr lang="en-US" sz="2800" dirty="0" smtClean="0"/>
              <a:t>Oxford </a:t>
            </a:r>
            <a:r>
              <a:rPr lang="en-US" sz="2800" dirty="0"/>
              <a:t>–</a:t>
            </a:r>
            <a:r>
              <a:rPr lang="en-US" sz="2800" dirty="0" smtClean="0"/>
              <a:t> 19-23 Sep </a:t>
            </a:r>
            <a:r>
              <a:rPr lang="en-US" sz="2800" dirty="0" smtClean="0"/>
              <a:t>2011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6091</TotalTime>
  <Words>363</Words>
  <Application>Microsoft Macintosh PowerPoint</Application>
  <PresentationFormat>On-screen Show (4:3)</PresentationFormat>
  <Paragraphs>71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VOEvent Summary</vt:lpstr>
      <vt:lpstr>VOEvent session 1 (Wed 11a, Merino)</vt:lpstr>
      <vt:lpstr>VOEvent session 2 (Thurs 9a, Merino)</vt:lpstr>
      <vt:lpstr>VOEvent Architecture</vt:lpstr>
      <vt:lpstr>VOEvent v2.0 (draft in progress)</vt:lpstr>
      <vt:lpstr>IVOA RFCs</vt:lpstr>
      <vt:lpstr>Many Meetings</vt:lpstr>
    </vt:vector>
  </TitlesOfParts>
  <Company>National Optical Astronomy Observatory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VOEvent Working Group</dc:title>
  <dc:creator>Rob Seaman</dc:creator>
  <cp:lastModifiedBy>Rob Seaman</cp:lastModifiedBy>
  <cp:revision>65</cp:revision>
  <dcterms:created xsi:type="dcterms:W3CDTF">2010-05-20T13:56:34Z</dcterms:created>
  <dcterms:modified xsi:type="dcterms:W3CDTF">2010-05-21T14:51:18Z</dcterms:modified>
</cp:coreProperties>
</file>