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"/>
  </p:notesMasterIdLst>
  <p:sldIdLst>
    <p:sldId id="256" r:id="rId2"/>
    <p:sldId id="257" r:id="rId3"/>
    <p:sldId id="258" r:id="rId4"/>
  </p:sldIdLst>
  <p:sldSz cx="10688638" cy="7562850"/>
  <p:notesSz cx="6858000" cy="9144000"/>
  <p:defaultTextStyle>
    <a:defPPr>
      <a:defRPr lang="en-US"/>
    </a:defPPr>
    <a:lvl1pPr marL="0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 userDrawn="1">
          <p15:clr>
            <a:srgbClr val="A4A3A4"/>
          </p15:clr>
        </p15:guide>
        <p15:guide id="2" pos="33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4B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74"/>
  </p:normalViewPr>
  <p:slideViewPr>
    <p:cSldViewPr snapToGrid="0" snapToObjects="1">
      <p:cViewPr>
        <p:scale>
          <a:sx n="108" d="100"/>
          <a:sy n="108" d="100"/>
        </p:scale>
        <p:origin x="480" y="360"/>
      </p:cViewPr>
      <p:guideLst>
        <p:guide orient="horz" pos="2382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E2F99-8B27-3C42-9D9C-A6BDCBB41A66}" type="datetimeFigureOut">
              <a:rPr lang="en-US" smtClean="0"/>
              <a:t>7/2/18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4A34F6-FFB0-0445-A9AC-E32347DAC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12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7775" y="1143000"/>
            <a:ext cx="43624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A34F6-FFB0-0445-A9AC-E32347DAC9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46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1237717"/>
            <a:ext cx="9085342" cy="2632992"/>
          </a:xfrm>
        </p:spPr>
        <p:txBody>
          <a:bodyPr anchor="b"/>
          <a:lstStyle>
            <a:lvl1pPr algn="ctr">
              <a:defRPr sz="661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080" y="3972247"/>
            <a:ext cx="8016479" cy="1825938"/>
          </a:xfrm>
        </p:spPr>
        <p:txBody>
          <a:bodyPr/>
          <a:lstStyle>
            <a:lvl1pPr marL="0" indent="0" algn="ctr">
              <a:buNone/>
              <a:defRPr sz="2647"/>
            </a:lvl1pPr>
            <a:lvl2pPr marL="504200" indent="0" algn="ctr">
              <a:buNone/>
              <a:defRPr sz="2206"/>
            </a:lvl2pPr>
            <a:lvl3pPr marL="1008400" indent="0" algn="ctr">
              <a:buNone/>
              <a:defRPr sz="1985"/>
            </a:lvl3pPr>
            <a:lvl4pPr marL="1512600" indent="0" algn="ctr">
              <a:buNone/>
              <a:defRPr sz="1764"/>
            </a:lvl4pPr>
            <a:lvl5pPr marL="2016801" indent="0" algn="ctr">
              <a:buNone/>
              <a:defRPr sz="1764"/>
            </a:lvl5pPr>
            <a:lvl6pPr marL="2521001" indent="0" algn="ctr">
              <a:buNone/>
              <a:defRPr sz="1764"/>
            </a:lvl6pPr>
            <a:lvl7pPr marL="3025201" indent="0" algn="ctr">
              <a:buNone/>
              <a:defRPr sz="1764"/>
            </a:lvl7pPr>
            <a:lvl8pPr marL="3529401" indent="0" algn="ctr">
              <a:buNone/>
              <a:defRPr sz="1764"/>
            </a:lvl8pPr>
            <a:lvl9pPr marL="4033601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4041-9310-F541-98F3-D67E2266F4B9}" type="datetimeFigureOut">
              <a:rPr lang="en-US" smtClean="0"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4606-F623-C946-BF22-4427498C1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66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4041-9310-F541-98F3-D67E2266F4B9}" type="datetimeFigureOut">
              <a:rPr lang="en-US" smtClean="0"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4606-F623-C946-BF22-4427498C1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874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49057" y="402652"/>
            <a:ext cx="2304738" cy="64091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4844" y="402652"/>
            <a:ext cx="6780605" cy="640916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4041-9310-F541-98F3-D67E2266F4B9}" type="datetimeFigureOut">
              <a:rPr lang="en-US" smtClean="0"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4606-F623-C946-BF22-4427498C1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715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4041-9310-F541-98F3-D67E2266F4B9}" type="datetimeFigureOut">
              <a:rPr lang="en-US" smtClean="0"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4606-F623-C946-BF22-4427498C1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00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278" y="1885463"/>
            <a:ext cx="9218950" cy="3145935"/>
          </a:xfrm>
        </p:spPr>
        <p:txBody>
          <a:bodyPr anchor="b"/>
          <a:lstStyle>
            <a:lvl1pPr>
              <a:defRPr sz="661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278" y="5061159"/>
            <a:ext cx="9218950" cy="1654373"/>
          </a:xfrm>
        </p:spPr>
        <p:txBody>
          <a:bodyPr/>
          <a:lstStyle>
            <a:lvl1pPr marL="0" indent="0">
              <a:buNone/>
              <a:defRPr sz="2647">
                <a:solidFill>
                  <a:schemeClr val="tx1"/>
                </a:solidFill>
              </a:defRPr>
            </a:lvl1pPr>
            <a:lvl2pPr marL="504200" indent="0">
              <a:buNone/>
              <a:defRPr sz="2206">
                <a:solidFill>
                  <a:schemeClr val="tx1">
                    <a:tint val="75000"/>
                  </a:schemeClr>
                </a:solidFill>
              </a:defRPr>
            </a:lvl2pPr>
            <a:lvl3pPr marL="100840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260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10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52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94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36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4041-9310-F541-98F3-D67E2266F4B9}" type="datetimeFigureOut">
              <a:rPr lang="en-US" smtClean="0"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4606-F623-C946-BF22-4427498C1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60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4844" y="2013259"/>
            <a:ext cx="4542671" cy="47985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1123" y="2013259"/>
            <a:ext cx="4542671" cy="47985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4041-9310-F541-98F3-D67E2266F4B9}" type="datetimeFigureOut">
              <a:rPr lang="en-US" smtClean="0"/>
              <a:t>7/2/18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4606-F623-C946-BF22-4427498C1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50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236" y="402654"/>
            <a:ext cx="9218950" cy="14618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237" y="1853949"/>
            <a:ext cx="4521794" cy="908592"/>
          </a:xfrm>
        </p:spPr>
        <p:txBody>
          <a:bodyPr anchor="b"/>
          <a:lstStyle>
            <a:lvl1pPr marL="0" indent="0">
              <a:buNone/>
              <a:defRPr sz="2647" b="1"/>
            </a:lvl1pPr>
            <a:lvl2pPr marL="504200" indent="0">
              <a:buNone/>
              <a:defRPr sz="2206" b="1"/>
            </a:lvl2pPr>
            <a:lvl3pPr marL="1008400" indent="0">
              <a:buNone/>
              <a:defRPr sz="1985" b="1"/>
            </a:lvl3pPr>
            <a:lvl4pPr marL="1512600" indent="0">
              <a:buNone/>
              <a:defRPr sz="1764" b="1"/>
            </a:lvl4pPr>
            <a:lvl5pPr marL="2016801" indent="0">
              <a:buNone/>
              <a:defRPr sz="1764" b="1"/>
            </a:lvl5pPr>
            <a:lvl6pPr marL="2521001" indent="0">
              <a:buNone/>
              <a:defRPr sz="1764" b="1"/>
            </a:lvl6pPr>
            <a:lvl7pPr marL="3025201" indent="0">
              <a:buNone/>
              <a:defRPr sz="1764" b="1"/>
            </a:lvl7pPr>
            <a:lvl8pPr marL="3529401" indent="0">
              <a:buNone/>
              <a:defRPr sz="1764" b="1"/>
            </a:lvl8pPr>
            <a:lvl9pPr marL="4033601" indent="0">
              <a:buNone/>
              <a:defRPr sz="176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237" y="2762541"/>
            <a:ext cx="4521794" cy="40632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1124" y="1853949"/>
            <a:ext cx="4544063" cy="908592"/>
          </a:xfrm>
        </p:spPr>
        <p:txBody>
          <a:bodyPr anchor="b"/>
          <a:lstStyle>
            <a:lvl1pPr marL="0" indent="0">
              <a:buNone/>
              <a:defRPr sz="2647" b="1"/>
            </a:lvl1pPr>
            <a:lvl2pPr marL="504200" indent="0">
              <a:buNone/>
              <a:defRPr sz="2206" b="1"/>
            </a:lvl2pPr>
            <a:lvl3pPr marL="1008400" indent="0">
              <a:buNone/>
              <a:defRPr sz="1985" b="1"/>
            </a:lvl3pPr>
            <a:lvl4pPr marL="1512600" indent="0">
              <a:buNone/>
              <a:defRPr sz="1764" b="1"/>
            </a:lvl4pPr>
            <a:lvl5pPr marL="2016801" indent="0">
              <a:buNone/>
              <a:defRPr sz="1764" b="1"/>
            </a:lvl5pPr>
            <a:lvl6pPr marL="2521001" indent="0">
              <a:buNone/>
              <a:defRPr sz="1764" b="1"/>
            </a:lvl6pPr>
            <a:lvl7pPr marL="3025201" indent="0">
              <a:buNone/>
              <a:defRPr sz="1764" b="1"/>
            </a:lvl7pPr>
            <a:lvl8pPr marL="3529401" indent="0">
              <a:buNone/>
              <a:defRPr sz="1764" b="1"/>
            </a:lvl8pPr>
            <a:lvl9pPr marL="4033601" indent="0">
              <a:buNone/>
              <a:defRPr sz="176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1124" y="2762541"/>
            <a:ext cx="4544063" cy="40632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4041-9310-F541-98F3-D67E2266F4B9}" type="datetimeFigureOut">
              <a:rPr lang="en-US" smtClean="0"/>
              <a:t>7/2/18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4606-F623-C946-BF22-4427498C1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61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4041-9310-F541-98F3-D67E2266F4B9}" type="datetimeFigureOut">
              <a:rPr lang="en-US" smtClean="0"/>
              <a:t>7/2/18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4606-F623-C946-BF22-4427498C1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654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4041-9310-F541-98F3-D67E2266F4B9}" type="datetimeFigureOut">
              <a:rPr lang="en-US" smtClean="0"/>
              <a:t>7/2/18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4606-F623-C946-BF22-4427498C1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95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236" y="504190"/>
            <a:ext cx="3447364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4063" y="1088912"/>
            <a:ext cx="5411123" cy="5374525"/>
          </a:xfrm>
        </p:spPr>
        <p:txBody>
          <a:bodyPr/>
          <a:lstStyle>
            <a:lvl1pPr>
              <a:defRPr sz="3529"/>
            </a:lvl1pPr>
            <a:lvl2pPr>
              <a:defRPr sz="3088"/>
            </a:lvl2pPr>
            <a:lvl3pPr>
              <a:defRPr sz="2647"/>
            </a:lvl3pPr>
            <a:lvl4pPr>
              <a:defRPr sz="2206"/>
            </a:lvl4pPr>
            <a:lvl5pPr>
              <a:defRPr sz="2206"/>
            </a:lvl5pPr>
            <a:lvl6pPr>
              <a:defRPr sz="2206"/>
            </a:lvl6pPr>
            <a:lvl7pPr>
              <a:defRPr sz="2206"/>
            </a:lvl7pPr>
            <a:lvl8pPr>
              <a:defRPr sz="2206"/>
            </a:lvl8pPr>
            <a:lvl9pPr>
              <a:defRPr sz="220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236" y="2268855"/>
            <a:ext cx="3447364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200" indent="0">
              <a:buNone/>
              <a:defRPr sz="1544"/>
            </a:lvl2pPr>
            <a:lvl3pPr marL="1008400" indent="0">
              <a:buNone/>
              <a:defRPr sz="1323"/>
            </a:lvl3pPr>
            <a:lvl4pPr marL="1512600" indent="0">
              <a:buNone/>
              <a:defRPr sz="1103"/>
            </a:lvl4pPr>
            <a:lvl5pPr marL="2016801" indent="0">
              <a:buNone/>
              <a:defRPr sz="1103"/>
            </a:lvl5pPr>
            <a:lvl6pPr marL="2521001" indent="0">
              <a:buNone/>
              <a:defRPr sz="1103"/>
            </a:lvl6pPr>
            <a:lvl7pPr marL="3025201" indent="0">
              <a:buNone/>
              <a:defRPr sz="1103"/>
            </a:lvl7pPr>
            <a:lvl8pPr marL="3529401" indent="0">
              <a:buNone/>
              <a:defRPr sz="1103"/>
            </a:lvl8pPr>
            <a:lvl9pPr marL="4033601" indent="0">
              <a:buNone/>
              <a:defRPr sz="110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4041-9310-F541-98F3-D67E2266F4B9}" type="datetimeFigureOut">
              <a:rPr lang="en-US" smtClean="0"/>
              <a:t>7/2/18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4606-F623-C946-BF22-4427498C1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92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236" y="504190"/>
            <a:ext cx="3447364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4063" y="1088912"/>
            <a:ext cx="5411123" cy="5374525"/>
          </a:xfrm>
        </p:spPr>
        <p:txBody>
          <a:bodyPr anchor="t"/>
          <a:lstStyle>
            <a:lvl1pPr marL="0" indent="0">
              <a:buNone/>
              <a:defRPr sz="3529"/>
            </a:lvl1pPr>
            <a:lvl2pPr marL="504200" indent="0">
              <a:buNone/>
              <a:defRPr sz="3088"/>
            </a:lvl2pPr>
            <a:lvl3pPr marL="1008400" indent="0">
              <a:buNone/>
              <a:defRPr sz="2647"/>
            </a:lvl3pPr>
            <a:lvl4pPr marL="1512600" indent="0">
              <a:buNone/>
              <a:defRPr sz="2206"/>
            </a:lvl4pPr>
            <a:lvl5pPr marL="2016801" indent="0">
              <a:buNone/>
              <a:defRPr sz="2206"/>
            </a:lvl5pPr>
            <a:lvl6pPr marL="2521001" indent="0">
              <a:buNone/>
              <a:defRPr sz="2206"/>
            </a:lvl6pPr>
            <a:lvl7pPr marL="3025201" indent="0">
              <a:buNone/>
              <a:defRPr sz="2206"/>
            </a:lvl7pPr>
            <a:lvl8pPr marL="3529401" indent="0">
              <a:buNone/>
              <a:defRPr sz="2206"/>
            </a:lvl8pPr>
            <a:lvl9pPr marL="4033601" indent="0">
              <a:buNone/>
              <a:defRPr sz="220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236" y="2268855"/>
            <a:ext cx="3447364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200" indent="0">
              <a:buNone/>
              <a:defRPr sz="1544"/>
            </a:lvl2pPr>
            <a:lvl3pPr marL="1008400" indent="0">
              <a:buNone/>
              <a:defRPr sz="1323"/>
            </a:lvl3pPr>
            <a:lvl4pPr marL="1512600" indent="0">
              <a:buNone/>
              <a:defRPr sz="1103"/>
            </a:lvl4pPr>
            <a:lvl5pPr marL="2016801" indent="0">
              <a:buNone/>
              <a:defRPr sz="1103"/>
            </a:lvl5pPr>
            <a:lvl6pPr marL="2521001" indent="0">
              <a:buNone/>
              <a:defRPr sz="1103"/>
            </a:lvl6pPr>
            <a:lvl7pPr marL="3025201" indent="0">
              <a:buNone/>
              <a:defRPr sz="1103"/>
            </a:lvl7pPr>
            <a:lvl8pPr marL="3529401" indent="0">
              <a:buNone/>
              <a:defRPr sz="1103"/>
            </a:lvl8pPr>
            <a:lvl9pPr marL="4033601" indent="0">
              <a:buNone/>
              <a:defRPr sz="110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4041-9310-F541-98F3-D67E2266F4B9}" type="datetimeFigureOut">
              <a:rPr lang="en-US" smtClean="0"/>
              <a:t>7/2/18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4606-F623-C946-BF22-4427498C1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37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4844" y="402654"/>
            <a:ext cx="9218950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4844" y="2013259"/>
            <a:ext cx="9218950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4844" y="7009643"/>
            <a:ext cx="2404944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B4041-9310-F541-98F3-D67E2266F4B9}" type="datetimeFigureOut">
              <a:rPr lang="en-US" smtClean="0"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0612" y="7009643"/>
            <a:ext cx="3607415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34606-F623-C946-BF22-4427498C1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20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8400" rtl="0" eaLnBrk="1" latinLnBrk="0" hangingPunct="1">
        <a:lnSpc>
          <a:spcPct val="90000"/>
        </a:lnSpc>
        <a:spcBef>
          <a:spcPct val="0"/>
        </a:spcBef>
        <a:buNone/>
        <a:defRPr sz="4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100" indent="-252100" algn="l" defTabSz="1008400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Char char="•"/>
        <a:defRPr sz="3088" kern="1200">
          <a:solidFill>
            <a:schemeClr val="tx1"/>
          </a:solidFill>
          <a:latin typeface="+mn-lt"/>
          <a:ea typeface="+mn-ea"/>
          <a:cs typeface="+mn-cs"/>
        </a:defRPr>
      </a:lvl1pPr>
      <a:lvl2pPr marL="756300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7" kern="1200">
          <a:solidFill>
            <a:schemeClr val="tx1"/>
          </a:solidFill>
          <a:latin typeface="+mn-lt"/>
          <a:ea typeface="+mn-ea"/>
          <a:cs typeface="+mn-cs"/>
        </a:defRPr>
      </a:lvl2pPr>
      <a:lvl3pPr marL="1260500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6" kern="1200">
          <a:solidFill>
            <a:schemeClr val="tx1"/>
          </a:solidFill>
          <a:latin typeface="+mn-lt"/>
          <a:ea typeface="+mn-ea"/>
          <a:cs typeface="+mn-cs"/>
        </a:defRPr>
      </a:lvl3pPr>
      <a:lvl4pPr marL="17647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89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31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73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15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57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2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4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6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8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10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52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4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6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B7C52D8E-2C7F-AB4B-AD64-EF47220C80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082"/>
            <a:ext cx="10688638" cy="3793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84797"/>
            <a:ext cx="10688638" cy="369627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3833B86-AAC6-0E40-86C8-6D6FB8B7A7FC}"/>
              </a:ext>
            </a:extLst>
          </p:cNvPr>
          <p:cNvSpPr/>
          <p:nvPr/>
        </p:nvSpPr>
        <p:spPr>
          <a:xfrm>
            <a:off x="-2" y="3060895"/>
            <a:ext cx="10688640" cy="720530"/>
          </a:xfrm>
          <a:prstGeom prst="rect">
            <a:avLst/>
          </a:prstGeom>
          <a:solidFill>
            <a:srgbClr val="31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858EB6-3527-974D-94EB-9F25E97C2425}"/>
              </a:ext>
            </a:extLst>
          </p:cNvPr>
          <p:cNvSpPr/>
          <p:nvPr/>
        </p:nvSpPr>
        <p:spPr>
          <a:xfrm>
            <a:off x="793" y="6846872"/>
            <a:ext cx="10688640" cy="720530"/>
          </a:xfrm>
          <a:prstGeom prst="rect">
            <a:avLst/>
          </a:prstGeom>
          <a:solidFill>
            <a:srgbClr val="31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735638" y="-12083"/>
            <a:ext cx="4953000" cy="954107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  <a:latin typeface="TeXGyreHeros" charset="0"/>
                <a:ea typeface="TeXGyreHeros" charset="0"/>
                <a:cs typeface="TeXGyreHeros" charset="0"/>
              </a:rPr>
              <a:t>improving data interoperability since 2002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11566" y="3786335"/>
            <a:ext cx="4953000" cy="1384995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  <a:latin typeface="TeXGyreHeros" charset="0"/>
                <a:ea typeface="TeXGyreHeros" charset="0"/>
                <a:cs typeface="TeXGyreHeros" charset="0"/>
              </a:rPr>
              <a:t>the IVOA is like nitrogen: you are exposed to it every day without noticing it!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27F00C-28D7-5F4F-B7D0-C186CD56EBB1}"/>
              </a:ext>
            </a:extLst>
          </p:cNvPr>
          <p:cNvSpPr txBox="1"/>
          <p:nvPr/>
        </p:nvSpPr>
        <p:spPr>
          <a:xfrm>
            <a:off x="1521101" y="6903861"/>
            <a:ext cx="7587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eXGyreHeros" charset="0"/>
                <a:ea typeface="TeXGyreHeros" charset="0"/>
                <a:cs typeface="TeXGyreHeros" charset="0"/>
              </a:rPr>
              <a:t>International Virtual Observatory Alliance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82FF3D8-4989-1E43-8ED4-123CB68AB76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27" y="6874268"/>
            <a:ext cx="1188819" cy="66573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7D1F039-BF96-4943-84E4-F114C753D80A}"/>
              </a:ext>
            </a:extLst>
          </p:cNvPr>
          <p:cNvSpPr/>
          <p:nvPr/>
        </p:nvSpPr>
        <p:spPr>
          <a:xfrm>
            <a:off x="9947133" y="6837967"/>
            <a:ext cx="73449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dirty="0">
                <a:solidFill>
                  <a:srgbClr val="FFFFFF"/>
                </a:solidFill>
                <a:latin typeface="TeX Gyre Heros" pitchFamily="2" charset="77"/>
              </a:rPr>
              <a:t>Credit: ESO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5E6E57-4664-414F-BD70-EDB0EE0D70A8}"/>
              </a:ext>
            </a:extLst>
          </p:cNvPr>
          <p:cNvSpPr txBox="1"/>
          <p:nvPr/>
        </p:nvSpPr>
        <p:spPr>
          <a:xfrm>
            <a:off x="1521896" y="3126789"/>
            <a:ext cx="7587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eXGyreHeros" charset="0"/>
                <a:ea typeface="TeXGyreHeros" charset="0"/>
                <a:cs typeface="TeXGyreHeros" charset="0"/>
              </a:rPr>
              <a:t>International Virtual Observatory Alliance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C3F43D1-E8FC-7F47-AFE1-61AD38D318C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922" y="3097196"/>
            <a:ext cx="1188819" cy="66573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188C565-6404-8248-8F26-880FD46441EE}"/>
              </a:ext>
            </a:extLst>
          </p:cNvPr>
          <p:cNvSpPr/>
          <p:nvPr/>
        </p:nvSpPr>
        <p:spPr>
          <a:xfrm>
            <a:off x="9947928" y="3060895"/>
            <a:ext cx="73449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dirty="0">
                <a:solidFill>
                  <a:srgbClr val="FFFFFF"/>
                </a:solidFill>
                <a:latin typeface="TeX Gyre Heros" pitchFamily="2" charset="77"/>
              </a:rPr>
              <a:t>Credit: ESO</a:t>
            </a:r>
          </a:p>
        </p:txBody>
      </p:sp>
    </p:spTree>
    <p:extLst>
      <p:ext uri="{BB962C8B-B14F-4D97-AF65-F5344CB8AC3E}">
        <p14:creationId xmlns:p14="http://schemas.microsoft.com/office/powerpoint/2010/main" val="1163545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0688638" cy="323698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2CFD23B-20F2-4F40-8A74-DF0643BE6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" y="3781425"/>
            <a:ext cx="10688638" cy="3198975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8998C542-7F76-9546-9A88-4B4D23FC5ECE}"/>
              </a:ext>
            </a:extLst>
          </p:cNvPr>
          <p:cNvSpPr/>
          <p:nvPr/>
        </p:nvSpPr>
        <p:spPr>
          <a:xfrm>
            <a:off x="-2" y="3066150"/>
            <a:ext cx="10688640" cy="720530"/>
          </a:xfrm>
          <a:prstGeom prst="rect">
            <a:avLst/>
          </a:prstGeom>
          <a:solidFill>
            <a:srgbClr val="31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A3995BD-12CF-0F4D-ABCA-47E3397A9AA5}"/>
              </a:ext>
            </a:extLst>
          </p:cNvPr>
          <p:cNvSpPr/>
          <p:nvPr/>
        </p:nvSpPr>
        <p:spPr>
          <a:xfrm>
            <a:off x="793" y="6835983"/>
            <a:ext cx="10688640" cy="720530"/>
          </a:xfrm>
          <a:prstGeom prst="rect">
            <a:avLst/>
          </a:prstGeom>
          <a:solidFill>
            <a:srgbClr val="31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A08BE7-0506-2342-9CAE-0F359B89D2B5}"/>
              </a:ext>
            </a:extLst>
          </p:cNvPr>
          <p:cNvSpPr txBox="1"/>
          <p:nvPr/>
        </p:nvSpPr>
        <p:spPr>
          <a:xfrm>
            <a:off x="5612673" y="0"/>
            <a:ext cx="5068956" cy="523220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  <a:latin typeface="TeXGyreHeros" charset="0"/>
                <a:ea typeface="TeXGyreHeros" charset="0"/>
                <a:cs typeface="TeXGyreHeros" charset="0"/>
              </a:rPr>
              <a:t>more than a simple application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1101" y="6903861"/>
            <a:ext cx="7587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eXGyreHeros" charset="0"/>
                <a:ea typeface="TeXGyreHeros" charset="0"/>
                <a:cs typeface="TeXGyreHeros" charset="0"/>
              </a:rPr>
              <a:t>International Virtual Observatory Alliance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27" y="6874268"/>
            <a:ext cx="1189614" cy="66618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634721F-C3B1-A144-B1A8-21AB2AF59746}"/>
              </a:ext>
            </a:extLst>
          </p:cNvPr>
          <p:cNvSpPr/>
          <p:nvPr/>
        </p:nvSpPr>
        <p:spPr>
          <a:xfrm>
            <a:off x="9947133" y="6837967"/>
            <a:ext cx="73449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dirty="0">
                <a:solidFill>
                  <a:srgbClr val="FFFFFF"/>
                </a:solidFill>
                <a:latin typeface="TeX Gyre Heros" pitchFamily="2" charset="77"/>
              </a:rPr>
              <a:t>Credit: ESO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8D3D9C-A6E8-A245-9B5A-E546A3A5FD26}"/>
              </a:ext>
            </a:extLst>
          </p:cNvPr>
          <p:cNvSpPr txBox="1"/>
          <p:nvPr/>
        </p:nvSpPr>
        <p:spPr>
          <a:xfrm>
            <a:off x="5612673" y="3790248"/>
            <a:ext cx="5075964" cy="954107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  <a:latin typeface="TeXGyreHeros" charset="0"/>
                <a:ea typeface="TeXGyreHeros" charset="0"/>
                <a:cs typeface="TeXGyreHeros" charset="0"/>
              </a:rPr>
              <a:t>more services than stars </a:t>
            </a:r>
          </a:p>
          <a:p>
            <a:pPr algn="r"/>
            <a:r>
              <a:rPr lang="en-US" sz="2800" dirty="0">
                <a:solidFill>
                  <a:schemeClr val="bg1"/>
                </a:solidFill>
                <a:latin typeface="TeXGyreHeros" charset="0"/>
                <a:ea typeface="TeXGyreHeros" charset="0"/>
                <a:cs typeface="TeXGyreHeros" charset="0"/>
              </a:rPr>
              <a:t>you could spot with your eyes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836AC3B-B069-A648-B786-01B7092344E7}"/>
              </a:ext>
            </a:extLst>
          </p:cNvPr>
          <p:cNvSpPr txBox="1"/>
          <p:nvPr/>
        </p:nvSpPr>
        <p:spPr>
          <a:xfrm>
            <a:off x="1521896" y="3125419"/>
            <a:ext cx="7587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eXGyreHeros" charset="0"/>
                <a:ea typeface="TeXGyreHeros" charset="0"/>
                <a:cs typeface="TeXGyreHeros" charset="0"/>
              </a:rPr>
              <a:t>International Virtual Observatory Alliance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19AD464-020A-B74C-9C96-CC20CD534E0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922" y="3095826"/>
            <a:ext cx="1188819" cy="66573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49D11D5-1398-3441-927A-E4215B0E544B}"/>
              </a:ext>
            </a:extLst>
          </p:cNvPr>
          <p:cNvSpPr/>
          <p:nvPr/>
        </p:nvSpPr>
        <p:spPr>
          <a:xfrm>
            <a:off x="9949530" y="3059525"/>
            <a:ext cx="73289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dirty="0">
                <a:solidFill>
                  <a:srgbClr val="FFFFFF"/>
                </a:solidFill>
                <a:latin typeface="TeX Gyre Heros" pitchFamily="2" charset="77"/>
              </a:rPr>
              <a:t>Credit: CDS</a:t>
            </a:r>
          </a:p>
        </p:txBody>
      </p:sp>
    </p:spTree>
    <p:extLst>
      <p:ext uri="{BB962C8B-B14F-4D97-AF65-F5344CB8AC3E}">
        <p14:creationId xmlns:p14="http://schemas.microsoft.com/office/powerpoint/2010/main" val="566114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144383" y="379822"/>
            <a:ext cx="2242318" cy="3005604"/>
            <a:chOff x="7375141" y="363709"/>
            <a:chExt cx="2242318" cy="30056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5141" y="733041"/>
              <a:ext cx="2242318" cy="224231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757860" y="363709"/>
              <a:ext cx="1653017" cy="393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eXGyreHeros" charset="0"/>
                  <a:ea typeface="TeXGyreHeros" charset="0"/>
                  <a:cs typeface="TeXGyreHeros" charset="0"/>
                </a:rPr>
                <a:t>find out more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000010" y="2975359"/>
              <a:ext cx="1064715" cy="393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TeXGyreHeros" charset="0"/>
                  <a:ea typeface="TeXGyreHeros" charset="0"/>
                  <a:cs typeface="TeXGyreHeros" charset="0"/>
                </a:rPr>
                <a:t>ivoa.net</a:t>
              </a:r>
              <a:endParaRPr lang="en-US" dirty="0">
                <a:latin typeface="TeXGyreHeros" charset="0"/>
                <a:ea typeface="TeXGyreHeros" charset="0"/>
                <a:cs typeface="TeXGyreHeros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144383" y="4100320"/>
            <a:ext cx="2242318" cy="3005604"/>
            <a:chOff x="7375141" y="363709"/>
            <a:chExt cx="2242318" cy="300560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5141" y="733041"/>
              <a:ext cx="2242318" cy="22423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757860" y="363709"/>
              <a:ext cx="1653017" cy="393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eXGyreHeros" charset="0"/>
                  <a:ea typeface="TeXGyreHeros" charset="0"/>
                  <a:cs typeface="TeXGyreHeros" charset="0"/>
                </a:rPr>
                <a:t>find out more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000010" y="2975359"/>
              <a:ext cx="1064715" cy="393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TeXGyreHeros" charset="0"/>
                  <a:ea typeface="TeXGyreHeros" charset="0"/>
                  <a:cs typeface="TeXGyreHeros" charset="0"/>
                </a:rPr>
                <a:t>ivoa.net</a:t>
              </a:r>
              <a:endParaRPr lang="en-US" dirty="0">
                <a:latin typeface="TeXGyreHeros" charset="0"/>
                <a:ea typeface="TeXGyreHeros" charset="0"/>
                <a:cs typeface="TeXGyreHero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50099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249</TotalTime>
  <Words>78</Words>
  <Application>Microsoft Macintosh PowerPoint</Application>
  <PresentationFormat>Custom</PresentationFormat>
  <Paragraphs>18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TeX Gyre Heros</vt:lpstr>
      <vt:lpstr>TeXGyreHeros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37</cp:revision>
  <cp:lastPrinted>2018-07-02T19:55:14Z</cp:lastPrinted>
  <dcterms:created xsi:type="dcterms:W3CDTF">2018-06-25T21:12:56Z</dcterms:created>
  <dcterms:modified xsi:type="dcterms:W3CDTF">2018-07-02T19:57:50Z</dcterms:modified>
</cp:coreProperties>
</file>