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58" r:id="rId2"/>
    <p:sldId id="259" r:id="rId3"/>
    <p:sldId id="276" r:id="rId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7C80"/>
    <a:srgbClr val="FFFF66"/>
    <a:srgbClr val="FFFF00"/>
    <a:srgbClr val="DDDDDD"/>
    <a:srgbClr val="FF5050"/>
    <a:srgbClr val="99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28" d="100"/>
          <a:sy n="128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B3354-33C1-40FA-95AB-84420B10F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01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FB2CD-D567-4068-B3C1-040284EAD0A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36FBA-3C46-4C13-A969-E0B7F7062AE3}" type="slidenum">
              <a:rPr lang="en-US"/>
              <a:pPr/>
              <a:t>2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144B2-DC1C-40ED-8746-486475B02FD9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26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1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22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65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393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79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7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6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7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8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537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 userDrawn="1"/>
        </p:nvSpPr>
        <p:spPr bwMode="auto">
          <a:xfrm>
            <a:off x="1042988" y="4941888"/>
            <a:ext cx="6985000" cy="5746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 userDrawn="1"/>
        </p:nvSpPr>
        <p:spPr bwMode="auto">
          <a:xfrm>
            <a:off x="1042988" y="1558925"/>
            <a:ext cx="6985000" cy="5746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9" name="Rectangle 9"/>
          <p:cNvSpPr>
            <a:spLocks noChangeArrowheads="1"/>
          </p:cNvSpPr>
          <p:nvPr userDrawn="1"/>
        </p:nvSpPr>
        <p:spPr bwMode="auto">
          <a:xfrm>
            <a:off x="6804025" y="1557338"/>
            <a:ext cx="1223963" cy="39592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Rectangle 10"/>
          <p:cNvSpPr>
            <a:spLocks noChangeArrowheads="1"/>
          </p:cNvSpPr>
          <p:nvPr userDrawn="1"/>
        </p:nvSpPr>
        <p:spPr bwMode="auto">
          <a:xfrm>
            <a:off x="1042988" y="1557338"/>
            <a:ext cx="1223962" cy="39592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1" name="Rectangle 11"/>
          <p:cNvSpPr>
            <a:spLocks noChangeArrowheads="1"/>
          </p:cNvSpPr>
          <p:nvPr userDrawn="1"/>
        </p:nvSpPr>
        <p:spPr bwMode="auto">
          <a:xfrm>
            <a:off x="1042988" y="5516563"/>
            <a:ext cx="6985000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2" name="Rectangle 12"/>
          <p:cNvSpPr>
            <a:spLocks noChangeArrowheads="1"/>
          </p:cNvSpPr>
          <p:nvPr userDrawn="1"/>
        </p:nvSpPr>
        <p:spPr bwMode="auto">
          <a:xfrm>
            <a:off x="1042988" y="908050"/>
            <a:ext cx="69850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3" name="Rectangle 13"/>
          <p:cNvSpPr>
            <a:spLocks noChangeArrowheads="1"/>
          </p:cNvSpPr>
          <p:nvPr userDrawn="1"/>
        </p:nvSpPr>
        <p:spPr bwMode="auto">
          <a:xfrm>
            <a:off x="1042988" y="1557338"/>
            <a:ext cx="6985000" cy="395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134" name="Group 14"/>
          <p:cNvGrpSpPr>
            <a:grpSpLocks/>
          </p:cNvGrpSpPr>
          <p:nvPr userDrawn="1"/>
        </p:nvGrpSpPr>
        <p:grpSpPr bwMode="auto">
          <a:xfrm>
            <a:off x="1908175" y="34925"/>
            <a:ext cx="1143000" cy="801688"/>
            <a:chOff x="-144" y="1570"/>
            <a:chExt cx="720" cy="505"/>
          </a:xfrm>
        </p:grpSpPr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0" y="1570"/>
              <a:ext cx="47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USERS</a:t>
              </a:r>
            </a:p>
          </p:txBody>
        </p:sp>
        <p:pic>
          <p:nvPicPr>
            <p:cNvPr id="5136" name="Picture 16" descr="j0195384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4" y="1780"/>
              <a:ext cx="288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7" name="Picture 17" descr="j0292020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" y="1780"/>
              <a:ext cx="311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1" name="Group 21"/>
          <p:cNvGrpSpPr>
            <a:grpSpLocks/>
          </p:cNvGrpSpPr>
          <p:nvPr userDrawn="1"/>
        </p:nvGrpSpPr>
        <p:grpSpPr bwMode="auto">
          <a:xfrm>
            <a:off x="5292725" y="188913"/>
            <a:ext cx="1885950" cy="625475"/>
            <a:chOff x="3334" y="119"/>
            <a:chExt cx="1188" cy="394"/>
          </a:xfrm>
        </p:grpSpPr>
        <p:pic>
          <p:nvPicPr>
            <p:cNvPr id="5142" name="Picture 2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119"/>
              <a:ext cx="394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3742" y="229"/>
              <a:ext cx="7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COMPUTERS</a:t>
              </a:r>
            </a:p>
          </p:txBody>
        </p:sp>
      </p:grpSp>
      <p:sp>
        <p:nvSpPr>
          <p:cNvPr id="5144" name="Text Box 24"/>
          <p:cNvSpPr txBox="1">
            <a:spLocks noChangeArrowheads="1"/>
          </p:cNvSpPr>
          <p:nvPr userDrawn="1"/>
        </p:nvSpPr>
        <p:spPr bwMode="auto">
          <a:xfrm>
            <a:off x="3719513" y="836613"/>
            <a:ext cx="163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USER LAYER</a:t>
            </a:r>
          </a:p>
        </p:txBody>
      </p:sp>
      <p:sp>
        <p:nvSpPr>
          <p:cNvPr id="5145" name="Text Box 25"/>
          <p:cNvSpPr txBox="1">
            <a:spLocks noChangeArrowheads="1"/>
          </p:cNvSpPr>
          <p:nvPr userDrawn="1"/>
        </p:nvSpPr>
        <p:spPr bwMode="auto">
          <a:xfrm>
            <a:off x="3389313" y="5870575"/>
            <a:ext cx="229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RESOURCE LAYER</a:t>
            </a:r>
          </a:p>
        </p:txBody>
      </p:sp>
      <p:sp>
        <p:nvSpPr>
          <p:cNvPr id="5146" name="Text Box 26"/>
          <p:cNvSpPr txBox="1">
            <a:spLocks noChangeArrowheads="1"/>
          </p:cNvSpPr>
          <p:nvPr userDrawn="1"/>
        </p:nvSpPr>
        <p:spPr bwMode="auto">
          <a:xfrm>
            <a:off x="4081463" y="1628775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USING</a:t>
            </a:r>
          </a:p>
        </p:txBody>
      </p:sp>
      <p:sp>
        <p:nvSpPr>
          <p:cNvPr id="5147" name="Text Box 27"/>
          <p:cNvSpPr txBox="1">
            <a:spLocks noChangeArrowheads="1"/>
          </p:cNvSpPr>
          <p:nvPr userDrawn="1"/>
        </p:nvSpPr>
        <p:spPr bwMode="auto">
          <a:xfrm>
            <a:off x="3922713" y="50133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SHARING</a:t>
            </a:r>
          </a:p>
        </p:txBody>
      </p:sp>
      <p:sp>
        <p:nvSpPr>
          <p:cNvPr id="5148" name="Text Box 28"/>
          <p:cNvSpPr txBox="1">
            <a:spLocks noChangeArrowheads="1"/>
          </p:cNvSpPr>
          <p:nvPr userDrawn="1"/>
        </p:nvSpPr>
        <p:spPr bwMode="auto">
          <a:xfrm>
            <a:off x="4114800" y="3141663"/>
            <a:ext cx="84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VO</a:t>
            </a:r>
          </a:p>
          <a:p>
            <a:pPr algn="ctr"/>
            <a:r>
              <a:rPr lang="en-US"/>
              <a:t>CORE</a:t>
            </a:r>
          </a:p>
        </p:txBody>
      </p:sp>
      <p:pic>
        <p:nvPicPr>
          <p:cNvPr id="5139" name="Picture 19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6202363"/>
            <a:ext cx="4032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40" name="Text Box 20"/>
          <p:cNvSpPr txBox="1">
            <a:spLocks noChangeArrowheads="1"/>
          </p:cNvSpPr>
          <p:nvPr userDrawn="1"/>
        </p:nvSpPr>
        <p:spPr bwMode="auto">
          <a:xfrm>
            <a:off x="3657600" y="63754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Verdana" pitchFamily="34" charset="0"/>
              </a:rPr>
              <a:t>PROVIDERS</a:t>
            </a:r>
          </a:p>
        </p:txBody>
      </p:sp>
      <p:pic>
        <p:nvPicPr>
          <p:cNvPr id="5151" name="Picture 3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170613"/>
            <a:ext cx="6810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2" name="Picture 32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175375"/>
            <a:ext cx="7381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3" name="Picture 33" descr="Clipboard01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05538"/>
            <a:ext cx="863600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5" name="Text Box 35"/>
          <p:cNvSpPr txBox="1">
            <a:spLocks noChangeArrowheads="1"/>
          </p:cNvSpPr>
          <p:nvPr userDrawn="1"/>
        </p:nvSpPr>
        <p:spPr bwMode="auto">
          <a:xfrm>
            <a:off x="377825" y="6308725"/>
            <a:ext cx="1274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20120521</a:t>
            </a:r>
            <a:endParaRPr lang="en-US" sz="1000" b="1" dirty="0"/>
          </a:p>
          <a:p>
            <a:pPr algn="ctr"/>
            <a:r>
              <a:rPr lang="en-US" sz="1000" b="1" dirty="0"/>
              <a:t>IVOA Architecture</a:t>
            </a:r>
          </a:p>
        </p:txBody>
      </p:sp>
      <p:pic>
        <p:nvPicPr>
          <p:cNvPr id="5156" name="Picture 36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6189663"/>
            <a:ext cx="863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7235825" y="2492375"/>
            <a:ext cx="3619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G</a:t>
            </a:r>
          </a:p>
          <a:p>
            <a:pPr algn="ctr"/>
            <a:r>
              <a:rPr lang="en-US"/>
              <a:t>E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I</a:t>
            </a:r>
          </a:p>
          <a:p>
            <a:pPr algn="ctr"/>
            <a:r>
              <a:rPr lang="en-US"/>
              <a:t>N</a:t>
            </a:r>
          </a:p>
          <a:p>
            <a:pPr algn="ctr"/>
            <a:r>
              <a:rPr lang="en-US"/>
              <a:t>G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476375" y="2565400"/>
            <a:ext cx="3619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F</a:t>
            </a:r>
          </a:p>
          <a:p>
            <a:pPr algn="ctr"/>
            <a:r>
              <a:rPr lang="en-US"/>
              <a:t>I</a:t>
            </a:r>
          </a:p>
          <a:p>
            <a:pPr algn="ctr"/>
            <a:r>
              <a:rPr lang="en-US"/>
              <a:t>N</a:t>
            </a:r>
          </a:p>
          <a:p>
            <a:pPr algn="ctr"/>
            <a:r>
              <a:rPr lang="en-US"/>
              <a:t>D</a:t>
            </a:r>
          </a:p>
          <a:p>
            <a:pPr algn="ctr"/>
            <a:r>
              <a:rPr lang="en-US"/>
              <a:t>I</a:t>
            </a:r>
          </a:p>
          <a:p>
            <a:pPr algn="ctr"/>
            <a:r>
              <a:rPr lang="en-US"/>
              <a:t>N</a:t>
            </a:r>
          </a:p>
          <a:p>
            <a:pPr algn="ctr"/>
            <a:r>
              <a:rPr lang="en-US"/>
              <a:t>G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179388" y="188913"/>
            <a:ext cx="111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LEVEL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089775" y="2001838"/>
            <a:ext cx="34925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D</a:t>
            </a:r>
          </a:p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A</a:t>
            </a:r>
          </a:p>
          <a:p>
            <a:pPr algn="ctr"/>
            <a:endParaRPr lang="en-US"/>
          </a:p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E</a:t>
            </a:r>
          </a:p>
          <a:p>
            <a:pPr algn="ctr"/>
            <a:r>
              <a:rPr lang="en-US"/>
              <a:t>S</a:t>
            </a:r>
          </a:p>
          <a:p>
            <a:pPr algn="ctr"/>
            <a:r>
              <a:rPr lang="en-US"/>
              <a:t>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450138" y="2276475"/>
            <a:ext cx="3619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P</a:t>
            </a:r>
          </a:p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L</a:t>
            </a:r>
          </a:p>
          <a:p>
            <a:pPr algn="ctr"/>
            <a:r>
              <a:rPr lang="en-US"/>
              <a:t>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73200" y="2349500"/>
            <a:ext cx="3619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E</a:t>
            </a:r>
          </a:p>
          <a:p>
            <a:pPr algn="ctr"/>
            <a:r>
              <a:rPr lang="en-US"/>
              <a:t>G</a:t>
            </a:r>
          </a:p>
          <a:p>
            <a:pPr algn="ctr"/>
            <a:r>
              <a:rPr lang="en-US"/>
              <a:t>I</a:t>
            </a:r>
          </a:p>
          <a:p>
            <a:pPr algn="ctr"/>
            <a:r>
              <a:rPr lang="en-US"/>
              <a:t>S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Y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724525" y="3213100"/>
            <a:ext cx="884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Data</a:t>
            </a:r>
          </a:p>
          <a:p>
            <a:pPr algn="ctr"/>
            <a:r>
              <a:rPr lang="en-US" sz="1600" b="1" i="1"/>
              <a:t>Models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957638" y="2300288"/>
            <a:ext cx="1254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VO Query</a:t>
            </a:r>
          </a:p>
          <a:p>
            <a:pPr algn="ctr"/>
            <a:r>
              <a:rPr lang="en-US" sz="1600" b="1" i="1"/>
              <a:t>Languages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484438" y="3284538"/>
            <a:ext cx="1200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Semantics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090988" y="4316413"/>
            <a:ext cx="985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Formats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455738" y="1025525"/>
            <a:ext cx="16621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Browser Based</a:t>
            </a:r>
          </a:p>
          <a:p>
            <a:pPr algn="ctr"/>
            <a:r>
              <a:rPr lang="en-US" sz="1600" b="1" i="1"/>
              <a:t>Apps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111875" y="1025525"/>
            <a:ext cx="14255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Script Based</a:t>
            </a:r>
          </a:p>
          <a:p>
            <a:pPr algn="ctr"/>
            <a:r>
              <a:rPr lang="en-US" sz="1600" b="1" i="1"/>
              <a:t>Apps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759200" y="1225550"/>
            <a:ext cx="1547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Desktop Apps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065463" y="5589588"/>
            <a:ext cx="3019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Data and Metadata Collection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179388" y="188913"/>
            <a:ext cx="111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LEVEL 1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831975" y="5745163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Storage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197600" y="5745163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5724525" y="3097213"/>
            <a:ext cx="884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Data</a:t>
            </a:r>
          </a:p>
          <a:p>
            <a:pPr algn="ctr"/>
            <a:r>
              <a:rPr lang="en-US" sz="1600" b="1" i="1"/>
              <a:t>Models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484438" y="3284538"/>
            <a:ext cx="1200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Semantics</a:t>
            </a: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1455738" y="1025525"/>
            <a:ext cx="16621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Browser Based</a:t>
            </a:r>
          </a:p>
          <a:p>
            <a:pPr algn="ctr"/>
            <a:r>
              <a:rPr lang="en-US" sz="1600" b="1" i="1"/>
              <a:t>Apps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6111875" y="1025525"/>
            <a:ext cx="14255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Script Based</a:t>
            </a:r>
          </a:p>
          <a:p>
            <a:pPr algn="ctr"/>
            <a:r>
              <a:rPr lang="en-US" sz="1600" b="1" i="1"/>
              <a:t>Apps</a:t>
            </a:r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759200" y="1225550"/>
            <a:ext cx="1547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Desktop Apps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3065463" y="5589588"/>
            <a:ext cx="3019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Data and Metadata Collection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8099425" y="1989138"/>
            <a:ext cx="34925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D</a:t>
            </a:r>
          </a:p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A</a:t>
            </a:r>
          </a:p>
          <a:p>
            <a:pPr algn="ctr"/>
            <a:endParaRPr lang="en-US"/>
          </a:p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E</a:t>
            </a:r>
          </a:p>
          <a:p>
            <a:pPr algn="ctr"/>
            <a:r>
              <a:rPr lang="en-US"/>
              <a:t>S</a:t>
            </a:r>
          </a:p>
          <a:p>
            <a:pPr algn="ctr"/>
            <a:r>
              <a:rPr lang="en-US"/>
              <a:t>S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8459788" y="2263775"/>
            <a:ext cx="3619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P</a:t>
            </a:r>
          </a:p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O</a:t>
            </a:r>
          </a:p>
          <a:p>
            <a:pPr algn="ctr"/>
            <a:r>
              <a:rPr lang="en-US"/>
              <a:t>L</a:t>
            </a:r>
          </a:p>
          <a:p>
            <a:pPr algn="ctr"/>
            <a:r>
              <a:rPr lang="en-US"/>
              <a:t>S</a:t>
            </a:r>
          </a:p>
        </p:txBody>
      </p:sp>
      <p:sp>
        <p:nvSpPr>
          <p:cNvPr id="66" name="Text Box 10"/>
          <p:cNvSpPr txBox="1">
            <a:spLocks noChangeArrowheads="1"/>
          </p:cNvSpPr>
          <p:nvPr/>
        </p:nvSpPr>
        <p:spPr bwMode="auto">
          <a:xfrm>
            <a:off x="539750" y="2349500"/>
            <a:ext cx="3619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E</a:t>
            </a:r>
          </a:p>
          <a:p>
            <a:pPr algn="ctr"/>
            <a:r>
              <a:rPr lang="en-US"/>
              <a:t>G</a:t>
            </a:r>
          </a:p>
          <a:p>
            <a:pPr algn="ctr"/>
            <a:r>
              <a:rPr lang="en-US"/>
              <a:t>I</a:t>
            </a:r>
          </a:p>
          <a:p>
            <a:pPr algn="ctr"/>
            <a:r>
              <a:rPr lang="en-US"/>
              <a:t>S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R</a:t>
            </a:r>
          </a:p>
          <a:p>
            <a:pPr algn="ctr"/>
            <a:r>
              <a:rPr lang="en-US"/>
              <a:t>Y</a:t>
            </a: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844550" y="2555875"/>
            <a:ext cx="1587500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Resource Metadata</a:t>
            </a: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900113" y="2224088"/>
            <a:ext cx="1477962" cy="284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Registry Interface</a:t>
            </a:r>
          </a:p>
        </p:txBody>
      </p:sp>
      <p:sp>
        <p:nvSpPr>
          <p:cNvPr id="69" name="Text Box 13"/>
          <p:cNvSpPr txBox="1">
            <a:spLocks noChangeArrowheads="1"/>
          </p:cNvSpPr>
          <p:nvPr/>
        </p:nvSpPr>
        <p:spPr bwMode="auto">
          <a:xfrm>
            <a:off x="1085850" y="2887663"/>
            <a:ext cx="1106488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VOResource</a:t>
            </a: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868363" y="3552825"/>
            <a:ext cx="1539875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ApplicationRegExt</a:t>
            </a: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912813" y="3876675"/>
            <a:ext cx="1452562" cy="274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StandardsRegExt</a:t>
            </a: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996950" y="3221038"/>
            <a:ext cx="1282700" cy="284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VODataService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877888" y="4198938"/>
            <a:ext cx="1520825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SimpleDALRegExt</a:t>
            </a: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1358900" y="4883150"/>
            <a:ext cx="558800" cy="284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VOSI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7107238" y="2911475"/>
            <a:ext cx="608012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SSAP</a:t>
            </a:r>
          </a:p>
        </p:txBody>
      </p:sp>
      <p:sp>
        <p:nvSpPr>
          <p:cNvPr id="76" name="Text Box 20"/>
          <p:cNvSpPr txBox="1">
            <a:spLocks noChangeArrowheads="1"/>
          </p:cNvSpPr>
          <p:nvPr/>
        </p:nvSpPr>
        <p:spPr bwMode="auto">
          <a:xfrm>
            <a:off x="7137400" y="2133600"/>
            <a:ext cx="549275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SIAP</a:t>
            </a:r>
          </a:p>
        </p:txBody>
      </p:sp>
      <p:sp>
        <p:nvSpPr>
          <p:cNvPr id="77" name="Text Box 21"/>
          <p:cNvSpPr txBox="1">
            <a:spLocks noChangeArrowheads="1"/>
          </p:cNvSpPr>
          <p:nvPr/>
        </p:nvSpPr>
        <p:spPr bwMode="auto">
          <a:xfrm>
            <a:off x="7158038" y="2516188"/>
            <a:ext cx="506412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SCS</a:t>
            </a:r>
          </a:p>
        </p:txBody>
      </p:sp>
      <p:sp>
        <p:nvSpPr>
          <p:cNvPr id="78" name="Text Box 22"/>
          <p:cNvSpPr txBox="1">
            <a:spLocks noChangeArrowheads="1"/>
          </p:cNvSpPr>
          <p:nvPr/>
        </p:nvSpPr>
        <p:spPr bwMode="auto">
          <a:xfrm>
            <a:off x="7162800" y="3290888"/>
            <a:ext cx="498475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TAP</a:t>
            </a: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113588" y="4067175"/>
            <a:ext cx="598487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SEAP</a:t>
            </a:r>
          </a:p>
        </p:txBody>
      </p: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7024688" y="4446588"/>
            <a:ext cx="776287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SimDAL</a:t>
            </a:r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7112000" y="3671888"/>
            <a:ext cx="600075" cy="284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SLAP</a:t>
            </a: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2346325" y="5084763"/>
            <a:ext cx="862013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VOSpace</a:t>
            </a:r>
          </a:p>
        </p:txBody>
      </p:sp>
      <p:sp>
        <p:nvSpPr>
          <p:cNvPr id="83" name="Text Box 27"/>
          <p:cNvSpPr txBox="1">
            <a:spLocks noChangeArrowheads="1"/>
          </p:cNvSpPr>
          <p:nvPr/>
        </p:nvSpPr>
        <p:spPr bwMode="auto">
          <a:xfrm>
            <a:off x="3276600" y="5084763"/>
            <a:ext cx="727075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VOPipe</a:t>
            </a:r>
          </a:p>
        </p:txBody>
      </p:sp>
      <p:sp>
        <p:nvSpPr>
          <p:cNvPr id="84" name="Text Box 28"/>
          <p:cNvSpPr txBox="1">
            <a:spLocks noChangeArrowheads="1"/>
          </p:cNvSpPr>
          <p:nvPr/>
        </p:nvSpPr>
        <p:spPr bwMode="auto">
          <a:xfrm>
            <a:off x="2551113" y="1628775"/>
            <a:ext cx="633412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SAMP</a:t>
            </a:r>
          </a:p>
        </p:txBody>
      </p:sp>
      <p:sp>
        <p:nvSpPr>
          <p:cNvPr id="85" name="Text Box 29"/>
          <p:cNvSpPr txBox="1">
            <a:spLocks noChangeArrowheads="1"/>
          </p:cNvSpPr>
          <p:nvPr/>
        </p:nvSpPr>
        <p:spPr bwMode="auto">
          <a:xfrm>
            <a:off x="3271838" y="1773238"/>
            <a:ext cx="515937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SSO</a:t>
            </a:r>
          </a:p>
        </p:txBody>
      </p:sp>
      <p:sp>
        <p:nvSpPr>
          <p:cNvPr id="86" name="Text Box 30"/>
          <p:cNvSpPr txBox="1">
            <a:spLocks noChangeArrowheads="1"/>
          </p:cNvSpPr>
          <p:nvPr/>
        </p:nvSpPr>
        <p:spPr bwMode="auto">
          <a:xfrm>
            <a:off x="6438900" y="5084763"/>
            <a:ext cx="549275" cy="284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UWS</a:t>
            </a:r>
          </a:p>
        </p:txBody>
      </p:sp>
      <p:sp>
        <p:nvSpPr>
          <p:cNvPr id="87" name="Text Box 31"/>
          <p:cNvSpPr txBox="1">
            <a:spLocks noChangeArrowheads="1"/>
          </p:cNvSpPr>
          <p:nvPr/>
        </p:nvSpPr>
        <p:spPr bwMode="auto">
          <a:xfrm>
            <a:off x="5503863" y="1700213"/>
            <a:ext cx="514350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CDP</a:t>
            </a:r>
          </a:p>
        </p:txBody>
      </p:sp>
      <p:sp>
        <p:nvSpPr>
          <p:cNvPr id="88" name="Text Box 32"/>
          <p:cNvSpPr txBox="1">
            <a:spLocks noChangeArrowheads="1"/>
          </p:cNvSpPr>
          <p:nvPr/>
        </p:nvSpPr>
        <p:spPr bwMode="auto">
          <a:xfrm>
            <a:off x="6080125" y="1628775"/>
            <a:ext cx="693738" cy="284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WS BP</a:t>
            </a:r>
          </a:p>
        </p:txBody>
      </p:sp>
      <p:sp>
        <p:nvSpPr>
          <p:cNvPr id="89" name="Text Box 33"/>
          <p:cNvSpPr txBox="1">
            <a:spLocks noChangeArrowheads="1"/>
          </p:cNvSpPr>
          <p:nvPr/>
        </p:nvSpPr>
        <p:spPr bwMode="auto">
          <a:xfrm>
            <a:off x="3957638" y="2300288"/>
            <a:ext cx="1254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VO Query</a:t>
            </a:r>
          </a:p>
          <a:p>
            <a:pPr algn="ctr"/>
            <a:r>
              <a:rPr lang="en-US" sz="1600" b="1" i="1"/>
              <a:t>Languages</a:t>
            </a:r>
          </a:p>
        </p:txBody>
      </p:sp>
      <p:sp>
        <p:nvSpPr>
          <p:cNvPr id="90" name="Text Box 34"/>
          <p:cNvSpPr txBox="1">
            <a:spLocks noChangeArrowheads="1"/>
          </p:cNvSpPr>
          <p:nvPr/>
        </p:nvSpPr>
        <p:spPr bwMode="auto">
          <a:xfrm>
            <a:off x="4090988" y="4316413"/>
            <a:ext cx="985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Formats</a:t>
            </a:r>
          </a:p>
        </p:txBody>
      </p:sp>
      <p:sp>
        <p:nvSpPr>
          <p:cNvPr id="91" name="Text Box 35"/>
          <p:cNvSpPr txBox="1">
            <a:spLocks noChangeArrowheads="1"/>
          </p:cNvSpPr>
          <p:nvPr/>
        </p:nvSpPr>
        <p:spPr bwMode="auto">
          <a:xfrm flipH="1">
            <a:off x="3271838" y="2276475"/>
            <a:ext cx="625475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ADQL</a:t>
            </a:r>
          </a:p>
        </p:txBody>
      </p:sp>
      <p:sp>
        <p:nvSpPr>
          <p:cNvPr id="92" name="Text Box 36"/>
          <p:cNvSpPr txBox="1">
            <a:spLocks noChangeArrowheads="1"/>
          </p:cNvSpPr>
          <p:nvPr/>
        </p:nvSpPr>
        <p:spPr bwMode="auto">
          <a:xfrm flipH="1">
            <a:off x="3335338" y="2636838"/>
            <a:ext cx="498475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PQL</a:t>
            </a:r>
          </a:p>
        </p:txBody>
      </p:sp>
      <p:sp>
        <p:nvSpPr>
          <p:cNvPr id="93" name="Text Box 37"/>
          <p:cNvSpPr txBox="1">
            <a:spLocks noChangeArrowheads="1"/>
          </p:cNvSpPr>
          <p:nvPr/>
        </p:nvSpPr>
        <p:spPr bwMode="auto">
          <a:xfrm flipH="1">
            <a:off x="2808288" y="3068638"/>
            <a:ext cx="522287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UCD</a:t>
            </a:r>
          </a:p>
        </p:txBody>
      </p:sp>
      <p:sp>
        <p:nvSpPr>
          <p:cNvPr id="94" name="Text Box 38"/>
          <p:cNvSpPr txBox="1">
            <a:spLocks noChangeArrowheads="1"/>
          </p:cNvSpPr>
          <p:nvPr/>
        </p:nvSpPr>
        <p:spPr bwMode="auto">
          <a:xfrm flipH="1">
            <a:off x="2500313" y="3643313"/>
            <a:ext cx="1141412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Vocabularies</a:t>
            </a:r>
          </a:p>
        </p:txBody>
      </p:sp>
      <p:sp>
        <p:nvSpPr>
          <p:cNvPr id="95" name="Text Box 39"/>
          <p:cNvSpPr txBox="1">
            <a:spLocks noChangeArrowheads="1"/>
          </p:cNvSpPr>
          <p:nvPr/>
        </p:nvSpPr>
        <p:spPr bwMode="auto">
          <a:xfrm flipH="1">
            <a:off x="2614613" y="4581525"/>
            <a:ext cx="1573212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Resource Identifier</a:t>
            </a:r>
          </a:p>
        </p:txBody>
      </p:sp>
      <p:sp>
        <p:nvSpPr>
          <p:cNvPr id="96" name="Text Box 40"/>
          <p:cNvSpPr txBox="1">
            <a:spLocks noChangeArrowheads="1"/>
          </p:cNvSpPr>
          <p:nvPr/>
        </p:nvSpPr>
        <p:spPr bwMode="auto">
          <a:xfrm flipH="1">
            <a:off x="4268788" y="4581525"/>
            <a:ext cx="812800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VOTable</a:t>
            </a:r>
          </a:p>
        </p:txBody>
      </p:sp>
      <p:sp>
        <p:nvSpPr>
          <p:cNvPr id="97" name="Text Box 41"/>
          <p:cNvSpPr txBox="1">
            <a:spLocks noChangeArrowheads="1"/>
          </p:cNvSpPr>
          <p:nvPr/>
        </p:nvSpPr>
        <p:spPr bwMode="auto">
          <a:xfrm flipH="1">
            <a:off x="5634038" y="2911475"/>
            <a:ext cx="1131887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SpectrumDM</a:t>
            </a:r>
          </a:p>
        </p:txBody>
      </p:sp>
      <p:sp>
        <p:nvSpPr>
          <p:cNvPr id="98" name="Text Box 42"/>
          <p:cNvSpPr txBox="1">
            <a:spLocks noChangeArrowheads="1"/>
          </p:cNvSpPr>
          <p:nvPr/>
        </p:nvSpPr>
        <p:spPr bwMode="auto">
          <a:xfrm flipH="1">
            <a:off x="6037263" y="3671888"/>
            <a:ext cx="727075" cy="284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SSLDM</a:t>
            </a:r>
          </a:p>
        </p:txBody>
      </p:sp>
      <p:sp>
        <p:nvSpPr>
          <p:cNvPr id="99" name="Text Box 43"/>
          <p:cNvSpPr txBox="1">
            <a:spLocks noChangeArrowheads="1"/>
          </p:cNvSpPr>
          <p:nvPr/>
        </p:nvSpPr>
        <p:spPr bwMode="auto">
          <a:xfrm flipH="1">
            <a:off x="5935663" y="4067175"/>
            <a:ext cx="828675" cy="284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VOEvent</a:t>
            </a:r>
          </a:p>
        </p:txBody>
      </p:sp>
      <p:sp>
        <p:nvSpPr>
          <p:cNvPr id="100" name="Text Box 44"/>
          <p:cNvSpPr txBox="1">
            <a:spLocks noChangeArrowheads="1"/>
          </p:cNvSpPr>
          <p:nvPr/>
        </p:nvSpPr>
        <p:spPr bwMode="auto">
          <a:xfrm flipH="1">
            <a:off x="6059488" y="4448175"/>
            <a:ext cx="700087" cy="274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SimDM</a:t>
            </a:r>
          </a:p>
        </p:txBody>
      </p:sp>
      <p:sp>
        <p:nvSpPr>
          <p:cNvPr id="101" name="Text Box 45"/>
          <p:cNvSpPr txBox="1">
            <a:spLocks noChangeArrowheads="1"/>
          </p:cNvSpPr>
          <p:nvPr/>
        </p:nvSpPr>
        <p:spPr bwMode="auto">
          <a:xfrm flipH="1">
            <a:off x="5691188" y="3292475"/>
            <a:ext cx="1073150" cy="284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ObsCoreDM</a:t>
            </a:r>
          </a:p>
        </p:txBody>
      </p:sp>
      <p:sp>
        <p:nvSpPr>
          <p:cNvPr id="102" name="Text Box 46"/>
          <p:cNvSpPr txBox="1">
            <a:spLocks noChangeArrowheads="1"/>
          </p:cNvSpPr>
          <p:nvPr/>
        </p:nvSpPr>
        <p:spPr bwMode="auto">
          <a:xfrm flipH="1">
            <a:off x="4859338" y="3644900"/>
            <a:ext cx="1055687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ObsProvDM</a:t>
            </a:r>
          </a:p>
        </p:txBody>
      </p:sp>
      <p:sp>
        <p:nvSpPr>
          <p:cNvPr id="103" name="Text Box 47"/>
          <p:cNvSpPr txBox="1">
            <a:spLocks noChangeArrowheads="1"/>
          </p:cNvSpPr>
          <p:nvPr/>
        </p:nvSpPr>
        <p:spPr bwMode="auto">
          <a:xfrm flipH="1">
            <a:off x="4810125" y="3141663"/>
            <a:ext cx="776288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CharDM</a:t>
            </a:r>
          </a:p>
        </p:txBody>
      </p:sp>
      <p:sp>
        <p:nvSpPr>
          <p:cNvPr id="104" name="Text Box 48"/>
          <p:cNvSpPr txBox="1">
            <a:spLocks noChangeArrowheads="1"/>
          </p:cNvSpPr>
          <p:nvPr/>
        </p:nvSpPr>
        <p:spPr bwMode="auto">
          <a:xfrm flipH="1">
            <a:off x="4643438" y="4005263"/>
            <a:ext cx="760412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PhotDM</a:t>
            </a:r>
          </a:p>
        </p:txBody>
      </p:sp>
      <p:sp>
        <p:nvSpPr>
          <p:cNvPr id="105" name="Text Box 49"/>
          <p:cNvSpPr txBox="1">
            <a:spLocks noChangeArrowheads="1"/>
          </p:cNvSpPr>
          <p:nvPr/>
        </p:nvSpPr>
        <p:spPr bwMode="auto">
          <a:xfrm flipH="1">
            <a:off x="5969000" y="2205038"/>
            <a:ext cx="690563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Utypes</a:t>
            </a:r>
          </a:p>
        </p:txBody>
      </p:sp>
      <p:sp>
        <p:nvSpPr>
          <p:cNvPr id="106" name="Text Box 50"/>
          <p:cNvSpPr txBox="1">
            <a:spLocks noChangeArrowheads="1"/>
          </p:cNvSpPr>
          <p:nvPr/>
        </p:nvSpPr>
        <p:spPr bwMode="auto">
          <a:xfrm flipH="1">
            <a:off x="5614988" y="2565400"/>
            <a:ext cx="785812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VOUnits</a:t>
            </a:r>
          </a:p>
        </p:txBody>
      </p:sp>
      <p:sp>
        <p:nvSpPr>
          <p:cNvPr id="107" name="Text Box 51"/>
          <p:cNvSpPr txBox="1">
            <a:spLocks noChangeArrowheads="1"/>
          </p:cNvSpPr>
          <p:nvPr/>
        </p:nvSpPr>
        <p:spPr bwMode="auto">
          <a:xfrm flipH="1">
            <a:off x="5364163" y="2205038"/>
            <a:ext cx="498475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STC</a:t>
            </a:r>
          </a:p>
        </p:txBody>
      </p:sp>
      <p:sp>
        <p:nvSpPr>
          <p:cNvPr id="108" name="Text Box 52"/>
          <p:cNvSpPr txBox="1">
            <a:spLocks noChangeArrowheads="1"/>
          </p:cNvSpPr>
          <p:nvPr/>
        </p:nvSpPr>
        <p:spPr bwMode="auto">
          <a:xfrm>
            <a:off x="-80963" y="188913"/>
            <a:ext cx="1631951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LEVEL 2</a:t>
            </a:r>
          </a:p>
          <a:p>
            <a:pPr algn="ctr"/>
            <a:r>
              <a:rPr lang="en-US" b="1">
                <a:solidFill>
                  <a:srgbClr val="FF0000"/>
                </a:solidFill>
              </a:rPr>
              <a:t>All standards</a:t>
            </a:r>
          </a:p>
        </p:txBody>
      </p:sp>
      <p:sp>
        <p:nvSpPr>
          <p:cNvPr id="109" name="Text Box 53"/>
          <p:cNvSpPr txBox="1">
            <a:spLocks noChangeArrowheads="1"/>
          </p:cNvSpPr>
          <p:nvPr/>
        </p:nvSpPr>
        <p:spPr bwMode="auto">
          <a:xfrm>
            <a:off x="7167563" y="4811713"/>
            <a:ext cx="488950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FAP</a:t>
            </a:r>
          </a:p>
        </p:txBody>
      </p:sp>
      <p:sp>
        <p:nvSpPr>
          <p:cNvPr id="110" name="Text Box 54"/>
          <p:cNvSpPr txBox="1">
            <a:spLocks noChangeArrowheads="1"/>
          </p:cNvSpPr>
          <p:nvPr/>
        </p:nvSpPr>
        <p:spPr bwMode="auto">
          <a:xfrm>
            <a:off x="1831975" y="5745163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Storage</a:t>
            </a:r>
          </a:p>
        </p:txBody>
      </p:sp>
      <p:sp>
        <p:nvSpPr>
          <p:cNvPr id="111" name="Text Box 55"/>
          <p:cNvSpPr txBox="1">
            <a:spLocks noChangeArrowheads="1"/>
          </p:cNvSpPr>
          <p:nvPr/>
        </p:nvSpPr>
        <p:spPr bwMode="auto">
          <a:xfrm>
            <a:off x="6197600" y="5745163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i="1"/>
              <a:t>Computation</a:t>
            </a:r>
          </a:p>
        </p:txBody>
      </p:sp>
      <p:sp>
        <p:nvSpPr>
          <p:cNvPr id="112" name="Text Box 56"/>
          <p:cNvSpPr txBox="1">
            <a:spLocks noChangeArrowheads="1"/>
          </p:cNvSpPr>
          <p:nvPr/>
        </p:nvSpPr>
        <p:spPr bwMode="auto">
          <a:xfrm>
            <a:off x="8321675" y="188913"/>
            <a:ext cx="514350" cy="284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REC</a:t>
            </a:r>
          </a:p>
        </p:txBody>
      </p:sp>
      <p:sp>
        <p:nvSpPr>
          <p:cNvPr id="113" name="Text Box 57"/>
          <p:cNvSpPr txBox="1">
            <a:spLocks noChangeArrowheads="1"/>
          </p:cNvSpPr>
          <p:nvPr/>
        </p:nvSpPr>
        <p:spPr bwMode="auto">
          <a:xfrm>
            <a:off x="8101013" y="549275"/>
            <a:ext cx="979487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InProgress</a:t>
            </a:r>
          </a:p>
        </p:txBody>
      </p:sp>
      <p:sp>
        <p:nvSpPr>
          <p:cNvPr id="114" name="Text Box 58"/>
          <p:cNvSpPr txBox="1">
            <a:spLocks noChangeArrowheads="1"/>
          </p:cNvSpPr>
          <p:nvPr/>
        </p:nvSpPr>
        <p:spPr bwMode="auto">
          <a:xfrm>
            <a:off x="1131888" y="4522788"/>
            <a:ext cx="1012825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FF"/>
                </a:solidFill>
              </a:rPr>
              <a:t>TAPRegExt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168</Words>
  <Application>Microsoft Office PowerPoint</Application>
  <PresentationFormat>On-screen Show (4:3)</PresentationFormat>
  <Paragraphs>148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Verdana</vt:lpstr>
      <vt:lpstr>Custom Design</vt:lpstr>
      <vt:lpstr>PowerPoint Presentation</vt:lpstr>
      <vt:lpstr>PowerPoint Presentation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 Arviset</dc:creator>
  <cp:lastModifiedBy>Christophe Arviset</cp:lastModifiedBy>
  <cp:revision>67</cp:revision>
  <dcterms:created xsi:type="dcterms:W3CDTF">2010-05-15T12:41:42Z</dcterms:created>
  <dcterms:modified xsi:type="dcterms:W3CDTF">2012-06-29T10:39:33Z</dcterms:modified>
</cp:coreProperties>
</file>