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260" r:id="rId2"/>
    <p:sldId id="311" r:id="rId3"/>
    <p:sldId id="265" r:id="rId4"/>
    <p:sldId id="268" r:id="rId5"/>
    <p:sldId id="301" r:id="rId6"/>
    <p:sldId id="285" r:id="rId7"/>
    <p:sldId id="305" r:id="rId8"/>
    <p:sldId id="296" r:id="rId9"/>
    <p:sldId id="297" r:id="rId10"/>
    <p:sldId id="290" r:id="rId11"/>
    <p:sldId id="303" r:id="rId12"/>
    <p:sldId id="273" r:id="rId13"/>
    <p:sldId id="264" r:id="rId14"/>
    <p:sldId id="271" r:id="rId15"/>
    <p:sldId id="289" r:id="rId16"/>
    <p:sldId id="294" r:id="rId17"/>
    <p:sldId id="293" r:id="rId18"/>
    <p:sldId id="304" r:id="rId19"/>
    <p:sldId id="307" r:id="rId20"/>
    <p:sldId id="306" r:id="rId21"/>
    <p:sldId id="270" r:id="rId22"/>
    <p:sldId id="284" r:id="rId23"/>
    <p:sldId id="283" r:id="rId24"/>
    <p:sldId id="282" r:id="rId25"/>
    <p:sldId id="281" r:id="rId26"/>
    <p:sldId id="300" r:id="rId27"/>
    <p:sldId id="309" r:id="rId28"/>
    <p:sldId id="279" r:id="rId29"/>
    <p:sldId id="298" r:id="rId30"/>
    <p:sldId id="310" r:id="rId31"/>
    <p:sldId id="286" r:id="rId32"/>
    <p:sldId id="280" r:id="rId33"/>
    <p:sldId id="295" r:id="rId34"/>
    <p:sldId id="266" r:id="rId35"/>
    <p:sldId id="262" r:id="rId36"/>
    <p:sldId id="267" r:id="rId37"/>
    <p:sldId id="308" r:id="rId38"/>
    <p:sldId id="272" r:id="rId39"/>
    <p:sldId id="276" r:id="rId40"/>
    <p:sldId id="299" r:id="rId41"/>
    <p:sldId id="263" r:id="rId42"/>
    <p:sldId id="312" r:id="rId43"/>
    <p:sldId id="302" r:id="rId44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7C80"/>
    <a:srgbClr val="FFFF66"/>
    <a:srgbClr val="FFFF00"/>
    <a:srgbClr val="DDDDDD"/>
    <a:srgbClr val="FF5050"/>
    <a:srgbClr val="99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660"/>
  </p:normalViewPr>
  <p:slideViewPr>
    <p:cSldViewPr>
      <p:cViewPr>
        <p:scale>
          <a:sx n="70" d="100"/>
          <a:sy n="70" d="100"/>
        </p:scale>
        <p:origin x="-2814" y="-1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DB0B9A-8EC0-407F-85A5-C95116151D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2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74286A-0557-4239-9B67-7FE2147193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163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D8112-56C1-4F54-8425-5E2C646F9388}" type="slidenum">
              <a:rPr lang="en-US"/>
              <a:pPr/>
              <a:t>1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684D6-F556-4E6B-872C-989CC5D29138}" type="slidenum">
              <a:rPr lang="en-US"/>
              <a:pPr/>
              <a:t>10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138D75-C979-462B-99C2-742D0F9A6529}" type="slidenum">
              <a:rPr lang="en-US"/>
              <a:pPr/>
              <a:t>11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652E12-8C31-4063-A61E-C683637C9A76}" type="slidenum">
              <a:rPr lang="en-US"/>
              <a:pPr/>
              <a:t>12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BAA6D-29BB-4FDC-B439-7BFC5F26E6B7}" type="slidenum">
              <a:rPr lang="en-US"/>
              <a:pPr/>
              <a:t>13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0D746B-C12A-4ADF-92EE-AE0C6F4FE1F5}" type="slidenum">
              <a:rPr lang="en-US"/>
              <a:pPr/>
              <a:t>14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06D92-BCAE-4907-982C-794E72194928}" type="slidenum">
              <a:rPr lang="en-US"/>
              <a:pPr/>
              <a:t>15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F61BF-B947-404A-A4AE-01F17019ED49}" type="slidenum">
              <a:rPr lang="en-US"/>
              <a:pPr/>
              <a:t>16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C777FC-E3CA-416C-A2DD-6EF2147C0609}" type="slidenum">
              <a:rPr lang="en-US"/>
              <a:pPr/>
              <a:t>17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B386A-9359-486A-97D1-B905FCAF7643}" type="slidenum">
              <a:rPr lang="en-US"/>
              <a:pPr/>
              <a:t>18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5E1B9-0E72-430A-9A47-375C689EA6B9}" type="slidenum">
              <a:rPr lang="en-US"/>
              <a:pPr/>
              <a:t>19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801CFB-6006-4FF5-915F-DAC380C320A5}" type="slidenum">
              <a:rPr lang="en-US"/>
              <a:pPr/>
              <a:t>2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50692A-1EFC-4A71-94F3-5AF328C72C8A}" type="slidenum">
              <a:rPr lang="en-US"/>
              <a:pPr/>
              <a:t>20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862AEB-D1F0-4583-B40A-BC8D42A16FA5}" type="slidenum">
              <a:rPr lang="en-US"/>
              <a:pPr/>
              <a:t>21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85361-1D34-4B10-BE75-7BEB673C975D}" type="slidenum">
              <a:rPr lang="en-US"/>
              <a:pPr/>
              <a:t>22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4B0F8-C218-44BA-9DD2-B349D6BEE893}" type="slidenum">
              <a:rPr lang="en-US"/>
              <a:pPr/>
              <a:t>23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2D86FC-EBEF-43D3-9881-57876B54A4AC}" type="slidenum">
              <a:rPr lang="en-US"/>
              <a:pPr/>
              <a:t>24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08E26-E306-4B4A-9892-3B10F20CBDD0}" type="slidenum">
              <a:rPr lang="en-US"/>
              <a:pPr/>
              <a:t>25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48FA40-BB08-4D32-8546-D39761071295}" type="slidenum">
              <a:rPr lang="en-US"/>
              <a:pPr/>
              <a:t>26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DAD77-9FEB-44C5-BC96-940029E9E90D}" type="slidenum">
              <a:rPr lang="en-US"/>
              <a:pPr/>
              <a:t>27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2469D-C7C8-4CD1-8C68-3E939AC63A4A}" type="slidenum">
              <a:rPr lang="en-US"/>
              <a:pPr/>
              <a:t>28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A253D-A708-4E3A-9AEA-FBA5A12900E9}" type="slidenum">
              <a:rPr lang="en-US"/>
              <a:pPr/>
              <a:t>29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5731B-BF8F-436F-A556-2FA2619A5330}" type="slidenum">
              <a:rPr lang="en-US"/>
              <a:pPr/>
              <a:t>3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5E5A5-82AE-4182-9C13-11815D18A43E}" type="slidenum">
              <a:rPr lang="en-US"/>
              <a:pPr/>
              <a:t>30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72151D-1255-4316-9ED1-1E7218636D8F}" type="slidenum">
              <a:rPr lang="en-US"/>
              <a:pPr/>
              <a:t>31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5927C-BE4B-4159-B0E9-250AB9EE837C}" type="slidenum">
              <a:rPr lang="en-US"/>
              <a:pPr/>
              <a:t>32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E65F6B-9DD3-43CD-8DDF-6F3AB64F0D52}" type="slidenum">
              <a:rPr lang="en-US"/>
              <a:pPr/>
              <a:t>33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A9062-40CA-4CDC-BCC3-B8FD0E4F0629}" type="slidenum">
              <a:rPr lang="en-US"/>
              <a:pPr/>
              <a:t>34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2FEDC-2247-4412-8DF1-EAB881D1FA13}" type="slidenum">
              <a:rPr lang="en-US"/>
              <a:pPr/>
              <a:t>35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285451-D24D-45A8-81A6-5AA70DBB9F23}" type="slidenum">
              <a:rPr lang="en-US"/>
              <a:pPr/>
              <a:t>36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5CFA2-0816-4979-86E8-334C5558C0D1}" type="slidenum">
              <a:rPr lang="en-US"/>
              <a:pPr/>
              <a:t>37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71CFF1-9086-4E78-90A9-DB4DE8F1195D}" type="slidenum">
              <a:rPr lang="en-US"/>
              <a:pPr/>
              <a:t>38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D7BEF-6267-48D4-A48F-471E21724B43}" type="slidenum">
              <a:rPr lang="en-US"/>
              <a:pPr/>
              <a:t>39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0E937-E506-4EA9-A342-739BEC634660}" type="slidenum">
              <a:rPr lang="en-US"/>
              <a:pPr/>
              <a:t>4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A3F7D-EE38-4244-BB6D-B295A8A2FB5D}" type="slidenum">
              <a:rPr lang="en-US"/>
              <a:pPr/>
              <a:t>40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139D88-506D-4249-94BF-CF0A0E751B39}" type="slidenum">
              <a:rPr lang="en-US"/>
              <a:pPr/>
              <a:t>41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711F0-4320-40D5-B5EC-F2E866CB7AB8}" type="slidenum">
              <a:rPr lang="en-US"/>
              <a:pPr/>
              <a:t>42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6D052-4848-4142-9440-E22D3AA055DA}" type="slidenum">
              <a:rPr lang="en-US"/>
              <a:pPr/>
              <a:t>43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493C8-E300-4526-881F-E56C7842B1F6}" type="slidenum">
              <a:rPr lang="en-US"/>
              <a:pPr/>
              <a:t>5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2EADE0-7304-413E-8205-1AEE385A2FB1}" type="slidenum">
              <a:rPr lang="en-US"/>
              <a:pPr/>
              <a:t>6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CEA3A-5917-4E48-9C8F-47E90DB27DAE}" type="slidenum">
              <a:rPr lang="en-US"/>
              <a:pPr/>
              <a:t>7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BF4B8-1303-4B3D-8156-6E5D1BD8F8C2}" type="slidenum">
              <a:rPr lang="en-US"/>
              <a:pPr/>
              <a:t>8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EAF93-C4D0-49DF-9AD7-97F5DFE08EB2}" type="slidenum">
              <a:rPr lang="en-US"/>
              <a:pPr/>
              <a:t>9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480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051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4854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753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98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11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wmf"/><Relationship Id="rId14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ChangeArrowheads="1"/>
          </p:cNvSpPr>
          <p:nvPr userDrawn="1"/>
        </p:nvSpPr>
        <p:spPr bwMode="auto">
          <a:xfrm>
            <a:off x="1042988" y="4941888"/>
            <a:ext cx="6985000" cy="57467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 userDrawn="1"/>
        </p:nvSpPr>
        <p:spPr bwMode="auto">
          <a:xfrm>
            <a:off x="1042988" y="1558925"/>
            <a:ext cx="6985000" cy="57467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9" name="Rectangle 9"/>
          <p:cNvSpPr>
            <a:spLocks noChangeArrowheads="1"/>
          </p:cNvSpPr>
          <p:nvPr userDrawn="1"/>
        </p:nvSpPr>
        <p:spPr bwMode="auto">
          <a:xfrm>
            <a:off x="6804025" y="1557338"/>
            <a:ext cx="1223963" cy="39592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Rectangle 10"/>
          <p:cNvSpPr>
            <a:spLocks noChangeArrowheads="1"/>
          </p:cNvSpPr>
          <p:nvPr userDrawn="1"/>
        </p:nvSpPr>
        <p:spPr bwMode="auto">
          <a:xfrm>
            <a:off x="1042988" y="1557338"/>
            <a:ext cx="1223962" cy="39592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1" name="Rectangle 11"/>
          <p:cNvSpPr>
            <a:spLocks noChangeArrowheads="1"/>
          </p:cNvSpPr>
          <p:nvPr userDrawn="1"/>
        </p:nvSpPr>
        <p:spPr bwMode="auto">
          <a:xfrm>
            <a:off x="1042988" y="5516563"/>
            <a:ext cx="6985000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2" name="Rectangle 12"/>
          <p:cNvSpPr>
            <a:spLocks noChangeArrowheads="1"/>
          </p:cNvSpPr>
          <p:nvPr userDrawn="1"/>
        </p:nvSpPr>
        <p:spPr bwMode="auto">
          <a:xfrm>
            <a:off x="1042988" y="908050"/>
            <a:ext cx="6985000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3" name="Rectangle 13"/>
          <p:cNvSpPr>
            <a:spLocks noChangeArrowheads="1"/>
          </p:cNvSpPr>
          <p:nvPr userDrawn="1"/>
        </p:nvSpPr>
        <p:spPr bwMode="auto">
          <a:xfrm>
            <a:off x="1042988" y="1557338"/>
            <a:ext cx="6985000" cy="395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134" name="Group 14"/>
          <p:cNvGrpSpPr>
            <a:grpSpLocks/>
          </p:cNvGrpSpPr>
          <p:nvPr userDrawn="1"/>
        </p:nvGrpSpPr>
        <p:grpSpPr bwMode="auto">
          <a:xfrm>
            <a:off x="1908175" y="34925"/>
            <a:ext cx="1143000" cy="801688"/>
            <a:chOff x="-144" y="1570"/>
            <a:chExt cx="720" cy="505"/>
          </a:xfrm>
        </p:grpSpPr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0" y="1570"/>
              <a:ext cx="47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USERS</a:t>
              </a:r>
            </a:p>
          </p:txBody>
        </p:sp>
        <p:pic>
          <p:nvPicPr>
            <p:cNvPr id="5136" name="Picture 16" descr="j0195384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4" y="1780"/>
              <a:ext cx="288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7" name="Picture 17" descr="j0292020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" y="1780"/>
              <a:ext cx="31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41" name="Group 21"/>
          <p:cNvGrpSpPr>
            <a:grpSpLocks/>
          </p:cNvGrpSpPr>
          <p:nvPr userDrawn="1"/>
        </p:nvGrpSpPr>
        <p:grpSpPr bwMode="auto">
          <a:xfrm>
            <a:off x="5292725" y="188913"/>
            <a:ext cx="1885950" cy="625475"/>
            <a:chOff x="3334" y="119"/>
            <a:chExt cx="1188" cy="394"/>
          </a:xfrm>
        </p:grpSpPr>
        <p:pic>
          <p:nvPicPr>
            <p:cNvPr id="5142" name="Picture 2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4" y="119"/>
              <a:ext cx="394" cy="3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43" name="Text Box 23"/>
            <p:cNvSpPr txBox="1">
              <a:spLocks noChangeArrowheads="1"/>
            </p:cNvSpPr>
            <p:nvPr/>
          </p:nvSpPr>
          <p:spPr bwMode="auto">
            <a:xfrm>
              <a:off x="3742" y="229"/>
              <a:ext cx="7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COMPUTERS</a:t>
              </a:r>
            </a:p>
          </p:txBody>
        </p:sp>
      </p:grpSp>
      <p:sp>
        <p:nvSpPr>
          <p:cNvPr id="5144" name="Text Box 24"/>
          <p:cNvSpPr txBox="1">
            <a:spLocks noChangeArrowheads="1"/>
          </p:cNvSpPr>
          <p:nvPr userDrawn="1"/>
        </p:nvSpPr>
        <p:spPr bwMode="auto">
          <a:xfrm>
            <a:off x="3719513" y="836613"/>
            <a:ext cx="163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USER LAYER</a:t>
            </a:r>
          </a:p>
        </p:txBody>
      </p:sp>
      <p:sp>
        <p:nvSpPr>
          <p:cNvPr id="5145" name="Text Box 25"/>
          <p:cNvSpPr txBox="1">
            <a:spLocks noChangeArrowheads="1"/>
          </p:cNvSpPr>
          <p:nvPr userDrawn="1"/>
        </p:nvSpPr>
        <p:spPr bwMode="auto">
          <a:xfrm>
            <a:off x="3389313" y="5870575"/>
            <a:ext cx="229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RESOURCE LAYER</a:t>
            </a:r>
          </a:p>
        </p:txBody>
      </p:sp>
      <p:sp>
        <p:nvSpPr>
          <p:cNvPr id="5146" name="Text Box 26"/>
          <p:cNvSpPr txBox="1">
            <a:spLocks noChangeArrowheads="1"/>
          </p:cNvSpPr>
          <p:nvPr userDrawn="1"/>
        </p:nvSpPr>
        <p:spPr bwMode="auto">
          <a:xfrm>
            <a:off x="4081463" y="1628775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USING</a:t>
            </a:r>
          </a:p>
        </p:txBody>
      </p:sp>
      <p:sp>
        <p:nvSpPr>
          <p:cNvPr id="5147" name="Text Box 27"/>
          <p:cNvSpPr txBox="1">
            <a:spLocks noChangeArrowheads="1"/>
          </p:cNvSpPr>
          <p:nvPr userDrawn="1"/>
        </p:nvSpPr>
        <p:spPr bwMode="auto">
          <a:xfrm>
            <a:off x="3922713" y="50133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SHARING</a:t>
            </a:r>
          </a:p>
        </p:txBody>
      </p:sp>
      <p:sp>
        <p:nvSpPr>
          <p:cNvPr id="5148" name="Text Box 28"/>
          <p:cNvSpPr txBox="1">
            <a:spLocks noChangeArrowheads="1"/>
          </p:cNvSpPr>
          <p:nvPr userDrawn="1"/>
        </p:nvSpPr>
        <p:spPr bwMode="auto">
          <a:xfrm>
            <a:off x="4114800" y="3141663"/>
            <a:ext cx="84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VO</a:t>
            </a:r>
          </a:p>
          <a:p>
            <a:pPr algn="ctr"/>
            <a:r>
              <a:rPr lang="en-US"/>
              <a:t>CORE</a:t>
            </a:r>
          </a:p>
        </p:txBody>
      </p:sp>
      <p:pic>
        <p:nvPicPr>
          <p:cNvPr id="5139" name="Picture 19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6202363"/>
            <a:ext cx="40322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40" name="Text Box 20"/>
          <p:cNvSpPr txBox="1">
            <a:spLocks noChangeArrowheads="1"/>
          </p:cNvSpPr>
          <p:nvPr userDrawn="1"/>
        </p:nvSpPr>
        <p:spPr bwMode="auto">
          <a:xfrm>
            <a:off x="3657600" y="6375400"/>
            <a:ext cx="1201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latin typeface="Verdana" pitchFamily="34" charset="0"/>
              </a:rPr>
              <a:t>PROVIDERS</a:t>
            </a:r>
          </a:p>
        </p:txBody>
      </p:sp>
      <p:pic>
        <p:nvPicPr>
          <p:cNvPr id="5151" name="Picture 31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170613"/>
            <a:ext cx="6810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2" name="Picture 3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6175375"/>
            <a:ext cx="73818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3" name="Picture 33" descr="Clipboard0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13" y="6205538"/>
            <a:ext cx="863600" cy="61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5" name="Text Box 35"/>
          <p:cNvSpPr txBox="1">
            <a:spLocks noChangeArrowheads="1"/>
          </p:cNvSpPr>
          <p:nvPr userDrawn="1"/>
        </p:nvSpPr>
        <p:spPr bwMode="auto">
          <a:xfrm>
            <a:off x="377825" y="6308725"/>
            <a:ext cx="1274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 b="1" dirty="0" smtClean="0"/>
              <a:t>20120521</a:t>
            </a:r>
            <a:endParaRPr lang="en-US" sz="1000" b="1" dirty="0"/>
          </a:p>
          <a:p>
            <a:pPr algn="ctr"/>
            <a:r>
              <a:rPr lang="en-US" sz="1000" b="1" dirty="0"/>
              <a:t>IVOA Architecture</a:t>
            </a:r>
          </a:p>
        </p:txBody>
      </p:sp>
      <p:pic>
        <p:nvPicPr>
          <p:cNvPr id="5156" name="Picture 36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738" y="6189663"/>
            <a:ext cx="863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6" r:id="rId6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79388" y="1889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LEVEL 1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211138" y="188913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PhotDM</a:t>
            </a: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7107238" y="2911475"/>
            <a:ext cx="6080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SSAP</a:t>
            </a:r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 flipH="1">
            <a:off x="4643438" y="4005263"/>
            <a:ext cx="760412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PhotDM</a:t>
            </a:r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67608" name="Text Box 24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7162800" y="329088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TAP</a:t>
            </a:r>
          </a:p>
        </p:txBody>
      </p:sp>
      <p:sp>
        <p:nvSpPr>
          <p:cNvPr id="67610" name="Text Box 26"/>
          <p:cNvSpPr txBox="1">
            <a:spLocks noChangeArrowheads="1"/>
          </p:cNvSpPr>
          <p:nvPr/>
        </p:nvSpPr>
        <p:spPr bwMode="auto">
          <a:xfrm flipH="1">
            <a:off x="4859338" y="3644900"/>
            <a:ext cx="10556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ObsProvDM</a:t>
            </a:r>
          </a:p>
        </p:txBody>
      </p:sp>
      <p:sp>
        <p:nvSpPr>
          <p:cNvPr id="67611" name="Text Box 27"/>
          <p:cNvSpPr txBox="1">
            <a:spLocks noChangeArrowheads="1"/>
          </p:cNvSpPr>
          <p:nvPr/>
        </p:nvSpPr>
        <p:spPr bwMode="auto">
          <a:xfrm flipH="1">
            <a:off x="4810125" y="3141663"/>
            <a:ext cx="7762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CharDM</a:t>
            </a:r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 flipH="1">
            <a:off x="5634038" y="2911475"/>
            <a:ext cx="1131887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SpectrumDM</a:t>
            </a:r>
          </a:p>
        </p:txBody>
      </p:sp>
      <p:sp>
        <p:nvSpPr>
          <p:cNvPr id="67613" name="Oval 29"/>
          <p:cNvSpPr>
            <a:spLocks noChangeArrowheads="1"/>
          </p:cNvSpPr>
          <p:nvPr/>
        </p:nvSpPr>
        <p:spPr bwMode="auto">
          <a:xfrm>
            <a:off x="4500563" y="3860800"/>
            <a:ext cx="1079500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407988" y="188913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PQL</a:t>
            </a:r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 flipH="1">
            <a:off x="3335338" y="2636838"/>
            <a:ext cx="49847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PQL</a:t>
            </a:r>
          </a:p>
        </p:txBody>
      </p:sp>
      <p:sp>
        <p:nvSpPr>
          <p:cNvPr id="92179" name="Oval 19"/>
          <p:cNvSpPr>
            <a:spLocks noChangeArrowheads="1"/>
          </p:cNvSpPr>
          <p:nvPr/>
        </p:nvSpPr>
        <p:spPr bwMode="auto">
          <a:xfrm>
            <a:off x="3132138" y="2493963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7162800" y="329088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TAP</a:t>
            </a: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 flipH="1">
            <a:off x="5695950" y="3292475"/>
            <a:ext cx="106362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ObsCoreDM</a:t>
            </a:r>
          </a:p>
        </p:txBody>
      </p:sp>
      <p:sp>
        <p:nvSpPr>
          <p:cNvPr id="92187" name="Text Box 27"/>
          <p:cNvSpPr txBox="1">
            <a:spLocks noChangeArrowheads="1"/>
          </p:cNvSpPr>
          <p:nvPr/>
        </p:nvSpPr>
        <p:spPr bwMode="auto">
          <a:xfrm flipH="1">
            <a:off x="4859338" y="3644900"/>
            <a:ext cx="10556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ObsProvDM</a:t>
            </a:r>
          </a:p>
        </p:txBody>
      </p:sp>
      <p:sp>
        <p:nvSpPr>
          <p:cNvPr id="92188" name="Text Box 28"/>
          <p:cNvSpPr txBox="1">
            <a:spLocks noChangeArrowheads="1"/>
          </p:cNvSpPr>
          <p:nvPr/>
        </p:nvSpPr>
        <p:spPr bwMode="auto">
          <a:xfrm>
            <a:off x="6438900" y="5084763"/>
            <a:ext cx="5492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166688" y="188913"/>
            <a:ext cx="113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Registry</a:t>
            </a:r>
          </a:p>
          <a:p>
            <a:pPr algn="ctr"/>
            <a:r>
              <a:rPr lang="en-US" b="1">
                <a:solidFill>
                  <a:srgbClr val="FF0000"/>
                </a:solidFill>
              </a:rPr>
              <a:t>Interface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  <p:sp>
        <p:nvSpPr>
          <p:cNvPr id="47135" name="Text Box 31"/>
          <p:cNvSpPr txBox="1">
            <a:spLocks noChangeArrowheads="1"/>
          </p:cNvSpPr>
          <p:nvPr/>
        </p:nvSpPr>
        <p:spPr bwMode="auto">
          <a:xfrm>
            <a:off x="868363" y="3552825"/>
            <a:ext cx="153987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ApplicationRegExt</a:t>
            </a:r>
          </a:p>
        </p:txBody>
      </p:sp>
      <p:sp>
        <p:nvSpPr>
          <p:cNvPr id="47137" name="Text Box 33"/>
          <p:cNvSpPr txBox="1">
            <a:spLocks noChangeArrowheads="1"/>
          </p:cNvSpPr>
          <p:nvPr/>
        </p:nvSpPr>
        <p:spPr bwMode="auto">
          <a:xfrm>
            <a:off x="996950" y="3221038"/>
            <a:ext cx="1282700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VODataService</a:t>
            </a:r>
          </a:p>
        </p:txBody>
      </p:sp>
      <p:sp>
        <p:nvSpPr>
          <p:cNvPr id="47138" name="Text Box 34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SimpleDALRegExt</a:t>
            </a:r>
          </a:p>
        </p:txBody>
      </p:sp>
      <p:sp>
        <p:nvSpPr>
          <p:cNvPr id="47139" name="Text Box 35"/>
          <p:cNvSpPr txBox="1">
            <a:spLocks noChangeArrowheads="1"/>
          </p:cNvSpPr>
          <p:nvPr/>
        </p:nvSpPr>
        <p:spPr bwMode="auto">
          <a:xfrm>
            <a:off x="1131888" y="4522788"/>
            <a:ext cx="1012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TAPRegExt</a:t>
            </a:r>
          </a:p>
        </p:txBody>
      </p:sp>
      <p:sp>
        <p:nvSpPr>
          <p:cNvPr id="47131" name="Oval 27"/>
          <p:cNvSpPr>
            <a:spLocks noChangeArrowheads="1"/>
          </p:cNvSpPr>
          <p:nvPr/>
        </p:nvSpPr>
        <p:spPr bwMode="auto">
          <a:xfrm>
            <a:off x="684213" y="2062163"/>
            <a:ext cx="1943100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912813" y="3876675"/>
            <a:ext cx="1452562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StandardsRegExt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122238" y="188913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Resource</a:t>
            </a:r>
          </a:p>
          <a:p>
            <a:pPr algn="ctr"/>
            <a:r>
              <a:rPr lang="en-US" b="1">
                <a:solidFill>
                  <a:srgbClr val="FF0000"/>
                </a:solidFill>
              </a:rPr>
              <a:t>Identifier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1835150" y="5589588"/>
            <a:ext cx="5761038" cy="5762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37912" name="Oval 24"/>
          <p:cNvSpPr>
            <a:spLocks noChangeArrowheads="1"/>
          </p:cNvSpPr>
          <p:nvPr/>
        </p:nvSpPr>
        <p:spPr bwMode="auto">
          <a:xfrm>
            <a:off x="2411413" y="4437063"/>
            <a:ext cx="1943100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22238" y="188913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Resource</a:t>
            </a:r>
          </a:p>
          <a:p>
            <a:pPr algn="ctr"/>
            <a:r>
              <a:rPr lang="en-US" b="1">
                <a:solidFill>
                  <a:srgbClr val="FF0000"/>
                </a:solidFill>
              </a:rPr>
              <a:t>Metadata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1835150" y="5589588"/>
            <a:ext cx="5761038" cy="5762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45080" name="Oval 24"/>
          <p:cNvSpPr>
            <a:spLocks noChangeArrowheads="1"/>
          </p:cNvSpPr>
          <p:nvPr/>
        </p:nvSpPr>
        <p:spPr bwMode="auto">
          <a:xfrm>
            <a:off x="684213" y="2060575"/>
            <a:ext cx="1943100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312738" y="188913"/>
            <a:ext cx="84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SAMP</a:t>
            </a:r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2551113" y="1628775"/>
            <a:ext cx="6334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SAMP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66580" name="Oval 20"/>
          <p:cNvSpPr>
            <a:spLocks noChangeArrowheads="1"/>
          </p:cNvSpPr>
          <p:nvPr/>
        </p:nvSpPr>
        <p:spPr bwMode="auto">
          <a:xfrm>
            <a:off x="2411413" y="1484313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407988" y="188913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SCS</a:t>
            </a: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71703" name="Text Box 23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71706" name="Rectangle 26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07" name="Text Box 27"/>
          <p:cNvSpPr txBox="1">
            <a:spLocks noChangeArrowheads="1"/>
          </p:cNvSpPr>
          <p:nvPr/>
        </p:nvSpPr>
        <p:spPr bwMode="auto">
          <a:xfrm>
            <a:off x="7158038" y="2516188"/>
            <a:ext cx="506412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SCS</a:t>
            </a:r>
          </a:p>
        </p:txBody>
      </p:sp>
      <p:sp>
        <p:nvSpPr>
          <p:cNvPr id="71708" name="Oval 28"/>
          <p:cNvSpPr>
            <a:spLocks noChangeArrowheads="1"/>
          </p:cNvSpPr>
          <p:nvPr/>
        </p:nvSpPr>
        <p:spPr bwMode="auto">
          <a:xfrm>
            <a:off x="6948488" y="2349500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SimpleDALRegExt</a:t>
            </a:r>
          </a:p>
        </p:txBody>
      </p: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1363663" y="4883150"/>
            <a:ext cx="549275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VOSI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331788" y="1889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SEAP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70683" name="Rectangle 27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7113588" y="4067175"/>
            <a:ext cx="598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SEAP</a:t>
            </a:r>
          </a:p>
        </p:txBody>
      </p:sp>
      <p:sp>
        <p:nvSpPr>
          <p:cNvPr id="70685" name="Text Box 29"/>
          <p:cNvSpPr txBox="1">
            <a:spLocks noChangeArrowheads="1"/>
          </p:cNvSpPr>
          <p:nvPr/>
        </p:nvSpPr>
        <p:spPr bwMode="auto">
          <a:xfrm flipH="1">
            <a:off x="5935663" y="4067175"/>
            <a:ext cx="8286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VOEvent</a:t>
            </a:r>
          </a:p>
        </p:txBody>
      </p:sp>
      <p:sp>
        <p:nvSpPr>
          <p:cNvPr id="70686" name="Oval 30"/>
          <p:cNvSpPr>
            <a:spLocks noChangeArrowheads="1"/>
          </p:cNvSpPr>
          <p:nvPr/>
        </p:nvSpPr>
        <p:spPr bwMode="auto">
          <a:xfrm>
            <a:off x="6948488" y="3933825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87" name="Text Box 31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70689" name="Text Box 33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70690" name="Text Box 34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SimpleDALRegExt</a:t>
            </a:r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1363663" y="4883150"/>
            <a:ext cx="549275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VOSI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376238" y="188913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SIAP</a:t>
            </a: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7137400" y="2133600"/>
            <a:ext cx="5492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SIAP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93209" name="Text Box 25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93211" name="Rectangle 27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212" name="Oval 28"/>
          <p:cNvSpPr>
            <a:spLocks noChangeArrowheads="1"/>
          </p:cNvSpPr>
          <p:nvPr/>
        </p:nvSpPr>
        <p:spPr bwMode="auto">
          <a:xfrm>
            <a:off x="6948488" y="1989138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213" name="Text Box 29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93214" name="Text Box 30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93215" name="Text Box 31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SimpleDALRegExt</a:t>
            </a:r>
          </a:p>
        </p:txBody>
      </p: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1363663" y="4883150"/>
            <a:ext cx="549275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VOSI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99341" name="Text Box 13"/>
          <p:cNvSpPr txBox="1">
            <a:spLocks noChangeArrowheads="1"/>
          </p:cNvSpPr>
          <p:nvPr/>
        </p:nvSpPr>
        <p:spPr bwMode="auto">
          <a:xfrm>
            <a:off x="358775" y="188913"/>
            <a:ext cx="107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SimDAL</a:t>
            </a:r>
          </a:p>
          <a:p>
            <a:pPr algn="ctr"/>
            <a:r>
              <a:rPr lang="en-US" b="1">
                <a:solidFill>
                  <a:srgbClr val="FF0000"/>
                </a:solidFill>
              </a:rPr>
              <a:t>SimDB</a:t>
            </a:r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99353" name="Rectangle 25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9354" name="Rectangle 26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9355" name="Text Box 27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99358" name="Text Box 30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99359" name="Text Box 31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99360" name="Oval 32"/>
          <p:cNvSpPr>
            <a:spLocks noChangeArrowheads="1"/>
          </p:cNvSpPr>
          <p:nvPr/>
        </p:nvSpPr>
        <p:spPr bwMode="auto">
          <a:xfrm>
            <a:off x="6948488" y="4294188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9362" name="Text Box 34"/>
          <p:cNvSpPr txBox="1">
            <a:spLocks noChangeArrowheads="1"/>
          </p:cNvSpPr>
          <p:nvPr/>
        </p:nvSpPr>
        <p:spPr bwMode="auto">
          <a:xfrm>
            <a:off x="7024688" y="4446588"/>
            <a:ext cx="776287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SimDAL</a:t>
            </a:r>
          </a:p>
        </p:txBody>
      </p:sp>
      <p:sp>
        <p:nvSpPr>
          <p:cNvPr id="99363" name="Text Box 35"/>
          <p:cNvSpPr txBox="1">
            <a:spLocks noChangeArrowheads="1"/>
          </p:cNvSpPr>
          <p:nvPr/>
        </p:nvSpPr>
        <p:spPr bwMode="auto">
          <a:xfrm flipH="1">
            <a:off x="2500313" y="3643313"/>
            <a:ext cx="1141412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Vocabularies</a:t>
            </a:r>
          </a:p>
        </p:txBody>
      </p:sp>
      <p:sp>
        <p:nvSpPr>
          <p:cNvPr id="99366" name="Text Box 38"/>
          <p:cNvSpPr txBox="1">
            <a:spLocks noChangeArrowheads="1"/>
          </p:cNvSpPr>
          <p:nvPr/>
        </p:nvSpPr>
        <p:spPr bwMode="auto">
          <a:xfrm>
            <a:off x="844550" y="2640013"/>
            <a:ext cx="158750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99367" name="Text Box 39"/>
          <p:cNvSpPr txBox="1">
            <a:spLocks noChangeArrowheads="1"/>
          </p:cNvSpPr>
          <p:nvPr/>
        </p:nvSpPr>
        <p:spPr bwMode="auto">
          <a:xfrm>
            <a:off x="900113" y="2308225"/>
            <a:ext cx="1477962" cy="284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99368" name="Text Box 40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SimpleDALRegExt</a:t>
            </a:r>
          </a:p>
        </p:txBody>
      </p:sp>
      <p:sp>
        <p:nvSpPr>
          <p:cNvPr id="99364" name="Text Box 36"/>
          <p:cNvSpPr txBox="1">
            <a:spLocks noChangeArrowheads="1"/>
          </p:cNvSpPr>
          <p:nvPr/>
        </p:nvSpPr>
        <p:spPr bwMode="auto">
          <a:xfrm>
            <a:off x="1273175" y="1989138"/>
            <a:ext cx="819150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SimDB ?</a:t>
            </a:r>
          </a:p>
        </p:txBody>
      </p:sp>
      <p:sp>
        <p:nvSpPr>
          <p:cNvPr id="99365" name="Oval 37"/>
          <p:cNvSpPr>
            <a:spLocks noChangeArrowheads="1"/>
          </p:cNvSpPr>
          <p:nvPr/>
        </p:nvSpPr>
        <p:spPr bwMode="auto">
          <a:xfrm>
            <a:off x="1187450" y="1844675"/>
            <a:ext cx="935038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1363663" y="4883150"/>
            <a:ext cx="549275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VOSI</a:t>
            </a:r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 flipH="1">
            <a:off x="6059488" y="4448175"/>
            <a:ext cx="700087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SimDM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5724525" y="3097213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8099425" y="19891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8459788" y="22637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53610" name="Text Box 10"/>
          <p:cNvSpPr txBox="1">
            <a:spLocks noChangeArrowheads="1"/>
          </p:cNvSpPr>
          <p:nvPr/>
        </p:nvSpPr>
        <p:spPr bwMode="auto">
          <a:xfrm>
            <a:off x="53975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153612" name="Text Box 12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153613" name="Text Box 13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  <p:sp>
        <p:nvSpPr>
          <p:cNvPr id="153614" name="Text Box 14"/>
          <p:cNvSpPr txBox="1">
            <a:spLocks noChangeArrowheads="1"/>
          </p:cNvSpPr>
          <p:nvPr/>
        </p:nvSpPr>
        <p:spPr bwMode="auto">
          <a:xfrm>
            <a:off x="868363" y="3552825"/>
            <a:ext cx="153987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ApplicationRegExt</a:t>
            </a:r>
          </a:p>
        </p:txBody>
      </p:sp>
      <p:sp>
        <p:nvSpPr>
          <p:cNvPr id="153615" name="Text Box 15"/>
          <p:cNvSpPr txBox="1">
            <a:spLocks noChangeArrowheads="1"/>
          </p:cNvSpPr>
          <p:nvPr/>
        </p:nvSpPr>
        <p:spPr bwMode="auto">
          <a:xfrm>
            <a:off x="912813" y="3876675"/>
            <a:ext cx="1452562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StandardsRegExt</a:t>
            </a:r>
          </a:p>
        </p:txBody>
      </p:sp>
      <p:sp>
        <p:nvSpPr>
          <p:cNvPr id="153616" name="Text Box 16"/>
          <p:cNvSpPr txBox="1">
            <a:spLocks noChangeArrowheads="1"/>
          </p:cNvSpPr>
          <p:nvPr/>
        </p:nvSpPr>
        <p:spPr bwMode="auto">
          <a:xfrm>
            <a:off x="996950" y="3221038"/>
            <a:ext cx="1282700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VODataService</a:t>
            </a:r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SimpleDALRegExt</a:t>
            </a:r>
          </a:p>
        </p:txBody>
      </p:sp>
      <p:sp>
        <p:nvSpPr>
          <p:cNvPr id="153618" name="Text Box 18"/>
          <p:cNvSpPr txBox="1">
            <a:spLocks noChangeArrowheads="1"/>
          </p:cNvSpPr>
          <p:nvPr/>
        </p:nvSpPr>
        <p:spPr bwMode="auto">
          <a:xfrm>
            <a:off x="1358900" y="4883150"/>
            <a:ext cx="558800" cy="284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VOSI</a:t>
            </a:r>
          </a:p>
        </p:txBody>
      </p:sp>
      <p:sp>
        <p:nvSpPr>
          <p:cNvPr id="153619" name="Text Box 19"/>
          <p:cNvSpPr txBox="1">
            <a:spLocks noChangeArrowheads="1"/>
          </p:cNvSpPr>
          <p:nvPr/>
        </p:nvSpPr>
        <p:spPr bwMode="auto">
          <a:xfrm>
            <a:off x="7107238" y="2911475"/>
            <a:ext cx="6080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SSAP</a:t>
            </a:r>
          </a:p>
        </p:txBody>
      </p:sp>
      <p:sp>
        <p:nvSpPr>
          <p:cNvPr id="153620" name="Text Box 20"/>
          <p:cNvSpPr txBox="1">
            <a:spLocks noChangeArrowheads="1"/>
          </p:cNvSpPr>
          <p:nvPr/>
        </p:nvSpPr>
        <p:spPr bwMode="auto">
          <a:xfrm>
            <a:off x="7137400" y="2133600"/>
            <a:ext cx="5492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SIAP</a:t>
            </a:r>
          </a:p>
        </p:txBody>
      </p:sp>
      <p:sp>
        <p:nvSpPr>
          <p:cNvPr id="153621" name="Text Box 21"/>
          <p:cNvSpPr txBox="1">
            <a:spLocks noChangeArrowheads="1"/>
          </p:cNvSpPr>
          <p:nvPr/>
        </p:nvSpPr>
        <p:spPr bwMode="auto">
          <a:xfrm>
            <a:off x="7158038" y="2516188"/>
            <a:ext cx="506412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SCS</a:t>
            </a:r>
          </a:p>
        </p:txBody>
      </p:sp>
      <p:sp>
        <p:nvSpPr>
          <p:cNvPr id="153622" name="Text Box 22"/>
          <p:cNvSpPr txBox="1">
            <a:spLocks noChangeArrowheads="1"/>
          </p:cNvSpPr>
          <p:nvPr/>
        </p:nvSpPr>
        <p:spPr bwMode="auto">
          <a:xfrm>
            <a:off x="7162800" y="329088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TAP</a:t>
            </a:r>
          </a:p>
        </p:txBody>
      </p:sp>
      <p:sp>
        <p:nvSpPr>
          <p:cNvPr id="153623" name="Text Box 23"/>
          <p:cNvSpPr txBox="1">
            <a:spLocks noChangeArrowheads="1"/>
          </p:cNvSpPr>
          <p:nvPr/>
        </p:nvSpPr>
        <p:spPr bwMode="auto">
          <a:xfrm>
            <a:off x="7113588" y="4067175"/>
            <a:ext cx="598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SEAP</a:t>
            </a:r>
          </a:p>
        </p:txBody>
      </p:sp>
      <p:sp>
        <p:nvSpPr>
          <p:cNvPr id="153624" name="Text Box 24"/>
          <p:cNvSpPr txBox="1">
            <a:spLocks noChangeArrowheads="1"/>
          </p:cNvSpPr>
          <p:nvPr/>
        </p:nvSpPr>
        <p:spPr bwMode="auto">
          <a:xfrm>
            <a:off x="7024688" y="4446588"/>
            <a:ext cx="776287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SimDAL</a:t>
            </a:r>
          </a:p>
        </p:txBody>
      </p:sp>
      <p:sp>
        <p:nvSpPr>
          <p:cNvPr id="153625" name="Text Box 25"/>
          <p:cNvSpPr txBox="1">
            <a:spLocks noChangeArrowheads="1"/>
          </p:cNvSpPr>
          <p:nvPr/>
        </p:nvSpPr>
        <p:spPr bwMode="auto">
          <a:xfrm>
            <a:off x="7112000" y="3671888"/>
            <a:ext cx="6000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SLAP</a:t>
            </a:r>
          </a:p>
        </p:txBody>
      </p:sp>
      <p:sp>
        <p:nvSpPr>
          <p:cNvPr id="153626" name="Text Box 26"/>
          <p:cNvSpPr txBox="1">
            <a:spLocks noChangeArrowheads="1"/>
          </p:cNvSpPr>
          <p:nvPr/>
        </p:nvSpPr>
        <p:spPr bwMode="auto">
          <a:xfrm>
            <a:off x="2346325" y="5084763"/>
            <a:ext cx="862013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VOSpace</a:t>
            </a:r>
          </a:p>
        </p:txBody>
      </p:sp>
      <p:sp>
        <p:nvSpPr>
          <p:cNvPr id="153627" name="Text Box 27"/>
          <p:cNvSpPr txBox="1">
            <a:spLocks noChangeArrowheads="1"/>
          </p:cNvSpPr>
          <p:nvPr/>
        </p:nvSpPr>
        <p:spPr bwMode="auto">
          <a:xfrm>
            <a:off x="3276600" y="5084763"/>
            <a:ext cx="72707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VOPipe</a:t>
            </a:r>
          </a:p>
        </p:txBody>
      </p:sp>
      <p:sp>
        <p:nvSpPr>
          <p:cNvPr id="153628" name="Text Box 28"/>
          <p:cNvSpPr txBox="1">
            <a:spLocks noChangeArrowheads="1"/>
          </p:cNvSpPr>
          <p:nvPr/>
        </p:nvSpPr>
        <p:spPr bwMode="auto">
          <a:xfrm>
            <a:off x="2551113" y="1628775"/>
            <a:ext cx="6334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SAMP</a:t>
            </a:r>
          </a:p>
        </p:txBody>
      </p:sp>
      <p:sp>
        <p:nvSpPr>
          <p:cNvPr id="153629" name="Text Box 29"/>
          <p:cNvSpPr txBox="1">
            <a:spLocks noChangeArrowheads="1"/>
          </p:cNvSpPr>
          <p:nvPr/>
        </p:nvSpPr>
        <p:spPr bwMode="auto">
          <a:xfrm>
            <a:off x="3271838" y="1773238"/>
            <a:ext cx="51593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SSO</a:t>
            </a:r>
          </a:p>
        </p:txBody>
      </p:sp>
      <p:sp>
        <p:nvSpPr>
          <p:cNvPr id="153630" name="Text Box 30"/>
          <p:cNvSpPr txBox="1">
            <a:spLocks noChangeArrowheads="1"/>
          </p:cNvSpPr>
          <p:nvPr/>
        </p:nvSpPr>
        <p:spPr bwMode="auto">
          <a:xfrm>
            <a:off x="6438900" y="5084763"/>
            <a:ext cx="5492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UWS</a:t>
            </a:r>
          </a:p>
        </p:txBody>
      </p:sp>
      <p:sp>
        <p:nvSpPr>
          <p:cNvPr id="153631" name="Text Box 31"/>
          <p:cNvSpPr txBox="1">
            <a:spLocks noChangeArrowheads="1"/>
          </p:cNvSpPr>
          <p:nvPr/>
        </p:nvSpPr>
        <p:spPr bwMode="auto">
          <a:xfrm>
            <a:off x="5503863" y="17002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CDP</a:t>
            </a:r>
          </a:p>
        </p:txBody>
      </p:sp>
      <p:sp>
        <p:nvSpPr>
          <p:cNvPr id="153632" name="Text Box 32"/>
          <p:cNvSpPr txBox="1">
            <a:spLocks noChangeArrowheads="1"/>
          </p:cNvSpPr>
          <p:nvPr/>
        </p:nvSpPr>
        <p:spPr bwMode="auto">
          <a:xfrm>
            <a:off x="6080125" y="1628775"/>
            <a:ext cx="693738" cy="284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WS BP</a:t>
            </a:r>
          </a:p>
        </p:txBody>
      </p:sp>
      <p:sp>
        <p:nvSpPr>
          <p:cNvPr id="153633" name="Text Box 33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153634" name="Text Box 34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153635" name="Text Box 35"/>
          <p:cNvSpPr txBox="1">
            <a:spLocks noChangeArrowheads="1"/>
          </p:cNvSpPr>
          <p:nvPr/>
        </p:nvSpPr>
        <p:spPr bwMode="auto">
          <a:xfrm flipH="1">
            <a:off x="3271838" y="2276475"/>
            <a:ext cx="6254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153636" name="Text Box 36"/>
          <p:cNvSpPr txBox="1">
            <a:spLocks noChangeArrowheads="1"/>
          </p:cNvSpPr>
          <p:nvPr/>
        </p:nvSpPr>
        <p:spPr bwMode="auto">
          <a:xfrm flipH="1">
            <a:off x="3335338" y="2636838"/>
            <a:ext cx="49847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PQL</a:t>
            </a:r>
          </a:p>
        </p:txBody>
      </p:sp>
      <p:sp>
        <p:nvSpPr>
          <p:cNvPr id="153637" name="Text Box 37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153638" name="Text Box 38"/>
          <p:cNvSpPr txBox="1">
            <a:spLocks noChangeArrowheads="1"/>
          </p:cNvSpPr>
          <p:nvPr/>
        </p:nvSpPr>
        <p:spPr bwMode="auto">
          <a:xfrm flipH="1">
            <a:off x="2500313" y="3643313"/>
            <a:ext cx="1141412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Vocabularies</a:t>
            </a:r>
          </a:p>
        </p:txBody>
      </p:sp>
      <p:sp>
        <p:nvSpPr>
          <p:cNvPr id="153639" name="Text Box 39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153640" name="Text Box 40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153641" name="Text Box 41"/>
          <p:cNvSpPr txBox="1">
            <a:spLocks noChangeArrowheads="1"/>
          </p:cNvSpPr>
          <p:nvPr/>
        </p:nvSpPr>
        <p:spPr bwMode="auto">
          <a:xfrm flipH="1">
            <a:off x="5634038" y="2911475"/>
            <a:ext cx="1131887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SpectrumDM</a:t>
            </a:r>
          </a:p>
        </p:txBody>
      </p:sp>
      <p:sp>
        <p:nvSpPr>
          <p:cNvPr id="153642" name="Text Box 42"/>
          <p:cNvSpPr txBox="1">
            <a:spLocks noChangeArrowheads="1"/>
          </p:cNvSpPr>
          <p:nvPr/>
        </p:nvSpPr>
        <p:spPr bwMode="auto">
          <a:xfrm flipH="1">
            <a:off x="6037263" y="3671888"/>
            <a:ext cx="7270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SSLDM</a:t>
            </a:r>
          </a:p>
        </p:txBody>
      </p:sp>
      <p:sp>
        <p:nvSpPr>
          <p:cNvPr id="153643" name="Text Box 43"/>
          <p:cNvSpPr txBox="1">
            <a:spLocks noChangeArrowheads="1"/>
          </p:cNvSpPr>
          <p:nvPr/>
        </p:nvSpPr>
        <p:spPr bwMode="auto">
          <a:xfrm flipH="1">
            <a:off x="5935663" y="4067175"/>
            <a:ext cx="8286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VOEvent</a:t>
            </a:r>
          </a:p>
        </p:txBody>
      </p:sp>
      <p:sp>
        <p:nvSpPr>
          <p:cNvPr id="153644" name="Text Box 44"/>
          <p:cNvSpPr txBox="1">
            <a:spLocks noChangeArrowheads="1"/>
          </p:cNvSpPr>
          <p:nvPr/>
        </p:nvSpPr>
        <p:spPr bwMode="auto">
          <a:xfrm flipH="1">
            <a:off x="6059488" y="4448175"/>
            <a:ext cx="700087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SimDM</a:t>
            </a:r>
          </a:p>
        </p:txBody>
      </p:sp>
      <p:sp>
        <p:nvSpPr>
          <p:cNvPr id="153645" name="Text Box 45"/>
          <p:cNvSpPr txBox="1">
            <a:spLocks noChangeArrowheads="1"/>
          </p:cNvSpPr>
          <p:nvPr/>
        </p:nvSpPr>
        <p:spPr bwMode="auto">
          <a:xfrm flipH="1">
            <a:off x="5691188" y="3292475"/>
            <a:ext cx="1073150" cy="284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ObsCoreDM</a:t>
            </a:r>
          </a:p>
        </p:txBody>
      </p:sp>
      <p:sp>
        <p:nvSpPr>
          <p:cNvPr id="153646" name="Text Box 46"/>
          <p:cNvSpPr txBox="1">
            <a:spLocks noChangeArrowheads="1"/>
          </p:cNvSpPr>
          <p:nvPr/>
        </p:nvSpPr>
        <p:spPr bwMode="auto">
          <a:xfrm flipH="1">
            <a:off x="4859338" y="3644900"/>
            <a:ext cx="10556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ObsProvDM</a:t>
            </a:r>
          </a:p>
        </p:txBody>
      </p:sp>
      <p:sp>
        <p:nvSpPr>
          <p:cNvPr id="153647" name="Text Box 47"/>
          <p:cNvSpPr txBox="1">
            <a:spLocks noChangeArrowheads="1"/>
          </p:cNvSpPr>
          <p:nvPr/>
        </p:nvSpPr>
        <p:spPr bwMode="auto">
          <a:xfrm flipH="1">
            <a:off x="4810125" y="3141663"/>
            <a:ext cx="7762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CharDM</a:t>
            </a:r>
          </a:p>
        </p:txBody>
      </p:sp>
      <p:sp>
        <p:nvSpPr>
          <p:cNvPr id="153648" name="Text Box 48"/>
          <p:cNvSpPr txBox="1">
            <a:spLocks noChangeArrowheads="1"/>
          </p:cNvSpPr>
          <p:nvPr/>
        </p:nvSpPr>
        <p:spPr bwMode="auto">
          <a:xfrm flipH="1">
            <a:off x="4643438" y="4005263"/>
            <a:ext cx="760412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PhotDM</a:t>
            </a:r>
          </a:p>
        </p:txBody>
      </p:sp>
      <p:sp>
        <p:nvSpPr>
          <p:cNvPr id="153649" name="Text Box 49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153650" name="Text Box 50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153651" name="Text Box 51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153652" name="Text Box 52"/>
          <p:cNvSpPr txBox="1">
            <a:spLocks noChangeArrowheads="1"/>
          </p:cNvSpPr>
          <p:nvPr/>
        </p:nvSpPr>
        <p:spPr bwMode="auto">
          <a:xfrm>
            <a:off x="-80963" y="188913"/>
            <a:ext cx="1631951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LEVEL 2</a:t>
            </a:r>
          </a:p>
          <a:p>
            <a:pPr algn="ctr"/>
            <a:r>
              <a:rPr lang="en-US" b="1">
                <a:solidFill>
                  <a:srgbClr val="FF0000"/>
                </a:solidFill>
              </a:rPr>
              <a:t>All standards</a:t>
            </a:r>
          </a:p>
        </p:txBody>
      </p:sp>
      <p:sp>
        <p:nvSpPr>
          <p:cNvPr id="153653" name="Text Box 53"/>
          <p:cNvSpPr txBox="1">
            <a:spLocks noChangeArrowheads="1"/>
          </p:cNvSpPr>
          <p:nvPr/>
        </p:nvSpPr>
        <p:spPr bwMode="auto">
          <a:xfrm>
            <a:off x="7167563" y="4811713"/>
            <a:ext cx="488950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FAP</a:t>
            </a:r>
          </a:p>
        </p:txBody>
      </p:sp>
      <p:sp>
        <p:nvSpPr>
          <p:cNvPr id="153654" name="Text Box 5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53655" name="Text Box 5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53656" name="Text Box 5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53657" name="Text Box 5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153658" name="Text Box 58"/>
          <p:cNvSpPr txBox="1">
            <a:spLocks noChangeArrowheads="1"/>
          </p:cNvSpPr>
          <p:nvPr/>
        </p:nvSpPr>
        <p:spPr bwMode="auto">
          <a:xfrm>
            <a:off x="1131888" y="4522788"/>
            <a:ext cx="1012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TAPRegExt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255588" y="18891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SimDM</a:t>
            </a: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98324" name="Text Box 20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98325" name="Text Box 21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98326" name="Text Box 22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98328" name="Oval 24"/>
          <p:cNvSpPr>
            <a:spLocks noChangeArrowheads="1"/>
          </p:cNvSpPr>
          <p:nvPr/>
        </p:nvSpPr>
        <p:spPr bwMode="auto">
          <a:xfrm>
            <a:off x="5940425" y="4292600"/>
            <a:ext cx="935038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330" name="Text Box 26"/>
          <p:cNvSpPr txBox="1">
            <a:spLocks noChangeArrowheads="1"/>
          </p:cNvSpPr>
          <p:nvPr/>
        </p:nvSpPr>
        <p:spPr bwMode="auto">
          <a:xfrm>
            <a:off x="7024688" y="4446588"/>
            <a:ext cx="776287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SimDAL</a:t>
            </a:r>
          </a:p>
        </p:txBody>
      </p:sp>
      <p:sp>
        <p:nvSpPr>
          <p:cNvPr id="98331" name="Text Box 27"/>
          <p:cNvSpPr txBox="1">
            <a:spLocks noChangeArrowheads="1"/>
          </p:cNvSpPr>
          <p:nvPr/>
        </p:nvSpPr>
        <p:spPr bwMode="auto">
          <a:xfrm flipH="1">
            <a:off x="2500313" y="3643313"/>
            <a:ext cx="1141412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Vocabularies</a:t>
            </a:r>
          </a:p>
        </p:txBody>
      </p:sp>
      <p:sp>
        <p:nvSpPr>
          <p:cNvPr id="27" name="Text Box 44"/>
          <p:cNvSpPr txBox="1">
            <a:spLocks noChangeArrowheads="1"/>
          </p:cNvSpPr>
          <p:nvPr/>
        </p:nvSpPr>
        <p:spPr bwMode="auto">
          <a:xfrm flipH="1">
            <a:off x="6059488" y="4448175"/>
            <a:ext cx="700087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SimDM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139700" y="188913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SimpleDAL</a:t>
            </a:r>
          </a:p>
          <a:p>
            <a:pPr algn="ctr"/>
            <a:r>
              <a:rPr lang="en-US" b="1">
                <a:solidFill>
                  <a:srgbClr val="FF0000"/>
                </a:solidFill>
              </a:rPr>
              <a:t>RegExt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7107238" y="2911475"/>
            <a:ext cx="6080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SSAP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7137400" y="2133600"/>
            <a:ext cx="5492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SIAP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7158038" y="2516188"/>
            <a:ext cx="506412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SCS</a:t>
            </a: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7112000" y="3671888"/>
            <a:ext cx="6000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SLAP</a:t>
            </a: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862013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917575" y="2224088"/>
            <a:ext cx="1477963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895350" y="4225925"/>
            <a:ext cx="152082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SimpleDALRegExt</a:t>
            </a:r>
          </a:p>
        </p:txBody>
      </p:sp>
      <p:sp>
        <p:nvSpPr>
          <p:cNvPr id="44060" name="Oval 28"/>
          <p:cNvSpPr>
            <a:spLocks noChangeArrowheads="1"/>
          </p:cNvSpPr>
          <p:nvPr/>
        </p:nvSpPr>
        <p:spPr bwMode="auto">
          <a:xfrm>
            <a:off x="684213" y="4076700"/>
            <a:ext cx="1943100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498475" y="188913"/>
            <a:ext cx="793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SLAP</a:t>
            </a: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60440" name="Text Box 24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60443" name="Rectangle 27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444" name="Rectangle 28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60451" name="Oval 35"/>
          <p:cNvSpPr>
            <a:spLocks noChangeArrowheads="1"/>
          </p:cNvSpPr>
          <p:nvPr/>
        </p:nvSpPr>
        <p:spPr bwMode="auto">
          <a:xfrm>
            <a:off x="6948488" y="3500438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7112000" y="3671888"/>
            <a:ext cx="6000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SLAP</a:t>
            </a:r>
          </a:p>
        </p:txBody>
      </p:sp>
      <p:sp>
        <p:nvSpPr>
          <p:cNvPr id="60453" name="Text Box 37"/>
          <p:cNvSpPr txBox="1">
            <a:spLocks noChangeArrowheads="1"/>
          </p:cNvSpPr>
          <p:nvPr/>
        </p:nvSpPr>
        <p:spPr bwMode="auto">
          <a:xfrm flipH="1">
            <a:off x="6037263" y="3671888"/>
            <a:ext cx="7270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SSLDM</a:t>
            </a:r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SimpleDALRegExt</a:t>
            </a: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1363663" y="4883150"/>
            <a:ext cx="549275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VOSI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98425" y="188913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SpectrumDM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7107238" y="2911475"/>
            <a:ext cx="6080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SSAP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 flipH="1">
            <a:off x="5634038" y="2911475"/>
            <a:ext cx="1131887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SpectrumDM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 flipH="1">
            <a:off x="4810125" y="3141663"/>
            <a:ext cx="7762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CharDM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59418" name="Oval 26"/>
          <p:cNvSpPr>
            <a:spLocks noChangeArrowheads="1"/>
          </p:cNvSpPr>
          <p:nvPr/>
        </p:nvSpPr>
        <p:spPr bwMode="auto">
          <a:xfrm>
            <a:off x="5435600" y="2781300"/>
            <a:ext cx="1512888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492125" y="1889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SSAP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107238" y="2911475"/>
            <a:ext cx="6080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SSAP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 flipH="1">
            <a:off x="5634038" y="2911475"/>
            <a:ext cx="1131887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SpectrumDM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58395" name="Rectangle 27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 flipH="1">
            <a:off x="4810125" y="3141663"/>
            <a:ext cx="7762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CharDM</a:t>
            </a: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58401" name="Oval 33"/>
          <p:cNvSpPr>
            <a:spLocks noChangeArrowheads="1"/>
          </p:cNvSpPr>
          <p:nvPr/>
        </p:nvSpPr>
        <p:spPr bwMode="auto">
          <a:xfrm>
            <a:off x="6948488" y="2781300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SimpleDALRegExt</a:t>
            </a:r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1363663" y="4883150"/>
            <a:ext cx="549275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VOSI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179388" y="1889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SSLDM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57372" name="Oval 28"/>
          <p:cNvSpPr>
            <a:spLocks noChangeArrowheads="1"/>
          </p:cNvSpPr>
          <p:nvPr/>
        </p:nvSpPr>
        <p:spPr bwMode="auto">
          <a:xfrm>
            <a:off x="5940425" y="3500438"/>
            <a:ext cx="935038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7112000" y="3671888"/>
            <a:ext cx="6000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SLAP</a:t>
            </a:r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 flipH="1">
            <a:off x="6037263" y="3671888"/>
            <a:ext cx="7270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SSLDM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401638" y="188913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SSO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3271838" y="1773238"/>
            <a:ext cx="51593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SSO</a:t>
            </a:r>
          </a:p>
        </p:txBody>
      </p:sp>
      <p:sp>
        <p:nvSpPr>
          <p:cNvPr id="85011" name="Oval 19"/>
          <p:cNvSpPr>
            <a:spLocks noChangeArrowheads="1"/>
          </p:cNvSpPr>
          <p:nvPr/>
        </p:nvSpPr>
        <p:spPr bwMode="auto">
          <a:xfrm>
            <a:off x="3059113" y="1628775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1835150" y="5589588"/>
            <a:ext cx="5761038" cy="5762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45418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45419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145420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145421" name="Text Box 13"/>
          <p:cNvSpPr txBox="1">
            <a:spLocks noChangeArrowheads="1"/>
          </p:cNvSpPr>
          <p:nvPr/>
        </p:nvSpPr>
        <p:spPr bwMode="auto">
          <a:xfrm>
            <a:off x="190500" y="188913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Standards</a:t>
            </a:r>
          </a:p>
          <a:p>
            <a:pPr algn="ctr"/>
            <a:r>
              <a:rPr lang="en-US" b="1">
                <a:solidFill>
                  <a:srgbClr val="FF0000"/>
                </a:solidFill>
              </a:rPr>
              <a:t>RegExt</a:t>
            </a:r>
          </a:p>
        </p:txBody>
      </p:sp>
      <p:sp>
        <p:nvSpPr>
          <p:cNvPr id="145422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45427" name="Text Box 19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145428" name="Text Box 20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45429" name="Text Box 21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145430" name="Oval 22"/>
          <p:cNvSpPr>
            <a:spLocks noChangeArrowheads="1"/>
          </p:cNvSpPr>
          <p:nvPr/>
        </p:nvSpPr>
        <p:spPr bwMode="auto">
          <a:xfrm>
            <a:off x="611188" y="3716338"/>
            <a:ext cx="1943100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5431" name="Text Box 23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145434" name="Text Box 26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912813" y="3876675"/>
            <a:ext cx="1452562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StandardsRegExt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414338" y="1889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STC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5724525" y="3068638"/>
            <a:ext cx="935038" cy="8651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6948488" y="1989138"/>
            <a:ext cx="936625" cy="32400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 flipH="1">
            <a:off x="3271838" y="2276475"/>
            <a:ext cx="6254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 flipH="1">
            <a:off x="3335338" y="2636838"/>
            <a:ext cx="49847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PQL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53273" name="Oval 25"/>
          <p:cNvSpPr>
            <a:spLocks noChangeArrowheads="1"/>
          </p:cNvSpPr>
          <p:nvPr/>
        </p:nvSpPr>
        <p:spPr bwMode="auto">
          <a:xfrm>
            <a:off x="5148263" y="2062163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414338" y="1889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TAP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7162800" y="329088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TAP</a:t>
            </a:r>
          </a:p>
        </p:txBody>
      </p:sp>
      <p:sp>
        <p:nvSpPr>
          <p:cNvPr id="80915" name="Oval 19"/>
          <p:cNvSpPr>
            <a:spLocks noChangeArrowheads="1"/>
          </p:cNvSpPr>
          <p:nvPr/>
        </p:nvSpPr>
        <p:spPr bwMode="auto">
          <a:xfrm>
            <a:off x="6948488" y="3141663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 flipH="1">
            <a:off x="3271838" y="2276475"/>
            <a:ext cx="6254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 flipH="1">
            <a:off x="3335338" y="2636838"/>
            <a:ext cx="49847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PQL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80924" name="Text Box 28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80928" name="Text Box 32"/>
          <p:cNvSpPr txBox="1">
            <a:spLocks noChangeArrowheads="1"/>
          </p:cNvSpPr>
          <p:nvPr/>
        </p:nvSpPr>
        <p:spPr bwMode="auto">
          <a:xfrm>
            <a:off x="2346325" y="5084763"/>
            <a:ext cx="862013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VOSpace</a:t>
            </a:r>
          </a:p>
        </p:txBody>
      </p:sp>
      <p:sp>
        <p:nvSpPr>
          <p:cNvPr id="80929" name="Text Box 33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80930" name="Text Box 34"/>
          <p:cNvSpPr txBox="1">
            <a:spLocks noChangeArrowheads="1"/>
          </p:cNvSpPr>
          <p:nvPr/>
        </p:nvSpPr>
        <p:spPr bwMode="auto">
          <a:xfrm>
            <a:off x="6438900" y="5084763"/>
            <a:ext cx="5492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UWS</a:t>
            </a:r>
          </a:p>
        </p:txBody>
      </p:sp>
      <p:sp>
        <p:nvSpPr>
          <p:cNvPr id="80932" name="Text Box 36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80933" name="Text Box 37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80934" name="Text Box 38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  <p:sp>
        <p:nvSpPr>
          <p:cNvPr id="80936" name="Text Box 40"/>
          <p:cNvSpPr txBox="1">
            <a:spLocks noChangeArrowheads="1"/>
          </p:cNvSpPr>
          <p:nvPr/>
        </p:nvSpPr>
        <p:spPr bwMode="auto">
          <a:xfrm>
            <a:off x="1131888" y="4522788"/>
            <a:ext cx="1012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TAPRegExt</a:t>
            </a:r>
          </a:p>
        </p:txBody>
      </p:sp>
      <p:sp>
        <p:nvSpPr>
          <p:cNvPr id="80937" name="Rectangle 41"/>
          <p:cNvSpPr>
            <a:spLocks noChangeArrowheads="1"/>
          </p:cNvSpPr>
          <p:nvPr/>
        </p:nvSpPr>
        <p:spPr bwMode="auto">
          <a:xfrm>
            <a:off x="5724525" y="3068638"/>
            <a:ext cx="935038" cy="8651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1363663" y="4883150"/>
            <a:ext cx="549275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VOSI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319088" y="188913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ADQL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 flipH="1">
            <a:off x="3271838" y="2276475"/>
            <a:ext cx="6254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 flipH="1">
            <a:off x="5359400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7162800" y="329088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TAP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7024688" y="4446588"/>
            <a:ext cx="776287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SimDAL</a:t>
            </a: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5651500" y="3213100"/>
            <a:ext cx="1081088" cy="6477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38937" name="Oval 25"/>
          <p:cNvSpPr>
            <a:spLocks noChangeArrowheads="1"/>
          </p:cNvSpPr>
          <p:nvPr/>
        </p:nvSpPr>
        <p:spPr bwMode="auto">
          <a:xfrm>
            <a:off x="3132138" y="2133600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14951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4951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4951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14951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149517" name="Text Box 13"/>
          <p:cNvSpPr txBox="1">
            <a:spLocks noChangeArrowheads="1"/>
          </p:cNvSpPr>
          <p:nvPr/>
        </p:nvSpPr>
        <p:spPr bwMode="auto">
          <a:xfrm>
            <a:off x="127000" y="188913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TAPRegExt</a:t>
            </a:r>
          </a:p>
        </p:txBody>
      </p:sp>
      <p:sp>
        <p:nvSpPr>
          <p:cNvPr id="14951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4951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49522" name="Text Box 18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9529" name="Text Box 25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49530" name="Text Box 26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149532" name="Text Box 28"/>
          <p:cNvSpPr txBox="1">
            <a:spLocks noChangeArrowheads="1"/>
          </p:cNvSpPr>
          <p:nvPr/>
        </p:nvSpPr>
        <p:spPr bwMode="auto">
          <a:xfrm>
            <a:off x="7162800" y="329088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TAP</a:t>
            </a:r>
          </a:p>
        </p:txBody>
      </p:sp>
      <p:sp>
        <p:nvSpPr>
          <p:cNvPr id="149531" name="Oval 27"/>
          <p:cNvSpPr>
            <a:spLocks noChangeArrowheads="1"/>
          </p:cNvSpPr>
          <p:nvPr/>
        </p:nvSpPr>
        <p:spPr bwMode="auto">
          <a:xfrm>
            <a:off x="755650" y="4438650"/>
            <a:ext cx="1657350" cy="43021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9535" name="Rectangle 31"/>
          <p:cNvSpPr>
            <a:spLocks noChangeArrowheads="1"/>
          </p:cNvSpPr>
          <p:nvPr/>
        </p:nvSpPr>
        <p:spPr bwMode="auto">
          <a:xfrm>
            <a:off x="5651500" y="3213100"/>
            <a:ext cx="1008063" cy="6477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9537" name="Text Box 33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149538" name="Text Box 34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  <p:sp>
        <p:nvSpPr>
          <p:cNvPr id="149540" name="Text Box 36"/>
          <p:cNvSpPr txBox="1">
            <a:spLocks noChangeArrowheads="1"/>
          </p:cNvSpPr>
          <p:nvPr/>
        </p:nvSpPr>
        <p:spPr bwMode="auto">
          <a:xfrm>
            <a:off x="1363663" y="4883150"/>
            <a:ext cx="549275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VOSI</a:t>
            </a:r>
          </a:p>
        </p:txBody>
      </p:sp>
      <p:sp>
        <p:nvSpPr>
          <p:cNvPr id="149541" name="Text Box 37"/>
          <p:cNvSpPr txBox="1">
            <a:spLocks noChangeArrowheads="1"/>
          </p:cNvSpPr>
          <p:nvPr/>
        </p:nvSpPr>
        <p:spPr bwMode="auto">
          <a:xfrm>
            <a:off x="1131888" y="4522788"/>
            <a:ext cx="1012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TAPRegExt</a:t>
            </a:r>
          </a:p>
        </p:txBody>
      </p:sp>
      <p:sp>
        <p:nvSpPr>
          <p:cNvPr id="149542" name="Text Box 38"/>
          <p:cNvSpPr txBox="1">
            <a:spLocks noChangeArrowheads="1"/>
          </p:cNvSpPr>
          <p:nvPr/>
        </p:nvSpPr>
        <p:spPr bwMode="auto">
          <a:xfrm>
            <a:off x="6438900" y="5084763"/>
            <a:ext cx="5492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UWS</a:t>
            </a:r>
          </a:p>
        </p:txBody>
      </p:sp>
      <p:sp>
        <p:nvSpPr>
          <p:cNvPr id="149543" name="Text Box 39"/>
          <p:cNvSpPr txBox="1">
            <a:spLocks noChangeArrowheads="1"/>
          </p:cNvSpPr>
          <p:nvPr/>
        </p:nvSpPr>
        <p:spPr bwMode="auto">
          <a:xfrm flipH="1">
            <a:off x="3271838" y="2276475"/>
            <a:ext cx="6254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912813" y="3876675"/>
            <a:ext cx="1452562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StandardsRegExt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265113" y="188913"/>
            <a:ext cx="93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UCD1+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5724525" y="3068638"/>
            <a:ext cx="935038" cy="8651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6948488" y="1989138"/>
            <a:ext cx="936625" cy="32400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63511" name="Oval 23"/>
          <p:cNvSpPr>
            <a:spLocks noChangeArrowheads="1"/>
          </p:cNvSpPr>
          <p:nvPr/>
        </p:nvSpPr>
        <p:spPr bwMode="auto">
          <a:xfrm>
            <a:off x="2627313" y="2924175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261938" y="188913"/>
            <a:ext cx="94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Utypes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5724525" y="3068638"/>
            <a:ext cx="935038" cy="8651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6948488" y="1989138"/>
            <a:ext cx="936625" cy="32400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 flipH="1">
            <a:off x="3271838" y="2276475"/>
            <a:ext cx="6254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 flipH="1">
            <a:off x="3335338" y="2636838"/>
            <a:ext cx="49847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PQL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54300" name="Oval 28"/>
          <p:cNvSpPr>
            <a:spLocks noChangeArrowheads="1"/>
          </p:cNvSpPr>
          <p:nvPr/>
        </p:nvSpPr>
        <p:spPr bwMode="auto">
          <a:xfrm>
            <a:off x="5795963" y="2060575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7667625" y="1930400"/>
            <a:ext cx="3492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027988" y="2205038"/>
            <a:ext cx="361950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376238" y="188913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UWS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7162800" y="329088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TAP</a:t>
            </a:r>
          </a:p>
        </p:txBody>
      </p:sp>
      <p:sp>
        <p:nvSpPr>
          <p:cNvPr id="73756" name="Text Box 28"/>
          <p:cNvSpPr txBox="1">
            <a:spLocks noChangeArrowheads="1"/>
          </p:cNvSpPr>
          <p:nvPr/>
        </p:nvSpPr>
        <p:spPr bwMode="auto">
          <a:xfrm flipH="1">
            <a:off x="3271838" y="2276475"/>
            <a:ext cx="6254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73758" name="Oval 30"/>
          <p:cNvSpPr>
            <a:spLocks noChangeArrowheads="1"/>
          </p:cNvSpPr>
          <p:nvPr/>
        </p:nvSpPr>
        <p:spPr bwMode="auto">
          <a:xfrm>
            <a:off x="6227763" y="4941888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59" name="Text Box 31"/>
          <p:cNvSpPr txBox="1">
            <a:spLocks noChangeArrowheads="1"/>
          </p:cNvSpPr>
          <p:nvPr/>
        </p:nvSpPr>
        <p:spPr bwMode="auto">
          <a:xfrm>
            <a:off x="3271838" y="1773238"/>
            <a:ext cx="51593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SSO</a:t>
            </a:r>
          </a:p>
        </p:txBody>
      </p:sp>
      <p:sp>
        <p:nvSpPr>
          <p:cNvPr id="73760" name="Text Box 32"/>
          <p:cNvSpPr txBox="1">
            <a:spLocks noChangeArrowheads="1"/>
          </p:cNvSpPr>
          <p:nvPr/>
        </p:nvSpPr>
        <p:spPr bwMode="auto">
          <a:xfrm>
            <a:off x="6438900" y="5084763"/>
            <a:ext cx="5492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85725" y="188913"/>
            <a:ext cx="160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Vocabularies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 flipH="1">
            <a:off x="2500313" y="3643313"/>
            <a:ext cx="1141412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Vocabularies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 flipH="1">
            <a:off x="5935663" y="4067175"/>
            <a:ext cx="8286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VOEvent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39957" name="Oval 21"/>
          <p:cNvSpPr>
            <a:spLocks noChangeArrowheads="1"/>
          </p:cNvSpPr>
          <p:nvPr/>
        </p:nvSpPr>
        <p:spPr bwMode="auto">
          <a:xfrm>
            <a:off x="2268538" y="3500438"/>
            <a:ext cx="1654175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4925" y="188913"/>
            <a:ext cx="182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VODataService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 flipH="1">
            <a:off x="5359400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996950" y="3221038"/>
            <a:ext cx="1282700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VODataService</a:t>
            </a:r>
          </a:p>
        </p:txBody>
      </p:sp>
      <p:sp>
        <p:nvSpPr>
          <p:cNvPr id="35863" name="Oval 23"/>
          <p:cNvSpPr>
            <a:spLocks noChangeArrowheads="1"/>
          </p:cNvSpPr>
          <p:nvPr/>
        </p:nvSpPr>
        <p:spPr bwMode="auto">
          <a:xfrm>
            <a:off x="755650" y="3068638"/>
            <a:ext cx="1654175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166688" y="188913"/>
            <a:ext cx="1136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VOEvent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 flipH="1">
            <a:off x="5935663" y="4067175"/>
            <a:ext cx="8286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VOEvent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 flipH="1">
            <a:off x="2500313" y="3643313"/>
            <a:ext cx="1141412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Vocabularies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 flipH="1">
            <a:off x="5359400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5795963" y="3933825"/>
            <a:ext cx="108108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236538" y="188913"/>
            <a:ext cx="99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VOPipe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01393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101394" name="Text Box 18"/>
          <p:cNvSpPr txBox="1">
            <a:spLocks noChangeArrowheads="1"/>
          </p:cNvSpPr>
          <p:nvPr/>
        </p:nvSpPr>
        <p:spPr bwMode="auto">
          <a:xfrm>
            <a:off x="2346325" y="5084763"/>
            <a:ext cx="862013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VOSpace</a:t>
            </a:r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3276600" y="5084763"/>
            <a:ext cx="72707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VOPipe</a:t>
            </a:r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3271838" y="1773238"/>
            <a:ext cx="51593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SSO</a:t>
            </a:r>
          </a:p>
        </p:txBody>
      </p:sp>
      <p:sp>
        <p:nvSpPr>
          <p:cNvPr id="101397" name="Oval 21"/>
          <p:cNvSpPr>
            <a:spLocks noChangeArrowheads="1"/>
          </p:cNvSpPr>
          <p:nvPr/>
        </p:nvSpPr>
        <p:spPr bwMode="auto">
          <a:xfrm>
            <a:off x="3205163" y="4941888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-42863" y="188913"/>
            <a:ext cx="1555751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VOResource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1835150" y="5589588"/>
            <a:ext cx="5761038" cy="5762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  <p:sp>
        <p:nvSpPr>
          <p:cNvPr id="46104" name="Oval 24"/>
          <p:cNvSpPr>
            <a:spLocks noChangeArrowheads="1"/>
          </p:cNvSpPr>
          <p:nvPr/>
        </p:nvSpPr>
        <p:spPr bwMode="auto">
          <a:xfrm>
            <a:off x="827088" y="2781300"/>
            <a:ext cx="1584325" cy="5016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369888" y="188913"/>
            <a:ext cx="73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VOSI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868363" y="3552825"/>
            <a:ext cx="153987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ApplicationRegExt</a:t>
            </a: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996950" y="3221038"/>
            <a:ext cx="1282700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VODataService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SimpleDALRegExt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1358900" y="4883150"/>
            <a:ext cx="558800" cy="284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VOSI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1131888" y="4522788"/>
            <a:ext cx="1012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TAPRegExt</a:t>
            </a:r>
          </a:p>
        </p:txBody>
      </p:sp>
      <p:sp>
        <p:nvSpPr>
          <p:cNvPr id="50202" name="Oval 26"/>
          <p:cNvSpPr>
            <a:spLocks noChangeArrowheads="1"/>
          </p:cNvSpPr>
          <p:nvPr/>
        </p:nvSpPr>
        <p:spPr bwMode="auto">
          <a:xfrm>
            <a:off x="1187450" y="4725988"/>
            <a:ext cx="935038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912813" y="3876675"/>
            <a:ext cx="1452562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StandardsRegExt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127000" y="188913"/>
            <a:ext cx="142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Application</a:t>
            </a:r>
          </a:p>
          <a:p>
            <a:pPr algn="ctr"/>
            <a:r>
              <a:rPr lang="en-US" b="1">
                <a:solidFill>
                  <a:srgbClr val="FF0000"/>
                </a:solidFill>
              </a:rPr>
              <a:t>RegExt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42007" name="Oval 23"/>
          <p:cNvSpPr>
            <a:spLocks noChangeArrowheads="1"/>
          </p:cNvSpPr>
          <p:nvPr/>
        </p:nvSpPr>
        <p:spPr bwMode="auto">
          <a:xfrm>
            <a:off x="611188" y="3429000"/>
            <a:ext cx="2016125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868363" y="3552825"/>
            <a:ext cx="153987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ApplicationRegExt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141288" y="188913"/>
            <a:ext cx="118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VOSpace</a:t>
            </a: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8295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82962" name="Text Box 18"/>
          <p:cNvSpPr txBox="1">
            <a:spLocks noChangeArrowheads="1"/>
          </p:cNvSpPr>
          <p:nvPr/>
        </p:nvSpPr>
        <p:spPr bwMode="auto">
          <a:xfrm>
            <a:off x="2346325" y="5084763"/>
            <a:ext cx="862013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VOSpace</a:t>
            </a:r>
          </a:p>
        </p:txBody>
      </p:sp>
      <p:sp>
        <p:nvSpPr>
          <p:cNvPr id="82963" name="Oval 19"/>
          <p:cNvSpPr>
            <a:spLocks noChangeArrowheads="1"/>
          </p:cNvSpPr>
          <p:nvPr/>
        </p:nvSpPr>
        <p:spPr bwMode="auto">
          <a:xfrm>
            <a:off x="2195513" y="4941888"/>
            <a:ext cx="1152525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964" name="Text Box 20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82965" name="Text Box 21"/>
          <p:cNvSpPr txBox="1">
            <a:spLocks noChangeArrowheads="1"/>
          </p:cNvSpPr>
          <p:nvPr/>
        </p:nvSpPr>
        <p:spPr bwMode="auto">
          <a:xfrm>
            <a:off x="3271838" y="1773238"/>
            <a:ext cx="51593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SSO</a:t>
            </a:r>
          </a:p>
        </p:txBody>
      </p:sp>
      <p:sp>
        <p:nvSpPr>
          <p:cNvPr id="82966" name="Text Box 22"/>
          <p:cNvSpPr txBox="1">
            <a:spLocks noChangeArrowheads="1"/>
          </p:cNvSpPr>
          <p:nvPr/>
        </p:nvSpPr>
        <p:spPr bwMode="auto">
          <a:xfrm>
            <a:off x="5503863" y="17002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CDP</a:t>
            </a:r>
          </a:p>
        </p:txBody>
      </p:sp>
      <p:sp>
        <p:nvSpPr>
          <p:cNvPr id="82967" name="Rectangle 23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968" name="Rectangle 24"/>
          <p:cNvSpPr>
            <a:spLocks noChangeArrowheads="1"/>
          </p:cNvSpPr>
          <p:nvPr/>
        </p:nvSpPr>
        <p:spPr bwMode="auto">
          <a:xfrm>
            <a:off x="1763713" y="5589588"/>
            <a:ext cx="5832475" cy="5762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970" name="Text Box 26"/>
          <p:cNvSpPr txBox="1">
            <a:spLocks noChangeArrowheads="1"/>
          </p:cNvSpPr>
          <p:nvPr/>
        </p:nvSpPr>
        <p:spPr bwMode="auto">
          <a:xfrm>
            <a:off x="6438900" y="5084763"/>
            <a:ext cx="5492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179388" y="1889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VOTable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 flipH="1">
            <a:off x="5359400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6948488" y="1989138"/>
            <a:ext cx="936625" cy="32400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36890" name="Oval 26"/>
          <p:cNvSpPr>
            <a:spLocks noChangeArrowheads="1"/>
          </p:cNvSpPr>
          <p:nvPr/>
        </p:nvSpPr>
        <p:spPr bwMode="auto">
          <a:xfrm>
            <a:off x="4140200" y="4437063"/>
            <a:ext cx="1081088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155660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192088" y="188913"/>
            <a:ext cx="108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VOUnits</a:t>
            </a:r>
          </a:p>
        </p:txBody>
      </p:sp>
      <p:sp>
        <p:nvSpPr>
          <p:cNvPr id="155662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55663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55664" name="Text Box 16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155665" name="Rectangle 17"/>
          <p:cNvSpPr>
            <a:spLocks noChangeArrowheads="1"/>
          </p:cNvSpPr>
          <p:nvPr/>
        </p:nvSpPr>
        <p:spPr bwMode="auto">
          <a:xfrm>
            <a:off x="5724525" y="3068638"/>
            <a:ext cx="935038" cy="8651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5666" name="Rectangle 18"/>
          <p:cNvSpPr>
            <a:spLocks noChangeArrowheads="1"/>
          </p:cNvSpPr>
          <p:nvPr/>
        </p:nvSpPr>
        <p:spPr bwMode="auto">
          <a:xfrm>
            <a:off x="6948488" y="1989138"/>
            <a:ext cx="936625" cy="32400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5667" name="Text Box 19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155668" name="Text Box 20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155669" name="Text Box 21"/>
          <p:cNvSpPr txBox="1">
            <a:spLocks noChangeArrowheads="1"/>
          </p:cNvSpPr>
          <p:nvPr/>
        </p:nvSpPr>
        <p:spPr bwMode="auto">
          <a:xfrm flipH="1">
            <a:off x="3271838" y="2276475"/>
            <a:ext cx="6254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155670" name="Text Box 22"/>
          <p:cNvSpPr txBox="1">
            <a:spLocks noChangeArrowheads="1"/>
          </p:cNvSpPr>
          <p:nvPr/>
        </p:nvSpPr>
        <p:spPr bwMode="auto">
          <a:xfrm flipH="1">
            <a:off x="3335338" y="2636838"/>
            <a:ext cx="49847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PQL</a:t>
            </a:r>
          </a:p>
        </p:txBody>
      </p:sp>
      <p:sp>
        <p:nvSpPr>
          <p:cNvPr id="155671" name="Text Box 23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55672" name="Text Box 24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155673" name="Oval 25"/>
          <p:cNvSpPr>
            <a:spLocks noChangeArrowheads="1"/>
          </p:cNvSpPr>
          <p:nvPr/>
        </p:nvSpPr>
        <p:spPr bwMode="auto">
          <a:xfrm>
            <a:off x="5508625" y="2422525"/>
            <a:ext cx="935038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268288" y="188913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WS BP</a:t>
            </a: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90131" name="Oval 19"/>
          <p:cNvSpPr>
            <a:spLocks noChangeArrowheads="1"/>
          </p:cNvSpPr>
          <p:nvPr/>
        </p:nvSpPr>
        <p:spPr bwMode="auto">
          <a:xfrm>
            <a:off x="5940425" y="1484313"/>
            <a:ext cx="935038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6084888" y="1052513"/>
            <a:ext cx="1439862" cy="5048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33" name="Rectangle 21"/>
          <p:cNvSpPr>
            <a:spLocks noChangeArrowheads="1"/>
          </p:cNvSpPr>
          <p:nvPr/>
        </p:nvSpPr>
        <p:spPr bwMode="auto">
          <a:xfrm>
            <a:off x="1763713" y="5589588"/>
            <a:ext cx="5832475" cy="5762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3271838" y="1773238"/>
            <a:ext cx="51593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SSO</a:t>
            </a: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6080125" y="1628775"/>
            <a:ext cx="693738" cy="284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WS BP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401638" y="188913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CDP</a:t>
            </a: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5503863" y="17002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CDP</a:t>
            </a:r>
          </a:p>
        </p:txBody>
      </p:sp>
      <p:sp>
        <p:nvSpPr>
          <p:cNvPr id="88083" name="Oval 19"/>
          <p:cNvSpPr>
            <a:spLocks noChangeArrowheads="1"/>
          </p:cNvSpPr>
          <p:nvPr/>
        </p:nvSpPr>
        <p:spPr bwMode="auto">
          <a:xfrm>
            <a:off x="5292725" y="1557338"/>
            <a:ext cx="935038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84" name="Rectangle 20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86" name="Rectangle 22"/>
          <p:cNvSpPr>
            <a:spLocks noChangeArrowheads="1"/>
          </p:cNvSpPr>
          <p:nvPr/>
        </p:nvSpPr>
        <p:spPr bwMode="auto">
          <a:xfrm>
            <a:off x="1835150" y="5589588"/>
            <a:ext cx="5761038" cy="5762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3271838" y="1773238"/>
            <a:ext cx="51593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SSO</a:t>
            </a:r>
          </a:p>
        </p:txBody>
      </p:sp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204788" y="188913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CharDM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 flipH="1">
            <a:off x="4810125" y="3141663"/>
            <a:ext cx="7762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CharDM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 flipH="1">
            <a:off x="5695950" y="3292475"/>
            <a:ext cx="106362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ObsCoreDM</a:t>
            </a: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 flipH="1">
            <a:off x="4859338" y="3644900"/>
            <a:ext cx="10556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ObsProvDM</a:t>
            </a:r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 flipH="1">
            <a:off x="5634038" y="2911475"/>
            <a:ext cx="1131887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SpectrumDM</a:t>
            </a: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 flipH="1">
            <a:off x="4643438" y="4005263"/>
            <a:ext cx="760412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PhotDM</a:t>
            </a:r>
          </a:p>
        </p:txBody>
      </p:sp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61469" name="Oval 29"/>
          <p:cNvSpPr>
            <a:spLocks noChangeArrowheads="1"/>
          </p:cNvSpPr>
          <p:nvPr/>
        </p:nvSpPr>
        <p:spPr bwMode="auto">
          <a:xfrm>
            <a:off x="4716463" y="2997200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71" name="Text Box 31"/>
          <p:cNvSpPr txBox="1">
            <a:spLocks noChangeArrowheads="1"/>
          </p:cNvSpPr>
          <p:nvPr/>
        </p:nvSpPr>
        <p:spPr bwMode="auto">
          <a:xfrm flipH="1">
            <a:off x="6037263" y="3671888"/>
            <a:ext cx="7270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SSLDM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414338" y="1889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FAP</a:t>
            </a:r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96271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96272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96273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96274" name="Text Box 18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96275" name="Text Box 19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96279" name="Text Box 23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96280" name="Text Box 24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96282" name="Rectangle 26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6283" name="Oval 27"/>
          <p:cNvSpPr>
            <a:spLocks noChangeArrowheads="1"/>
          </p:cNvSpPr>
          <p:nvPr/>
        </p:nvSpPr>
        <p:spPr bwMode="auto">
          <a:xfrm>
            <a:off x="6948488" y="4654550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6284" name="Text Box 28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96285" name="Text Box 29"/>
          <p:cNvSpPr txBox="1">
            <a:spLocks noChangeArrowheads="1"/>
          </p:cNvSpPr>
          <p:nvPr/>
        </p:nvSpPr>
        <p:spPr bwMode="auto">
          <a:xfrm>
            <a:off x="7167563" y="4811713"/>
            <a:ext cx="488950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FAP</a:t>
            </a:r>
          </a:p>
        </p:txBody>
      </p:sp>
      <p:sp>
        <p:nvSpPr>
          <p:cNvPr id="96286" name="Text Box 30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96287" name="Text Box 31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96288" name="Text Box 32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SimpleDALRegExt</a:t>
            </a:r>
          </a:p>
        </p:txBody>
      </p:sp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1363663" y="4883150"/>
            <a:ext cx="549275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VOSI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-17463" y="188913"/>
            <a:ext cx="1504951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ObsCoreDM</a:t>
            </a: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7162800" y="329088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TAP</a:t>
            </a:r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 flipH="1">
            <a:off x="5695950" y="3292475"/>
            <a:ext cx="106362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ObsCoreDM</a:t>
            </a:r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 flipH="1">
            <a:off x="4859338" y="3644900"/>
            <a:ext cx="10556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ObsProvDM</a:t>
            </a:r>
          </a:p>
        </p:txBody>
      </p:sp>
      <p:sp>
        <p:nvSpPr>
          <p:cNvPr id="77845" name="Text Box 21"/>
          <p:cNvSpPr txBox="1">
            <a:spLocks noChangeArrowheads="1"/>
          </p:cNvSpPr>
          <p:nvPr/>
        </p:nvSpPr>
        <p:spPr bwMode="auto">
          <a:xfrm flipH="1">
            <a:off x="4810125" y="3141663"/>
            <a:ext cx="7762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CharDM</a:t>
            </a:r>
          </a:p>
        </p:txBody>
      </p:sp>
      <p:sp>
        <p:nvSpPr>
          <p:cNvPr id="77846" name="Text Box 22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77847" name="Text Box 23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77848" name="Rectangle 24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77850" name="Text Box 26"/>
          <p:cNvSpPr txBox="1">
            <a:spLocks noChangeArrowheads="1"/>
          </p:cNvSpPr>
          <p:nvPr/>
        </p:nvSpPr>
        <p:spPr bwMode="auto">
          <a:xfrm flipH="1">
            <a:off x="3271838" y="2276475"/>
            <a:ext cx="6254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77851" name="Text Box 27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77853" name="Text Box 29"/>
          <p:cNvSpPr txBox="1">
            <a:spLocks noChangeArrowheads="1"/>
          </p:cNvSpPr>
          <p:nvPr/>
        </p:nvSpPr>
        <p:spPr bwMode="auto">
          <a:xfrm flipH="1">
            <a:off x="5634038" y="2911475"/>
            <a:ext cx="1131887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SpectrumDM</a:t>
            </a:r>
          </a:p>
        </p:txBody>
      </p:sp>
      <p:sp>
        <p:nvSpPr>
          <p:cNvPr id="77856" name="Text Box 32"/>
          <p:cNvSpPr txBox="1">
            <a:spLocks noChangeArrowheads="1"/>
          </p:cNvSpPr>
          <p:nvPr/>
        </p:nvSpPr>
        <p:spPr bwMode="auto">
          <a:xfrm flipH="1">
            <a:off x="6037263" y="3671888"/>
            <a:ext cx="7270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SSLDM</a:t>
            </a:r>
          </a:p>
        </p:txBody>
      </p:sp>
      <p:sp>
        <p:nvSpPr>
          <p:cNvPr id="77854" name="Oval 30"/>
          <p:cNvSpPr>
            <a:spLocks noChangeArrowheads="1"/>
          </p:cNvSpPr>
          <p:nvPr/>
        </p:nvSpPr>
        <p:spPr bwMode="auto">
          <a:xfrm>
            <a:off x="5580063" y="3141663"/>
            <a:ext cx="129698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-11113" y="188913"/>
            <a:ext cx="1492251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ObsProvDM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 flipH="1">
            <a:off x="5695950" y="3292475"/>
            <a:ext cx="106362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ObsCoreDM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 flipH="1">
            <a:off x="4859338" y="3644900"/>
            <a:ext cx="10556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ObsProvDM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 flipH="1">
            <a:off x="4810125" y="3141663"/>
            <a:ext cx="7762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CharDM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78871" name="Rectangle 23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78874" name="Oval 26"/>
          <p:cNvSpPr>
            <a:spLocks noChangeArrowheads="1"/>
          </p:cNvSpPr>
          <p:nvPr/>
        </p:nvSpPr>
        <p:spPr bwMode="auto">
          <a:xfrm>
            <a:off x="4716463" y="3500438"/>
            <a:ext cx="129698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2620</Words>
  <Application>Microsoft Office PowerPoint</Application>
  <PresentationFormat>On-screen Show (4:3)</PresentationFormat>
  <Paragraphs>2300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 Arviset</dc:creator>
  <cp:lastModifiedBy>Christophe Arviset</cp:lastModifiedBy>
  <cp:revision>151</cp:revision>
  <dcterms:created xsi:type="dcterms:W3CDTF">2010-05-15T12:41:42Z</dcterms:created>
  <dcterms:modified xsi:type="dcterms:W3CDTF">2012-06-29T10:37:03Z</dcterms:modified>
</cp:coreProperties>
</file>