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24"/>
  </p:notesMasterIdLst>
  <p:sldIdLst>
    <p:sldId id="256" r:id="rId2"/>
    <p:sldId id="345" r:id="rId3"/>
    <p:sldId id="346" r:id="rId4"/>
    <p:sldId id="332" r:id="rId5"/>
    <p:sldId id="333" r:id="rId6"/>
    <p:sldId id="334" r:id="rId7"/>
    <p:sldId id="342" r:id="rId8"/>
    <p:sldId id="347" r:id="rId9"/>
    <p:sldId id="357" r:id="rId10"/>
    <p:sldId id="340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38" r:id="rId20"/>
    <p:sldId id="339" r:id="rId21"/>
    <p:sldId id="356" r:id="rId22"/>
    <p:sldId id="341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75" d="100"/>
          <a:sy n="75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3F1C04-ECFC-471E-A93A-657E306D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CBCA-D2C1-4666-9091-9A6280AD72B1}" type="slidenum">
              <a:rPr lang="en-US"/>
              <a:pPr/>
              <a:t>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731DD-9BC1-4DCE-9C59-5E455659DBA8}" type="slidenum">
              <a:rPr lang="en-US"/>
              <a:pPr/>
              <a:t>22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33925-377D-41E0-AE24-1674ED838756}" type="slidenum">
              <a:rPr lang="en-US"/>
              <a:pPr/>
              <a:t>4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22E88-1676-4973-9706-E44EAE4E2B59}" type="slidenum">
              <a:rPr lang="en-US"/>
              <a:pPr/>
              <a:t>5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996EE-CEEA-478D-85E0-33A60C25A0AD}" type="slidenum">
              <a:rPr lang="en-US"/>
              <a:pPr/>
              <a:t>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69145-CBC7-4F31-B28A-C5806CC4C8B7}" type="slidenum">
              <a:rPr lang="en-US"/>
              <a:pPr/>
              <a:t>7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C1F09-2066-41C6-9293-945FB1737CB4}" type="slidenum">
              <a:rPr lang="en-US"/>
              <a:pPr/>
              <a:t>10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490B9-F291-44D2-BCDB-D2D9EE38DC52}" type="slidenum">
              <a:rPr lang="en-US"/>
              <a:pPr/>
              <a:t>17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1F892-CDFC-464C-8189-ECE4BFC1A751}" type="slidenum">
              <a:rPr lang="en-US"/>
              <a:pPr/>
              <a:t>19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0962-33BE-4772-A540-9837192BABE0}" type="slidenum">
              <a:rPr lang="en-US"/>
              <a:pPr/>
              <a:t>20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8B790635-6FE1-4CB2-BE7C-4C633E3E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BC5239E3-4756-4D5C-8280-5D9FF5639D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TCG Meeting, Pune</a:t>
            </a:r>
          </a:p>
          <a:p>
            <a:r>
              <a:rPr lang="en-US"/>
              <a:t>16 October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9D24FBFA-4E26-4EE4-82F7-42FDA4BC3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4053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41438"/>
            <a:ext cx="44069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148BA9A-FC70-4544-91FF-D73514DEDB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B5C22ED-F1BE-414E-99B7-705D1E7675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6504CCB-A744-4B13-92E1-2DB1FC9F54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74168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964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8017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Christophe Arviset – TCG chair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Page </a:t>
            </a:r>
            <a:fld id="{090863BD-4EB1-4457-8CF8-2AB0BCB031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6990" name="Picture 14" descr="IVOA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476375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1" name="Text Box 15"/>
          <p:cNvSpPr txBox="1">
            <a:spLocks noChangeArrowheads="1"/>
          </p:cNvSpPr>
          <p:nvPr userDrawn="1"/>
        </p:nvSpPr>
        <p:spPr bwMode="auto">
          <a:xfrm>
            <a:off x="8102600" y="908050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TCG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oa.net/cgi-bin/twiki/bin/view/IVOA/InterOpMay2012TC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cgi-bin/twiki/bin/view/IVOA/PublishingInTheVON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voa.net/Docum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cgi-bin/twiki/bin/view/IVOA/IvoaTC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Docum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oa.net/Document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oa.net/Documents/Notes/IVOATechRoadmap201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729136"/>
            <a:ext cx="7916863" cy="2212752"/>
          </a:xfrm>
        </p:spPr>
        <p:txBody>
          <a:bodyPr/>
          <a:lstStyle/>
          <a:p>
            <a:pPr algn="ctr"/>
            <a:r>
              <a:rPr lang="en-US" sz="4000" dirty="0" smtClean="0"/>
              <a:t>State of the TCG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Urbana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21/May/2012</a:t>
            </a:r>
            <a:endParaRPr lang="en-US" sz="4000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76925"/>
            <a:ext cx="6400800" cy="88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/>
              <a:t>Christophe Arviset</a:t>
            </a:r>
          </a:p>
          <a:p>
            <a:pPr>
              <a:lnSpc>
                <a:spcPct val="90000"/>
              </a:lnSpc>
            </a:pPr>
            <a:r>
              <a:rPr lang="en-US" sz="2400" i="1"/>
              <a:t>For the TCG</a:t>
            </a:r>
          </a:p>
        </p:txBody>
      </p:sp>
      <p:pic>
        <p:nvPicPr>
          <p:cNvPr id="164882" name="Picture 18" descr="may2012inte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6486"/>
            <a:ext cx="4219252" cy="2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4" name="Picture 20" descr="memb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6" y="332656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6AFF2EE-A826-4A0B-A505-17C1A29E5E14}" type="slidenum">
              <a:rPr lang="en-US"/>
              <a:pPr/>
              <a:t>10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Standards to become REC soon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196752"/>
            <a:ext cx="8964612" cy="5327873"/>
          </a:xfrm>
        </p:spPr>
        <p:txBody>
          <a:bodyPr/>
          <a:lstStyle/>
          <a:p>
            <a:r>
              <a:rPr lang="en-GB" dirty="0" err="1"/>
              <a:t>TAPRegExt</a:t>
            </a:r>
            <a:r>
              <a:rPr lang="en-GB" dirty="0"/>
              <a:t> 1.0, TCG review completed, update to be made and sent to Exec for </a:t>
            </a:r>
            <a:r>
              <a:rPr lang="en-GB" dirty="0" smtClean="0"/>
              <a:t>recommendation</a:t>
            </a:r>
          </a:p>
          <a:p>
            <a:r>
              <a:rPr lang="en-GB" dirty="0" err="1" smtClean="0"/>
              <a:t>VOSpace</a:t>
            </a:r>
            <a:r>
              <a:rPr lang="en-GB" dirty="0" smtClean="0"/>
              <a:t> 2.0, RFC started on 19/May/2012</a:t>
            </a:r>
          </a:p>
          <a:p>
            <a:r>
              <a:rPr lang="en-GB" dirty="0" err="1" smtClean="0"/>
              <a:t>PhotDM</a:t>
            </a:r>
            <a:r>
              <a:rPr lang="en-GB" dirty="0" smtClean="0"/>
              <a:t> </a:t>
            </a:r>
            <a:r>
              <a:rPr lang="en-GB" dirty="0"/>
              <a:t>1.0 </a:t>
            </a:r>
            <a:r>
              <a:rPr lang="en-GB" dirty="0" smtClean="0"/>
              <a:t>to </a:t>
            </a:r>
            <a:r>
              <a:rPr lang="en-GB" dirty="0"/>
              <a:t>start RFC </a:t>
            </a:r>
            <a:r>
              <a:rPr lang="en-GB" dirty="0" smtClean="0"/>
              <a:t>process on 4/June/2012</a:t>
            </a:r>
          </a:p>
          <a:p>
            <a:endParaRPr lang="en-GB" dirty="0" smtClean="0"/>
          </a:p>
          <a:p>
            <a:r>
              <a:rPr lang="en-GB" dirty="0" err="1" smtClean="0"/>
              <a:t>SimpleDALRegExt</a:t>
            </a:r>
            <a:r>
              <a:rPr lang="en-GB" dirty="0" smtClean="0"/>
              <a:t> 1.0</a:t>
            </a:r>
          </a:p>
          <a:p>
            <a:r>
              <a:rPr lang="en-GB" dirty="0" err="1" smtClean="0"/>
              <a:t>VOUnits</a:t>
            </a:r>
            <a:r>
              <a:rPr lang="en-GB" dirty="0" smtClean="0"/>
              <a:t> 1.0</a:t>
            </a:r>
            <a:endParaRPr lang="en-GB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 of the TCG, </a:t>
            </a:r>
          </a:p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 May 2012</a:t>
            </a:r>
          </a:p>
        </p:txBody>
      </p:sp>
    </p:spTree>
    <p:extLst>
      <p:ext uri="{BB962C8B-B14F-4D97-AF65-F5344CB8AC3E}">
        <p14:creationId xmlns:p14="http://schemas.microsoft.com/office/powerpoint/2010/main" val="28724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TCG Meeting on 20/May/2012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Various cross WG/IG discussions</a:t>
            </a:r>
          </a:p>
          <a:p>
            <a:pPr lvl="1"/>
            <a:r>
              <a:rPr lang="en-GB" dirty="0" err="1" smtClean="0"/>
              <a:t>VOTable</a:t>
            </a:r>
            <a:r>
              <a:rPr lang="en-GB" dirty="0" smtClean="0"/>
              <a:t> 1.3, </a:t>
            </a:r>
            <a:r>
              <a:rPr lang="en-GB" dirty="0" err="1" smtClean="0"/>
              <a:t>VOUnits</a:t>
            </a:r>
            <a:r>
              <a:rPr lang="en-GB" dirty="0" smtClean="0"/>
              <a:t> 1.0, </a:t>
            </a:r>
            <a:r>
              <a:rPr lang="en-GB" dirty="0" err="1" smtClean="0"/>
              <a:t>Utypes</a:t>
            </a:r>
            <a:r>
              <a:rPr lang="en-GB" dirty="0" smtClean="0"/>
              <a:t> 1.0</a:t>
            </a:r>
          </a:p>
          <a:p>
            <a:pPr lvl="1"/>
            <a:r>
              <a:rPr lang="en-GB" dirty="0" smtClean="0"/>
              <a:t>URI fragments, Registry monitoring</a:t>
            </a:r>
          </a:p>
          <a:p>
            <a:pPr lvl="1"/>
            <a:endParaRPr lang="en-GB" dirty="0"/>
          </a:p>
          <a:p>
            <a:r>
              <a:rPr lang="en-GB" dirty="0" smtClean="0"/>
              <a:t>IVOA Publication Tools for Data Centres</a:t>
            </a:r>
          </a:p>
          <a:p>
            <a:endParaRPr lang="en-GB" dirty="0"/>
          </a:p>
          <a:p>
            <a:r>
              <a:rPr lang="en-GB" dirty="0" smtClean="0"/>
              <a:t>Potential future standards to address new science cases</a:t>
            </a:r>
          </a:p>
          <a:p>
            <a:endParaRPr lang="en-GB" sz="2000" dirty="0" smtClean="0">
              <a:hlinkClick r:id="rId2"/>
            </a:endParaRPr>
          </a:p>
          <a:p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www.ivoa.net/cgi-bin/twiki/bin/view/IVOA/InterOpMay2012TCG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VOTable</a:t>
            </a:r>
            <a:r>
              <a:rPr lang="en-GB" dirty="0" smtClean="0"/>
              <a:t> 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 process to be handled by Apps WG</a:t>
            </a:r>
          </a:p>
          <a:p>
            <a:endParaRPr lang="en-GB" dirty="0" smtClean="0"/>
          </a:p>
          <a:p>
            <a:r>
              <a:rPr lang="en-GB" dirty="0" err="1" smtClean="0"/>
              <a:t>VOTable</a:t>
            </a:r>
            <a:r>
              <a:rPr lang="en-GB" dirty="0" smtClean="0"/>
              <a:t> 1.3 changes limited to handling NULL values</a:t>
            </a:r>
          </a:p>
          <a:p>
            <a:r>
              <a:rPr lang="en-GB" dirty="0" smtClean="0"/>
              <a:t>Then standard REC process</a:t>
            </a:r>
          </a:p>
          <a:p>
            <a:endParaRPr lang="en-GB" dirty="0"/>
          </a:p>
          <a:p>
            <a:r>
              <a:rPr lang="en-GB" dirty="0" smtClean="0"/>
              <a:t>Dedicated </a:t>
            </a:r>
            <a:r>
              <a:rPr lang="en-GB" dirty="0"/>
              <a:t>plenary session this </a:t>
            </a:r>
            <a:r>
              <a:rPr lang="en-GB" dirty="0" smtClean="0"/>
              <a:t>week</a:t>
            </a:r>
          </a:p>
          <a:p>
            <a:pPr lvl="1"/>
            <a:r>
              <a:rPr lang="en-GB" dirty="0" smtClean="0"/>
              <a:t>Monday 14:00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VOUnits</a:t>
            </a:r>
            <a:r>
              <a:rPr lang="en-US" dirty="0" smtClean="0"/>
              <a:t>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Agreement that it is ready to start REC process</a:t>
            </a:r>
          </a:p>
          <a:p>
            <a:endParaRPr lang="en-US" dirty="0"/>
          </a:p>
          <a:p>
            <a:r>
              <a:rPr lang="en-GB" dirty="0" smtClean="0"/>
              <a:t>Final discussion at plenary </a:t>
            </a:r>
            <a:r>
              <a:rPr lang="en-GB" dirty="0"/>
              <a:t>session this week</a:t>
            </a:r>
          </a:p>
          <a:p>
            <a:pPr lvl="1"/>
            <a:r>
              <a:rPr lang="en-GB" dirty="0"/>
              <a:t>Monday </a:t>
            </a:r>
            <a:r>
              <a:rPr lang="en-GB" dirty="0" smtClean="0"/>
              <a:t>14:00</a:t>
            </a:r>
          </a:p>
          <a:p>
            <a:pPr lvl="1"/>
            <a:endParaRPr lang="en-GB" dirty="0"/>
          </a:p>
          <a:p>
            <a:r>
              <a:rPr lang="en-GB" dirty="0" smtClean="0"/>
              <a:t>REC process to start soon after </a:t>
            </a:r>
            <a:r>
              <a:rPr lang="en-GB" dirty="0" err="1" smtClean="0"/>
              <a:t>interop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Utypes</a:t>
            </a:r>
            <a:r>
              <a:rPr lang="en-US" dirty="0" smtClean="0"/>
              <a:t>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Tiger team to be formed</a:t>
            </a:r>
          </a:p>
          <a:p>
            <a:pPr lvl="1"/>
            <a:r>
              <a:rPr lang="en-US" dirty="0" smtClean="0"/>
              <a:t>Collect use cases</a:t>
            </a:r>
          </a:p>
          <a:p>
            <a:pPr lvl="1"/>
            <a:r>
              <a:rPr lang="en-US" dirty="0" smtClean="0"/>
              <a:t>Study current usage of </a:t>
            </a:r>
            <a:r>
              <a:rPr lang="en-US" dirty="0" err="1" smtClean="0"/>
              <a:t>Utypes</a:t>
            </a:r>
            <a:endParaRPr lang="en-US" dirty="0" smtClean="0"/>
          </a:p>
          <a:p>
            <a:pPr lvl="2"/>
            <a:r>
              <a:rPr lang="en-US" dirty="0" smtClean="0"/>
              <a:t>Used in a meaningful way?</a:t>
            </a:r>
          </a:p>
          <a:p>
            <a:pPr lvl="2"/>
            <a:r>
              <a:rPr lang="en-US" dirty="0" smtClean="0"/>
              <a:t>Impact of changes on existing standards</a:t>
            </a:r>
          </a:p>
          <a:p>
            <a:pPr lvl="1"/>
            <a:r>
              <a:rPr lang="en-US" dirty="0" smtClean="0"/>
              <a:t>Develop a standard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Note: URI fragments in IVOA specifications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111898"/>
          </a:xfrm>
        </p:spPr>
        <p:txBody>
          <a:bodyPr/>
          <a:lstStyle/>
          <a:p>
            <a:r>
              <a:rPr lang="en-US" sz="2800" dirty="0" smtClean="0"/>
              <a:t>URI fragment usage in various IVOA standards inconsistent with the URI standard </a:t>
            </a:r>
            <a:r>
              <a:rPr lang="en-US" sz="2800" dirty="0"/>
              <a:t>IETF RFC 3986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TCG endorses the Note:	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IVOA protocols should only use URI fragments in the following contexts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(a) the fragment is being used as a name for an object which is not expected to be retrieved, or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(b) there is an implication that the object so named will be retrieved in the way which is implied by the URI model.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If a resource named by a standard-specified URI will ever be retrieved, then to avoid doubt the standard should explicitly note that the fragment processing is expected to be performed by the client.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parallel efforts about monitoring of availability and quality of registered services </a:t>
            </a:r>
          </a:p>
          <a:p>
            <a:pPr lvl="1"/>
            <a:r>
              <a:rPr lang="en-US" dirty="0" smtClean="0"/>
              <a:t>VAO and VO-Paris agreed to merge the results into common web pages, to be available at the registry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determine policy how to handle non compliant or non responsive services</a:t>
            </a:r>
          </a:p>
          <a:p>
            <a:pPr lvl="1"/>
            <a:r>
              <a:rPr lang="en-US" dirty="0" smtClean="0"/>
              <a:t>Actions on TCG and EXEC accordingly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98EBA7A-86E7-403A-A24F-3DB80828AD56}" type="slidenum">
              <a:rPr lang="en-US"/>
              <a:pPr/>
              <a:t>17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Publication </a:t>
            </a:r>
            <a:r>
              <a:rPr lang="en-US" sz="3600" dirty="0"/>
              <a:t>tools for Data Centre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IVOA </a:t>
            </a:r>
            <a:r>
              <a:rPr lang="en-US" dirty="0" smtClean="0"/>
              <a:t>Publication </a:t>
            </a:r>
            <a:r>
              <a:rPr lang="en-US" dirty="0"/>
              <a:t>Tools</a:t>
            </a:r>
          </a:p>
          <a:p>
            <a:pPr lvl="1"/>
            <a:r>
              <a:rPr lang="en-US" sz="1800" dirty="0" smtClean="0">
                <a:hlinkClick r:id="rId3"/>
              </a:rPr>
              <a:t>http://www.ivoa.net/cgi-bin/twiki/bin/view/IVOA/PublishingInTheVONew</a:t>
            </a:r>
            <a:endParaRPr lang="en-US" sz="2000" dirty="0"/>
          </a:p>
          <a:p>
            <a:pPr lvl="1"/>
            <a:r>
              <a:rPr lang="en-US" sz="2000" dirty="0" smtClean="0"/>
              <a:t>Will be “reformatted” with new IVOA public web page style</a:t>
            </a:r>
          </a:p>
          <a:p>
            <a:r>
              <a:rPr lang="en-US" dirty="0"/>
              <a:t>To be released mid June 2012</a:t>
            </a:r>
          </a:p>
          <a:p>
            <a:endParaRPr lang="en-US" dirty="0" smtClean="0"/>
          </a:p>
          <a:p>
            <a:r>
              <a:rPr lang="en-US" dirty="0" smtClean="0"/>
              <a:t>Need to have more inputs from all </a:t>
            </a:r>
            <a:r>
              <a:rPr lang="en-US" dirty="0" err="1" smtClean="0"/>
              <a:t>interop</a:t>
            </a:r>
            <a:r>
              <a:rPr lang="en-US" dirty="0" smtClean="0"/>
              <a:t> ASAP</a:t>
            </a:r>
          </a:p>
          <a:p>
            <a:endParaRPr lang="en-US" dirty="0"/>
          </a:p>
          <a:p>
            <a:r>
              <a:rPr lang="en-US" dirty="0" smtClean="0"/>
              <a:t>TCG will review content every 6 months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science cases and future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Presentation from CSP – Committee on Science Priorities</a:t>
            </a:r>
          </a:p>
          <a:p>
            <a:endParaRPr lang="en-GB" dirty="0"/>
          </a:p>
          <a:p>
            <a:r>
              <a:rPr lang="en-GB" dirty="0" smtClean="0"/>
              <a:t>Two new science cases are being studied</a:t>
            </a:r>
          </a:p>
          <a:p>
            <a:pPr lvl="1"/>
            <a:r>
              <a:rPr lang="en-GB" dirty="0" smtClean="0"/>
              <a:t>Time Series</a:t>
            </a:r>
          </a:p>
          <a:p>
            <a:pPr lvl="1"/>
            <a:r>
              <a:rPr lang="en-GB" dirty="0" smtClean="0"/>
              <a:t>Radio Astronomy</a:t>
            </a:r>
          </a:p>
          <a:p>
            <a:endParaRPr lang="en-GB" dirty="0"/>
          </a:p>
          <a:p>
            <a:r>
              <a:rPr lang="en-GB" dirty="0" smtClean="0"/>
              <a:t>Science cases to be endorsed by Exec</a:t>
            </a:r>
          </a:p>
          <a:p>
            <a:r>
              <a:rPr lang="en-GB" dirty="0" smtClean="0"/>
              <a:t>Then TCG to look at required standards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3"/>
          </p:nvPr>
        </p:nvSpPr>
        <p:spPr>
          <a:xfrm>
            <a:off x="0" y="638175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State of the TCG</a:t>
            </a:r>
          </a:p>
          <a:p>
            <a:r>
              <a:rPr lang="en-US"/>
              <a:t>17 October 2011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12194C6B-218E-47F9-AC5E-42C49D1576C3}" type="slidenum">
              <a:rPr lang="en-US"/>
              <a:pPr/>
              <a:t>19</a:t>
            </a:fld>
            <a:endParaRPr lang="en-US"/>
          </a:p>
        </p:txBody>
      </p:sp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08050"/>
            <a:ext cx="583088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Existing IVOA REC standards - 2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5605463" y="3068638"/>
            <a:ext cx="3538537" cy="9159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2"/>
                </a:solidFill>
                <a:ea typeface="ＭＳ Ｐゴシック" charset="-128"/>
              </a:rPr>
              <a:t>More details can be found </a:t>
            </a:r>
          </a:p>
          <a:p>
            <a:r>
              <a:rPr lang="en-US" altLang="ja-JP">
                <a:solidFill>
                  <a:schemeClr val="bg2"/>
                </a:solidFill>
                <a:ea typeface="ＭＳ Ｐゴシック" charset="-128"/>
              </a:rPr>
              <a:t>on the IVOA Document pages at:</a:t>
            </a:r>
          </a:p>
          <a:p>
            <a:r>
              <a:rPr lang="en-US" altLang="ja-JP">
                <a:ea typeface="ＭＳ Ｐゴシック" charset="-128"/>
                <a:hlinkClick r:id="rId4"/>
              </a:rPr>
              <a:t>http://www.ivoa.net/Documents/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TCG Current 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Christophe Arviset – TCG chair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84168" y="1341438"/>
            <a:ext cx="305983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Technical Coordination amongst WGs/IGs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Liaison </a:t>
            </a:r>
            <a:r>
              <a:rPr lang="en-US" sz="2400" dirty="0"/>
              <a:t>with IVOA Exec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Specific </a:t>
            </a:r>
            <a:r>
              <a:rPr lang="en-US" sz="2400" dirty="0"/>
              <a:t>role in Recommendation Process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New WG/IG chairs since </a:t>
            </a:r>
            <a:r>
              <a:rPr lang="en-US" sz="2400" dirty="0" smtClean="0"/>
              <a:t>May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Upcoming changes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" y="1484784"/>
            <a:ext cx="61616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40817" y="6111876"/>
            <a:ext cx="539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http://www.ivoa.net/cgi-bin/twiki/bin/view/IVOA/IvoaTCG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34147" y="1916832"/>
            <a:ext cx="6309853" cy="3385021"/>
            <a:chOff x="2834147" y="1916832"/>
            <a:chExt cx="6309853" cy="338502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011863" y="4581128"/>
              <a:ext cx="3132137" cy="720725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931643" y="3574157"/>
              <a:ext cx="1152525" cy="142875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834147" y="1916832"/>
              <a:ext cx="3250022" cy="216024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34146" y="1701155"/>
            <a:ext cx="6310151" cy="4392141"/>
            <a:chOff x="2834146" y="1701155"/>
            <a:chExt cx="6310151" cy="4392141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012160" y="5372571"/>
              <a:ext cx="3132137" cy="720725"/>
            </a:xfrm>
            <a:prstGeom prst="rect">
              <a:avLst/>
            </a:prstGeom>
            <a:solidFill>
              <a:srgbClr val="FF7C80">
                <a:alpha val="39608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834146" y="1701155"/>
              <a:ext cx="3250021" cy="215677"/>
            </a:xfrm>
            <a:prstGeom prst="rect">
              <a:avLst/>
            </a:prstGeom>
            <a:solidFill>
              <a:srgbClr val="FF7C80">
                <a:alpha val="39608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931643" y="2349227"/>
              <a:ext cx="1152523" cy="215677"/>
            </a:xfrm>
            <a:prstGeom prst="rect">
              <a:avLst/>
            </a:prstGeom>
            <a:solidFill>
              <a:srgbClr val="FF7C80">
                <a:alpha val="39608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834148" y="3358480"/>
              <a:ext cx="3250021" cy="215677"/>
            </a:xfrm>
            <a:prstGeom prst="rect">
              <a:avLst/>
            </a:prstGeom>
            <a:solidFill>
              <a:srgbClr val="FF7C80">
                <a:alpha val="39608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203848" y="4365451"/>
              <a:ext cx="1152523" cy="215677"/>
            </a:xfrm>
            <a:prstGeom prst="rect">
              <a:avLst/>
            </a:prstGeom>
            <a:solidFill>
              <a:srgbClr val="FF7C80">
                <a:alpha val="39608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64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087A4FA-05E6-410D-895B-D75010DB294E}" type="slidenum">
              <a:rPr lang="en-US"/>
              <a:pPr/>
              <a:t>20</a:t>
            </a:fld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Existing IVOA REC standards - 3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5580063" y="5805488"/>
            <a:ext cx="3538537" cy="9159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  <a:ea typeface="ＭＳ Ｐゴシック" charset="-128"/>
              </a:rPr>
              <a:t>More details can be found </a:t>
            </a:r>
          </a:p>
          <a:p>
            <a:r>
              <a:rPr lang="en-US" altLang="ja-JP" dirty="0">
                <a:solidFill>
                  <a:schemeClr val="bg2"/>
                </a:solidFill>
                <a:ea typeface="ＭＳ Ｐゴシック" charset="-128"/>
              </a:rPr>
              <a:t>on the IVOA Document pages at:</a:t>
            </a:r>
          </a:p>
          <a:p>
            <a:r>
              <a:rPr lang="en-US" altLang="ja-JP" dirty="0">
                <a:ea typeface="ＭＳ Ｐゴシック" charset="-128"/>
                <a:hlinkClick r:id="rId3"/>
              </a:rPr>
              <a:t>http://www.ivoa.net/Documents/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4" y="1340768"/>
            <a:ext cx="775795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 of the TCG, </a:t>
            </a:r>
          </a:p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 May 2012</a:t>
            </a:r>
          </a:p>
        </p:txBody>
      </p:sp>
    </p:spTree>
    <p:extLst>
      <p:ext uri="{BB962C8B-B14F-4D97-AF65-F5344CB8AC3E}">
        <p14:creationId xmlns:p14="http://schemas.microsoft.com/office/powerpoint/2010/main" val="33501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Existing IVOA REC standards - </a:t>
            </a:r>
            <a:r>
              <a:rPr lang="en-US" sz="4000" dirty="0" smtClean="0"/>
              <a:t>4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6504CCB-A744-4B13-92E1-2DB1FC9F54F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92324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0063" y="5589240"/>
            <a:ext cx="3538537" cy="9159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  <a:ea typeface="ＭＳ Ｐゴシック" charset="-128"/>
              </a:rPr>
              <a:t>More details can be found </a:t>
            </a:r>
          </a:p>
          <a:p>
            <a:r>
              <a:rPr lang="en-US" altLang="ja-JP" dirty="0">
                <a:solidFill>
                  <a:schemeClr val="bg2"/>
                </a:solidFill>
                <a:ea typeface="ＭＳ Ｐゴシック" charset="-128"/>
              </a:rPr>
              <a:t>on the IVOA Document pages at:</a:t>
            </a:r>
          </a:p>
          <a:p>
            <a:r>
              <a:rPr lang="en-US" altLang="ja-JP" dirty="0">
                <a:ea typeface="ＭＳ Ｐゴシック" charset="-128"/>
                <a:hlinkClick r:id="rId3"/>
              </a:rPr>
              <a:t>http://www.ivoa.net/Documents/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04D9C42-D1FA-4B50-A4EA-B87E58602FB8}" type="slidenum">
              <a:rPr lang="en-US"/>
              <a:pPr/>
              <a:t>22</a:t>
            </a:fld>
            <a:endParaRPr lang="en-US"/>
          </a:p>
        </p:txBody>
      </p:sp>
      <p:sp>
        <p:nvSpPr>
          <p:cNvPr id="3338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IVOA Standards per year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2" y="1628800"/>
            <a:ext cx="890977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6195467" y="2558231"/>
            <a:ext cx="1112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Planned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E5FFFF"/>
                </a:solidFill>
              </a:rPr>
              <a:t>The IVOA in 2011: Technical Assessment and Roadmap for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IVOA </a:t>
            </a:r>
            <a:r>
              <a:rPr lang="en-US" dirty="0"/>
              <a:t>main technical achievements in 2011</a:t>
            </a:r>
          </a:p>
          <a:p>
            <a:r>
              <a:rPr lang="en-US" dirty="0"/>
              <a:t>IVOA technical roadmap by WG / IG for 2012</a:t>
            </a:r>
          </a:p>
          <a:p>
            <a:endParaRPr lang="en-US" dirty="0"/>
          </a:p>
          <a:p>
            <a:r>
              <a:rPr lang="en-US" dirty="0"/>
              <a:t>Endorsed by the Exec and released on 26/Jan/2012</a:t>
            </a:r>
          </a:p>
          <a:p>
            <a:endParaRPr lang="en-US" dirty="0"/>
          </a:p>
          <a:p>
            <a:r>
              <a:rPr lang="en-US" sz="2000" dirty="0">
                <a:hlinkClick r:id="rId2"/>
              </a:rPr>
              <a:t>http://www.ivoa.net/Documents/Notes/IVOATechRoadmap2011</a:t>
            </a:r>
            <a:endParaRPr lang="en-US" sz="2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Christophe Arviset – TCG chair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C5239E3-4756-4D5C-8280-5D9FF5639D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Christophe Arviset – TCG chair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E98B685-861F-4302-9CEE-0D1A45BAA00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IVOA Architecture Level 0</a:t>
            </a:r>
          </a:p>
        </p:txBody>
      </p:sp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70389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7235825" y="5373688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Stable since creation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3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718DDB26-4024-4936-8333-43FD655C7EE4}" type="slidenum">
              <a:rPr lang="en-US"/>
              <a:pPr/>
              <a:t>5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IVOA Architecture Level 1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25538"/>
            <a:ext cx="703580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7235825" y="5373688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Stable since creation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3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18980054-6B46-4A2E-B521-48155121DC5A}" type="slidenum">
              <a:rPr lang="en-US"/>
              <a:pPr/>
              <a:t>6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IVOA Architecture Level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75231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7019925" y="5373688"/>
            <a:ext cx="212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Updated with new standards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3"/>
          </p:nvPr>
        </p:nvSpPr>
        <p:spPr>
          <a:xfrm>
            <a:off x="0" y="6309320"/>
            <a:ext cx="2133600" cy="548680"/>
          </a:xfrm>
        </p:spPr>
        <p:txBody>
          <a:bodyPr/>
          <a:lstStyle/>
          <a:p>
            <a:r>
              <a:rPr lang="en-US" dirty="0" smtClean="0"/>
              <a:t>State of the TCG, </a:t>
            </a:r>
          </a:p>
          <a:p>
            <a:r>
              <a:rPr lang="en-US" dirty="0" smtClean="0"/>
              <a:t>21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Christophe Arviset – TCG chair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7AFA6F9-9293-4E35-A5E8-62BFF25B6B2A}" type="slidenum">
              <a:rPr lang="en-US"/>
              <a:pPr/>
              <a:t>7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Standards into REC</a:t>
            </a:r>
            <a:br>
              <a:rPr lang="en-US" sz="4000"/>
            </a:br>
            <a:r>
              <a:rPr lang="en-US" sz="4000"/>
              <a:t>since last Interop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5478"/>
            <a:ext cx="8964612" cy="4895850"/>
          </a:xfrm>
        </p:spPr>
        <p:txBody>
          <a:bodyPr/>
          <a:lstStyle/>
          <a:p>
            <a:r>
              <a:rPr lang="en-US" sz="2800" dirty="0" smtClean="0"/>
              <a:t>[DM] </a:t>
            </a:r>
            <a:r>
              <a:rPr lang="en-GB" sz="2800" dirty="0" err="1" smtClean="0"/>
              <a:t>ObsCoreDM</a:t>
            </a:r>
            <a:r>
              <a:rPr lang="en-GB" sz="2800" dirty="0" smtClean="0"/>
              <a:t> 1.0 </a:t>
            </a:r>
            <a:endParaRPr lang="en-US" sz="2800" dirty="0"/>
          </a:p>
          <a:p>
            <a:pPr lvl="1"/>
            <a:r>
              <a:rPr lang="en-US" sz="2400" dirty="0" smtClean="0"/>
              <a:t>27 Oct 2011</a:t>
            </a:r>
            <a:endParaRPr lang="en-US" sz="2400" dirty="0"/>
          </a:p>
          <a:p>
            <a:r>
              <a:rPr lang="en-US" sz="2800" dirty="0" smtClean="0"/>
              <a:t>[DAL] </a:t>
            </a:r>
            <a:r>
              <a:rPr lang="en-GB" sz="2800" dirty="0" smtClean="0"/>
              <a:t>SSAP and [DM] </a:t>
            </a:r>
            <a:r>
              <a:rPr lang="en-GB" sz="2800" dirty="0" err="1" smtClean="0"/>
              <a:t>SpectrumDM</a:t>
            </a:r>
            <a:r>
              <a:rPr lang="en-GB" sz="2800" dirty="0" smtClean="0"/>
              <a:t> 1.1 </a:t>
            </a:r>
            <a:endParaRPr lang="en-US" sz="2800" dirty="0"/>
          </a:p>
          <a:p>
            <a:pPr lvl="1"/>
            <a:r>
              <a:rPr lang="en-US" sz="2400" dirty="0" smtClean="0"/>
              <a:t>27 Nov 2011</a:t>
            </a:r>
            <a:endParaRPr lang="en-US" sz="2400" dirty="0"/>
          </a:p>
          <a:p>
            <a:r>
              <a:rPr lang="en-US" sz="2800" dirty="0" smtClean="0"/>
              <a:t>[Apps] </a:t>
            </a:r>
            <a:r>
              <a:rPr lang="en-GB" sz="2800" dirty="0" smtClean="0"/>
              <a:t>SAMP 1.3</a:t>
            </a:r>
            <a:endParaRPr lang="en-US" sz="2800" dirty="0" smtClean="0"/>
          </a:p>
          <a:p>
            <a:pPr lvl="1"/>
            <a:r>
              <a:rPr lang="en-US" sz="2400" dirty="0" smtClean="0"/>
              <a:t>10 Apr 2012</a:t>
            </a:r>
          </a:p>
          <a:p>
            <a:r>
              <a:rPr lang="en-US" sz="2800" dirty="0" smtClean="0"/>
              <a:t>[Registry] </a:t>
            </a:r>
            <a:r>
              <a:rPr lang="en-GB" sz="2800" dirty="0" err="1" smtClean="0"/>
              <a:t>StandardsRegExt</a:t>
            </a:r>
            <a:r>
              <a:rPr lang="en-GB" sz="2800" dirty="0" smtClean="0"/>
              <a:t> 1.0 </a:t>
            </a:r>
            <a:endParaRPr lang="en-US" sz="2800" dirty="0" smtClean="0"/>
          </a:p>
          <a:p>
            <a:pPr lvl="1"/>
            <a:r>
              <a:rPr lang="en-US" sz="2400" dirty="0" smtClean="0"/>
              <a:t>28 Apr 2012</a:t>
            </a:r>
          </a:p>
          <a:p>
            <a:r>
              <a:rPr lang="en-US" sz="2800" dirty="0" smtClean="0"/>
              <a:t>[DM] </a:t>
            </a:r>
            <a:r>
              <a:rPr lang="en-GB" sz="2800" dirty="0" smtClean="0"/>
              <a:t>SimDM 1.0 </a:t>
            </a:r>
            <a:endParaRPr lang="en-US" sz="2800" dirty="0" smtClean="0"/>
          </a:p>
          <a:p>
            <a:pPr lvl="1"/>
            <a:r>
              <a:rPr lang="en-US" sz="2400" dirty="0" smtClean="0"/>
              <a:t>05 May 2012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607">
            <a:off x="6808258" y="3336536"/>
            <a:ext cx="15573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09320"/>
            <a:ext cx="2133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 of the TCG, </a:t>
            </a:r>
          </a:p>
          <a:p>
            <a:pPr algn="ctr" eaLnBrk="1" hangingPunct="1"/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 May 2012</a:t>
            </a:r>
          </a:p>
        </p:txBody>
      </p:sp>
    </p:spTree>
    <p:extLst>
      <p:ext uri="{BB962C8B-B14F-4D97-AF65-F5344CB8AC3E}">
        <p14:creationId xmlns:p14="http://schemas.microsoft.com/office/powerpoint/2010/main" val="3698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ObsCoreDM</a:t>
            </a:r>
            <a:r>
              <a:rPr lang="en-GB" dirty="0" smtClean="0"/>
              <a:t> 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State of the TCG, </a:t>
            </a:r>
          </a:p>
          <a:p>
            <a:r>
              <a:rPr lang="en-US" smtClean="0"/>
              <a:t>21 May 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6556"/>
            <a:ext cx="6865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ObsCoreDM</a:t>
            </a:r>
            <a:r>
              <a:rPr lang="en-GB" dirty="0" smtClean="0"/>
              <a:t> 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Christophe Arviset – TCG chair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BC5239E3-4756-4D5C-8280-5D9FF5639D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State of the TCG, </a:t>
            </a:r>
          </a:p>
          <a:p>
            <a:r>
              <a:rPr lang="en-US" smtClean="0"/>
              <a:t>21 May 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6556"/>
            <a:ext cx="6865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5" y="3600450"/>
            <a:ext cx="8180387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869</Words>
  <Application>Microsoft Office PowerPoint</Application>
  <PresentationFormat>On-screen Show (4:3)</PresentationFormat>
  <Paragraphs>216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Textured</vt:lpstr>
      <vt:lpstr>State of the TCG Urbana 21/May/2012</vt:lpstr>
      <vt:lpstr>TCG Current Composition</vt:lpstr>
      <vt:lpstr>The IVOA in 2011: Technical Assessment and Roadmap for 2012</vt:lpstr>
      <vt:lpstr>IVOA Architecture Level 0</vt:lpstr>
      <vt:lpstr>IVOA Architecture Level 1</vt:lpstr>
      <vt:lpstr>IVOA Architecture Level 3</vt:lpstr>
      <vt:lpstr>Standards into REC since last Interop</vt:lpstr>
      <vt:lpstr>ObsCoreDM 1.0</vt:lpstr>
      <vt:lpstr>ObsCoreDM 1.0</vt:lpstr>
      <vt:lpstr>Standards to become REC soon</vt:lpstr>
      <vt:lpstr>TCG Meeting on 20/May/2012</vt:lpstr>
      <vt:lpstr>VOTable 1.3</vt:lpstr>
      <vt:lpstr>VOUnits 1.0</vt:lpstr>
      <vt:lpstr>Utypes 1.0</vt:lpstr>
      <vt:lpstr>Note: URI fragments in IVOA specifications </vt:lpstr>
      <vt:lpstr>Registry monitoring</vt:lpstr>
      <vt:lpstr>Publication tools for Data Centre</vt:lpstr>
      <vt:lpstr>New science cases and future standards</vt:lpstr>
      <vt:lpstr>Existing IVOA REC standards - 2</vt:lpstr>
      <vt:lpstr>Existing IVOA REC standards - 3</vt:lpstr>
      <vt:lpstr>Existing IVOA REC standards - 4</vt:lpstr>
      <vt:lpstr>IVOA Standards per year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Arviset</dc:creator>
  <cp:lastModifiedBy>Christophe Arviset</cp:lastModifiedBy>
  <cp:revision>211</cp:revision>
  <cp:lastPrinted>1601-01-01T00:00:00Z</cp:lastPrinted>
  <dcterms:created xsi:type="dcterms:W3CDTF">2008-10-20T14:49:33Z</dcterms:created>
  <dcterms:modified xsi:type="dcterms:W3CDTF">2012-05-21T17:01:01Z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