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323" r:id="rId2"/>
    <p:sldId id="260" r:id="rId3"/>
    <p:sldId id="313" r:id="rId4"/>
    <p:sldId id="265" r:id="rId5"/>
    <p:sldId id="268" r:id="rId6"/>
    <p:sldId id="301" r:id="rId7"/>
    <p:sldId id="285" r:id="rId8"/>
    <p:sldId id="305" r:id="rId9"/>
    <p:sldId id="296" r:id="rId10"/>
    <p:sldId id="297" r:id="rId11"/>
    <p:sldId id="290" r:id="rId12"/>
    <p:sldId id="303" r:id="rId13"/>
    <p:sldId id="273" r:id="rId14"/>
    <p:sldId id="264" r:id="rId15"/>
    <p:sldId id="271" r:id="rId16"/>
    <p:sldId id="289" r:id="rId17"/>
    <p:sldId id="294" r:id="rId18"/>
    <p:sldId id="293" r:id="rId19"/>
    <p:sldId id="304" r:id="rId20"/>
    <p:sldId id="307" r:id="rId21"/>
    <p:sldId id="306" r:id="rId22"/>
    <p:sldId id="270" r:id="rId23"/>
    <p:sldId id="284" r:id="rId24"/>
    <p:sldId id="283" r:id="rId25"/>
    <p:sldId id="282" r:id="rId26"/>
    <p:sldId id="281" r:id="rId27"/>
    <p:sldId id="300" r:id="rId28"/>
    <p:sldId id="309" r:id="rId29"/>
    <p:sldId id="279" r:id="rId30"/>
    <p:sldId id="298" r:id="rId31"/>
    <p:sldId id="310" r:id="rId32"/>
    <p:sldId id="286" r:id="rId33"/>
    <p:sldId id="280" r:id="rId34"/>
    <p:sldId id="295" r:id="rId35"/>
    <p:sldId id="266" r:id="rId36"/>
    <p:sldId id="262" r:id="rId37"/>
    <p:sldId id="267" r:id="rId38"/>
    <p:sldId id="308" r:id="rId39"/>
    <p:sldId id="272" r:id="rId40"/>
    <p:sldId id="276" r:id="rId41"/>
    <p:sldId id="299" r:id="rId42"/>
    <p:sldId id="302" r:id="rId43"/>
    <p:sldId id="314" r:id="rId44"/>
    <p:sldId id="315" r:id="rId45"/>
    <p:sldId id="317" r:id="rId46"/>
    <p:sldId id="318" r:id="rId47"/>
    <p:sldId id="320" r:id="rId48"/>
    <p:sldId id="321" r:id="rId49"/>
    <p:sldId id="322" r:id="rId50"/>
    <p:sldId id="325" r:id="rId51"/>
    <p:sldId id="326" r:id="rId52"/>
    <p:sldId id="327" r:id="rId53"/>
    <p:sldId id="328" r:id="rId5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CC"/>
    <a:srgbClr val="FF7C80"/>
    <a:srgbClr val="FFFF66"/>
    <a:srgbClr val="FFFF00"/>
    <a:srgbClr val="DDDDDD"/>
    <a:srgbClr val="FF5050"/>
    <a:srgbClr val="99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8" autoAdjust="0"/>
    <p:restoredTop sz="94660"/>
  </p:normalViewPr>
  <p:slideViewPr>
    <p:cSldViewPr>
      <p:cViewPr varScale="1">
        <p:scale>
          <a:sx n="91" d="100"/>
          <a:sy n="91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handoutMaster" Target="handoutMasters/handout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DB0B9A-8EC0-407F-85A5-C95116151D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2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74286A-0557-4239-9B67-7FE214719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16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FB2CD-D567-4068-B3C1-040284EAD0A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EAF93-C4D0-49DF-9AD7-97F5DFE08EB2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684D6-F556-4E6B-872C-989CC5D29138}" type="slidenum">
              <a:rPr lang="en-US"/>
              <a:pPr/>
              <a:t>11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38D75-C979-462B-99C2-742D0F9A6529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52E12-8C31-4063-A61E-C683637C9A76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BAA6D-29BB-4FDC-B439-7BFC5F26E6B7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D746B-C12A-4ADF-92EE-AE0C6F4FE1F5}" type="slidenum">
              <a:rPr lang="en-US"/>
              <a:pPr/>
              <a:t>15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6D92-BCAE-4907-982C-794E72194928}" type="slidenum">
              <a:rPr lang="en-US"/>
              <a:pPr/>
              <a:t>16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F61BF-B947-404A-A4AE-01F17019ED49}" type="slidenum">
              <a:rPr lang="en-US"/>
              <a:pPr/>
              <a:t>17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777FC-E3CA-416C-A2DD-6EF2147C0609}" type="slidenum">
              <a:rPr lang="en-US"/>
              <a:pPr/>
              <a:t>18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B386A-9359-486A-97D1-B905FCAF7643}" type="slidenum">
              <a:rPr lang="en-US"/>
              <a:pPr/>
              <a:t>19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D8112-56C1-4F54-8425-5E2C646F9388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5E1B9-0E72-430A-9A47-375C689EA6B9}" type="slidenum">
              <a:rPr lang="en-US"/>
              <a:pPr/>
              <a:t>20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0692A-1EFC-4A71-94F3-5AF328C72C8A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862AEB-D1F0-4583-B40A-BC8D42A16FA5}" type="slidenum">
              <a:rPr lang="en-US"/>
              <a:pPr/>
              <a:t>22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85361-1D34-4B10-BE75-7BEB673C975D}" type="slidenum">
              <a:rPr lang="en-US"/>
              <a:pPr/>
              <a:t>23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4B0F8-C218-44BA-9DD2-B349D6BEE893}" type="slidenum">
              <a:rPr lang="en-US"/>
              <a:pPr/>
              <a:t>24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2D86FC-EBEF-43D3-9881-57876B54A4AC}" type="slidenum">
              <a:rPr lang="en-US"/>
              <a:pPr/>
              <a:t>25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08E26-E306-4B4A-9892-3B10F20CBDD0}" type="slidenum">
              <a:rPr lang="en-US"/>
              <a:pPr/>
              <a:t>26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8FA40-BB08-4D32-8546-D39761071295}" type="slidenum">
              <a:rPr lang="en-US"/>
              <a:pPr/>
              <a:t>27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DAD77-9FEB-44C5-BC96-940029E9E90D}" type="slidenum">
              <a:rPr lang="en-US"/>
              <a:pPr/>
              <a:t>28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2469D-C7C8-4CD1-8C68-3E939AC63A4A}" type="slidenum">
              <a:rPr lang="en-US"/>
              <a:pPr/>
              <a:t>29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A253D-A708-4E3A-9AEA-FBA5A12900E9}" type="slidenum">
              <a:rPr lang="en-US"/>
              <a:pPr/>
              <a:t>30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55E5A5-82AE-4182-9C13-11815D18A43E}" type="slidenum">
              <a:rPr lang="en-US"/>
              <a:pPr/>
              <a:t>31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72151D-1255-4316-9ED1-1E7218636D8F}" type="slidenum">
              <a:rPr lang="en-US"/>
              <a:pPr/>
              <a:t>32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15927C-BE4B-4159-B0E9-250AB9EE837C}" type="slidenum">
              <a:rPr lang="en-US"/>
              <a:pPr/>
              <a:t>33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E65F6B-9DD3-43CD-8DDF-6F3AB64F0D52}" type="slidenum">
              <a:rPr lang="en-US"/>
              <a:pPr/>
              <a:t>34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A9062-40CA-4CDC-BCC3-B8FD0E4F0629}" type="slidenum">
              <a:rPr lang="en-US"/>
              <a:pPr/>
              <a:t>35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2FEDC-2247-4412-8DF1-EAB881D1FA13}" type="slidenum">
              <a:rPr lang="en-US"/>
              <a:pPr/>
              <a:t>36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85451-D24D-45A8-81A6-5AA70DBB9F23}" type="slidenum">
              <a:rPr lang="en-US"/>
              <a:pPr/>
              <a:t>37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5CFA2-0816-4979-86E8-334C5558C0D1}" type="slidenum">
              <a:rPr lang="en-US"/>
              <a:pPr/>
              <a:t>38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71CFF1-9086-4E78-90A9-DB4DE8F1195D}" type="slidenum">
              <a:rPr lang="en-US"/>
              <a:pPr/>
              <a:t>39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5731B-BF8F-436F-A556-2FA2619A5330}" type="slidenum">
              <a:rPr lang="en-US"/>
              <a:pPr/>
              <a:t>4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D7BEF-6267-48D4-A48F-471E21724B43}" type="slidenum">
              <a:rPr lang="en-US"/>
              <a:pPr/>
              <a:t>40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A3F7D-EE38-4244-BB6D-B295A8A2FB5D}" type="slidenum">
              <a:rPr lang="en-US"/>
              <a:pPr/>
              <a:t>41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D052-4848-4142-9440-E22D3AA055DA}" type="slidenum">
              <a:rPr lang="en-US"/>
              <a:pPr/>
              <a:t>42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43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44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711F0-4320-40D5-B5EC-F2E866CB7AB8}" type="slidenum">
              <a:rPr lang="en-US"/>
              <a:pPr/>
              <a:t>45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711F0-4320-40D5-B5EC-F2E866CB7AB8}" type="slidenum">
              <a:rPr lang="en-US"/>
              <a:pPr/>
              <a:t>46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47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48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49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0E937-E506-4EA9-A342-739BEC634660}" type="slidenum">
              <a:rPr lang="en-US"/>
              <a:pPr/>
              <a:t>5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50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51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52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A144B2-DC1C-40ED-8746-486475B02FD9}" type="slidenum">
              <a:rPr lang="en-US"/>
              <a:pPr/>
              <a:t>53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493C8-E300-4526-881F-E56C7842B1F6}" type="slidenum">
              <a:rPr lang="en-US"/>
              <a:pPr/>
              <a:t>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2EADE0-7304-413E-8205-1AEE385A2FB1}" type="slidenum">
              <a:rPr lang="en-US"/>
              <a:pPr/>
              <a:t>7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CEA3A-5917-4E48-9C8F-47E90DB27DAE}" type="slidenum">
              <a:rPr lang="en-US"/>
              <a:pPr/>
              <a:t>8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FBF4B8-1303-4B3D-8156-6E5D1BD8F8C2}" type="slidenum">
              <a:rPr lang="en-US"/>
              <a:pPr/>
              <a:t>9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48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51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485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53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98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1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png"/><Relationship Id="rId12" Type="http://schemas.openxmlformats.org/officeDocument/2006/relationships/image" Target="../media/image5.png"/><Relationship Id="rId13" Type="http://schemas.openxmlformats.org/officeDocument/2006/relationships/image" Target="../media/image6.png"/><Relationship Id="rId14" Type="http://schemas.openxmlformats.org/officeDocument/2006/relationships/image" Target="../media/image7.jpeg"/><Relationship Id="rId1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wmf"/><Relationship Id="rId9" Type="http://schemas.openxmlformats.org/officeDocument/2006/relationships/image" Target="../media/image2.wmf"/><Relationship Id="rId10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 userDrawn="1"/>
        </p:nvSpPr>
        <p:spPr bwMode="auto">
          <a:xfrm>
            <a:off x="1042988" y="4941888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 userDrawn="1"/>
        </p:nvSpPr>
        <p:spPr bwMode="auto">
          <a:xfrm>
            <a:off x="1042988" y="1558925"/>
            <a:ext cx="6985000" cy="57467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9" name="Rectangle 9"/>
          <p:cNvSpPr>
            <a:spLocks noChangeArrowheads="1"/>
          </p:cNvSpPr>
          <p:nvPr userDrawn="1"/>
        </p:nvSpPr>
        <p:spPr bwMode="auto">
          <a:xfrm>
            <a:off x="6804025" y="1557338"/>
            <a:ext cx="1223963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Rectangle 10"/>
          <p:cNvSpPr>
            <a:spLocks noChangeArrowheads="1"/>
          </p:cNvSpPr>
          <p:nvPr userDrawn="1"/>
        </p:nvSpPr>
        <p:spPr bwMode="auto">
          <a:xfrm>
            <a:off x="1042988" y="1557338"/>
            <a:ext cx="1223962" cy="3959225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1" name="Rectangle 11"/>
          <p:cNvSpPr>
            <a:spLocks noChangeArrowheads="1"/>
          </p:cNvSpPr>
          <p:nvPr userDrawn="1"/>
        </p:nvSpPr>
        <p:spPr bwMode="auto">
          <a:xfrm>
            <a:off x="1042988" y="5516563"/>
            <a:ext cx="6985000" cy="649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2" name="Rectangle 12"/>
          <p:cNvSpPr>
            <a:spLocks noChangeArrowheads="1"/>
          </p:cNvSpPr>
          <p:nvPr userDrawn="1"/>
        </p:nvSpPr>
        <p:spPr bwMode="auto">
          <a:xfrm>
            <a:off x="1042988" y="908050"/>
            <a:ext cx="6985000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3" name="Rectangle 13"/>
          <p:cNvSpPr>
            <a:spLocks noChangeArrowheads="1"/>
          </p:cNvSpPr>
          <p:nvPr userDrawn="1"/>
        </p:nvSpPr>
        <p:spPr bwMode="auto">
          <a:xfrm>
            <a:off x="1042988" y="1557338"/>
            <a:ext cx="69850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34" name="Group 14"/>
          <p:cNvGrpSpPr>
            <a:grpSpLocks/>
          </p:cNvGrpSpPr>
          <p:nvPr userDrawn="1"/>
        </p:nvGrpSpPr>
        <p:grpSpPr bwMode="auto">
          <a:xfrm>
            <a:off x="1908175" y="34925"/>
            <a:ext cx="1143000" cy="801688"/>
            <a:chOff x="-144" y="1570"/>
            <a:chExt cx="720" cy="505"/>
          </a:xfrm>
        </p:grpSpPr>
        <p:sp>
          <p:nvSpPr>
            <p:cNvPr id="5135" name="Text Box 15"/>
            <p:cNvSpPr txBox="1">
              <a:spLocks noChangeArrowheads="1"/>
            </p:cNvSpPr>
            <p:nvPr/>
          </p:nvSpPr>
          <p:spPr bwMode="auto">
            <a:xfrm>
              <a:off x="0" y="1570"/>
              <a:ext cx="471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USERS</a:t>
              </a:r>
            </a:p>
          </p:txBody>
        </p:sp>
        <p:pic>
          <p:nvPicPr>
            <p:cNvPr id="5136" name="Picture 16" descr="j019538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44" y="1780"/>
              <a:ext cx="2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7" name="Picture 17" descr="j0292020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1780"/>
              <a:ext cx="31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41" name="Group 21"/>
          <p:cNvGrpSpPr>
            <a:grpSpLocks/>
          </p:cNvGrpSpPr>
          <p:nvPr userDrawn="1"/>
        </p:nvGrpSpPr>
        <p:grpSpPr bwMode="auto">
          <a:xfrm>
            <a:off x="5292725" y="188913"/>
            <a:ext cx="1885950" cy="625475"/>
            <a:chOff x="3334" y="119"/>
            <a:chExt cx="1188" cy="394"/>
          </a:xfrm>
        </p:grpSpPr>
        <p:pic>
          <p:nvPicPr>
            <p:cNvPr id="5142" name="Picture 2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4" y="119"/>
              <a:ext cx="394" cy="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43" name="Text Box 23"/>
            <p:cNvSpPr txBox="1">
              <a:spLocks noChangeArrowheads="1"/>
            </p:cNvSpPr>
            <p:nvPr/>
          </p:nvSpPr>
          <p:spPr bwMode="auto">
            <a:xfrm>
              <a:off x="3742" y="229"/>
              <a:ext cx="78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>
                  <a:latin typeface="Verdana" pitchFamily="34" charset="0"/>
                </a:rPr>
                <a:t>COMPUTERS</a:t>
              </a:r>
            </a:p>
          </p:txBody>
        </p:sp>
      </p:grpSp>
      <p:sp>
        <p:nvSpPr>
          <p:cNvPr id="5144" name="Text Box 24"/>
          <p:cNvSpPr txBox="1">
            <a:spLocks noChangeArrowheads="1"/>
          </p:cNvSpPr>
          <p:nvPr userDrawn="1"/>
        </p:nvSpPr>
        <p:spPr bwMode="auto">
          <a:xfrm>
            <a:off x="3719513" y="836613"/>
            <a:ext cx="163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USER LAYER</a:t>
            </a:r>
          </a:p>
        </p:txBody>
      </p:sp>
      <p:sp>
        <p:nvSpPr>
          <p:cNvPr id="5145" name="Text Box 25"/>
          <p:cNvSpPr txBox="1">
            <a:spLocks noChangeArrowheads="1"/>
          </p:cNvSpPr>
          <p:nvPr userDrawn="1"/>
        </p:nvSpPr>
        <p:spPr bwMode="auto">
          <a:xfrm>
            <a:off x="3389313" y="5870575"/>
            <a:ext cx="229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RESOURCE LAYER</a:t>
            </a:r>
          </a:p>
        </p:txBody>
      </p:sp>
      <p:sp>
        <p:nvSpPr>
          <p:cNvPr id="5146" name="Text Box 26"/>
          <p:cNvSpPr txBox="1">
            <a:spLocks noChangeArrowheads="1"/>
          </p:cNvSpPr>
          <p:nvPr userDrawn="1"/>
        </p:nvSpPr>
        <p:spPr bwMode="auto">
          <a:xfrm>
            <a:off x="4081463" y="1628775"/>
            <a:ext cx="90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USING</a:t>
            </a:r>
          </a:p>
        </p:txBody>
      </p:sp>
      <p:sp>
        <p:nvSpPr>
          <p:cNvPr id="5147" name="Text Box 27"/>
          <p:cNvSpPr txBox="1">
            <a:spLocks noChangeArrowheads="1"/>
          </p:cNvSpPr>
          <p:nvPr userDrawn="1"/>
        </p:nvSpPr>
        <p:spPr bwMode="auto">
          <a:xfrm>
            <a:off x="3922713" y="50133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SHARING</a:t>
            </a:r>
          </a:p>
        </p:txBody>
      </p:sp>
      <p:sp>
        <p:nvSpPr>
          <p:cNvPr id="5148" name="Text Box 28"/>
          <p:cNvSpPr txBox="1">
            <a:spLocks noChangeArrowheads="1"/>
          </p:cNvSpPr>
          <p:nvPr userDrawn="1"/>
        </p:nvSpPr>
        <p:spPr bwMode="auto">
          <a:xfrm>
            <a:off x="4114800" y="3141663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VO</a:t>
            </a:r>
          </a:p>
          <a:p>
            <a:pPr algn="ctr"/>
            <a:r>
              <a:rPr lang="en-US"/>
              <a:t>CORE</a:t>
            </a:r>
          </a:p>
        </p:txBody>
      </p:sp>
      <p:pic>
        <p:nvPicPr>
          <p:cNvPr id="5139" name="Picture 19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202363"/>
            <a:ext cx="40322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0" name="Text Box 20"/>
          <p:cNvSpPr txBox="1">
            <a:spLocks noChangeArrowheads="1"/>
          </p:cNvSpPr>
          <p:nvPr userDrawn="1"/>
        </p:nvSpPr>
        <p:spPr bwMode="auto">
          <a:xfrm>
            <a:off x="3657600" y="6375400"/>
            <a:ext cx="12017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Verdana" pitchFamily="34" charset="0"/>
              </a:rPr>
              <a:t>PROVIDERS</a:t>
            </a:r>
          </a:p>
        </p:txBody>
      </p:sp>
      <p:pic>
        <p:nvPicPr>
          <p:cNvPr id="5151" name="Picture 31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170613"/>
            <a:ext cx="68103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2" name="Picture 3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6175375"/>
            <a:ext cx="7381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53" name="Picture 33" descr="Clipboard0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113" y="6205538"/>
            <a:ext cx="863600" cy="61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5" name="Text Box 35"/>
          <p:cNvSpPr txBox="1">
            <a:spLocks noChangeArrowheads="1"/>
          </p:cNvSpPr>
          <p:nvPr userDrawn="1"/>
        </p:nvSpPr>
        <p:spPr bwMode="auto">
          <a:xfrm>
            <a:off x="365029" y="6308725"/>
            <a:ext cx="130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000" b="1" dirty="0" smtClean="0"/>
              <a:t>20160508</a:t>
            </a:r>
            <a:endParaRPr lang="en-US" sz="1000" b="1" dirty="0"/>
          </a:p>
          <a:p>
            <a:pPr algn="ctr"/>
            <a:r>
              <a:rPr lang="en-US" sz="1000" b="1" dirty="0"/>
              <a:t>IVOA Architecture</a:t>
            </a:r>
          </a:p>
        </p:txBody>
      </p:sp>
      <p:pic>
        <p:nvPicPr>
          <p:cNvPr id="5156" name="Picture 36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738" y="6189663"/>
            <a:ext cx="863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235825" y="2492375"/>
            <a:ext cx="3619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G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476375" y="2565400"/>
            <a:ext cx="3619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F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N</a:t>
            </a:r>
          </a:p>
          <a:p>
            <a:pPr algn="ctr"/>
            <a:r>
              <a:rPr lang="en-US"/>
              <a:t>G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0</a:t>
            </a:r>
          </a:p>
        </p:txBody>
      </p:sp>
    </p:spTree>
    <p:extLst>
      <p:ext uri="{BB962C8B-B14F-4D97-AF65-F5344CB8AC3E}">
        <p14:creationId xmlns:p14="http://schemas.microsoft.com/office/powerpoint/2010/main" val="364105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-11113" y="188913"/>
            <a:ext cx="14922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ObsProvDM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8865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78868" name="Text Box 20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78869" name="Text Box 2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8870" name="Text Box 22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8872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8873" name="Text Box 25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8874" name="Oval 26"/>
          <p:cNvSpPr>
            <a:spLocks noChangeArrowheads="1"/>
          </p:cNvSpPr>
          <p:nvPr/>
        </p:nvSpPr>
        <p:spPr bwMode="auto">
          <a:xfrm>
            <a:off x="4716463" y="3500438"/>
            <a:ext cx="12969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211138" y="188913"/>
            <a:ext cx="104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PhotDM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75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760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760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6760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7605" name="Text Box 21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PhotDM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67611" name="Text Box 27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67613" name="Oval 29"/>
          <p:cNvSpPr>
            <a:spLocks noChangeArrowheads="1"/>
          </p:cNvSpPr>
          <p:nvPr/>
        </p:nvSpPr>
        <p:spPr bwMode="auto">
          <a:xfrm>
            <a:off x="4500563" y="3860800"/>
            <a:ext cx="10795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407988" y="1889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PQL</a:t>
            </a:r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92179" name="Oval 19"/>
          <p:cNvSpPr>
            <a:spLocks noChangeArrowheads="1"/>
          </p:cNvSpPr>
          <p:nvPr/>
        </p:nvSpPr>
        <p:spPr bwMode="auto">
          <a:xfrm>
            <a:off x="3132138" y="24939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92188" name="Text Box 28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166688" y="188913"/>
            <a:ext cx="1136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Registry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Interface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47135" name="Text Box 31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47137" name="Text Box 33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47138" name="Text Box 34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47139" name="Text Box 35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TAPRegExt</a:t>
            </a:r>
          </a:p>
        </p:txBody>
      </p:sp>
      <p:sp>
        <p:nvSpPr>
          <p:cNvPr id="47131" name="Oval 27"/>
          <p:cNvSpPr>
            <a:spLocks noChangeArrowheads="1"/>
          </p:cNvSpPr>
          <p:nvPr/>
        </p:nvSpPr>
        <p:spPr bwMode="auto">
          <a:xfrm>
            <a:off x="684213" y="2062163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122238" y="18891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Resource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Identifier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2411413" y="4437063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22238" y="188913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Resource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Metadata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5080" name="Oval 24"/>
          <p:cNvSpPr>
            <a:spLocks noChangeArrowheads="1"/>
          </p:cNvSpPr>
          <p:nvPr/>
        </p:nvSpPr>
        <p:spPr bwMode="auto">
          <a:xfrm>
            <a:off x="684213" y="2060575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312738" y="188913"/>
            <a:ext cx="84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SAMP</a:t>
            </a: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2551113" y="1628775"/>
            <a:ext cx="6334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SAMP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6580" name="Oval 20"/>
          <p:cNvSpPr>
            <a:spLocks noChangeArrowheads="1"/>
          </p:cNvSpPr>
          <p:nvPr/>
        </p:nvSpPr>
        <p:spPr bwMode="auto">
          <a:xfrm>
            <a:off x="2411413" y="148431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407988" y="188913"/>
            <a:ext cx="654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SCS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1698" name="Text Box 18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71708" name="Oval 28"/>
          <p:cNvSpPr>
            <a:spLocks noChangeArrowheads="1"/>
          </p:cNvSpPr>
          <p:nvPr/>
        </p:nvSpPr>
        <p:spPr bwMode="auto">
          <a:xfrm>
            <a:off x="6948488" y="23495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331788" y="188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SEAP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70676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0683" name="Rectangle 2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7113588" y="4067175"/>
            <a:ext cx="598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SEAP</a:t>
            </a:r>
          </a:p>
        </p:txBody>
      </p:sp>
      <p:sp>
        <p:nvSpPr>
          <p:cNvPr id="70685" name="Text Box 29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6948488" y="393382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687" name="Text Box 3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70689" name="Text Box 33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1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376238" y="1889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SIAP</a:t>
            </a: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320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3202" name="Text Box 18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9320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3209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2" name="Oval 28"/>
          <p:cNvSpPr>
            <a:spLocks noChangeArrowheads="1"/>
          </p:cNvSpPr>
          <p:nvPr/>
        </p:nvSpPr>
        <p:spPr bwMode="auto">
          <a:xfrm>
            <a:off x="6948488" y="198913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3214" name="Text Box 30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3215" name="Text Box 31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r>
              <a:rPr lang="en-US" dirty="0"/>
              <a:t>G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S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Y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111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LEVEL 1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358775" y="188913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SimDAL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SimDB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9353" name="Rectangle 25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54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55" name="Text Box 27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9358" name="Text Box 30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9359" name="Text Box 31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9360" name="Oval 32"/>
          <p:cNvSpPr>
            <a:spLocks noChangeArrowheads="1"/>
          </p:cNvSpPr>
          <p:nvPr/>
        </p:nvSpPr>
        <p:spPr bwMode="auto">
          <a:xfrm>
            <a:off x="6948488" y="42941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99363" name="Text Box 35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99366" name="Text Box 38"/>
          <p:cNvSpPr txBox="1">
            <a:spLocks noChangeArrowheads="1"/>
          </p:cNvSpPr>
          <p:nvPr/>
        </p:nvSpPr>
        <p:spPr bwMode="auto">
          <a:xfrm>
            <a:off x="844550" y="2640013"/>
            <a:ext cx="158750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9367" name="Text Box 39"/>
          <p:cNvSpPr txBox="1">
            <a:spLocks noChangeArrowheads="1"/>
          </p:cNvSpPr>
          <p:nvPr/>
        </p:nvSpPr>
        <p:spPr bwMode="auto">
          <a:xfrm>
            <a:off x="900113" y="2308225"/>
            <a:ext cx="1477962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9368" name="Text Box 40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99364" name="Text Box 36"/>
          <p:cNvSpPr txBox="1">
            <a:spLocks noChangeArrowheads="1"/>
          </p:cNvSpPr>
          <p:nvPr/>
        </p:nvSpPr>
        <p:spPr bwMode="auto">
          <a:xfrm>
            <a:off x="1273175" y="1989138"/>
            <a:ext cx="8191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SimDB ?</a:t>
            </a:r>
          </a:p>
        </p:txBody>
      </p:sp>
      <p:sp>
        <p:nvSpPr>
          <p:cNvPr id="99365" name="Oval 37"/>
          <p:cNvSpPr>
            <a:spLocks noChangeArrowheads="1"/>
          </p:cNvSpPr>
          <p:nvPr/>
        </p:nvSpPr>
        <p:spPr bwMode="auto">
          <a:xfrm>
            <a:off x="1187450" y="1844675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55588" y="188913"/>
            <a:ext cx="958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SimDM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5940425" y="4292600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27" name="Text Box 44"/>
          <p:cNvSpPr txBox="1">
            <a:spLocks noChangeArrowheads="1"/>
          </p:cNvSpPr>
          <p:nvPr/>
        </p:nvSpPr>
        <p:spPr bwMode="auto">
          <a:xfrm flipH="1">
            <a:off x="6059488" y="4448175"/>
            <a:ext cx="700087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SimDM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39700" y="188913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SimpleDAL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7137400" y="2133600"/>
            <a:ext cx="5492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SIAP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7158038" y="2516188"/>
            <a:ext cx="506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44057" name="Rectangle 25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862013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917575" y="2224088"/>
            <a:ext cx="1477963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895350" y="4225925"/>
            <a:ext cx="15208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684213" y="4076700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98475" y="188913"/>
            <a:ext cx="793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SLAP</a:t>
            </a: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0437" name="Text Box 21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0438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0440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0441" name="Text Box 25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0451" name="Oval 35"/>
          <p:cNvSpPr>
            <a:spLocks noChangeArrowheads="1"/>
          </p:cNvSpPr>
          <p:nvPr/>
        </p:nvSpPr>
        <p:spPr bwMode="auto">
          <a:xfrm>
            <a:off x="6948488" y="350043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452" name="Text Box 36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60453" name="Text Box 37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98425" y="188913"/>
            <a:ext cx="159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SpectrumDM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9417" name="Text Box 25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9418" name="Oval 26"/>
          <p:cNvSpPr>
            <a:spLocks noChangeArrowheads="1"/>
          </p:cNvSpPr>
          <p:nvPr/>
        </p:nvSpPr>
        <p:spPr bwMode="auto">
          <a:xfrm>
            <a:off x="5435600" y="2781300"/>
            <a:ext cx="151288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492125" y="188913"/>
            <a:ext cx="806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SSAP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107238" y="2911475"/>
            <a:ext cx="6080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SSAP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8401" name="Oval 33"/>
          <p:cNvSpPr>
            <a:spLocks noChangeArrowheads="1"/>
          </p:cNvSpPr>
          <p:nvPr/>
        </p:nvSpPr>
        <p:spPr bwMode="auto">
          <a:xfrm>
            <a:off x="6948488" y="27813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SSLDM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5940425" y="350043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7112000" y="3671888"/>
            <a:ext cx="600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401638" y="188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SSO</a:t>
            </a:r>
          </a:p>
        </p:txBody>
      </p:sp>
      <p:sp>
        <p:nvSpPr>
          <p:cNvPr id="8500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500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5008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5009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5010" name="Text Box 18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3059113" y="16287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5015" name="Text Box 23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541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541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190500" y="188913"/>
            <a:ext cx="1301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Standards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14542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45430" name="Oval 22"/>
          <p:cNvSpPr>
            <a:spLocks noChangeArrowheads="1"/>
          </p:cNvSpPr>
          <p:nvPr/>
        </p:nvSpPr>
        <p:spPr bwMode="auto">
          <a:xfrm>
            <a:off x="611188" y="3716338"/>
            <a:ext cx="1943100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145434" name="Text Box 26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STC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3273" name="Oval 25"/>
          <p:cNvSpPr>
            <a:spLocks noChangeArrowheads="1"/>
          </p:cNvSpPr>
          <p:nvPr/>
        </p:nvSpPr>
        <p:spPr bwMode="auto">
          <a:xfrm>
            <a:off x="5148263" y="20621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7" name="Text Box 11"/>
          <p:cNvSpPr txBox="1">
            <a:spLocks noChangeArrowheads="1"/>
          </p:cNvSpPr>
          <p:nvPr/>
        </p:nvSpPr>
        <p:spPr bwMode="auto">
          <a:xfrm>
            <a:off x="1070308" y="2899863"/>
            <a:ext cx="1125428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68" name="Text Box 12"/>
          <p:cNvSpPr txBox="1">
            <a:spLocks noChangeArrowheads="1"/>
          </p:cNvSpPr>
          <p:nvPr/>
        </p:nvSpPr>
        <p:spPr bwMode="auto">
          <a:xfrm>
            <a:off x="1107352" y="2644194"/>
            <a:ext cx="1051340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1232787" y="3155532"/>
            <a:ext cx="800470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1084685" y="3411201"/>
            <a:ext cx="1096674" cy="21544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1113113" y="3922539"/>
            <a:ext cx="1039818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800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2850" y="3666870"/>
            <a:ext cx="920344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1184422" y="4178208"/>
            <a:ext cx="897201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 err="1" smtClean="0">
                <a:solidFill>
                  <a:srgbClr val="0000FF"/>
                </a:solidFill>
              </a:rPr>
              <a:t>dalDALRegExt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418110" y="4689549"/>
            <a:ext cx="429825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7187653" y="2693496"/>
            <a:ext cx="41769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SSA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7210110" y="2133600"/>
            <a:ext cx="372781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SIA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77" name="Text Box 21"/>
          <p:cNvSpPr txBox="1">
            <a:spLocks noChangeArrowheads="1"/>
          </p:cNvSpPr>
          <p:nvPr/>
        </p:nvSpPr>
        <p:spPr bwMode="auto">
          <a:xfrm>
            <a:off x="7185512" y="2413548"/>
            <a:ext cx="421979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SCS</a:t>
            </a: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7194078" y="2973444"/>
            <a:ext cx="40484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7080775" y="3813288"/>
            <a:ext cx="631453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SimDAL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7151304" y="3253392"/>
            <a:ext cx="490395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SLAP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2431595" y="5084763"/>
            <a:ext cx="69147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4" name="Text Box 28"/>
          <p:cNvSpPr txBox="1">
            <a:spLocks noChangeArrowheads="1"/>
          </p:cNvSpPr>
          <p:nvPr/>
        </p:nvSpPr>
        <p:spPr bwMode="auto">
          <a:xfrm>
            <a:off x="2609800" y="1628775"/>
            <a:ext cx="51603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SAMP</a:t>
            </a:r>
          </a:p>
        </p:txBody>
      </p:sp>
      <p:sp>
        <p:nvSpPr>
          <p:cNvPr id="85" name="Text Box 29"/>
          <p:cNvSpPr txBox="1">
            <a:spLocks noChangeArrowheads="1"/>
          </p:cNvSpPr>
          <p:nvPr/>
        </p:nvSpPr>
        <p:spPr bwMode="auto">
          <a:xfrm>
            <a:off x="3315604" y="1773238"/>
            <a:ext cx="428404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6156176" y="5084763"/>
            <a:ext cx="453970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7" name="Text Box 31"/>
          <p:cNvSpPr txBox="1">
            <a:spLocks noChangeArrowheads="1"/>
          </p:cNvSpPr>
          <p:nvPr/>
        </p:nvSpPr>
        <p:spPr bwMode="auto">
          <a:xfrm>
            <a:off x="5583838" y="1700213"/>
            <a:ext cx="42832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6142300" y="1628775"/>
            <a:ext cx="569387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WS BP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 flipH="1">
            <a:off x="3329797" y="2276475"/>
            <a:ext cx="50955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92" name="Text Box 36"/>
          <p:cNvSpPr txBox="1">
            <a:spLocks noChangeArrowheads="1"/>
          </p:cNvSpPr>
          <p:nvPr/>
        </p:nvSpPr>
        <p:spPr bwMode="auto">
          <a:xfrm flipH="1">
            <a:off x="3374656" y="2636838"/>
            <a:ext cx="41983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 flipH="1">
            <a:off x="2850445" y="3068638"/>
            <a:ext cx="44114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4" name="Text Box 38"/>
          <p:cNvSpPr txBox="1">
            <a:spLocks noChangeArrowheads="1"/>
          </p:cNvSpPr>
          <p:nvPr/>
        </p:nvSpPr>
        <p:spPr bwMode="auto">
          <a:xfrm flipH="1">
            <a:off x="2613201" y="3643313"/>
            <a:ext cx="915635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 flipH="1">
            <a:off x="2757453" y="4581525"/>
            <a:ext cx="128753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87738" y="4638328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97" name="Text Box 41"/>
          <p:cNvSpPr txBox="1">
            <a:spLocks noChangeArrowheads="1"/>
          </p:cNvSpPr>
          <p:nvPr/>
        </p:nvSpPr>
        <p:spPr bwMode="auto">
          <a:xfrm flipH="1">
            <a:off x="5815527" y="2412887"/>
            <a:ext cx="82586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0000FF"/>
                </a:solidFill>
              </a:rPr>
              <a:t>SpectralDM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98" name="Text Box 42"/>
          <p:cNvSpPr txBox="1">
            <a:spLocks noChangeArrowheads="1"/>
          </p:cNvSpPr>
          <p:nvPr/>
        </p:nvSpPr>
        <p:spPr bwMode="auto">
          <a:xfrm flipH="1">
            <a:off x="5934149" y="3252980"/>
            <a:ext cx="588623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99" name="Text Box 43"/>
          <p:cNvSpPr txBox="1">
            <a:spLocks noChangeArrowheads="1"/>
          </p:cNvSpPr>
          <p:nvPr/>
        </p:nvSpPr>
        <p:spPr bwMode="auto">
          <a:xfrm flipH="1">
            <a:off x="5895602" y="4373104"/>
            <a:ext cx="66571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100" name="Text Box 44"/>
          <p:cNvSpPr txBox="1">
            <a:spLocks noChangeArrowheads="1"/>
          </p:cNvSpPr>
          <p:nvPr/>
        </p:nvSpPr>
        <p:spPr bwMode="auto">
          <a:xfrm flipH="1">
            <a:off x="5940545" y="4653136"/>
            <a:ext cx="575830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/>
              <a:t>SimDM</a:t>
            </a: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 flipH="1">
            <a:off x="5796291" y="2972949"/>
            <a:ext cx="864339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ObsCoreDM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2" name="Text Box 46"/>
          <p:cNvSpPr txBox="1">
            <a:spLocks noChangeArrowheads="1"/>
          </p:cNvSpPr>
          <p:nvPr/>
        </p:nvSpPr>
        <p:spPr bwMode="auto">
          <a:xfrm flipH="1">
            <a:off x="5802703" y="3533011"/>
            <a:ext cx="851515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ObsProvDM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3" name="Text Box 47"/>
          <p:cNvSpPr txBox="1">
            <a:spLocks noChangeArrowheads="1"/>
          </p:cNvSpPr>
          <p:nvPr/>
        </p:nvSpPr>
        <p:spPr bwMode="auto">
          <a:xfrm flipH="1">
            <a:off x="5911707" y="2692918"/>
            <a:ext cx="63350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104" name="Text Box 48"/>
          <p:cNvSpPr txBox="1">
            <a:spLocks noChangeArrowheads="1"/>
          </p:cNvSpPr>
          <p:nvPr/>
        </p:nvSpPr>
        <p:spPr bwMode="auto">
          <a:xfrm flipH="1">
            <a:off x="5918119" y="3813042"/>
            <a:ext cx="620683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PhotDM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154610" y="2420888"/>
            <a:ext cx="5695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Utypes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6" name="Text Box 50"/>
          <p:cNvSpPr txBox="1">
            <a:spLocks noChangeArrowheads="1"/>
          </p:cNvSpPr>
          <p:nvPr/>
        </p:nvSpPr>
        <p:spPr bwMode="auto">
          <a:xfrm flipH="1">
            <a:off x="2831209" y="3933056"/>
            <a:ext cx="47961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Units</a:t>
            </a:r>
          </a:p>
        </p:txBody>
      </p:sp>
      <p:sp>
        <p:nvSpPr>
          <p:cNvPr id="107" name="Text Box 51"/>
          <p:cNvSpPr txBox="1">
            <a:spLocks noChangeArrowheads="1"/>
          </p:cNvSpPr>
          <p:nvPr/>
        </p:nvSpPr>
        <p:spPr bwMode="auto">
          <a:xfrm flipH="1">
            <a:off x="6020711" y="2132856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-80963" y="188913"/>
            <a:ext cx="1631951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LEVEL 2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All standards</a:t>
            </a:r>
          </a:p>
        </p:txBody>
      </p:sp>
      <p:sp>
        <p:nvSpPr>
          <p:cNvPr id="109" name="Text Box 53"/>
          <p:cNvSpPr txBox="1">
            <a:spLocks noChangeArrowheads="1"/>
          </p:cNvSpPr>
          <p:nvPr/>
        </p:nvSpPr>
        <p:spPr bwMode="auto">
          <a:xfrm>
            <a:off x="6973267" y="4085154"/>
            <a:ext cx="407045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FAP</a:t>
            </a: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4" name="Text Box 58"/>
          <p:cNvSpPr txBox="1">
            <a:spLocks noChangeArrowheads="1"/>
          </p:cNvSpPr>
          <p:nvPr/>
        </p:nvSpPr>
        <p:spPr bwMode="auto">
          <a:xfrm>
            <a:off x="1265173" y="4433877"/>
            <a:ext cx="735698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800" dirty="0"/>
              <a:t>TAPRegExt</a:t>
            </a:r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7169535" y="3533340"/>
            <a:ext cx="453933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DALI</a:t>
            </a: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1076044" y="2388525"/>
            <a:ext cx="1113957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Relational Registry</a:t>
            </a:r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1150158" y="2132856"/>
            <a:ext cx="965729" cy="215444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VOEventRegExt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116" name="Text Box 28"/>
          <p:cNvSpPr txBox="1">
            <a:spLocks noChangeArrowheads="1"/>
          </p:cNvSpPr>
          <p:nvPr/>
        </p:nvSpPr>
        <p:spPr bwMode="auto">
          <a:xfrm>
            <a:off x="7087537" y="4653136"/>
            <a:ext cx="617928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00FF"/>
                </a:solidFill>
              </a:defRPr>
            </a:lvl1pPr>
          </a:lstStyle>
          <a:p>
            <a:r>
              <a:rPr lang="en-US" dirty="0" err="1"/>
              <a:t>DataLink</a:t>
            </a:r>
            <a:endParaRPr lang="en-US" dirty="0"/>
          </a:p>
        </p:txBody>
      </p:sp>
      <p:sp>
        <p:nvSpPr>
          <p:cNvPr id="117" name="Text Box 28"/>
          <p:cNvSpPr txBox="1">
            <a:spLocks noChangeArrowheads="1"/>
          </p:cNvSpPr>
          <p:nvPr/>
        </p:nvSpPr>
        <p:spPr bwMode="auto">
          <a:xfrm>
            <a:off x="7139582" y="4373184"/>
            <a:ext cx="513839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 smtClean="0"/>
              <a:t>SODA</a:t>
            </a:r>
            <a:endParaRPr lang="en-US" sz="900" dirty="0"/>
          </a:p>
        </p:txBody>
      </p:sp>
      <p:sp>
        <p:nvSpPr>
          <p:cNvPr id="121" name="Text Box 48"/>
          <p:cNvSpPr txBox="1">
            <a:spLocks noChangeArrowheads="1"/>
          </p:cNvSpPr>
          <p:nvPr/>
        </p:nvSpPr>
        <p:spPr bwMode="auto">
          <a:xfrm flipH="1">
            <a:off x="5944710" y="4085072"/>
            <a:ext cx="793926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0000FF"/>
                </a:solidFill>
              </a:rPr>
              <a:t>DataSetDM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22" name="Text Box 48"/>
          <p:cNvSpPr txBox="1">
            <a:spLocks noChangeArrowheads="1"/>
          </p:cNvSpPr>
          <p:nvPr/>
        </p:nvSpPr>
        <p:spPr bwMode="auto">
          <a:xfrm flipH="1">
            <a:off x="5076056" y="1844824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PDL</a:t>
            </a:r>
          </a:p>
        </p:txBody>
      </p:sp>
      <p:sp>
        <p:nvSpPr>
          <p:cNvPr id="119" name="Text Box 28"/>
          <p:cNvSpPr txBox="1">
            <a:spLocks noChangeArrowheads="1"/>
          </p:cNvSpPr>
          <p:nvPr/>
        </p:nvSpPr>
        <p:spPr bwMode="auto">
          <a:xfrm>
            <a:off x="5029110" y="4628650"/>
            <a:ext cx="453933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MOC</a:t>
            </a:r>
          </a:p>
        </p:txBody>
      </p:sp>
      <p:sp>
        <p:nvSpPr>
          <p:cNvPr id="118" name="Text Box 28"/>
          <p:cNvSpPr txBox="1">
            <a:spLocks noChangeArrowheads="1"/>
          </p:cNvSpPr>
          <p:nvPr/>
        </p:nvSpPr>
        <p:spPr bwMode="auto">
          <a:xfrm>
            <a:off x="7477323" y="4085154"/>
            <a:ext cx="407045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 smtClean="0"/>
              <a:t>VTP</a:t>
            </a:r>
            <a:endParaRPr lang="en-US" sz="900" dirty="0"/>
          </a:p>
        </p:txBody>
      </p:sp>
      <p:sp>
        <p:nvSpPr>
          <p:cNvPr id="120" name="Text Box 48"/>
          <p:cNvSpPr txBox="1">
            <a:spLocks noChangeArrowheads="1"/>
          </p:cNvSpPr>
          <p:nvPr/>
        </p:nvSpPr>
        <p:spPr bwMode="auto">
          <a:xfrm flipH="1">
            <a:off x="5220072" y="4085072"/>
            <a:ext cx="659155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0000FF"/>
                </a:solidFill>
              </a:rPr>
              <a:t>CubeDM</a:t>
            </a:r>
            <a:endParaRPr lang="en-US" sz="9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6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090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TAP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80915" name="Oval 19"/>
          <p:cNvSpPr>
            <a:spLocks noChangeArrowheads="1"/>
          </p:cNvSpPr>
          <p:nvPr/>
        </p:nvSpPr>
        <p:spPr bwMode="auto">
          <a:xfrm>
            <a:off x="6948488" y="3141663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80921" name="Text Box 25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80922" name="Text Box 26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80923" name="Text Box 27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0932" name="Text Box 36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80933" name="Text Box 37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80934" name="Text Box 38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80936" name="Text Box 40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TAPRegExt</a:t>
            </a:r>
          </a:p>
        </p:txBody>
      </p:sp>
      <p:sp>
        <p:nvSpPr>
          <p:cNvPr id="80937" name="Rectangle 41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49517" name="Text Box 13"/>
          <p:cNvSpPr txBox="1">
            <a:spLocks noChangeArrowheads="1"/>
          </p:cNvSpPr>
          <p:nvPr/>
        </p:nvSpPr>
        <p:spPr bwMode="auto">
          <a:xfrm>
            <a:off x="127000" y="188913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TAPRegExt</a:t>
            </a:r>
          </a:p>
        </p:txBody>
      </p:sp>
      <p:sp>
        <p:nvSpPr>
          <p:cNvPr id="14951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4951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49528" name="Rectangle 24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29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49530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49532" name="Text Box 2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149531" name="Oval 27"/>
          <p:cNvSpPr>
            <a:spLocks noChangeArrowheads="1"/>
          </p:cNvSpPr>
          <p:nvPr/>
        </p:nvSpPr>
        <p:spPr bwMode="auto">
          <a:xfrm>
            <a:off x="755650" y="4438650"/>
            <a:ext cx="1657350" cy="4302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5651500" y="3213100"/>
            <a:ext cx="1008063" cy="6477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9537" name="Text Box 33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149538" name="Text Box 34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149540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  <p:sp>
        <p:nvSpPr>
          <p:cNvPr id="149541" name="Text Box 37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TAPRegExt</a:t>
            </a:r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265113" y="188913"/>
            <a:ext cx="939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UCD1+</a:t>
            </a: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3511" name="Oval 23"/>
          <p:cNvSpPr>
            <a:spLocks noChangeArrowheads="1"/>
          </p:cNvSpPr>
          <p:nvPr/>
        </p:nvSpPr>
        <p:spPr bwMode="auto">
          <a:xfrm>
            <a:off x="2627313" y="29241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261938" y="188913"/>
            <a:ext cx="946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Utypes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 flipH="1">
            <a:off x="3335338" y="2636838"/>
            <a:ext cx="4984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4300" name="Oval 28"/>
          <p:cNvSpPr>
            <a:spLocks noChangeArrowheads="1"/>
          </p:cNvSpPr>
          <p:nvPr/>
        </p:nvSpPr>
        <p:spPr bwMode="auto">
          <a:xfrm>
            <a:off x="5795963" y="2060575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7667625" y="1930400"/>
            <a:ext cx="3492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027988" y="2205038"/>
            <a:ext cx="361950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76238" y="1889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UWS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3745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3751" name="Text Box 23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6227763" y="49418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85725" y="188913"/>
            <a:ext cx="160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Vocabularies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9957" name="Oval 21"/>
          <p:cNvSpPr>
            <a:spLocks noChangeArrowheads="1"/>
          </p:cNvSpPr>
          <p:nvPr/>
        </p:nvSpPr>
        <p:spPr bwMode="auto">
          <a:xfrm>
            <a:off x="2268538" y="3500438"/>
            <a:ext cx="165417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4925" y="18891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VODataService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35863" name="Oval 23"/>
          <p:cNvSpPr>
            <a:spLocks noChangeArrowheads="1"/>
          </p:cNvSpPr>
          <p:nvPr/>
        </p:nvSpPr>
        <p:spPr bwMode="auto">
          <a:xfrm>
            <a:off x="755650" y="3068638"/>
            <a:ext cx="165417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66688" y="188913"/>
            <a:ext cx="113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VOEvent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 flipH="1">
            <a:off x="5935663" y="4067175"/>
            <a:ext cx="8286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VOEvent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 flipH="1">
            <a:off x="2500313" y="3643313"/>
            <a:ext cx="1141412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Vocabularies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5795963" y="3933825"/>
            <a:ext cx="10810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236538" y="188913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VOPipe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101395" name="Text Box 19"/>
          <p:cNvSpPr txBox="1">
            <a:spLocks noChangeArrowheads="1"/>
          </p:cNvSpPr>
          <p:nvPr/>
        </p:nvSpPr>
        <p:spPr bwMode="auto">
          <a:xfrm>
            <a:off x="3276600" y="5084763"/>
            <a:ext cx="72707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VOPipe</a:t>
            </a:r>
          </a:p>
        </p:txBody>
      </p:sp>
      <p:sp>
        <p:nvSpPr>
          <p:cNvPr id="101396" name="Text Box 20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101397" name="Oval 21"/>
          <p:cNvSpPr>
            <a:spLocks noChangeArrowheads="1"/>
          </p:cNvSpPr>
          <p:nvPr/>
        </p:nvSpPr>
        <p:spPr bwMode="auto">
          <a:xfrm>
            <a:off x="3205163" y="4941888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-42863" y="188913"/>
            <a:ext cx="15557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VOResource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46104" name="Oval 24"/>
          <p:cNvSpPr>
            <a:spLocks noChangeArrowheads="1"/>
          </p:cNvSpPr>
          <p:nvPr/>
        </p:nvSpPr>
        <p:spPr bwMode="auto">
          <a:xfrm>
            <a:off x="827088" y="2781300"/>
            <a:ext cx="1584325" cy="5016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19088" y="188913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ADQL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 flipH="1">
            <a:off x="5359400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7024688" y="4446588"/>
            <a:ext cx="776287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SimDAL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5651500" y="3213100"/>
            <a:ext cx="1081088" cy="6477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3132138" y="21336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369888" y="188913"/>
            <a:ext cx="73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VOSI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50208" name="Text Box 32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SimpleDALRegExt</a:t>
            </a:r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358900" y="4883150"/>
            <a:ext cx="55880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TAPRegExt</a:t>
            </a:r>
          </a:p>
        </p:txBody>
      </p:sp>
      <p:sp>
        <p:nvSpPr>
          <p:cNvPr id="50202" name="Oval 26"/>
          <p:cNvSpPr>
            <a:spLocks noChangeArrowheads="1"/>
          </p:cNvSpPr>
          <p:nvPr/>
        </p:nvSpPr>
        <p:spPr bwMode="auto">
          <a:xfrm>
            <a:off x="1187450" y="472598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141288" y="18891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VOSpace</a:t>
            </a:r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295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296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2346325" y="5084763"/>
            <a:ext cx="862013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VOSpace</a:t>
            </a:r>
          </a:p>
        </p:txBody>
      </p:sp>
      <p:sp>
        <p:nvSpPr>
          <p:cNvPr id="82963" name="Oval 19"/>
          <p:cNvSpPr>
            <a:spLocks noChangeArrowheads="1"/>
          </p:cNvSpPr>
          <p:nvPr/>
        </p:nvSpPr>
        <p:spPr bwMode="auto">
          <a:xfrm>
            <a:off x="2195513" y="4941888"/>
            <a:ext cx="115252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64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1763713" y="5589588"/>
            <a:ext cx="5832475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268288" y="1889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WS BP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0131" name="Oval 19"/>
          <p:cNvSpPr>
            <a:spLocks noChangeArrowheads="1"/>
          </p:cNvSpPr>
          <p:nvPr/>
        </p:nvSpPr>
        <p:spPr bwMode="auto">
          <a:xfrm>
            <a:off x="5940425" y="1484313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2" name="Rectangle 20"/>
          <p:cNvSpPr>
            <a:spLocks noChangeArrowheads="1"/>
          </p:cNvSpPr>
          <p:nvPr/>
        </p:nvSpPr>
        <p:spPr bwMode="auto">
          <a:xfrm>
            <a:off x="6084888" y="1052513"/>
            <a:ext cx="1439862" cy="5048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3" name="Rectangle 21"/>
          <p:cNvSpPr>
            <a:spLocks noChangeArrowheads="1"/>
          </p:cNvSpPr>
          <p:nvPr/>
        </p:nvSpPr>
        <p:spPr bwMode="auto">
          <a:xfrm>
            <a:off x="1763713" y="5589588"/>
            <a:ext cx="5832475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90135" name="Text Box 23"/>
          <p:cNvSpPr txBox="1">
            <a:spLocks noChangeArrowheads="1"/>
          </p:cNvSpPr>
          <p:nvPr/>
        </p:nvSpPr>
        <p:spPr bwMode="auto">
          <a:xfrm>
            <a:off x="6080125" y="1628775"/>
            <a:ext cx="693738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WS BP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358900" y="4883150"/>
            <a:ext cx="558800" cy="2841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6438900" y="5084763"/>
            <a:ext cx="5492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104" name="Text Box 48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PhotDM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Utypes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107" name="Text Box 51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373413" y="188913"/>
            <a:ext cx="72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DALI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7092280" y="4077072"/>
            <a:ext cx="543688" cy="276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DALI</a:t>
            </a:r>
          </a:p>
        </p:txBody>
      </p:sp>
      <p:sp>
        <p:nvSpPr>
          <p:cNvPr id="79" name="Oval 19"/>
          <p:cNvSpPr>
            <a:spLocks noChangeArrowheads="1"/>
          </p:cNvSpPr>
          <p:nvPr/>
        </p:nvSpPr>
        <p:spPr bwMode="auto">
          <a:xfrm>
            <a:off x="6876256" y="3933056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63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724525" y="3097213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9" name="Text Box 13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912813" y="3876675"/>
            <a:ext cx="1452562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996950" y="3221038"/>
            <a:ext cx="1282700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91130" y="188913"/>
            <a:ext cx="128777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Relational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Registry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4" name="Text Box 58"/>
          <p:cNvSpPr txBox="1">
            <a:spLocks noChangeArrowheads="1"/>
          </p:cNvSpPr>
          <p:nvPr/>
        </p:nvSpPr>
        <p:spPr bwMode="auto">
          <a:xfrm>
            <a:off x="1131888" y="4522788"/>
            <a:ext cx="1012825" cy="2746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TAPRegExt</a:t>
            </a:r>
          </a:p>
        </p:txBody>
      </p:sp>
      <p:sp>
        <p:nvSpPr>
          <p:cNvPr id="79" name="Text Box 30"/>
          <p:cNvSpPr txBox="1">
            <a:spLocks noChangeArrowheads="1"/>
          </p:cNvSpPr>
          <p:nvPr/>
        </p:nvSpPr>
        <p:spPr bwMode="auto">
          <a:xfrm>
            <a:off x="867261" y="2224088"/>
            <a:ext cx="1578602" cy="276999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Relational Registry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83" name="Oval 19"/>
          <p:cNvSpPr>
            <a:spLocks noChangeArrowheads="1"/>
          </p:cNvSpPr>
          <p:nvPr/>
        </p:nvSpPr>
        <p:spPr bwMode="auto">
          <a:xfrm>
            <a:off x="683568" y="2060848"/>
            <a:ext cx="1944216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15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354139" y="188913"/>
            <a:ext cx="7617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Units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724525" y="3068638"/>
            <a:ext cx="935038" cy="8651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 flipH="1">
            <a:off x="3329797" y="2276475"/>
            <a:ext cx="50955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 flipH="1">
            <a:off x="3374656" y="2636838"/>
            <a:ext cx="41983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PQL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 flipH="1">
            <a:off x="4353037" y="4581525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32" name="Text Box 50"/>
          <p:cNvSpPr txBox="1">
            <a:spLocks noChangeArrowheads="1"/>
          </p:cNvSpPr>
          <p:nvPr/>
        </p:nvSpPr>
        <p:spPr bwMode="auto">
          <a:xfrm flipH="1">
            <a:off x="2831209" y="3933056"/>
            <a:ext cx="4796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Units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 flipH="1">
            <a:off x="6020711" y="2132856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55673" name="Oval 25"/>
          <p:cNvSpPr>
            <a:spLocks noChangeArrowheads="1"/>
          </p:cNvSpPr>
          <p:nvPr/>
        </p:nvSpPr>
        <p:spPr bwMode="auto">
          <a:xfrm>
            <a:off x="2699792" y="3861048"/>
            <a:ext cx="720080" cy="3600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18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r>
              <a:rPr lang="en-US" dirty="0"/>
              <a:t>G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S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Y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155656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8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155660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174603" y="188913"/>
            <a:ext cx="11208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VOTable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5662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55663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71" name="Text Box 23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55672" name="Text Box 24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5673" name="Oval 25"/>
          <p:cNvSpPr>
            <a:spLocks noChangeArrowheads="1"/>
          </p:cNvSpPr>
          <p:nvPr/>
        </p:nvSpPr>
        <p:spPr bwMode="auto">
          <a:xfrm>
            <a:off x="4139952" y="4581128"/>
            <a:ext cx="936104" cy="3600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 flipH="1">
            <a:off x="2850445" y="3068638"/>
            <a:ext cx="44114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 flipH="1">
            <a:off x="4285853" y="4645732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40" name="Text Box 49"/>
          <p:cNvSpPr txBox="1">
            <a:spLocks noChangeArrowheads="1"/>
          </p:cNvSpPr>
          <p:nvPr/>
        </p:nvSpPr>
        <p:spPr bwMode="auto">
          <a:xfrm flipH="1">
            <a:off x="5154610" y="2420888"/>
            <a:ext cx="5695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Utypes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41" name="Text Box 50"/>
          <p:cNvSpPr txBox="1">
            <a:spLocks noChangeArrowheads="1"/>
          </p:cNvSpPr>
          <p:nvPr/>
        </p:nvSpPr>
        <p:spPr bwMode="auto">
          <a:xfrm flipH="1">
            <a:off x="2831209" y="3933056"/>
            <a:ext cx="4796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Units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 flipH="1">
            <a:off x="6020711" y="2132856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STC</a:t>
            </a:r>
          </a:p>
        </p:txBody>
      </p:sp>
    </p:spTree>
    <p:extLst>
      <p:ext uri="{BB962C8B-B14F-4D97-AF65-F5344CB8AC3E}">
        <p14:creationId xmlns:p14="http://schemas.microsoft.com/office/powerpoint/2010/main" val="1122585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1113113" y="3922539"/>
            <a:ext cx="1039818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800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2850" y="3666870"/>
            <a:ext cx="920344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418110" y="4689549"/>
            <a:ext cx="429825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6156176" y="5084763"/>
            <a:ext cx="453970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87738" y="4638328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154610" y="2420888"/>
            <a:ext cx="5695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Utypes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7" name="Text Box 51"/>
          <p:cNvSpPr txBox="1">
            <a:spLocks noChangeArrowheads="1"/>
          </p:cNvSpPr>
          <p:nvPr/>
        </p:nvSpPr>
        <p:spPr bwMode="auto">
          <a:xfrm flipH="1">
            <a:off x="6020711" y="2132856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373413" y="188913"/>
            <a:ext cx="72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DALI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7169535" y="3533340"/>
            <a:ext cx="453933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/>
              <a:t>DALI</a:t>
            </a:r>
          </a:p>
        </p:txBody>
      </p:sp>
      <p:sp>
        <p:nvSpPr>
          <p:cNvPr id="118" name="Oval 19"/>
          <p:cNvSpPr>
            <a:spLocks noChangeArrowheads="1"/>
          </p:cNvSpPr>
          <p:nvPr/>
        </p:nvSpPr>
        <p:spPr bwMode="auto">
          <a:xfrm>
            <a:off x="6948264" y="3429000"/>
            <a:ext cx="792088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4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6" name="Text Box 30"/>
          <p:cNvSpPr txBox="1">
            <a:spLocks noChangeArrowheads="1"/>
          </p:cNvSpPr>
          <p:nvPr/>
        </p:nvSpPr>
        <p:spPr bwMode="auto">
          <a:xfrm>
            <a:off x="6156176" y="5084763"/>
            <a:ext cx="453970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UWS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413933" y="188913"/>
            <a:ext cx="6421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PDL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22" name="Text Box 48"/>
          <p:cNvSpPr txBox="1">
            <a:spLocks noChangeArrowheads="1"/>
          </p:cNvSpPr>
          <p:nvPr/>
        </p:nvSpPr>
        <p:spPr bwMode="auto">
          <a:xfrm flipH="1">
            <a:off x="5082193" y="1856491"/>
            <a:ext cx="41549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PDL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893898" y="1755883"/>
            <a:ext cx="792088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42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1113113" y="3922539"/>
            <a:ext cx="1039818" cy="2154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800" dirty="0"/>
              <a:t>StandardsRegExt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2850" y="3666870"/>
            <a:ext cx="920344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418110" y="4689549"/>
            <a:ext cx="429825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 dirty="0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87738" y="4638328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148956" y="188913"/>
            <a:ext cx="11721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DataLink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7184494" y="3533340"/>
            <a:ext cx="424014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DALI</a:t>
            </a:r>
          </a:p>
        </p:txBody>
      </p:sp>
      <p:sp>
        <p:nvSpPr>
          <p:cNvPr id="116" name="Text Box 28"/>
          <p:cNvSpPr txBox="1">
            <a:spLocks noChangeArrowheads="1"/>
          </p:cNvSpPr>
          <p:nvPr/>
        </p:nvSpPr>
        <p:spPr bwMode="auto">
          <a:xfrm>
            <a:off x="7087537" y="4653136"/>
            <a:ext cx="617928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800" b="1">
                <a:solidFill>
                  <a:srgbClr val="0000FF"/>
                </a:solidFill>
              </a:defRPr>
            </a:lvl1pPr>
          </a:lstStyle>
          <a:p>
            <a:r>
              <a:rPr lang="en-US" dirty="0" err="1"/>
              <a:t>DataLink</a:t>
            </a:r>
            <a:endParaRPr lang="en-US" dirty="0"/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auto">
          <a:xfrm>
            <a:off x="7001030" y="4568300"/>
            <a:ext cx="792088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338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127000" y="188913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Application</a:t>
            </a:r>
          </a:p>
          <a:p>
            <a:pPr algn="ctr"/>
            <a:r>
              <a:rPr lang="en-US" b="1">
                <a:solidFill>
                  <a:srgbClr val="FF0000"/>
                </a:solidFill>
              </a:rPr>
              <a:t>RegExt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611188" y="3429000"/>
            <a:ext cx="2016125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868363" y="3552825"/>
            <a:ext cx="153987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ApplicationRegExt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373413" y="188913"/>
            <a:ext cx="723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MOC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9" name="Text Box 28"/>
          <p:cNvSpPr txBox="1">
            <a:spLocks noChangeArrowheads="1"/>
          </p:cNvSpPr>
          <p:nvPr/>
        </p:nvSpPr>
        <p:spPr bwMode="auto">
          <a:xfrm>
            <a:off x="5029110" y="4628650"/>
            <a:ext cx="453933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 smtClean="0"/>
              <a:t>MOC</a:t>
            </a:r>
            <a:endParaRPr lang="en-US" sz="900" dirty="0"/>
          </a:p>
        </p:txBody>
      </p:sp>
      <p:sp>
        <p:nvSpPr>
          <p:cNvPr id="120" name="Oval 119"/>
          <p:cNvSpPr>
            <a:spLocks noChangeArrowheads="1"/>
          </p:cNvSpPr>
          <p:nvPr/>
        </p:nvSpPr>
        <p:spPr bwMode="auto">
          <a:xfrm>
            <a:off x="4860032" y="4540870"/>
            <a:ext cx="792088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" name="Rectangle 21"/>
          <p:cNvSpPr>
            <a:spLocks noChangeArrowheads="1"/>
          </p:cNvSpPr>
          <p:nvPr/>
        </p:nvSpPr>
        <p:spPr bwMode="auto">
          <a:xfrm>
            <a:off x="1763713" y="5589588"/>
            <a:ext cx="5832475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068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Rectangle 18"/>
          <p:cNvSpPr>
            <a:spLocks noChangeArrowheads="1"/>
          </p:cNvSpPr>
          <p:nvPr/>
        </p:nvSpPr>
        <p:spPr bwMode="auto">
          <a:xfrm>
            <a:off x="6948488" y="1989138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5" name="Text Box 39"/>
          <p:cNvSpPr txBox="1">
            <a:spLocks noChangeArrowheads="1"/>
          </p:cNvSpPr>
          <p:nvPr/>
        </p:nvSpPr>
        <p:spPr bwMode="auto">
          <a:xfrm flipH="1">
            <a:off x="2757453" y="4581525"/>
            <a:ext cx="128753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116658" y="188913"/>
            <a:ext cx="1236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Resource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Identifier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>
            <a:off x="1187624" y="1988840"/>
            <a:ext cx="936625" cy="324008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auto">
          <a:xfrm>
            <a:off x="2627784" y="4482660"/>
            <a:ext cx="1584176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25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E</a:t>
            </a:r>
          </a:p>
          <a:p>
            <a:pPr algn="ctr"/>
            <a:r>
              <a:rPr lang="en-US" dirty="0"/>
              <a:t>G</a:t>
            </a:r>
          </a:p>
          <a:p>
            <a:pPr algn="ctr"/>
            <a:r>
              <a:rPr lang="en-US" dirty="0"/>
              <a:t>I</a:t>
            </a:r>
          </a:p>
          <a:p>
            <a:pPr algn="ctr"/>
            <a:r>
              <a:rPr lang="en-US" dirty="0"/>
              <a:t>S</a:t>
            </a:r>
          </a:p>
          <a:p>
            <a:pPr algn="ctr"/>
            <a:r>
              <a:rPr lang="en-US" dirty="0"/>
              <a:t>T</a:t>
            </a:r>
          </a:p>
          <a:p>
            <a:pPr algn="ctr"/>
            <a:r>
              <a:rPr lang="en-US" dirty="0"/>
              <a:t>R</a:t>
            </a:r>
          </a:p>
          <a:p>
            <a:pPr algn="ctr"/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35397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1172850" y="3666870"/>
            <a:ext cx="920344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VODataService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1418110" y="4689549"/>
            <a:ext cx="429825" cy="215444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800" b="1">
                <a:solidFill>
                  <a:srgbClr val="0000FF"/>
                </a:solidFill>
              </a:rPr>
              <a:t>VOSI</a:t>
            </a: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7210110" y="2133600"/>
            <a:ext cx="372781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smtClean="0">
                <a:solidFill>
                  <a:srgbClr val="0000FF"/>
                </a:solidFill>
              </a:rPr>
              <a:t>SIA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87738" y="4638328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 flipH="1">
            <a:off x="5796291" y="2972949"/>
            <a:ext cx="864339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450320" y="188913"/>
            <a:ext cx="5693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15" name="Text Box 28"/>
          <p:cNvSpPr txBox="1">
            <a:spLocks noChangeArrowheads="1"/>
          </p:cNvSpPr>
          <p:nvPr/>
        </p:nvSpPr>
        <p:spPr bwMode="auto">
          <a:xfrm>
            <a:off x="7169535" y="3533340"/>
            <a:ext cx="453933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DALI</a:t>
            </a:r>
          </a:p>
        </p:txBody>
      </p:sp>
      <p:sp>
        <p:nvSpPr>
          <p:cNvPr id="116" name="Text Box 28"/>
          <p:cNvSpPr txBox="1">
            <a:spLocks noChangeArrowheads="1"/>
          </p:cNvSpPr>
          <p:nvPr/>
        </p:nvSpPr>
        <p:spPr bwMode="auto">
          <a:xfrm>
            <a:off x="7047688" y="4653136"/>
            <a:ext cx="697627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 err="1"/>
              <a:t>DataLink</a:t>
            </a:r>
            <a:endParaRPr lang="en-US" sz="900" dirty="0"/>
          </a:p>
        </p:txBody>
      </p:sp>
      <p:sp>
        <p:nvSpPr>
          <p:cNvPr id="117" name="Text Box 28"/>
          <p:cNvSpPr txBox="1">
            <a:spLocks noChangeArrowheads="1"/>
          </p:cNvSpPr>
          <p:nvPr/>
        </p:nvSpPr>
        <p:spPr bwMode="auto">
          <a:xfrm>
            <a:off x="6976943" y="4373184"/>
            <a:ext cx="839123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sz="900" dirty="0" err="1" smtClean="0"/>
              <a:t>AccessData</a:t>
            </a:r>
            <a:endParaRPr lang="en-US" sz="900" dirty="0"/>
          </a:p>
        </p:txBody>
      </p:sp>
      <p:sp>
        <p:nvSpPr>
          <p:cNvPr id="121" name="Text Box 48"/>
          <p:cNvSpPr txBox="1">
            <a:spLocks noChangeArrowheads="1"/>
          </p:cNvSpPr>
          <p:nvPr/>
        </p:nvSpPr>
        <p:spPr bwMode="auto">
          <a:xfrm flipH="1">
            <a:off x="5879597" y="4093073"/>
            <a:ext cx="697727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0000FF"/>
                </a:solidFill>
              </a:rPr>
              <a:t>ImageDM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20" name="Oval 28"/>
          <p:cNvSpPr>
            <a:spLocks noChangeArrowheads="1"/>
          </p:cNvSpPr>
          <p:nvPr/>
        </p:nvSpPr>
        <p:spPr bwMode="auto">
          <a:xfrm>
            <a:off x="7020272" y="2057971"/>
            <a:ext cx="720080" cy="36926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48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5076056" y="3000892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 dirty="0"/>
              <a:t>Data</a:t>
            </a:r>
          </a:p>
          <a:p>
            <a:pPr algn="ctr"/>
            <a:r>
              <a:rPr lang="en-US" sz="1600" b="1" i="1" dirty="0"/>
              <a:t>Models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2" name="Text Box 6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4" name="Text Box 8"/>
          <p:cNvSpPr txBox="1">
            <a:spLocks noChangeArrowheads="1"/>
          </p:cNvSpPr>
          <p:nvPr/>
        </p:nvSpPr>
        <p:spPr bwMode="auto">
          <a:xfrm>
            <a:off x="8099425" y="19891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459788" y="22637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6" name="Text Box 10"/>
          <p:cNvSpPr txBox="1">
            <a:spLocks noChangeArrowheads="1"/>
          </p:cNvSpPr>
          <p:nvPr/>
        </p:nvSpPr>
        <p:spPr bwMode="auto">
          <a:xfrm>
            <a:off x="53975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8" name="Text Box 22"/>
          <p:cNvSpPr txBox="1">
            <a:spLocks noChangeArrowheads="1"/>
          </p:cNvSpPr>
          <p:nvPr/>
        </p:nvSpPr>
        <p:spPr bwMode="auto">
          <a:xfrm>
            <a:off x="7194078" y="2973444"/>
            <a:ext cx="40484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89" name="Text Box 33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0" name="Text Box 34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1" name="Text Box 35"/>
          <p:cNvSpPr txBox="1">
            <a:spLocks noChangeArrowheads="1"/>
          </p:cNvSpPr>
          <p:nvPr/>
        </p:nvSpPr>
        <p:spPr bwMode="auto">
          <a:xfrm flipH="1">
            <a:off x="3329797" y="2276475"/>
            <a:ext cx="50955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93" name="Text Box 37"/>
          <p:cNvSpPr txBox="1">
            <a:spLocks noChangeArrowheads="1"/>
          </p:cNvSpPr>
          <p:nvPr/>
        </p:nvSpPr>
        <p:spPr bwMode="auto">
          <a:xfrm flipH="1">
            <a:off x="2850445" y="3068638"/>
            <a:ext cx="441146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6" name="Text Box 40"/>
          <p:cNvSpPr txBox="1">
            <a:spLocks noChangeArrowheads="1"/>
          </p:cNvSpPr>
          <p:nvPr/>
        </p:nvSpPr>
        <p:spPr bwMode="auto">
          <a:xfrm flipH="1">
            <a:off x="4287738" y="4638328"/>
            <a:ext cx="644302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VOTable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97" name="Text Box 41"/>
          <p:cNvSpPr txBox="1">
            <a:spLocks noChangeArrowheads="1"/>
          </p:cNvSpPr>
          <p:nvPr/>
        </p:nvSpPr>
        <p:spPr bwMode="auto">
          <a:xfrm flipH="1">
            <a:off x="5815527" y="2412887"/>
            <a:ext cx="82586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0000FF"/>
                </a:solidFill>
              </a:rPr>
              <a:t>SpectralDM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98" name="Text Box 42"/>
          <p:cNvSpPr txBox="1">
            <a:spLocks noChangeArrowheads="1"/>
          </p:cNvSpPr>
          <p:nvPr/>
        </p:nvSpPr>
        <p:spPr bwMode="auto">
          <a:xfrm flipH="1">
            <a:off x="5934149" y="3252980"/>
            <a:ext cx="588623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101" name="Text Box 45"/>
          <p:cNvSpPr txBox="1">
            <a:spLocks noChangeArrowheads="1"/>
          </p:cNvSpPr>
          <p:nvPr/>
        </p:nvSpPr>
        <p:spPr bwMode="auto">
          <a:xfrm flipH="1">
            <a:off x="5796291" y="2972949"/>
            <a:ext cx="864339" cy="23083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ObsCoreDM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2" name="Text Box 46"/>
          <p:cNvSpPr txBox="1">
            <a:spLocks noChangeArrowheads="1"/>
          </p:cNvSpPr>
          <p:nvPr/>
        </p:nvSpPr>
        <p:spPr bwMode="auto">
          <a:xfrm flipH="1">
            <a:off x="5802703" y="3533011"/>
            <a:ext cx="851515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ObsProvDM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3" name="Text Box 47"/>
          <p:cNvSpPr txBox="1">
            <a:spLocks noChangeArrowheads="1"/>
          </p:cNvSpPr>
          <p:nvPr/>
        </p:nvSpPr>
        <p:spPr bwMode="auto">
          <a:xfrm flipH="1">
            <a:off x="5911707" y="2692918"/>
            <a:ext cx="633507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105" name="Text Box 49"/>
          <p:cNvSpPr txBox="1">
            <a:spLocks noChangeArrowheads="1"/>
          </p:cNvSpPr>
          <p:nvPr/>
        </p:nvSpPr>
        <p:spPr bwMode="auto">
          <a:xfrm flipH="1">
            <a:off x="5154610" y="2420888"/>
            <a:ext cx="569518" cy="2308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 err="1">
                <a:solidFill>
                  <a:srgbClr val="0000FF"/>
                </a:solidFill>
              </a:rPr>
              <a:t>Utypes</a:t>
            </a:r>
            <a:endParaRPr lang="en-US" sz="900" b="1" dirty="0">
              <a:solidFill>
                <a:srgbClr val="0000FF"/>
              </a:solidFill>
            </a:endParaRPr>
          </a:p>
        </p:txBody>
      </p:sp>
      <p:sp>
        <p:nvSpPr>
          <p:cNvPr id="106" name="Text Box 50"/>
          <p:cNvSpPr txBox="1">
            <a:spLocks noChangeArrowheads="1"/>
          </p:cNvSpPr>
          <p:nvPr/>
        </p:nvSpPr>
        <p:spPr bwMode="auto">
          <a:xfrm flipH="1">
            <a:off x="2831209" y="3933056"/>
            <a:ext cx="47961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9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Units</a:t>
            </a:r>
          </a:p>
        </p:txBody>
      </p:sp>
      <p:sp>
        <p:nvSpPr>
          <p:cNvPr id="107" name="Text Box 51"/>
          <p:cNvSpPr txBox="1">
            <a:spLocks noChangeArrowheads="1"/>
          </p:cNvSpPr>
          <p:nvPr/>
        </p:nvSpPr>
        <p:spPr bwMode="auto">
          <a:xfrm flipH="1">
            <a:off x="6020711" y="2132856"/>
            <a:ext cx="415498" cy="23083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00" b="1" dirty="0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108" name="Text Box 52"/>
          <p:cNvSpPr txBox="1">
            <a:spLocks noChangeArrowheads="1"/>
          </p:cNvSpPr>
          <p:nvPr/>
        </p:nvSpPr>
        <p:spPr bwMode="auto">
          <a:xfrm>
            <a:off x="-24231" y="188913"/>
            <a:ext cx="1518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ObsCoreDM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0" name="Text Box 5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111" name="Text Box 5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112" name="Text Box 5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113" name="Text Box 5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120" name="Oval 28"/>
          <p:cNvSpPr>
            <a:spLocks noChangeArrowheads="1"/>
          </p:cNvSpPr>
          <p:nvPr/>
        </p:nvSpPr>
        <p:spPr bwMode="auto">
          <a:xfrm>
            <a:off x="5652120" y="2924944"/>
            <a:ext cx="1152128" cy="36926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3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401638" y="188913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CDP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8808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88082" name="Text Box 18"/>
          <p:cNvSpPr txBox="1">
            <a:spLocks noChangeArrowheads="1"/>
          </p:cNvSpPr>
          <p:nvPr/>
        </p:nvSpPr>
        <p:spPr bwMode="auto">
          <a:xfrm>
            <a:off x="5503863" y="17002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CDP</a:t>
            </a:r>
          </a:p>
        </p:txBody>
      </p:sp>
      <p:sp>
        <p:nvSpPr>
          <p:cNvPr id="88083" name="Oval 19"/>
          <p:cNvSpPr>
            <a:spLocks noChangeArrowheads="1"/>
          </p:cNvSpPr>
          <p:nvPr/>
        </p:nvSpPr>
        <p:spPr bwMode="auto">
          <a:xfrm>
            <a:off x="5292725" y="1557338"/>
            <a:ext cx="935038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4" name="Rectangle 20"/>
          <p:cNvSpPr>
            <a:spLocks noChangeArrowheads="1"/>
          </p:cNvSpPr>
          <p:nvPr/>
        </p:nvSpPr>
        <p:spPr bwMode="auto">
          <a:xfrm>
            <a:off x="1476375" y="1125538"/>
            <a:ext cx="6048375" cy="4318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1835150" y="5589588"/>
            <a:ext cx="5761038" cy="5762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3271838" y="1773238"/>
            <a:ext cx="51593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SSO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1085850" y="2887663"/>
            <a:ext cx="11064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VOResource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04788" y="188913"/>
            <a:ext cx="1060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CharDM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ObsCoreDM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61464" name="Text Box 24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61466" name="Text Box 26"/>
          <p:cNvSpPr txBox="1">
            <a:spLocks noChangeArrowheads="1"/>
          </p:cNvSpPr>
          <p:nvPr/>
        </p:nvSpPr>
        <p:spPr bwMode="auto">
          <a:xfrm flipH="1">
            <a:off x="4643438" y="4005263"/>
            <a:ext cx="760412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PhotDM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61467" name="Text Box 27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>
            <a:off x="4716463" y="299720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414338" y="1889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FAP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96273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96274" name="Text Box 18"/>
          <p:cNvSpPr txBox="1">
            <a:spLocks noChangeArrowheads="1"/>
          </p:cNvSpPr>
          <p:nvPr/>
        </p:nvSpPr>
        <p:spPr bwMode="auto">
          <a:xfrm flipH="1">
            <a:off x="2808288" y="3068638"/>
            <a:ext cx="522287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UCD</a:t>
            </a:r>
          </a:p>
        </p:txBody>
      </p:sp>
      <p:sp>
        <p:nvSpPr>
          <p:cNvPr id="96275" name="Text Box 19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 flipH="1">
            <a:off x="2614613" y="4581525"/>
            <a:ext cx="1573212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Resource Identifier</a:t>
            </a:r>
          </a:p>
        </p:txBody>
      </p:sp>
      <p:sp>
        <p:nvSpPr>
          <p:cNvPr id="96280" name="Text Box 24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96282" name="Rectangle 26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83" name="Oval 27"/>
          <p:cNvSpPr>
            <a:spLocks noChangeArrowheads="1"/>
          </p:cNvSpPr>
          <p:nvPr/>
        </p:nvSpPr>
        <p:spPr bwMode="auto">
          <a:xfrm>
            <a:off x="6948488" y="4654550"/>
            <a:ext cx="93503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6284" name="Text Box 28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7167563" y="4811713"/>
            <a:ext cx="488950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FAP</a:t>
            </a: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844550" y="2555875"/>
            <a:ext cx="15875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Resource Metadata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900113" y="2224088"/>
            <a:ext cx="1477962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Registry Interface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877888" y="4198938"/>
            <a:ext cx="1520825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 err="1">
                <a:solidFill>
                  <a:srgbClr val="0000FF"/>
                </a:solidFill>
              </a:rPr>
              <a:t>SimpleDALRegExt</a:t>
            </a:r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1363663" y="4883150"/>
            <a:ext cx="549275" cy="274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200" b="1"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VOSI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7089775" y="2001838"/>
            <a:ext cx="3492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D</a:t>
            </a:r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A</a:t>
            </a:r>
          </a:p>
          <a:p>
            <a:pPr algn="ctr"/>
            <a:endParaRPr lang="en-US"/>
          </a:p>
          <a:p>
            <a:pPr algn="ctr"/>
            <a:r>
              <a:rPr lang="en-US"/>
              <a:t>A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450138" y="2276475"/>
            <a:ext cx="3619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P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C</a:t>
            </a:r>
          </a:p>
          <a:p>
            <a:pPr algn="ctr"/>
            <a:r>
              <a:rPr lang="en-US"/>
              <a:t>O</a:t>
            </a:r>
          </a:p>
          <a:p>
            <a:pPr algn="ctr"/>
            <a:r>
              <a:rPr lang="en-US"/>
              <a:t>L</a:t>
            </a:r>
          </a:p>
          <a:p>
            <a:pPr algn="ctr"/>
            <a:r>
              <a:rPr lang="en-US"/>
              <a:t>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473200" y="2349500"/>
            <a:ext cx="3619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E</a:t>
            </a:r>
          </a:p>
          <a:p>
            <a:pPr algn="ctr"/>
            <a:r>
              <a:rPr lang="en-US"/>
              <a:t>G</a:t>
            </a:r>
          </a:p>
          <a:p>
            <a:pPr algn="ctr"/>
            <a:r>
              <a:rPr lang="en-US"/>
              <a:t>I</a:t>
            </a:r>
          </a:p>
          <a:p>
            <a:pPr algn="ctr"/>
            <a:r>
              <a:rPr lang="en-US"/>
              <a:t>S</a:t>
            </a:r>
          </a:p>
          <a:p>
            <a:pPr algn="ctr"/>
            <a:r>
              <a:rPr lang="en-US"/>
              <a:t>T</a:t>
            </a:r>
          </a:p>
          <a:p>
            <a:pPr algn="ctr"/>
            <a:r>
              <a:rPr lang="en-US"/>
              <a:t>R</a:t>
            </a:r>
          </a:p>
          <a:p>
            <a:pPr algn="ctr"/>
            <a:r>
              <a:rPr lang="en-US"/>
              <a:t>Y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5724525" y="3213100"/>
            <a:ext cx="8842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</a:t>
            </a:r>
          </a:p>
          <a:p>
            <a:pPr algn="ctr"/>
            <a:r>
              <a:rPr lang="en-US" sz="1600" b="1" i="1"/>
              <a:t>Models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3957638" y="2300288"/>
            <a:ext cx="12541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VO Query</a:t>
            </a:r>
          </a:p>
          <a:p>
            <a:pPr algn="ctr"/>
            <a:r>
              <a:rPr lang="en-US" sz="1600" b="1" i="1"/>
              <a:t>Languages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484438" y="3284538"/>
            <a:ext cx="120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Semantics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090988" y="4316413"/>
            <a:ext cx="985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Formats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455738" y="1025525"/>
            <a:ext cx="16621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Browser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6111875" y="1025525"/>
            <a:ext cx="1425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Script Based</a:t>
            </a:r>
          </a:p>
          <a:p>
            <a:pPr algn="ctr"/>
            <a:r>
              <a:rPr lang="en-US" sz="1600" b="1" i="1"/>
              <a:t>Apps</a:t>
            </a: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759200" y="1225550"/>
            <a:ext cx="1547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Desktop Apps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3065463" y="5589588"/>
            <a:ext cx="3019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Data and Metadata Collection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-17463" y="188913"/>
            <a:ext cx="150495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ObsCoreDM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831975" y="5745163"/>
            <a:ext cx="93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Storage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6197600" y="5745163"/>
            <a:ext cx="1436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b="1" i="1"/>
              <a:t>Computation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8321675" y="188913"/>
            <a:ext cx="514350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REC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8101013" y="549275"/>
            <a:ext cx="9794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InProgress</a:t>
            </a:r>
          </a:p>
        </p:txBody>
      </p:sp>
      <p:sp>
        <p:nvSpPr>
          <p:cNvPr id="77842" name="Text Box 18"/>
          <p:cNvSpPr txBox="1">
            <a:spLocks noChangeArrowheads="1"/>
          </p:cNvSpPr>
          <p:nvPr/>
        </p:nvSpPr>
        <p:spPr bwMode="auto">
          <a:xfrm>
            <a:off x="7162800" y="329088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00FF"/>
                </a:solidFill>
              </a:rPr>
              <a:t>TAP</a:t>
            </a:r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 flipH="1">
            <a:off x="5695950" y="3292475"/>
            <a:ext cx="1063625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ObsCoreDM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 flipH="1">
            <a:off x="4859338" y="3644900"/>
            <a:ext cx="1055687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ObsProvDM</a:t>
            </a:r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 flipH="1">
            <a:off x="4810125" y="3141663"/>
            <a:ext cx="776288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CharDM</a:t>
            </a:r>
          </a:p>
        </p:txBody>
      </p:sp>
      <p:sp>
        <p:nvSpPr>
          <p:cNvPr id="77846" name="Text Box 22"/>
          <p:cNvSpPr txBox="1">
            <a:spLocks noChangeArrowheads="1"/>
          </p:cNvSpPr>
          <p:nvPr/>
        </p:nvSpPr>
        <p:spPr bwMode="auto">
          <a:xfrm flipH="1">
            <a:off x="5969000" y="2205038"/>
            <a:ext cx="690563" cy="2746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Utypes</a:t>
            </a: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 flipH="1">
            <a:off x="5614988" y="2565400"/>
            <a:ext cx="785812" cy="2746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VOUnits</a:t>
            </a:r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2987675" y="5589588"/>
            <a:ext cx="3168650" cy="36036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 flipH="1">
            <a:off x="5364163" y="2205038"/>
            <a:ext cx="498475" cy="284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STC</a:t>
            </a:r>
          </a:p>
        </p:txBody>
      </p:sp>
      <p:sp>
        <p:nvSpPr>
          <p:cNvPr id="77850" name="Text Box 26"/>
          <p:cNvSpPr txBox="1">
            <a:spLocks noChangeArrowheads="1"/>
          </p:cNvSpPr>
          <p:nvPr/>
        </p:nvSpPr>
        <p:spPr bwMode="auto">
          <a:xfrm flipH="1">
            <a:off x="3271838" y="2276475"/>
            <a:ext cx="625475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ADQL</a:t>
            </a:r>
          </a:p>
        </p:txBody>
      </p:sp>
      <p:sp>
        <p:nvSpPr>
          <p:cNvPr id="77851" name="Text Box 27"/>
          <p:cNvSpPr txBox="1">
            <a:spLocks noChangeArrowheads="1"/>
          </p:cNvSpPr>
          <p:nvPr/>
        </p:nvSpPr>
        <p:spPr bwMode="auto">
          <a:xfrm flipH="1">
            <a:off x="4268788" y="4581525"/>
            <a:ext cx="812800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VOTable</a:t>
            </a:r>
          </a:p>
        </p:txBody>
      </p:sp>
      <p:sp>
        <p:nvSpPr>
          <p:cNvPr id="77853" name="Text Box 29"/>
          <p:cNvSpPr txBox="1">
            <a:spLocks noChangeArrowheads="1"/>
          </p:cNvSpPr>
          <p:nvPr/>
        </p:nvSpPr>
        <p:spPr bwMode="auto">
          <a:xfrm flipH="1">
            <a:off x="5634038" y="2911475"/>
            <a:ext cx="1131887" cy="284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SpectrumDM</a:t>
            </a:r>
          </a:p>
        </p:txBody>
      </p:sp>
      <p:sp>
        <p:nvSpPr>
          <p:cNvPr id="77856" name="Text Box 32"/>
          <p:cNvSpPr txBox="1">
            <a:spLocks noChangeArrowheads="1"/>
          </p:cNvSpPr>
          <p:nvPr/>
        </p:nvSpPr>
        <p:spPr bwMode="auto">
          <a:xfrm flipH="1">
            <a:off x="6037263" y="3671888"/>
            <a:ext cx="727075" cy="2841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00FF"/>
                </a:solidFill>
              </a:rPr>
              <a:t>SSLDM</a:t>
            </a:r>
          </a:p>
        </p:txBody>
      </p:sp>
      <p:sp>
        <p:nvSpPr>
          <p:cNvPr id="77854" name="Oval 30"/>
          <p:cNvSpPr>
            <a:spLocks noChangeArrowheads="1"/>
          </p:cNvSpPr>
          <p:nvPr/>
        </p:nvSpPr>
        <p:spPr bwMode="auto">
          <a:xfrm>
            <a:off x="5580063" y="3141663"/>
            <a:ext cx="1296987" cy="574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3176</Words>
  <Application>Microsoft Macintosh PowerPoint</Application>
  <PresentationFormat>On-screen Show (4:3)</PresentationFormat>
  <Paragraphs>2797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 Arviset</dc:creator>
  <cp:lastModifiedBy>Matthew Graham</cp:lastModifiedBy>
  <cp:revision>220</cp:revision>
  <cp:lastPrinted>2015-06-18T10:29:54Z</cp:lastPrinted>
  <dcterms:created xsi:type="dcterms:W3CDTF">2010-05-15T12:41:42Z</dcterms:created>
  <dcterms:modified xsi:type="dcterms:W3CDTF">2016-05-06T17:13:23Z</dcterms:modified>
</cp:coreProperties>
</file>