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247"/>
    <a:srgbClr val="63686B"/>
    <a:srgbClr val="E1EDF2"/>
    <a:srgbClr val="CACED0"/>
    <a:srgbClr val="314B66"/>
    <a:srgbClr val="E15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74"/>
  </p:normalViewPr>
  <p:slideViewPr>
    <p:cSldViewPr snapToGrid="0" snapToObjects="1">
      <p:cViewPr varScale="1">
        <p:scale>
          <a:sx n="156" d="100"/>
          <a:sy n="156" d="100"/>
        </p:scale>
        <p:origin x="17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fficeArt object">
            <a:extLst>
              <a:ext uri="{FF2B5EF4-FFF2-40B4-BE49-F238E27FC236}">
                <a16:creationId xmlns="" xmlns:a16="http://schemas.microsoft.com/office/drawing/2014/main" id="{6FB6E654-8354-D540-81B7-04C62AEDAA33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fficeArt object">
            <a:extLst>
              <a:ext uri="{FF2B5EF4-FFF2-40B4-BE49-F238E27FC236}">
                <a16:creationId xmlns="" xmlns:a16="http://schemas.microsoft.com/office/drawing/2014/main" id="{2B8BE7F2-8A72-ED46-9B35-A99D4565B21A}"/>
              </a:ext>
            </a:extLst>
          </p:cNvPr>
          <p:cNvSpPr/>
          <p:nvPr/>
        </p:nvSpPr>
        <p:spPr>
          <a:xfrm>
            <a:off x="228597" y="225966"/>
            <a:ext cx="11002300" cy="5446856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=""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1" y="0"/>
            <a:ext cx="11002298" cy="54468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fficeArt object">
            <a:extLst>
              <a:ext uri="{FF2B5EF4-FFF2-40B4-BE49-F238E27FC236}">
                <a16:creationId xmlns=""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0" y="218063"/>
            <a:ext cx="5892551" cy="1544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4000" dirty="0" smtClean="0">
                <a:solidFill>
                  <a:srgbClr val="444247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China-VO</a:t>
            </a:r>
            <a:endParaRPr lang="zh-CN" altLang="en-US" sz="4000" dirty="0" smtClean="0">
              <a:solidFill>
                <a:srgbClr val="444247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officeArt object">
            <a:extLst>
              <a:ext uri="{FF2B5EF4-FFF2-40B4-BE49-F238E27FC236}">
                <a16:creationId xmlns="" xmlns:a16="http://schemas.microsoft.com/office/drawing/2014/main" id="{678681BB-C9B7-124B-87E5-4465C18A90CF}"/>
              </a:ext>
            </a:extLst>
          </p:cNvPr>
          <p:cNvSpPr txBox="1"/>
          <p:nvPr/>
        </p:nvSpPr>
        <p:spPr>
          <a:xfrm>
            <a:off x="656530" y="1853319"/>
            <a:ext cx="4132211" cy="339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444247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Chinese </a:t>
            </a:r>
            <a:r>
              <a:rPr lang="en-US" altLang="zh-CN" sz="2400" i="1" dirty="0" smtClean="0">
                <a:solidFill>
                  <a:srgbClr val="444247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Virtual Observatory</a:t>
            </a:r>
            <a:endParaRPr lang="en-GB" sz="2800" i="1" dirty="0">
              <a:solidFill>
                <a:srgbClr val="444247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73741847">
            <a:extLst>
              <a:ext uri="{FF2B5EF4-FFF2-40B4-BE49-F238E27FC236}">
                <a16:creationId xmlns=""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/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=""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56530" y="3105295"/>
            <a:ext cx="4938896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 smtClean="0">
                <a:solidFill>
                  <a:srgbClr val="444247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China-VO </a:t>
            </a:r>
            <a:r>
              <a:rPr lang="en-US" sz="2400" i="1" dirty="0">
                <a:solidFill>
                  <a:srgbClr val="444247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is the national VO project in China initiated in 2002 by Chinese astronomical community leading by National Astronomical Observatories, Chinese Academy of Sciences</a:t>
            </a:r>
            <a:r>
              <a:rPr lang="en-US" sz="2400" i="1" dirty="0" smtClean="0">
                <a:solidFill>
                  <a:srgbClr val="444247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GB" sz="2800" i="1" dirty="0">
              <a:solidFill>
                <a:srgbClr val="444247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82" y="192190"/>
            <a:ext cx="5405482" cy="3603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90" y="4153703"/>
            <a:ext cx="3018138" cy="8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fficeArt object">
            <a:extLst>
              <a:ext uri="{FF2B5EF4-FFF2-40B4-BE49-F238E27FC236}">
                <a16:creationId xmlns="" xmlns:a16="http://schemas.microsoft.com/office/drawing/2014/main" id="{6FB6E654-8354-D540-81B7-04C62AEDAA33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73741847">
            <a:extLst>
              <a:ext uri="{FF2B5EF4-FFF2-40B4-BE49-F238E27FC236}">
                <a16:creationId xmlns=""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/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="" xmlns:a16="http://schemas.microsoft.com/office/drawing/2014/main" id="{2CCB6F89-025C-3E4B-A884-9DADE95875C5}"/>
              </a:ext>
            </a:extLst>
          </p:cNvPr>
          <p:cNvSpPr txBox="1"/>
          <p:nvPr/>
        </p:nvSpPr>
        <p:spPr>
          <a:xfrm>
            <a:off x="463374" y="2410127"/>
            <a:ext cx="6413735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444247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Informatio</a:t>
            </a:r>
            <a:r>
              <a:rPr lang="en-US" sz="2400" i="1" dirty="0">
                <a:solidFill>
                  <a:srgbClr val="444247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n / images / text about your project</a:t>
            </a:r>
            <a:endParaRPr lang="en-US" sz="2400" i="1" dirty="0">
              <a:solidFill>
                <a:srgbClr val="444247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444247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officeArt object">
            <a:extLst>
              <a:ext uri="{FF2B5EF4-FFF2-40B4-BE49-F238E27FC236}">
                <a16:creationId xmlns="" xmlns:a16="http://schemas.microsoft.com/office/drawing/2014/main" id="{2B8BE7F2-8A72-ED46-9B35-A99D4565B21A}"/>
              </a:ext>
            </a:extLst>
          </p:cNvPr>
          <p:cNvSpPr/>
          <p:nvPr/>
        </p:nvSpPr>
        <p:spPr>
          <a:xfrm>
            <a:off x="228598" y="225966"/>
            <a:ext cx="11002300" cy="5446856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officeArt object">
            <a:extLst>
              <a:ext uri="{FF2B5EF4-FFF2-40B4-BE49-F238E27FC236}">
                <a16:creationId xmlns=""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20817" y="-15757"/>
            <a:ext cx="11002298" cy="54468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5338" y="106491"/>
            <a:ext cx="3455706" cy="51609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" b="-48"/>
          <a:stretch/>
        </p:blipFill>
        <p:spPr>
          <a:xfrm>
            <a:off x="696472" y="237123"/>
            <a:ext cx="2861180" cy="324252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4496" y="157546"/>
            <a:ext cx="2326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Data </a:t>
            </a:r>
            <a:r>
              <a:rPr lang="en-US" altLang="zh-CN" sz="2000" b="1" dirty="0">
                <a:solidFill>
                  <a:schemeClr val="bg1"/>
                </a:solidFill>
              </a:rPr>
              <a:t>&amp;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Cloud Nodes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94005" y="106492"/>
            <a:ext cx="3452526" cy="26336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53" y="789111"/>
            <a:ext cx="1391884" cy="104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矩形 18"/>
          <p:cNvSpPr/>
          <p:nvPr/>
        </p:nvSpPr>
        <p:spPr>
          <a:xfrm>
            <a:off x="3872561" y="152653"/>
            <a:ext cx="3112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Support Astronomy Class in</a:t>
            </a:r>
          </a:p>
          <a:p>
            <a:r>
              <a:rPr lang="en-US" altLang="zh-CN" sz="2000" b="1" dirty="0" smtClean="0">
                <a:solidFill>
                  <a:schemeClr val="bg1"/>
                </a:solidFill>
              </a:rPr>
              <a:t>Graduate School</a:t>
            </a:r>
          </a:p>
        </p:txBody>
      </p:sp>
      <p:sp>
        <p:nvSpPr>
          <p:cNvPr id="23" name="矩形 22"/>
          <p:cNvSpPr/>
          <p:nvPr/>
        </p:nvSpPr>
        <p:spPr>
          <a:xfrm>
            <a:off x="7286406" y="107137"/>
            <a:ext cx="3548602" cy="5160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9601">
            <a:off x="9658027" y="2745172"/>
            <a:ext cx="837059" cy="118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920">
            <a:off x="9334606" y="2560672"/>
            <a:ext cx="865141" cy="122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160">
            <a:off x="9094543" y="2462242"/>
            <a:ext cx="812433" cy="115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210">
            <a:off x="8751775" y="2494727"/>
            <a:ext cx="819146" cy="118840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7324384" y="182298"/>
            <a:ext cx="3417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Data-Driven </a:t>
            </a:r>
            <a:r>
              <a:rPr lang="en-US" altLang="zh-CN" b="1" dirty="0">
                <a:solidFill>
                  <a:schemeClr val="bg1"/>
                </a:solidFill>
              </a:rPr>
              <a:t>Astronomy </a:t>
            </a:r>
            <a:r>
              <a:rPr lang="en-US" altLang="zh-CN" b="1" dirty="0" smtClean="0">
                <a:solidFill>
                  <a:schemeClr val="bg1"/>
                </a:solidFill>
              </a:rPr>
              <a:t>Education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2706" y="1084162"/>
            <a:ext cx="2237149" cy="125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209" y="1336351"/>
            <a:ext cx="1491502" cy="1776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3" name="矩形 32"/>
          <p:cNvSpPr/>
          <p:nvPr/>
        </p:nvSpPr>
        <p:spPr>
          <a:xfrm>
            <a:off x="3697262" y="2869717"/>
            <a:ext cx="3455706" cy="23977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7224" y="3370920"/>
            <a:ext cx="2740458" cy="155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文本框 33"/>
          <p:cNvSpPr txBox="1"/>
          <p:nvPr/>
        </p:nvSpPr>
        <p:spPr>
          <a:xfrm>
            <a:off x="3840338" y="2870841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China-VO REGISTRY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officeArt object">
            <a:extLst>
              <a:ext uri="{FF2B5EF4-FFF2-40B4-BE49-F238E27FC236}">
                <a16:creationId xmlns="" xmlns:a16="http://schemas.microsoft.com/office/drawing/2014/main" id="{2CCB6F89-025C-3E4B-A884-9DADE95875C5}"/>
              </a:ext>
            </a:extLst>
          </p:cNvPr>
          <p:cNvSpPr txBox="1"/>
          <p:nvPr/>
        </p:nvSpPr>
        <p:spPr>
          <a:xfrm>
            <a:off x="228598" y="3447956"/>
            <a:ext cx="3091792" cy="167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China-VO Data centers physically distribute </a:t>
            </a:r>
            <a:r>
              <a:rPr lang="en-US" altLang="zh-CN" dirty="0" smtClean="0">
                <a:solidFill>
                  <a:schemeClr val="bg1"/>
                </a:solidFill>
              </a:rPr>
              <a:t>in </a:t>
            </a:r>
            <a:r>
              <a:rPr lang="en-US" altLang="zh-CN" dirty="0" smtClean="0">
                <a:solidFill>
                  <a:schemeClr val="bg1"/>
                </a:solidFill>
              </a:rPr>
              <a:t>Beijing, Nanjing, Shanghai</a:t>
            </a:r>
            <a:r>
              <a:rPr lang="en-US" altLang="zh-CN" dirty="0" smtClean="0">
                <a:solidFill>
                  <a:schemeClr val="bg1"/>
                </a:solidFill>
              </a:rPr>
              <a:t>, Xinjiang, Yunnan, and Alibaba Cloud. </a:t>
            </a:r>
            <a:r>
              <a:rPr lang="en-US" altLang="zh-CN" dirty="0" smtClean="0">
                <a:solidFill>
                  <a:schemeClr val="bg1"/>
                </a:solidFill>
              </a:rPr>
              <a:t>These centers connect </a:t>
            </a:r>
            <a:r>
              <a:rPr lang="en-US" altLang="zh-CN" dirty="0">
                <a:solidFill>
                  <a:schemeClr val="bg1"/>
                </a:solidFill>
              </a:rPr>
              <a:t>all the observatories in </a:t>
            </a:r>
            <a:r>
              <a:rPr lang="en-US" altLang="zh-CN" dirty="0" smtClean="0">
                <a:solidFill>
                  <a:schemeClr val="bg1"/>
                </a:solidFill>
              </a:rPr>
              <a:t>China, provide data </a:t>
            </a:r>
            <a:r>
              <a:rPr lang="en-US" altLang="zh-CN" dirty="0" smtClean="0">
                <a:solidFill>
                  <a:schemeClr val="bg1"/>
                </a:solidFill>
              </a:rPr>
              <a:t>services </a:t>
            </a:r>
            <a:r>
              <a:rPr lang="en-US" altLang="zh-CN" dirty="0">
                <a:solidFill>
                  <a:schemeClr val="bg1"/>
                </a:solidFill>
              </a:rPr>
              <a:t>and </a:t>
            </a:r>
            <a:r>
              <a:rPr lang="en-US" altLang="zh-CN" dirty="0" smtClean="0">
                <a:solidFill>
                  <a:schemeClr val="bg1"/>
                </a:solidFill>
              </a:rPr>
              <a:t>virtual </a:t>
            </a:r>
            <a:r>
              <a:rPr lang="en-US" altLang="zh-CN" dirty="0">
                <a:solidFill>
                  <a:schemeClr val="bg1"/>
                </a:solidFill>
              </a:rPr>
              <a:t>machine </a:t>
            </a:r>
            <a:r>
              <a:rPr lang="en-US" altLang="zh-CN" dirty="0" smtClean="0">
                <a:solidFill>
                  <a:schemeClr val="bg1"/>
                </a:solidFill>
              </a:rPr>
              <a:t>services.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20" y="4202379"/>
            <a:ext cx="2095115" cy="97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00" y="1346951"/>
            <a:ext cx="1732775" cy="757470"/>
          </a:xfrm>
          <a:prstGeom prst="rect">
            <a:avLst/>
          </a:prstGeom>
        </p:spPr>
      </p:pic>
      <p:sp>
        <p:nvSpPr>
          <p:cNvPr id="30" name="officeArt object">
            <a:extLst>
              <a:ext uri="{FF2B5EF4-FFF2-40B4-BE49-F238E27FC236}">
                <a16:creationId xmlns="" xmlns:a16="http://schemas.microsoft.com/office/drawing/2014/main" id="{2CCB6F89-025C-3E4B-A884-9DADE95875C5}"/>
              </a:ext>
            </a:extLst>
          </p:cNvPr>
          <p:cNvSpPr txBox="1"/>
          <p:nvPr/>
        </p:nvSpPr>
        <p:spPr>
          <a:xfrm>
            <a:off x="3934524" y="789111"/>
            <a:ext cx="1384746" cy="934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Based on data </a:t>
            </a:r>
            <a:r>
              <a:rPr lang="en-US" altLang="zh-CN" dirty="0" smtClean="0">
                <a:solidFill>
                  <a:schemeClr val="bg1"/>
                </a:solidFill>
              </a:rPr>
              <a:t>and software </a:t>
            </a:r>
            <a:r>
              <a:rPr lang="en-US" altLang="zh-CN" dirty="0">
                <a:solidFill>
                  <a:schemeClr val="bg1"/>
                </a:solidFill>
              </a:rPr>
              <a:t>on </a:t>
            </a:r>
            <a:r>
              <a:rPr lang="en-US" altLang="zh-CN" dirty="0" smtClean="0">
                <a:solidFill>
                  <a:schemeClr val="bg1"/>
                </a:solidFill>
              </a:rPr>
              <a:t>China-VO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50127" y="3853078"/>
            <a:ext cx="177760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WWT Tour Contest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350127" y="2393787"/>
            <a:ext cx="11404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Interactive </a:t>
            </a:r>
            <a:endParaRPr lang="en-US" altLang="zh-CN" sz="1600" b="1" dirty="0" smtClean="0">
              <a:solidFill>
                <a:schemeClr val="bg1"/>
              </a:solidFill>
            </a:endParaRP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Astronomy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Class for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Primary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Schools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326819" y="663254"/>
            <a:ext cx="20317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600" b="1" dirty="0" err="1">
                <a:solidFill>
                  <a:schemeClr val="bg1"/>
                </a:solidFill>
              </a:rPr>
              <a:t>WorldWide</a:t>
            </a:r>
            <a:r>
              <a:rPr lang="en-US" altLang="zh-CN" sz="1600" b="1" dirty="0">
                <a:solidFill>
                  <a:schemeClr val="bg1"/>
                </a:solidFill>
              </a:rPr>
              <a:t> Telescope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officeArt object">
            <a:extLst>
              <a:ext uri="{FF2B5EF4-FFF2-40B4-BE49-F238E27FC236}">
                <a16:creationId xmlns="" xmlns:a16="http://schemas.microsoft.com/office/drawing/2014/main" id="{2CCB6F89-025C-3E4B-A884-9DADE95875C5}"/>
              </a:ext>
            </a:extLst>
          </p:cNvPr>
          <p:cNvSpPr txBox="1"/>
          <p:nvPr/>
        </p:nvSpPr>
        <p:spPr>
          <a:xfrm>
            <a:off x="3926242" y="1795941"/>
            <a:ext cx="3075670" cy="809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Cloud Platform, more </a:t>
            </a:r>
            <a:r>
              <a:rPr lang="en-US" altLang="zh-CN" dirty="0">
                <a:solidFill>
                  <a:schemeClr val="bg1"/>
                </a:solidFill>
              </a:rPr>
              <a:t>than </a:t>
            </a:r>
            <a:r>
              <a:rPr lang="en-US" altLang="zh-CN" dirty="0" smtClean="0">
                <a:solidFill>
                  <a:schemeClr val="bg1"/>
                </a:solidFill>
              </a:rPr>
              <a:t>500 students in graduate </a:t>
            </a:r>
            <a:r>
              <a:rPr lang="en-US" altLang="zh-CN" dirty="0">
                <a:solidFill>
                  <a:schemeClr val="bg1"/>
                </a:solidFill>
              </a:rPr>
              <a:t>school </a:t>
            </a:r>
            <a:r>
              <a:rPr lang="en-US" altLang="zh-CN" dirty="0" smtClean="0">
                <a:solidFill>
                  <a:schemeClr val="bg1"/>
                </a:solidFill>
              </a:rPr>
              <a:t>experienced.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47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128</Words>
  <Application>Microsoft Office PowerPoint</Application>
  <PresentationFormat>宽屏</PresentationFormat>
  <Paragraphs>21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 Unicode MS</vt:lpstr>
      <vt:lpstr>TeX Gyre Heros</vt:lpstr>
      <vt:lpstr>TeXGyreHeros-Italic</vt:lpstr>
      <vt:lpstr>TeXGyreHeros-Regular</vt:lpstr>
      <vt:lpstr>等线</vt:lpstr>
      <vt:lpstr>Arial</vt:lpstr>
      <vt:lpstr>Calibri</vt:lpstr>
      <vt:lpstr>Calibri Light</vt:lpstr>
      <vt:lpstr>Office Theme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Chenzhou Cui</cp:lastModifiedBy>
  <cp:revision>47</cp:revision>
  <dcterms:created xsi:type="dcterms:W3CDTF">2018-06-25T20:49:30Z</dcterms:created>
  <dcterms:modified xsi:type="dcterms:W3CDTF">2018-08-13T00:56:55Z</dcterms:modified>
</cp:coreProperties>
</file>