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BB1"/>
    <a:srgbClr val="444247"/>
    <a:srgbClr val="63686B"/>
    <a:srgbClr val="E1EDF2"/>
    <a:srgbClr val="CACED0"/>
    <a:srgbClr val="314B66"/>
    <a:srgbClr val="E15F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80" autoAdjust="0"/>
    <p:restoredTop sz="94674" autoAdjust="0"/>
  </p:normalViewPr>
  <p:slideViewPr>
    <p:cSldViewPr snapToGrid="0" snapToObjects="1">
      <p:cViewPr>
        <p:scale>
          <a:sx n="75" d="100"/>
          <a:sy n="75" d="100"/>
        </p:scale>
        <p:origin x="-126" y="-8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E8283B-DDF4-6347-A5CE-CCA685B50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B903D2F-E0B7-A444-8961-B97FBCD365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BBF62C6-14C1-A747-B73D-1C5BBC4507EB}"/>
              </a:ext>
            </a:extLst>
          </p:cNvPr>
          <p:cNvSpPr>
            <a:spLocks noGrp="1"/>
          </p:cNvSpPr>
          <p:nvPr>
            <p:ph type="dt" sz="half" idx="10"/>
          </p:nvPr>
        </p:nvSpPr>
        <p:spPr/>
        <p:txBody>
          <a:bodyPr/>
          <a:lstStyle/>
          <a:p>
            <a:fld id="{72E6638A-AFEB-0940-8930-CAE8364EABA5}" type="datetimeFigureOut">
              <a:rPr lang="en-US" smtClean="0"/>
              <a:t>8/8/2018</a:t>
            </a:fld>
            <a:endParaRPr lang="en-US"/>
          </a:p>
        </p:txBody>
      </p:sp>
      <p:sp>
        <p:nvSpPr>
          <p:cNvPr id="5" name="Footer Placeholder 4">
            <a:extLst>
              <a:ext uri="{FF2B5EF4-FFF2-40B4-BE49-F238E27FC236}">
                <a16:creationId xmlns:a16="http://schemas.microsoft.com/office/drawing/2014/main" xmlns="" id="{E1A00107-7547-654B-BC5C-E04FC8E11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7908A01-F79C-1B45-8C68-E9EBE1A137BB}"/>
              </a:ext>
            </a:extLst>
          </p:cNvPr>
          <p:cNvSpPr>
            <a:spLocks noGrp="1"/>
          </p:cNvSpPr>
          <p:nvPr>
            <p:ph type="sldNum" sz="quarter" idx="12"/>
          </p:nvPr>
        </p:nvSpPr>
        <p:spPr/>
        <p:txBody>
          <a:bodyPr/>
          <a:lstStyle/>
          <a:p>
            <a:fld id="{61155CC1-09AD-2647-9526-55D469011137}" type="slidenum">
              <a:rPr lang="en-US" smtClean="0"/>
              <a:t>‹#›</a:t>
            </a:fld>
            <a:endParaRPr lang="en-US"/>
          </a:p>
        </p:txBody>
      </p:sp>
    </p:spTree>
    <p:extLst>
      <p:ext uri="{BB962C8B-B14F-4D97-AF65-F5344CB8AC3E}">
        <p14:creationId xmlns:p14="http://schemas.microsoft.com/office/powerpoint/2010/main" val="45473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3CBBAE-7CE6-BA47-9078-0489F85F17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6F84A48-2923-AF47-AF2E-6478175D55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4B0F85-7BA9-7346-AC2B-C9936DA71671}"/>
              </a:ext>
            </a:extLst>
          </p:cNvPr>
          <p:cNvSpPr>
            <a:spLocks noGrp="1"/>
          </p:cNvSpPr>
          <p:nvPr>
            <p:ph type="dt" sz="half" idx="10"/>
          </p:nvPr>
        </p:nvSpPr>
        <p:spPr/>
        <p:txBody>
          <a:bodyPr/>
          <a:lstStyle/>
          <a:p>
            <a:fld id="{72E6638A-AFEB-0940-8930-CAE8364EABA5}" type="datetimeFigureOut">
              <a:rPr lang="en-US" smtClean="0"/>
              <a:t>8/8/2018</a:t>
            </a:fld>
            <a:endParaRPr lang="en-US"/>
          </a:p>
        </p:txBody>
      </p:sp>
      <p:sp>
        <p:nvSpPr>
          <p:cNvPr id="5" name="Footer Placeholder 4">
            <a:extLst>
              <a:ext uri="{FF2B5EF4-FFF2-40B4-BE49-F238E27FC236}">
                <a16:creationId xmlns:a16="http://schemas.microsoft.com/office/drawing/2014/main" xmlns="" id="{F3E26906-7A5E-B041-A05F-31D6E93F4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F6AD423-4C2A-8C4C-A8FD-00638628A992}"/>
              </a:ext>
            </a:extLst>
          </p:cNvPr>
          <p:cNvSpPr>
            <a:spLocks noGrp="1"/>
          </p:cNvSpPr>
          <p:nvPr>
            <p:ph type="sldNum" sz="quarter" idx="12"/>
          </p:nvPr>
        </p:nvSpPr>
        <p:spPr/>
        <p:txBody>
          <a:bodyPr/>
          <a:lstStyle/>
          <a:p>
            <a:fld id="{61155CC1-09AD-2647-9526-55D469011137}" type="slidenum">
              <a:rPr lang="en-US" smtClean="0"/>
              <a:t>‹#›</a:t>
            </a:fld>
            <a:endParaRPr lang="en-US"/>
          </a:p>
        </p:txBody>
      </p:sp>
    </p:spTree>
    <p:extLst>
      <p:ext uri="{BB962C8B-B14F-4D97-AF65-F5344CB8AC3E}">
        <p14:creationId xmlns:p14="http://schemas.microsoft.com/office/powerpoint/2010/main" val="20096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DDDBE6F-820D-3246-A819-9BC90D8100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952E862-4600-C949-8A00-4344AFF80C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84E662C-D139-6A46-82C2-7FB139D1B529}"/>
              </a:ext>
            </a:extLst>
          </p:cNvPr>
          <p:cNvSpPr>
            <a:spLocks noGrp="1"/>
          </p:cNvSpPr>
          <p:nvPr>
            <p:ph type="dt" sz="half" idx="10"/>
          </p:nvPr>
        </p:nvSpPr>
        <p:spPr/>
        <p:txBody>
          <a:bodyPr/>
          <a:lstStyle/>
          <a:p>
            <a:fld id="{72E6638A-AFEB-0940-8930-CAE8364EABA5}" type="datetimeFigureOut">
              <a:rPr lang="en-US" smtClean="0"/>
              <a:t>8/8/2018</a:t>
            </a:fld>
            <a:endParaRPr lang="en-US"/>
          </a:p>
        </p:txBody>
      </p:sp>
      <p:sp>
        <p:nvSpPr>
          <p:cNvPr id="5" name="Footer Placeholder 4">
            <a:extLst>
              <a:ext uri="{FF2B5EF4-FFF2-40B4-BE49-F238E27FC236}">
                <a16:creationId xmlns:a16="http://schemas.microsoft.com/office/drawing/2014/main" xmlns="" id="{0C65BE61-3E58-334C-BDF0-193E36A01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B139CA0-657A-454B-B9D7-064CF06D7DA5}"/>
              </a:ext>
            </a:extLst>
          </p:cNvPr>
          <p:cNvSpPr>
            <a:spLocks noGrp="1"/>
          </p:cNvSpPr>
          <p:nvPr>
            <p:ph type="sldNum" sz="quarter" idx="12"/>
          </p:nvPr>
        </p:nvSpPr>
        <p:spPr/>
        <p:txBody>
          <a:bodyPr/>
          <a:lstStyle/>
          <a:p>
            <a:fld id="{61155CC1-09AD-2647-9526-55D469011137}" type="slidenum">
              <a:rPr lang="en-US" smtClean="0"/>
              <a:t>‹#›</a:t>
            </a:fld>
            <a:endParaRPr lang="en-US"/>
          </a:p>
        </p:txBody>
      </p:sp>
    </p:spTree>
    <p:extLst>
      <p:ext uri="{BB962C8B-B14F-4D97-AF65-F5344CB8AC3E}">
        <p14:creationId xmlns:p14="http://schemas.microsoft.com/office/powerpoint/2010/main" val="3970716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A13FA-14B6-9841-AB76-4007DF522E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9404F64-8791-D141-A991-206FDFC9C83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8053D1-4756-904F-956A-BD6EC8BB871E}"/>
              </a:ext>
            </a:extLst>
          </p:cNvPr>
          <p:cNvSpPr>
            <a:spLocks noGrp="1"/>
          </p:cNvSpPr>
          <p:nvPr>
            <p:ph type="dt" sz="half" idx="10"/>
          </p:nvPr>
        </p:nvSpPr>
        <p:spPr/>
        <p:txBody>
          <a:bodyPr/>
          <a:lstStyle/>
          <a:p>
            <a:fld id="{72E6638A-AFEB-0940-8930-CAE8364EABA5}" type="datetimeFigureOut">
              <a:rPr lang="en-US" smtClean="0"/>
              <a:t>8/8/2018</a:t>
            </a:fld>
            <a:endParaRPr lang="en-US"/>
          </a:p>
        </p:txBody>
      </p:sp>
      <p:sp>
        <p:nvSpPr>
          <p:cNvPr id="5" name="Footer Placeholder 4">
            <a:extLst>
              <a:ext uri="{FF2B5EF4-FFF2-40B4-BE49-F238E27FC236}">
                <a16:creationId xmlns:a16="http://schemas.microsoft.com/office/drawing/2014/main" xmlns="" id="{A79D8FCE-2F9A-824D-8F86-D4FC4407A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BCF7662-A03F-BA4F-81FD-1A0A882A7FED}"/>
              </a:ext>
            </a:extLst>
          </p:cNvPr>
          <p:cNvSpPr>
            <a:spLocks noGrp="1"/>
          </p:cNvSpPr>
          <p:nvPr>
            <p:ph type="sldNum" sz="quarter" idx="12"/>
          </p:nvPr>
        </p:nvSpPr>
        <p:spPr/>
        <p:txBody>
          <a:bodyPr/>
          <a:lstStyle/>
          <a:p>
            <a:fld id="{61155CC1-09AD-2647-9526-55D469011137}" type="slidenum">
              <a:rPr lang="en-US" smtClean="0"/>
              <a:t>‹#›</a:t>
            </a:fld>
            <a:endParaRPr lang="en-US"/>
          </a:p>
        </p:txBody>
      </p:sp>
    </p:spTree>
    <p:extLst>
      <p:ext uri="{BB962C8B-B14F-4D97-AF65-F5344CB8AC3E}">
        <p14:creationId xmlns:p14="http://schemas.microsoft.com/office/powerpoint/2010/main" val="2562313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C9DE9A-674D-FA42-A794-5B9BBC0271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E4AA35E-1524-8844-8C4F-6121B4D1D1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DF5E406-FE2F-1745-9F62-D1409F82150C}"/>
              </a:ext>
            </a:extLst>
          </p:cNvPr>
          <p:cNvSpPr>
            <a:spLocks noGrp="1"/>
          </p:cNvSpPr>
          <p:nvPr>
            <p:ph type="dt" sz="half" idx="10"/>
          </p:nvPr>
        </p:nvSpPr>
        <p:spPr/>
        <p:txBody>
          <a:bodyPr/>
          <a:lstStyle/>
          <a:p>
            <a:fld id="{72E6638A-AFEB-0940-8930-CAE8364EABA5}" type="datetimeFigureOut">
              <a:rPr lang="en-US" smtClean="0"/>
              <a:t>8/8/2018</a:t>
            </a:fld>
            <a:endParaRPr lang="en-US"/>
          </a:p>
        </p:txBody>
      </p:sp>
      <p:sp>
        <p:nvSpPr>
          <p:cNvPr id="5" name="Footer Placeholder 4">
            <a:extLst>
              <a:ext uri="{FF2B5EF4-FFF2-40B4-BE49-F238E27FC236}">
                <a16:creationId xmlns:a16="http://schemas.microsoft.com/office/drawing/2014/main" xmlns="" id="{8300982F-79D7-8C47-B74B-63D5DA60B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32FD022-1998-0F4D-A4F7-197FA06E4CAF}"/>
              </a:ext>
            </a:extLst>
          </p:cNvPr>
          <p:cNvSpPr>
            <a:spLocks noGrp="1"/>
          </p:cNvSpPr>
          <p:nvPr>
            <p:ph type="sldNum" sz="quarter" idx="12"/>
          </p:nvPr>
        </p:nvSpPr>
        <p:spPr/>
        <p:txBody>
          <a:bodyPr/>
          <a:lstStyle/>
          <a:p>
            <a:fld id="{61155CC1-09AD-2647-9526-55D469011137}" type="slidenum">
              <a:rPr lang="en-US" smtClean="0"/>
              <a:t>‹#›</a:t>
            </a:fld>
            <a:endParaRPr lang="en-US"/>
          </a:p>
        </p:txBody>
      </p:sp>
    </p:spTree>
    <p:extLst>
      <p:ext uri="{BB962C8B-B14F-4D97-AF65-F5344CB8AC3E}">
        <p14:creationId xmlns:p14="http://schemas.microsoft.com/office/powerpoint/2010/main" val="138723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28677F-52A2-D04A-911B-BBAD17315F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85C10DB-7E1D-8A45-BCC2-345DC1B9DC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C5473B2-A807-0C4E-A337-FC197A2305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A887B11-BBF2-9849-B5EA-8DB4D9417966}"/>
              </a:ext>
            </a:extLst>
          </p:cNvPr>
          <p:cNvSpPr>
            <a:spLocks noGrp="1"/>
          </p:cNvSpPr>
          <p:nvPr>
            <p:ph type="dt" sz="half" idx="10"/>
          </p:nvPr>
        </p:nvSpPr>
        <p:spPr/>
        <p:txBody>
          <a:bodyPr/>
          <a:lstStyle/>
          <a:p>
            <a:fld id="{72E6638A-AFEB-0940-8930-CAE8364EABA5}" type="datetimeFigureOut">
              <a:rPr lang="en-US" smtClean="0"/>
              <a:t>8/8/2018</a:t>
            </a:fld>
            <a:endParaRPr lang="en-US"/>
          </a:p>
        </p:txBody>
      </p:sp>
      <p:sp>
        <p:nvSpPr>
          <p:cNvPr id="6" name="Footer Placeholder 5">
            <a:extLst>
              <a:ext uri="{FF2B5EF4-FFF2-40B4-BE49-F238E27FC236}">
                <a16:creationId xmlns:a16="http://schemas.microsoft.com/office/drawing/2014/main" xmlns="" id="{80D2290D-4B43-B141-9B20-EE9338B8C8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546D73F-8E87-414A-9098-F9B7A76B826D}"/>
              </a:ext>
            </a:extLst>
          </p:cNvPr>
          <p:cNvSpPr>
            <a:spLocks noGrp="1"/>
          </p:cNvSpPr>
          <p:nvPr>
            <p:ph type="sldNum" sz="quarter" idx="12"/>
          </p:nvPr>
        </p:nvSpPr>
        <p:spPr/>
        <p:txBody>
          <a:bodyPr/>
          <a:lstStyle/>
          <a:p>
            <a:fld id="{61155CC1-09AD-2647-9526-55D469011137}" type="slidenum">
              <a:rPr lang="en-US" smtClean="0"/>
              <a:t>‹#›</a:t>
            </a:fld>
            <a:endParaRPr lang="en-US"/>
          </a:p>
        </p:txBody>
      </p:sp>
    </p:spTree>
    <p:extLst>
      <p:ext uri="{BB962C8B-B14F-4D97-AF65-F5344CB8AC3E}">
        <p14:creationId xmlns:p14="http://schemas.microsoft.com/office/powerpoint/2010/main" val="1011399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743B9B-44D1-6F4F-94C8-063F3197AD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3C0E634-D35F-EC40-8CAB-44DC1AD2C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1E64143-67E2-A349-882C-2AD8F93601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5D3336A-16A1-4548-BEED-CECD72B379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5317EBC-B496-AB46-BE94-6C6E7D82D5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F20C1C4-4CB6-F040-B014-E6FF14ADF9B3}"/>
              </a:ext>
            </a:extLst>
          </p:cNvPr>
          <p:cNvSpPr>
            <a:spLocks noGrp="1"/>
          </p:cNvSpPr>
          <p:nvPr>
            <p:ph type="dt" sz="half" idx="10"/>
          </p:nvPr>
        </p:nvSpPr>
        <p:spPr/>
        <p:txBody>
          <a:bodyPr/>
          <a:lstStyle/>
          <a:p>
            <a:fld id="{72E6638A-AFEB-0940-8930-CAE8364EABA5}" type="datetimeFigureOut">
              <a:rPr lang="en-US" smtClean="0"/>
              <a:t>8/8/2018</a:t>
            </a:fld>
            <a:endParaRPr lang="en-US"/>
          </a:p>
        </p:txBody>
      </p:sp>
      <p:sp>
        <p:nvSpPr>
          <p:cNvPr id="8" name="Footer Placeholder 7">
            <a:extLst>
              <a:ext uri="{FF2B5EF4-FFF2-40B4-BE49-F238E27FC236}">
                <a16:creationId xmlns:a16="http://schemas.microsoft.com/office/drawing/2014/main" xmlns="" id="{F323296E-447A-AB48-8254-C198D07EEF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E3ACFE7-5BE2-FB49-A83E-9C31E4F56459}"/>
              </a:ext>
            </a:extLst>
          </p:cNvPr>
          <p:cNvSpPr>
            <a:spLocks noGrp="1"/>
          </p:cNvSpPr>
          <p:nvPr>
            <p:ph type="sldNum" sz="quarter" idx="12"/>
          </p:nvPr>
        </p:nvSpPr>
        <p:spPr/>
        <p:txBody>
          <a:bodyPr/>
          <a:lstStyle/>
          <a:p>
            <a:fld id="{61155CC1-09AD-2647-9526-55D469011137}" type="slidenum">
              <a:rPr lang="en-US" smtClean="0"/>
              <a:t>‹#›</a:t>
            </a:fld>
            <a:endParaRPr lang="en-US"/>
          </a:p>
        </p:txBody>
      </p:sp>
    </p:spTree>
    <p:extLst>
      <p:ext uri="{BB962C8B-B14F-4D97-AF65-F5344CB8AC3E}">
        <p14:creationId xmlns:p14="http://schemas.microsoft.com/office/powerpoint/2010/main" val="242049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E18CF2-2A80-5B4A-9BA9-80C198235A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5FAB2B2-CDB5-A641-B1D2-6E6A25828809}"/>
              </a:ext>
            </a:extLst>
          </p:cNvPr>
          <p:cNvSpPr>
            <a:spLocks noGrp="1"/>
          </p:cNvSpPr>
          <p:nvPr>
            <p:ph type="dt" sz="half" idx="10"/>
          </p:nvPr>
        </p:nvSpPr>
        <p:spPr/>
        <p:txBody>
          <a:bodyPr/>
          <a:lstStyle/>
          <a:p>
            <a:fld id="{72E6638A-AFEB-0940-8930-CAE8364EABA5}" type="datetimeFigureOut">
              <a:rPr lang="en-US" smtClean="0"/>
              <a:t>8/8/2018</a:t>
            </a:fld>
            <a:endParaRPr lang="en-US"/>
          </a:p>
        </p:txBody>
      </p:sp>
      <p:sp>
        <p:nvSpPr>
          <p:cNvPr id="4" name="Footer Placeholder 3">
            <a:extLst>
              <a:ext uri="{FF2B5EF4-FFF2-40B4-BE49-F238E27FC236}">
                <a16:creationId xmlns:a16="http://schemas.microsoft.com/office/drawing/2014/main" xmlns="" id="{F68374F3-C235-3645-984B-D2120F8502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5F3BF93-8221-454C-BECB-36D29339A95E}"/>
              </a:ext>
            </a:extLst>
          </p:cNvPr>
          <p:cNvSpPr>
            <a:spLocks noGrp="1"/>
          </p:cNvSpPr>
          <p:nvPr>
            <p:ph type="sldNum" sz="quarter" idx="12"/>
          </p:nvPr>
        </p:nvSpPr>
        <p:spPr/>
        <p:txBody>
          <a:bodyPr/>
          <a:lstStyle/>
          <a:p>
            <a:fld id="{61155CC1-09AD-2647-9526-55D469011137}" type="slidenum">
              <a:rPr lang="en-US" smtClean="0"/>
              <a:t>‹#›</a:t>
            </a:fld>
            <a:endParaRPr lang="en-US"/>
          </a:p>
        </p:txBody>
      </p:sp>
    </p:spTree>
    <p:extLst>
      <p:ext uri="{BB962C8B-B14F-4D97-AF65-F5344CB8AC3E}">
        <p14:creationId xmlns:p14="http://schemas.microsoft.com/office/powerpoint/2010/main" val="2986585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61D2593-F22A-2849-8367-331C97931C77}"/>
              </a:ext>
            </a:extLst>
          </p:cNvPr>
          <p:cNvSpPr>
            <a:spLocks noGrp="1"/>
          </p:cNvSpPr>
          <p:nvPr>
            <p:ph type="dt" sz="half" idx="10"/>
          </p:nvPr>
        </p:nvSpPr>
        <p:spPr/>
        <p:txBody>
          <a:bodyPr/>
          <a:lstStyle/>
          <a:p>
            <a:fld id="{72E6638A-AFEB-0940-8930-CAE8364EABA5}" type="datetimeFigureOut">
              <a:rPr lang="en-US" smtClean="0"/>
              <a:t>8/8/2018</a:t>
            </a:fld>
            <a:endParaRPr lang="en-US"/>
          </a:p>
        </p:txBody>
      </p:sp>
      <p:sp>
        <p:nvSpPr>
          <p:cNvPr id="3" name="Footer Placeholder 2">
            <a:extLst>
              <a:ext uri="{FF2B5EF4-FFF2-40B4-BE49-F238E27FC236}">
                <a16:creationId xmlns:a16="http://schemas.microsoft.com/office/drawing/2014/main" xmlns="" id="{08F1DB44-A815-B34F-AC70-341B3FC59B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24C87A7-0390-134D-8DFB-EBADC13E3800}"/>
              </a:ext>
            </a:extLst>
          </p:cNvPr>
          <p:cNvSpPr>
            <a:spLocks noGrp="1"/>
          </p:cNvSpPr>
          <p:nvPr>
            <p:ph type="sldNum" sz="quarter" idx="12"/>
          </p:nvPr>
        </p:nvSpPr>
        <p:spPr/>
        <p:txBody>
          <a:bodyPr/>
          <a:lstStyle/>
          <a:p>
            <a:fld id="{61155CC1-09AD-2647-9526-55D469011137}" type="slidenum">
              <a:rPr lang="en-US" smtClean="0"/>
              <a:t>‹#›</a:t>
            </a:fld>
            <a:endParaRPr lang="en-US"/>
          </a:p>
        </p:txBody>
      </p:sp>
    </p:spTree>
    <p:extLst>
      <p:ext uri="{BB962C8B-B14F-4D97-AF65-F5344CB8AC3E}">
        <p14:creationId xmlns:p14="http://schemas.microsoft.com/office/powerpoint/2010/main" val="4159216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7DAA61-1A64-7548-AA4C-2A291F425A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F0C9460-D0D8-A849-97E9-573BA9D67B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02074D6-0DE2-4549-B73D-A16B0E9E7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AF50E06-637D-6344-A2C5-426AA50910B3}"/>
              </a:ext>
            </a:extLst>
          </p:cNvPr>
          <p:cNvSpPr>
            <a:spLocks noGrp="1"/>
          </p:cNvSpPr>
          <p:nvPr>
            <p:ph type="dt" sz="half" idx="10"/>
          </p:nvPr>
        </p:nvSpPr>
        <p:spPr/>
        <p:txBody>
          <a:bodyPr/>
          <a:lstStyle/>
          <a:p>
            <a:fld id="{72E6638A-AFEB-0940-8930-CAE8364EABA5}" type="datetimeFigureOut">
              <a:rPr lang="en-US" smtClean="0"/>
              <a:t>8/8/2018</a:t>
            </a:fld>
            <a:endParaRPr lang="en-US"/>
          </a:p>
        </p:txBody>
      </p:sp>
      <p:sp>
        <p:nvSpPr>
          <p:cNvPr id="6" name="Footer Placeholder 5">
            <a:extLst>
              <a:ext uri="{FF2B5EF4-FFF2-40B4-BE49-F238E27FC236}">
                <a16:creationId xmlns:a16="http://schemas.microsoft.com/office/drawing/2014/main" xmlns="" id="{1972A93A-75B8-AE48-8081-44955660E6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25E536B-1101-404C-B50C-78619A5B7855}"/>
              </a:ext>
            </a:extLst>
          </p:cNvPr>
          <p:cNvSpPr>
            <a:spLocks noGrp="1"/>
          </p:cNvSpPr>
          <p:nvPr>
            <p:ph type="sldNum" sz="quarter" idx="12"/>
          </p:nvPr>
        </p:nvSpPr>
        <p:spPr/>
        <p:txBody>
          <a:bodyPr/>
          <a:lstStyle/>
          <a:p>
            <a:fld id="{61155CC1-09AD-2647-9526-55D469011137}" type="slidenum">
              <a:rPr lang="en-US" smtClean="0"/>
              <a:t>‹#›</a:t>
            </a:fld>
            <a:endParaRPr lang="en-US"/>
          </a:p>
        </p:txBody>
      </p:sp>
    </p:spTree>
    <p:extLst>
      <p:ext uri="{BB962C8B-B14F-4D97-AF65-F5344CB8AC3E}">
        <p14:creationId xmlns:p14="http://schemas.microsoft.com/office/powerpoint/2010/main" val="142179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1AA533-5C8C-AF46-B4C8-66521787A7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5830C74-9A32-B84D-B6DF-819DE86282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0C17207-2990-7A47-9ABE-C792C15D74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24F835A-BEA8-E14C-B328-26ED2BEA43AC}"/>
              </a:ext>
            </a:extLst>
          </p:cNvPr>
          <p:cNvSpPr>
            <a:spLocks noGrp="1"/>
          </p:cNvSpPr>
          <p:nvPr>
            <p:ph type="dt" sz="half" idx="10"/>
          </p:nvPr>
        </p:nvSpPr>
        <p:spPr/>
        <p:txBody>
          <a:bodyPr/>
          <a:lstStyle/>
          <a:p>
            <a:fld id="{72E6638A-AFEB-0940-8930-CAE8364EABA5}" type="datetimeFigureOut">
              <a:rPr lang="en-US" smtClean="0"/>
              <a:t>8/8/2018</a:t>
            </a:fld>
            <a:endParaRPr lang="en-US"/>
          </a:p>
        </p:txBody>
      </p:sp>
      <p:sp>
        <p:nvSpPr>
          <p:cNvPr id="6" name="Footer Placeholder 5">
            <a:extLst>
              <a:ext uri="{FF2B5EF4-FFF2-40B4-BE49-F238E27FC236}">
                <a16:creationId xmlns:a16="http://schemas.microsoft.com/office/drawing/2014/main" xmlns="" id="{FB88E172-89DA-0F48-A794-152A37BA7A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CD0A041-947F-6E48-A3D6-8C63AFD7F3B2}"/>
              </a:ext>
            </a:extLst>
          </p:cNvPr>
          <p:cNvSpPr>
            <a:spLocks noGrp="1"/>
          </p:cNvSpPr>
          <p:nvPr>
            <p:ph type="sldNum" sz="quarter" idx="12"/>
          </p:nvPr>
        </p:nvSpPr>
        <p:spPr/>
        <p:txBody>
          <a:bodyPr/>
          <a:lstStyle/>
          <a:p>
            <a:fld id="{61155CC1-09AD-2647-9526-55D469011137}" type="slidenum">
              <a:rPr lang="en-US" smtClean="0"/>
              <a:t>‹#›</a:t>
            </a:fld>
            <a:endParaRPr lang="en-US"/>
          </a:p>
        </p:txBody>
      </p:sp>
    </p:spTree>
    <p:extLst>
      <p:ext uri="{BB962C8B-B14F-4D97-AF65-F5344CB8AC3E}">
        <p14:creationId xmlns:p14="http://schemas.microsoft.com/office/powerpoint/2010/main" val="3585192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45A932D-3900-F540-90F7-E370A7B82B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F7C04F4-194A-2342-90EE-D23917C6BE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3176BA1-2548-C740-8E56-4C43C9E79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6638A-AFEB-0940-8930-CAE8364EABA5}" type="datetimeFigureOut">
              <a:rPr lang="en-US" smtClean="0"/>
              <a:t>8/8/2018</a:t>
            </a:fld>
            <a:endParaRPr lang="en-US"/>
          </a:p>
        </p:txBody>
      </p:sp>
      <p:sp>
        <p:nvSpPr>
          <p:cNvPr id="5" name="Footer Placeholder 4">
            <a:extLst>
              <a:ext uri="{FF2B5EF4-FFF2-40B4-BE49-F238E27FC236}">
                <a16:creationId xmlns:a16="http://schemas.microsoft.com/office/drawing/2014/main" xmlns="" id="{A83D08F5-ABAD-E94E-98FB-DD0457FDED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8C7154D-A0A1-0C41-8E00-0D831A5762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55CC1-09AD-2647-9526-55D469011137}" type="slidenum">
              <a:rPr lang="en-US" smtClean="0"/>
              <a:t>‹#›</a:t>
            </a:fld>
            <a:endParaRPr lang="en-US"/>
          </a:p>
        </p:txBody>
      </p:sp>
    </p:spTree>
    <p:extLst>
      <p:ext uri="{BB962C8B-B14F-4D97-AF65-F5344CB8AC3E}">
        <p14:creationId xmlns:p14="http://schemas.microsoft.com/office/powerpoint/2010/main" val="3537612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ti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fficeArt object">
            <a:extLst>
              <a:ext uri="{FF2B5EF4-FFF2-40B4-BE49-F238E27FC236}">
                <a16:creationId xmlns:a16="http://schemas.microsoft.com/office/drawing/2014/main" xmlns="" id="{5AA7ADD5-7536-8349-BA90-0E1B2DE118EF}"/>
              </a:ext>
            </a:extLst>
          </p:cNvPr>
          <p:cNvPicPr/>
          <p:nvPr/>
        </p:nvPicPr>
        <p:blipFill rotWithShape="1">
          <a:blip r:embed="rId2">
            <a:extLst/>
          </a:blip>
          <a:srcRect b="42187"/>
          <a:stretch/>
        </p:blipFill>
        <p:spPr>
          <a:xfrm>
            <a:off x="0" y="-2"/>
            <a:ext cx="12192000" cy="6858002"/>
          </a:xfrm>
          <a:prstGeom prst="rect">
            <a:avLst/>
          </a:prstGeom>
          <a:ln w="12700" cap="flat">
            <a:noFill/>
            <a:miter lim="400000"/>
          </a:ln>
          <a:effectLst/>
        </p:spPr>
      </p:pic>
      <p:sp>
        <p:nvSpPr>
          <p:cNvPr id="12" name="officeArt object">
            <a:extLst>
              <a:ext uri="{FF2B5EF4-FFF2-40B4-BE49-F238E27FC236}">
                <a16:creationId xmlns:a16="http://schemas.microsoft.com/office/drawing/2014/main" xmlns="" id="{E8F03B07-76F5-9147-8DE5-7D8DA951DFC8}"/>
              </a:ext>
            </a:extLst>
          </p:cNvPr>
          <p:cNvSpPr/>
          <p:nvPr/>
        </p:nvSpPr>
        <p:spPr>
          <a:xfrm>
            <a:off x="5312" y="-2"/>
            <a:ext cx="11336198" cy="5751873"/>
          </a:xfrm>
          <a:prstGeom prst="rect">
            <a:avLst/>
          </a:prstGeom>
          <a:solidFill>
            <a:srgbClr val="000000">
              <a:alpha val="70000"/>
            </a:srgbClr>
          </a:solidFill>
          <a:ln w="12700" cap="flat">
            <a:noFill/>
            <a:miter lim="400000"/>
          </a:ln>
          <a:effectLst/>
        </p:spPr>
        <p:txBody>
          <a:bodyPr/>
          <a:lstStyle/>
          <a:p>
            <a:endParaRPr lang="en-US"/>
          </a:p>
        </p:txBody>
      </p:sp>
      <p:sp>
        <p:nvSpPr>
          <p:cNvPr id="4" name="officeArt object">
            <a:extLst>
              <a:ext uri="{FF2B5EF4-FFF2-40B4-BE49-F238E27FC236}">
                <a16:creationId xmlns:a16="http://schemas.microsoft.com/office/drawing/2014/main" xmlns="" id="{C6D1D9FF-5ABE-DB40-9F21-6A31A8AF000D}"/>
              </a:ext>
            </a:extLst>
          </p:cNvPr>
          <p:cNvSpPr/>
          <p:nvPr/>
        </p:nvSpPr>
        <p:spPr>
          <a:xfrm>
            <a:off x="0" y="609600"/>
            <a:ext cx="5829300" cy="4837256"/>
          </a:xfrm>
          <a:prstGeom prst="rect">
            <a:avLst/>
          </a:prstGeom>
          <a:solidFill>
            <a:srgbClr val="444247"/>
          </a:solidFill>
          <a:ln w="12700" cap="flat">
            <a:noFill/>
            <a:miter lim="400000"/>
          </a:ln>
          <a:effectLst/>
        </p:spPr>
        <p:txBody>
          <a:bodyPr/>
          <a:lstStyle/>
          <a:p>
            <a:endParaRPr lang="en-US" dirty="0"/>
          </a:p>
        </p:txBody>
      </p:sp>
      <p:pic>
        <p:nvPicPr>
          <p:cNvPr id="9" name="Picture 8">
            <a:extLst>
              <a:ext uri="{FF2B5EF4-FFF2-40B4-BE49-F238E27FC236}">
                <a16:creationId xmlns:a16="http://schemas.microsoft.com/office/drawing/2014/main" xmlns="" id="{777D7CB3-19BF-E348-ACDB-1C63898C57E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4719" y="6030679"/>
            <a:ext cx="1310640" cy="731520"/>
          </a:xfrm>
          <a:prstGeom prst="rect">
            <a:avLst/>
          </a:prstGeom>
          <a:noFill/>
          <a:ln>
            <a:noFill/>
          </a:ln>
          <a:effectLst/>
        </p:spPr>
      </p:pic>
      <p:sp>
        <p:nvSpPr>
          <p:cNvPr id="10" name="Shape 1073741847">
            <a:extLst>
              <a:ext uri="{FF2B5EF4-FFF2-40B4-BE49-F238E27FC236}">
                <a16:creationId xmlns:a16="http://schemas.microsoft.com/office/drawing/2014/main" xmlns="" id="{2B3AC850-AA0C-E54B-AC85-47F1DBA7E28A}"/>
              </a:ext>
            </a:extLst>
          </p:cNvPr>
          <p:cNvSpPr txBox="1"/>
          <p:nvPr/>
        </p:nvSpPr>
        <p:spPr>
          <a:xfrm>
            <a:off x="2015614" y="6222577"/>
            <a:ext cx="5137354" cy="393700"/>
          </a:xfrm>
          <a:prstGeom prst="rect">
            <a:avLst/>
          </a:prstGeom>
          <a:noFill/>
          <a:ln w="12700" cap="flat">
            <a:noFill/>
            <a:miter lim="400000"/>
          </a:ln>
          <a:effectLst/>
        </p:spPr>
        <p:txBody>
          <a:bodyPr wrap="square" lIns="38100" tIns="38100" rIns="38100" bIns="38100" numCol="1" anchor="ctr">
            <a:noAutofit/>
          </a:bodyPr>
          <a:lstStyle/>
          <a:p>
            <a:pPr>
              <a:spcAft>
                <a:spcPts val="0"/>
              </a:spcAft>
            </a:pPr>
            <a:r>
              <a:rPr lang="en-US" sz="2000" dirty="0">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International Virtual Observatory Alliance</a:t>
            </a:r>
            <a:endParaRPr lang="en-GB" sz="2000" dirty="0">
              <a:solidFill>
                <a:srgbClr val="FEFEFE"/>
              </a:solidFill>
              <a:effectLst>
                <a:outerShdw blurRad="50800" dist="38100" dir="2700000" algn="tl" rotWithShape="0">
                  <a:prstClr val="black">
                    <a:alpha val="40000"/>
                  </a:prstClr>
                </a:outerShdw>
              </a:effectLst>
              <a:latin typeface="TeXGyreHeros-Regular"/>
              <a:ea typeface="Arial Unicode MS" panose="020B0604020202020204" pitchFamily="34" charset="-128"/>
              <a:cs typeface="Arial Unicode MS" panose="020B0604020202020204" pitchFamily="34" charset="-128"/>
            </a:endParaRPr>
          </a:p>
        </p:txBody>
      </p:sp>
      <p:sp>
        <p:nvSpPr>
          <p:cNvPr id="11" name="officeArt object">
            <a:extLst>
              <a:ext uri="{FF2B5EF4-FFF2-40B4-BE49-F238E27FC236}">
                <a16:creationId xmlns:a16="http://schemas.microsoft.com/office/drawing/2014/main" xmlns="" id="{E1BF215A-F012-6846-B485-91037C342F77}"/>
              </a:ext>
            </a:extLst>
          </p:cNvPr>
          <p:cNvSpPr txBox="1"/>
          <p:nvPr/>
        </p:nvSpPr>
        <p:spPr>
          <a:xfrm>
            <a:off x="7683910" y="6536704"/>
            <a:ext cx="4934320" cy="284405"/>
          </a:xfrm>
          <a:prstGeom prst="rect">
            <a:avLst/>
          </a:prstGeom>
          <a:noFill/>
          <a:ln w="12700" cap="flat">
            <a:noFill/>
            <a:miter lim="400000"/>
          </a:ln>
          <a:effectLst/>
        </p:spPr>
        <p:txBody>
          <a:bodyPr wrap="square" lIns="38100" tIns="38100" rIns="38100" bIns="38100" numCol="1" anchor="ctr">
            <a:noAutofit/>
          </a:bodyPr>
          <a:lstStyle/>
          <a:p>
            <a:pPr>
              <a:spcAft>
                <a:spcPts val="0"/>
              </a:spcAft>
            </a:pPr>
            <a:r>
              <a:rPr lang="en-US" sz="1000" i="1" dirty="0">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Credit: X-ray: NASA/CXC/</a:t>
            </a:r>
            <a:r>
              <a:rPr lang="en-US" sz="1000" i="1" dirty="0" err="1">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CfA</a:t>
            </a:r>
            <a:r>
              <a:rPr lang="en-US" sz="1000" i="1" dirty="0">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/R. </a:t>
            </a:r>
            <a:r>
              <a:rPr lang="en-US" sz="1000" i="1" dirty="0" err="1">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Tullmann</a:t>
            </a:r>
            <a:r>
              <a:rPr lang="en-US" sz="1000" i="1" dirty="0">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 et al.; Optical: NASA/AURA/</a:t>
            </a:r>
            <a:r>
              <a:rPr lang="en-US" sz="1000" i="1" dirty="0" err="1">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STScI</a:t>
            </a:r>
            <a:endParaRPr lang="en-GB" sz="1000" i="1" dirty="0">
              <a:solidFill>
                <a:srgbClr val="FEFEFE"/>
              </a:solidFill>
              <a:effectLst>
                <a:outerShdw blurRad="50800" dist="38100" dir="2700000" algn="tl" rotWithShape="0">
                  <a:prstClr val="black">
                    <a:alpha val="40000"/>
                  </a:prstClr>
                </a:outerShdw>
              </a:effectLst>
              <a:latin typeface="TeXGyreHeros-Italic"/>
              <a:ea typeface="Arial Unicode MS" panose="020B0604020202020204" pitchFamily="34" charset="-128"/>
              <a:cs typeface="Arial Unicode MS" panose="020B0604020202020204" pitchFamily="34" charset="-128"/>
            </a:endParaRPr>
          </a:p>
        </p:txBody>
      </p:sp>
      <p:sp>
        <p:nvSpPr>
          <p:cNvPr id="14" name="officeArt object">
            <a:extLst>
              <a:ext uri="{FF2B5EF4-FFF2-40B4-BE49-F238E27FC236}">
                <a16:creationId xmlns:a16="http://schemas.microsoft.com/office/drawing/2014/main" xmlns="" id="{497810CA-2C27-F04D-B573-1868F1AE9B4F}"/>
              </a:ext>
            </a:extLst>
          </p:cNvPr>
          <p:cNvSpPr txBox="1"/>
          <p:nvPr/>
        </p:nvSpPr>
        <p:spPr>
          <a:xfrm>
            <a:off x="656530" y="2139303"/>
            <a:ext cx="4938896" cy="2840926"/>
          </a:xfrm>
          <a:prstGeom prst="rect">
            <a:avLst/>
          </a:prstGeom>
          <a:noFill/>
          <a:ln w="12700" cap="flat">
            <a:noFill/>
            <a:miter lim="400000"/>
          </a:ln>
          <a:effectLst/>
        </p:spPr>
        <p:txBody>
          <a:bodyPr wrap="square" lIns="0" tIns="0" rIns="0" bIns="0" numCol="1" anchor="b" anchorCtr="0">
            <a:noAutofit/>
          </a:bodyPr>
          <a:lstStyle/>
          <a:p>
            <a:pPr algn="just"/>
            <a:r>
              <a:rPr lang="en-US" sz="1600" dirty="0" smtClean="0">
                <a:solidFill>
                  <a:schemeClr val="bg1"/>
                </a:solidFill>
                <a:latin typeface="TeX Gyre Heros"/>
              </a:rPr>
              <a:t>Ukrainian Virtual observatory (</a:t>
            </a:r>
            <a:r>
              <a:rPr lang="en-US" sz="1600" dirty="0" err="1" smtClean="0">
                <a:solidFill>
                  <a:schemeClr val="bg1"/>
                </a:solidFill>
                <a:latin typeface="TeX Gyre Heros"/>
              </a:rPr>
              <a:t>UkrVO</a:t>
            </a:r>
            <a:r>
              <a:rPr lang="en-US" sz="1600" dirty="0" smtClean="0">
                <a:solidFill>
                  <a:schemeClr val="bg1"/>
                </a:solidFill>
                <a:latin typeface="TeX Gyre Heros"/>
              </a:rPr>
              <a:t>) </a:t>
            </a:r>
            <a:r>
              <a:rPr lang="en-US" sz="1600" dirty="0" smtClean="0">
                <a:solidFill>
                  <a:schemeClr val="bg1"/>
                </a:solidFill>
                <a:latin typeface="TeX Gyre Heros"/>
              </a:rPr>
              <a:t>has been joined </a:t>
            </a:r>
            <a:r>
              <a:rPr lang="en-US" sz="1600" dirty="0" smtClean="0">
                <a:solidFill>
                  <a:schemeClr val="bg1"/>
                </a:solidFill>
                <a:latin typeface="TeX Gyre Heros"/>
              </a:rPr>
              <a:t>to </a:t>
            </a:r>
            <a:r>
              <a:rPr lang="en-US" sz="1600" dirty="0" smtClean="0">
                <a:solidFill>
                  <a:schemeClr val="bg1"/>
                </a:solidFill>
                <a:latin typeface="TeX Gyre Heros"/>
              </a:rPr>
              <a:t>the IVOA in 2011.  The main task of  </a:t>
            </a:r>
            <a:r>
              <a:rPr lang="en-US" sz="1600" dirty="0" err="1" smtClean="0">
                <a:solidFill>
                  <a:schemeClr val="bg1"/>
                </a:solidFill>
                <a:latin typeface="TeX Gyre Heros"/>
              </a:rPr>
              <a:t>UkrVO</a:t>
            </a:r>
            <a:r>
              <a:rPr lang="en-US" sz="1600" dirty="0" smtClean="0">
                <a:solidFill>
                  <a:schemeClr val="bg1"/>
                </a:solidFill>
                <a:latin typeface="TeX Gyre Heros"/>
              </a:rPr>
              <a:t> at </a:t>
            </a:r>
            <a:r>
              <a:rPr lang="en-US" sz="1600" dirty="0" smtClean="0">
                <a:solidFill>
                  <a:schemeClr val="bg1"/>
                </a:solidFill>
                <a:latin typeface="TeX Gyre Heros"/>
              </a:rPr>
              <a:t>that time </a:t>
            </a:r>
            <a:r>
              <a:rPr lang="en-US" sz="1600" dirty="0" smtClean="0">
                <a:solidFill>
                  <a:schemeClr val="bg1"/>
                </a:solidFill>
                <a:latin typeface="TeX Gyre Heros"/>
              </a:rPr>
              <a:t>was the integration of efforts of </a:t>
            </a:r>
            <a:r>
              <a:rPr lang="en-US" sz="1600" dirty="0" smtClean="0">
                <a:solidFill>
                  <a:schemeClr val="bg1"/>
                </a:solidFill>
                <a:latin typeface="TeX Gyre Heros"/>
              </a:rPr>
              <a:t>the Ukrainian </a:t>
            </a:r>
            <a:r>
              <a:rPr lang="en-US" sz="1600" dirty="0" smtClean="0">
                <a:solidFill>
                  <a:schemeClr val="bg1"/>
                </a:solidFill>
                <a:latin typeface="TeX Gyre Heros"/>
              </a:rPr>
              <a:t>astronomers in doing science on the basis of the cumulative multi-wave </a:t>
            </a:r>
            <a:r>
              <a:rPr lang="en-US" sz="1600" dirty="0" smtClean="0">
                <a:solidFill>
                  <a:schemeClr val="bg1"/>
                </a:solidFill>
                <a:latin typeface="TeX Gyre Heros"/>
              </a:rPr>
              <a:t>archives </a:t>
            </a:r>
            <a:r>
              <a:rPr lang="en-US" sz="1600" dirty="0" smtClean="0">
                <a:solidFill>
                  <a:schemeClr val="bg1"/>
                </a:solidFill>
                <a:latin typeface="TeX Gyre Heros"/>
              </a:rPr>
              <a:t>and state-of-the-art observational data. The core idea of </a:t>
            </a:r>
            <a:r>
              <a:rPr lang="en-US" sz="1600" dirty="0" err="1" smtClean="0">
                <a:solidFill>
                  <a:schemeClr val="bg1"/>
                </a:solidFill>
                <a:latin typeface="TeX Gyre Heros"/>
              </a:rPr>
              <a:t>UkrVO</a:t>
            </a:r>
            <a:r>
              <a:rPr lang="en-US" sz="1600" dirty="0" smtClean="0">
                <a:solidFill>
                  <a:schemeClr val="bg1"/>
                </a:solidFill>
                <a:latin typeface="TeX Gyre Heros"/>
              </a:rPr>
              <a:t> </a:t>
            </a:r>
            <a:r>
              <a:rPr lang="en-US" sz="1600" dirty="0" smtClean="0">
                <a:solidFill>
                  <a:schemeClr val="bg1"/>
                </a:solidFill>
                <a:latin typeface="TeX Gyre Heros"/>
              </a:rPr>
              <a:t>at </a:t>
            </a:r>
            <a:r>
              <a:rPr lang="en-US" sz="1600" dirty="0" smtClean="0">
                <a:solidFill>
                  <a:schemeClr val="bg1"/>
                </a:solidFill>
                <a:latin typeface="TeX Gyre Heros"/>
              </a:rPr>
              <a:t>that stage became </a:t>
            </a:r>
            <a:r>
              <a:rPr lang="en-US" sz="1600" dirty="0" smtClean="0">
                <a:solidFill>
                  <a:schemeClr val="bg1"/>
                </a:solidFill>
                <a:latin typeface="TeX Gyre Heros"/>
              </a:rPr>
              <a:t>the </a:t>
            </a:r>
            <a:r>
              <a:rPr lang="en-US" sz="1600" dirty="0" smtClean="0">
                <a:solidFill>
                  <a:schemeClr val="bg1"/>
                </a:solidFill>
                <a:latin typeface="TeX Gyre Heros"/>
              </a:rPr>
              <a:t>creation of the all-Ukrainian database of photographic, CCD, and </a:t>
            </a:r>
            <a:r>
              <a:rPr lang="en-US" sz="1600" dirty="0" smtClean="0">
                <a:solidFill>
                  <a:schemeClr val="bg1"/>
                </a:solidFill>
                <a:latin typeface="TeX Gyre Heros"/>
              </a:rPr>
              <a:t>spectral </a:t>
            </a:r>
            <a:r>
              <a:rPr lang="en-US" sz="1600" dirty="0" smtClean="0">
                <a:solidFill>
                  <a:schemeClr val="bg1"/>
                </a:solidFill>
                <a:latin typeface="TeX Gyre Heros"/>
              </a:rPr>
              <a:t>observations covered the period of more than 100 years, their digitizing and compilation into Joint Digital Archive prepared for further data processing and generation of new knowledge in combination with the new observational material. The main challenge we encountered consisted in the devising and developing </a:t>
            </a:r>
            <a:r>
              <a:rPr lang="en-US" sz="1600" dirty="0" smtClean="0">
                <a:solidFill>
                  <a:schemeClr val="bg1"/>
                </a:solidFill>
                <a:latin typeface="TeX Gyre Heros"/>
              </a:rPr>
              <a:t>the methods </a:t>
            </a:r>
            <a:r>
              <a:rPr lang="en-US" sz="1600" dirty="0" smtClean="0">
                <a:solidFill>
                  <a:schemeClr val="bg1"/>
                </a:solidFill>
                <a:latin typeface="TeX Gyre Heros"/>
              </a:rPr>
              <a:t>and means to attain the desired goals.   </a:t>
            </a:r>
            <a:endParaRPr lang="en-US" sz="1600" dirty="0">
              <a:solidFill>
                <a:schemeClr val="bg1"/>
              </a:solidFill>
              <a:latin typeface="TeX Gyre Heros"/>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566" y="840961"/>
            <a:ext cx="4374534" cy="4374534"/>
          </a:xfrm>
          <a:prstGeom prst="rect">
            <a:avLst/>
          </a:prstGeom>
        </p:spPr>
      </p:pic>
    </p:spTree>
    <p:extLst>
      <p:ext uri="{BB962C8B-B14F-4D97-AF65-F5344CB8AC3E}">
        <p14:creationId xmlns:p14="http://schemas.microsoft.com/office/powerpoint/2010/main" val="1666579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fficeArt object">
            <a:extLst>
              <a:ext uri="{FF2B5EF4-FFF2-40B4-BE49-F238E27FC236}">
                <a16:creationId xmlns:a16="http://schemas.microsoft.com/office/drawing/2014/main" xmlns="" id="{5AA7ADD5-7536-8349-BA90-0E1B2DE118EF}"/>
              </a:ext>
            </a:extLst>
          </p:cNvPr>
          <p:cNvPicPr/>
          <p:nvPr/>
        </p:nvPicPr>
        <p:blipFill rotWithShape="1">
          <a:blip r:embed="rId2">
            <a:extLst/>
          </a:blip>
          <a:srcRect b="42187"/>
          <a:stretch/>
        </p:blipFill>
        <p:spPr>
          <a:xfrm>
            <a:off x="0" y="-2"/>
            <a:ext cx="12192000" cy="6858002"/>
          </a:xfrm>
          <a:prstGeom prst="rect">
            <a:avLst/>
          </a:prstGeom>
          <a:ln w="12700" cap="flat">
            <a:noFill/>
            <a:miter lim="400000"/>
          </a:ln>
          <a:effectLst/>
        </p:spPr>
      </p:pic>
      <p:sp>
        <p:nvSpPr>
          <p:cNvPr id="3" name="officeArt object">
            <a:extLst>
              <a:ext uri="{FF2B5EF4-FFF2-40B4-BE49-F238E27FC236}">
                <a16:creationId xmlns:a16="http://schemas.microsoft.com/office/drawing/2014/main" xmlns="" id="{C71287FA-AECA-4848-B9AD-71AF1EA1A68C}"/>
              </a:ext>
            </a:extLst>
          </p:cNvPr>
          <p:cNvSpPr/>
          <p:nvPr/>
        </p:nvSpPr>
        <p:spPr>
          <a:xfrm>
            <a:off x="5312" y="-2"/>
            <a:ext cx="5481088" cy="5751873"/>
          </a:xfrm>
          <a:prstGeom prst="rect">
            <a:avLst/>
          </a:prstGeom>
          <a:solidFill>
            <a:srgbClr val="000000">
              <a:alpha val="70000"/>
            </a:srgbClr>
          </a:solidFill>
          <a:ln w="12700" cap="flat">
            <a:noFill/>
            <a:miter lim="400000"/>
          </a:ln>
          <a:effectLst/>
        </p:spPr>
        <p:txBody>
          <a:bodyPr lIns="270000" rIns="270000"/>
          <a:lstStyle/>
          <a:p>
            <a:endParaRPr lang="it-IT" sz="2000" dirty="0" smtClean="0">
              <a:solidFill>
                <a:schemeClr val="bg1"/>
              </a:solidFill>
              <a:latin typeface="TeX Gyre Heros"/>
            </a:endParaRPr>
          </a:p>
          <a:p>
            <a:r>
              <a:rPr lang="en-US" sz="2000" dirty="0" smtClean="0">
                <a:solidFill>
                  <a:schemeClr val="bg1"/>
                </a:solidFill>
                <a:latin typeface="TeX Gyre Heros"/>
              </a:rPr>
              <a:t>JOINT DIGITAL  ARCHIVE</a:t>
            </a:r>
            <a:endParaRPr lang="en-US" sz="2000" dirty="0">
              <a:solidFill>
                <a:schemeClr val="bg1"/>
              </a:solidFill>
              <a:latin typeface="TeX Gyre Heros"/>
            </a:endParaRPr>
          </a:p>
          <a:p>
            <a:pPr algn="just"/>
            <a:r>
              <a:rPr lang="en-US" sz="1600" dirty="0" smtClean="0">
                <a:solidFill>
                  <a:srgbClr val="4DBBB1"/>
                </a:solidFill>
                <a:latin typeface="TeX Gyre Heros"/>
              </a:rPr>
              <a:t>JDA is the core </a:t>
            </a:r>
            <a:r>
              <a:rPr lang="en-US" sz="1600" dirty="0" smtClean="0">
                <a:solidFill>
                  <a:srgbClr val="4DBBB1"/>
                </a:solidFill>
                <a:latin typeface="TeX Gyre Heros"/>
              </a:rPr>
              <a:t>of the </a:t>
            </a:r>
            <a:r>
              <a:rPr lang="en-US" sz="1600" dirty="0" err="1" smtClean="0">
                <a:solidFill>
                  <a:srgbClr val="4DBBB1"/>
                </a:solidFill>
                <a:latin typeface="TeX Gyre Heros"/>
              </a:rPr>
              <a:t>UkrVO</a:t>
            </a:r>
            <a:r>
              <a:rPr lang="en-US" sz="1600" dirty="0" smtClean="0">
                <a:solidFill>
                  <a:srgbClr val="4DBBB1"/>
                </a:solidFill>
                <a:latin typeface="TeX Gyre Heros"/>
              </a:rPr>
              <a:t> </a:t>
            </a:r>
            <a:r>
              <a:rPr lang="en-US" sz="1600" dirty="0" smtClean="0">
                <a:solidFill>
                  <a:srgbClr val="4DBBB1"/>
                </a:solidFill>
                <a:latin typeface="TeX Gyre Heros"/>
              </a:rPr>
              <a:t>project collecting photographic and CCD resources of 5 Ukrainian observatories. JDA database comprise  metadata for 46 thousand direct photographic negatives of the sky, 12 thousand digital images of  these negatives, and more than 30 thousand CCD frames from operating telescopes. The open access to JDA provided by DBGPA site http://gua.db.ukr-vo.org. </a:t>
            </a:r>
            <a:endParaRPr lang="en-US" sz="1600" dirty="0">
              <a:solidFill>
                <a:srgbClr val="4DBBB1"/>
              </a:solidFill>
              <a:latin typeface="TeX Gyre Heros"/>
            </a:endParaRPr>
          </a:p>
          <a:p>
            <a:endParaRPr lang="en-US" sz="2000" dirty="0" smtClean="0">
              <a:solidFill>
                <a:schemeClr val="bg1"/>
              </a:solidFill>
              <a:latin typeface="TeX Gyre Heros"/>
            </a:endParaRPr>
          </a:p>
          <a:p>
            <a:r>
              <a:rPr lang="en-US" sz="2000" dirty="0" smtClean="0">
                <a:solidFill>
                  <a:schemeClr val="bg1"/>
                </a:solidFill>
                <a:latin typeface="TeX Gyre Heros"/>
              </a:rPr>
              <a:t>STELLAR CATALOGUES</a:t>
            </a:r>
          </a:p>
          <a:p>
            <a:pPr algn="just"/>
            <a:r>
              <a:rPr lang="en-US" sz="1600" dirty="0" smtClean="0">
                <a:solidFill>
                  <a:srgbClr val="4DBBB1"/>
                </a:solidFill>
                <a:latin typeface="TeX Gyre Heros"/>
              </a:rPr>
              <a:t>JDA digital images have been used for the creation of enhanced versions of stellar catalogues obtained as projects of previous years. They are vast catalogues of  FON project (FONAC-Kyiv, 24 million objects down to 16.5 B-mag; FONAC-</a:t>
            </a:r>
            <a:r>
              <a:rPr lang="en-US" sz="1600" dirty="0" err="1" smtClean="0">
                <a:solidFill>
                  <a:srgbClr val="4DBBB1"/>
                </a:solidFill>
                <a:latin typeface="TeX Gyre Heros"/>
              </a:rPr>
              <a:t>Kitab</a:t>
            </a:r>
            <a:r>
              <a:rPr lang="en-US" sz="1600" dirty="0" smtClean="0">
                <a:solidFill>
                  <a:srgbClr val="4DBBB1"/>
                </a:solidFill>
                <a:latin typeface="TeX Gyre Heros"/>
              </a:rPr>
              <a:t>, </a:t>
            </a:r>
            <a:r>
              <a:rPr lang="en-US" sz="1600" dirty="0">
                <a:solidFill>
                  <a:srgbClr val="4DBBB1"/>
                </a:solidFill>
                <a:latin typeface="TeX Gyre Heros"/>
              </a:rPr>
              <a:t>13 million </a:t>
            </a:r>
            <a:r>
              <a:rPr lang="en-US" sz="1600" dirty="0" smtClean="0">
                <a:solidFill>
                  <a:srgbClr val="4DBBB1"/>
                </a:solidFill>
                <a:latin typeface="TeX Gyre Heros"/>
              </a:rPr>
              <a:t>objects, 17.5 B-mag), catalogues of proper motions of stars (CP zone, </a:t>
            </a:r>
            <a:r>
              <a:rPr lang="en-US" sz="1600" dirty="0">
                <a:solidFill>
                  <a:srgbClr val="4DBBB1"/>
                </a:solidFill>
                <a:latin typeface="TeX Gyre Heros"/>
              </a:rPr>
              <a:t>2 million </a:t>
            </a:r>
            <a:r>
              <a:rPr lang="en-US" sz="1600" dirty="0" smtClean="0">
                <a:solidFill>
                  <a:srgbClr val="4DBBB1"/>
                </a:solidFill>
                <a:latin typeface="TeX Gyre Heros"/>
              </a:rPr>
              <a:t>objects, 15 B-mag), catalogues of stars in open clusters (1766 clusters, </a:t>
            </a:r>
            <a:r>
              <a:rPr lang="en-US" sz="1600" dirty="0">
                <a:solidFill>
                  <a:srgbClr val="4DBBB1"/>
                </a:solidFill>
                <a:latin typeface="TeX Gyre Heros"/>
              </a:rPr>
              <a:t>2 million </a:t>
            </a:r>
            <a:r>
              <a:rPr lang="en-US" sz="1600" dirty="0" smtClean="0">
                <a:solidFill>
                  <a:srgbClr val="4DBBB1"/>
                </a:solidFill>
                <a:latin typeface="TeX Gyre Heros"/>
              </a:rPr>
              <a:t>objects)</a:t>
            </a:r>
          </a:p>
          <a:p>
            <a:endParaRPr lang="en-US" sz="2000" dirty="0" smtClean="0">
              <a:solidFill>
                <a:schemeClr val="bg1"/>
              </a:solidFill>
              <a:latin typeface="TeX Gyre Heros"/>
            </a:endParaRPr>
          </a:p>
          <a:p>
            <a:endParaRPr lang="it-IT" sz="2000" dirty="0">
              <a:solidFill>
                <a:schemeClr val="bg1"/>
              </a:solidFill>
            </a:endParaRPr>
          </a:p>
          <a:p>
            <a:endParaRPr lang="it-IT" sz="2000" dirty="0" smtClean="0">
              <a:solidFill>
                <a:schemeClr val="bg1"/>
              </a:solidFill>
            </a:endParaRPr>
          </a:p>
          <a:p>
            <a:endParaRPr lang="it-IT" sz="2000" dirty="0">
              <a:solidFill>
                <a:schemeClr val="bg1"/>
              </a:solidFill>
            </a:endParaRPr>
          </a:p>
          <a:p>
            <a:endParaRPr lang="it-IT" sz="2000" dirty="0" smtClean="0">
              <a:solidFill>
                <a:schemeClr val="bg1"/>
              </a:solidFill>
            </a:endParaRPr>
          </a:p>
        </p:txBody>
      </p:sp>
      <p:pic>
        <p:nvPicPr>
          <p:cNvPr id="9" name="Picture 8">
            <a:extLst>
              <a:ext uri="{FF2B5EF4-FFF2-40B4-BE49-F238E27FC236}">
                <a16:creationId xmlns:a16="http://schemas.microsoft.com/office/drawing/2014/main" xmlns="" id="{777D7CB3-19BF-E348-ACDB-1C63898C57E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4719" y="6030679"/>
            <a:ext cx="1310640" cy="731520"/>
          </a:xfrm>
          <a:prstGeom prst="rect">
            <a:avLst/>
          </a:prstGeom>
          <a:noFill/>
          <a:ln>
            <a:noFill/>
          </a:ln>
          <a:effectLst/>
        </p:spPr>
      </p:pic>
      <p:sp>
        <p:nvSpPr>
          <p:cNvPr id="10" name="Shape 1073741847">
            <a:extLst>
              <a:ext uri="{FF2B5EF4-FFF2-40B4-BE49-F238E27FC236}">
                <a16:creationId xmlns:a16="http://schemas.microsoft.com/office/drawing/2014/main" xmlns="" id="{2B3AC850-AA0C-E54B-AC85-47F1DBA7E28A}"/>
              </a:ext>
            </a:extLst>
          </p:cNvPr>
          <p:cNvSpPr txBox="1"/>
          <p:nvPr/>
        </p:nvSpPr>
        <p:spPr>
          <a:xfrm>
            <a:off x="2015614" y="6222577"/>
            <a:ext cx="5137354" cy="393700"/>
          </a:xfrm>
          <a:prstGeom prst="rect">
            <a:avLst/>
          </a:prstGeom>
          <a:noFill/>
          <a:ln w="12700" cap="flat">
            <a:noFill/>
            <a:miter lim="400000"/>
          </a:ln>
          <a:effectLst/>
        </p:spPr>
        <p:txBody>
          <a:bodyPr wrap="square" lIns="38100" tIns="38100" rIns="38100" bIns="38100" numCol="1" anchor="ctr">
            <a:noAutofit/>
          </a:bodyPr>
          <a:lstStyle/>
          <a:p>
            <a:pPr>
              <a:spcAft>
                <a:spcPts val="0"/>
              </a:spcAft>
            </a:pPr>
            <a:r>
              <a:rPr lang="en-US" sz="2000" dirty="0">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International Virtual Observatory Alliance</a:t>
            </a:r>
            <a:endParaRPr lang="en-GB" sz="2000" dirty="0">
              <a:solidFill>
                <a:srgbClr val="FEFEFE"/>
              </a:solidFill>
              <a:effectLst>
                <a:outerShdw blurRad="50800" dist="38100" dir="2700000" algn="tl" rotWithShape="0">
                  <a:prstClr val="black">
                    <a:alpha val="40000"/>
                  </a:prstClr>
                </a:outerShdw>
              </a:effectLst>
              <a:latin typeface="TeXGyreHeros-Regular"/>
              <a:ea typeface="Arial Unicode MS" panose="020B0604020202020204" pitchFamily="34" charset="-128"/>
              <a:cs typeface="Arial Unicode MS" panose="020B0604020202020204" pitchFamily="34" charset="-128"/>
            </a:endParaRPr>
          </a:p>
        </p:txBody>
      </p:sp>
      <p:sp>
        <p:nvSpPr>
          <p:cNvPr id="11" name="officeArt object">
            <a:extLst>
              <a:ext uri="{FF2B5EF4-FFF2-40B4-BE49-F238E27FC236}">
                <a16:creationId xmlns:a16="http://schemas.microsoft.com/office/drawing/2014/main" xmlns="" id="{E1BF215A-F012-6846-B485-91037C342F77}"/>
              </a:ext>
            </a:extLst>
          </p:cNvPr>
          <p:cNvSpPr txBox="1"/>
          <p:nvPr/>
        </p:nvSpPr>
        <p:spPr>
          <a:xfrm>
            <a:off x="7683910" y="6536704"/>
            <a:ext cx="4934320" cy="284405"/>
          </a:xfrm>
          <a:prstGeom prst="rect">
            <a:avLst/>
          </a:prstGeom>
          <a:noFill/>
          <a:ln w="12700" cap="flat">
            <a:noFill/>
            <a:miter lim="400000"/>
          </a:ln>
          <a:effectLst/>
        </p:spPr>
        <p:txBody>
          <a:bodyPr wrap="square" lIns="38100" tIns="38100" rIns="38100" bIns="38100" numCol="1" anchor="ctr">
            <a:noAutofit/>
          </a:bodyPr>
          <a:lstStyle/>
          <a:p>
            <a:pPr>
              <a:spcAft>
                <a:spcPts val="0"/>
              </a:spcAft>
            </a:pPr>
            <a:r>
              <a:rPr lang="en-US" sz="1000" i="1" dirty="0">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Credit: X-ray: NASA/CXC/</a:t>
            </a:r>
            <a:r>
              <a:rPr lang="en-US" sz="1000" i="1" dirty="0" err="1">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CfA</a:t>
            </a:r>
            <a:r>
              <a:rPr lang="en-US" sz="1000" i="1" dirty="0">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/R. </a:t>
            </a:r>
            <a:r>
              <a:rPr lang="en-US" sz="1000" i="1" dirty="0" err="1">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Tullmann</a:t>
            </a:r>
            <a:r>
              <a:rPr lang="en-US" sz="1000" i="1" dirty="0">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 et al.; Optical: NASA/AURA/</a:t>
            </a:r>
            <a:r>
              <a:rPr lang="en-US" sz="1000" i="1" dirty="0" err="1">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STScI</a:t>
            </a:r>
            <a:endParaRPr lang="en-GB" sz="1000" i="1" dirty="0">
              <a:solidFill>
                <a:srgbClr val="FEFEFE"/>
              </a:solidFill>
              <a:effectLst>
                <a:outerShdw blurRad="50800" dist="38100" dir="2700000" algn="tl" rotWithShape="0">
                  <a:prstClr val="black">
                    <a:alpha val="40000"/>
                  </a:prstClr>
                </a:outerShdw>
              </a:effectLst>
              <a:latin typeface="TeXGyreHeros-Italic"/>
              <a:ea typeface="Arial Unicode MS" panose="020B0604020202020204" pitchFamily="34" charset="-128"/>
              <a:cs typeface="Arial Unicode MS" panose="020B0604020202020204" pitchFamily="34" charset="-128"/>
            </a:endParaRPr>
          </a:p>
        </p:txBody>
      </p:sp>
      <p:sp>
        <p:nvSpPr>
          <p:cNvPr id="8" name="officeArt object">
            <a:extLst>
              <a:ext uri="{FF2B5EF4-FFF2-40B4-BE49-F238E27FC236}">
                <a16:creationId xmlns:a16="http://schemas.microsoft.com/office/drawing/2014/main" xmlns="" id="{C71287FA-AECA-4848-B9AD-71AF1EA1A68C}"/>
              </a:ext>
            </a:extLst>
          </p:cNvPr>
          <p:cNvSpPr/>
          <p:nvPr/>
        </p:nvSpPr>
        <p:spPr>
          <a:xfrm>
            <a:off x="5485474" y="0"/>
            <a:ext cx="5481088" cy="5751873"/>
          </a:xfrm>
          <a:prstGeom prst="rect">
            <a:avLst/>
          </a:prstGeom>
          <a:solidFill>
            <a:srgbClr val="000000">
              <a:alpha val="70000"/>
            </a:srgbClr>
          </a:solidFill>
          <a:ln w="12700" cap="flat">
            <a:noFill/>
            <a:miter lim="400000"/>
          </a:ln>
          <a:effectLst/>
        </p:spPr>
        <p:txBody>
          <a:bodyPr lIns="270000" rIns="270000"/>
          <a:lstStyle/>
          <a:p>
            <a:endParaRPr lang="it-IT" sz="2000" dirty="0" smtClean="0">
              <a:solidFill>
                <a:schemeClr val="bg1"/>
              </a:solidFill>
            </a:endParaRPr>
          </a:p>
          <a:p>
            <a:r>
              <a:rPr lang="en-US" sz="2000" dirty="0" smtClean="0">
                <a:solidFill>
                  <a:schemeClr val="bg1"/>
                </a:solidFill>
                <a:latin typeface="TeX Gyre Heros"/>
              </a:rPr>
              <a:t>CATALOGUES OF SS BODIES</a:t>
            </a:r>
            <a:endParaRPr lang="en-US" sz="2000" dirty="0">
              <a:solidFill>
                <a:schemeClr val="bg1"/>
              </a:solidFill>
              <a:latin typeface="TeX Gyre Heros"/>
            </a:endParaRPr>
          </a:p>
          <a:p>
            <a:pPr algn="just"/>
            <a:r>
              <a:rPr lang="en-US" sz="1600" dirty="0" smtClean="0">
                <a:solidFill>
                  <a:srgbClr val="4DBBB1"/>
                </a:solidFill>
                <a:latin typeface="TeX Gyre Heros"/>
              </a:rPr>
              <a:t>JDA data is a basis for reopening of asteroids on the archival photographic plates (54 objects), determining of positions and </a:t>
            </a:r>
            <a:r>
              <a:rPr lang="en-US" sz="1600" dirty="0" smtClean="0">
                <a:solidFill>
                  <a:srgbClr val="4DBBB1"/>
                </a:solidFill>
                <a:latin typeface="TeX Gyre Heros"/>
              </a:rPr>
              <a:t>brightness  </a:t>
            </a:r>
            <a:r>
              <a:rPr lang="en-US" sz="1600" dirty="0" smtClean="0">
                <a:solidFill>
                  <a:srgbClr val="4DBBB1"/>
                </a:solidFill>
                <a:latin typeface="TeX Gyre Heros"/>
              </a:rPr>
              <a:t>of asteroids </a:t>
            </a:r>
            <a:r>
              <a:rPr lang="en-US" sz="1600" dirty="0" smtClean="0">
                <a:solidFill>
                  <a:srgbClr val="4DBBB1"/>
                </a:solidFill>
                <a:latin typeface="TeX Gyre Heros"/>
              </a:rPr>
              <a:t> and </a:t>
            </a:r>
            <a:r>
              <a:rPr lang="en-US" sz="1600" dirty="0" smtClean="0">
                <a:solidFill>
                  <a:srgbClr val="4DBBB1"/>
                </a:solidFill>
                <a:latin typeface="TeX Gyre Heros"/>
              </a:rPr>
              <a:t>comets (2 thousand asteroids, 11 comets), major planets and their satellites (Saturn and its 8 moons, 1400 positions ;Pluto, 100 positions; Uranus, Neptune and moons, 1500 positions; Jupiter and moons) . </a:t>
            </a:r>
            <a:endParaRPr lang="en-US" sz="2000" dirty="0" smtClean="0">
              <a:solidFill>
                <a:schemeClr val="bg1"/>
              </a:solidFill>
              <a:latin typeface="TeX Gyre Heros"/>
            </a:endParaRPr>
          </a:p>
          <a:p>
            <a:endParaRPr lang="en-US" sz="2000" dirty="0" smtClean="0">
              <a:solidFill>
                <a:schemeClr val="bg1"/>
              </a:solidFill>
              <a:latin typeface="TeX Gyre Heros"/>
            </a:endParaRPr>
          </a:p>
          <a:p>
            <a:r>
              <a:rPr lang="en-US" sz="2000" dirty="0" smtClean="0">
                <a:solidFill>
                  <a:schemeClr val="bg1"/>
                </a:solidFill>
                <a:latin typeface="TeX Gyre Heros"/>
              </a:rPr>
              <a:t>COLITEC</a:t>
            </a:r>
          </a:p>
          <a:p>
            <a:pPr algn="just"/>
            <a:r>
              <a:rPr lang="en-US" sz="1600" dirty="0" err="1" smtClean="0">
                <a:solidFill>
                  <a:srgbClr val="4DBBB1"/>
                </a:solidFill>
                <a:latin typeface="TeX Gyre Heros"/>
              </a:rPr>
              <a:t>CoLiTec</a:t>
            </a:r>
            <a:r>
              <a:rPr lang="en-US" sz="1600" dirty="0" smtClean="0">
                <a:solidFill>
                  <a:srgbClr val="4DBBB1"/>
                </a:solidFill>
                <a:latin typeface="TeX Gyre Heros"/>
              </a:rPr>
              <a:t> </a:t>
            </a:r>
            <a:r>
              <a:rPr lang="en-US" sz="1600" dirty="0">
                <a:solidFill>
                  <a:srgbClr val="4DBBB1"/>
                </a:solidFill>
                <a:latin typeface="TeX Gyre Heros"/>
              </a:rPr>
              <a:t>(Collection Light Technology) software for the automated search for small celestial objects on a </a:t>
            </a:r>
          </a:p>
          <a:p>
            <a:pPr algn="just"/>
            <a:r>
              <a:rPr lang="en-US" sz="1600" dirty="0">
                <a:solidFill>
                  <a:srgbClr val="4DBBB1"/>
                </a:solidFill>
                <a:latin typeface="TeX Gyre Heros"/>
              </a:rPr>
              <a:t>series of CCD frames has been </a:t>
            </a:r>
            <a:r>
              <a:rPr lang="en-US" sz="1600" dirty="0" smtClean="0">
                <a:solidFill>
                  <a:srgbClr val="4DBBB1"/>
                </a:solidFill>
                <a:latin typeface="TeX Gyre Heros"/>
              </a:rPr>
              <a:t>developed</a:t>
            </a:r>
            <a:r>
              <a:rPr lang="en-US" sz="1600" dirty="0">
                <a:solidFill>
                  <a:srgbClr val="4DBBB1"/>
                </a:solidFill>
                <a:latin typeface="TeX Gyre Heros"/>
              </a:rPr>
              <a:t>. </a:t>
            </a:r>
            <a:r>
              <a:rPr lang="en-US" sz="1600" dirty="0" err="1">
                <a:solidFill>
                  <a:srgbClr val="4DBBB1"/>
                </a:solidFill>
                <a:latin typeface="TeX Gyre Heros"/>
              </a:rPr>
              <a:t>CoLiTec</a:t>
            </a:r>
            <a:r>
              <a:rPr lang="en-US" sz="1600" dirty="0">
                <a:solidFill>
                  <a:srgbClr val="4DBBB1"/>
                </a:solidFill>
                <a:latin typeface="TeX Gyre Heros"/>
              </a:rPr>
              <a:t> software allows detecting of the objects with different velocities of the apparent motion </a:t>
            </a:r>
            <a:r>
              <a:rPr lang="en-US" sz="1600" dirty="0" smtClean="0">
                <a:solidFill>
                  <a:srgbClr val="4DBBB1"/>
                </a:solidFill>
                <a:latin typeface="TeX Gyre Heros"/>
              </a:rPr>
              <a:t>for </a:t>
            </a:r>
            <a:r>
              <a:rPr lang="en-US" sz="1600" dirty="0">
                <a:solidFill>
                  <a:srgbClr val="4DBBB1"/>
                </a:solidFill>
                <a:latin typeface="TeX Gyre Heros"/>
              </a:rPr>
              <a:t>fast and </a:t>
            </a:r>
            <a:r>
              <a:rPr lang="en-US" sz="1600">
                <a:solidFill>
                  <a:srgbClr val="4DBBB1"/>
                </a:solidFill>
                <a:latin typeface="TeX Gyre Heros"/>
              </a:rPr>
              <a:t>slow </a:t>
            </a:r>
            <a:r>
              <a:rPr lang="en-US" sz="1600" smtClean="0">
                <a:solidFill>
                  <a:srgbClr val="4DBBB1"/>
                </a:solidFill>
                <a:latin typeface="TeX Gyre Heros"/>
              </a:rPr>
              <a:t>moving objects</a:t>
            </a:r>
            <a:r>
              <a:rPr lang="en-US" sz="1600" dirty="0">
                <a:solidFill>
                  <a:srgbClr val="4DBBB1"/>
                </a:solidFill>
                <a:latin typeface="TeX Gyre Heros"/>
              </a:rPr>
              <a:t>, and objects with the near-zero apparent motion. </a:t>
            </a:r>
            <a:r>
              <a:rPr lang="en-US" sz="1600" dirty="0" smtClean="0">
                <a:solidFill>
                  <a:srgbClr val="4DBBB1"/>
                </a:solidFill>
                <a:latin typeface="TeX Gyre Heros"/>
              </a:rPr>
              <a:t>Four comets </a:t>
            </a:r>
            <a:r>
              <a:rPr lang="en-US" sz="1600" dirty="0">
                <a:solidFill>
                  <a:srgbClr val="4DBBB1"/>
                </a:solidFill>
                <a:latin typeface="TeX Gyre Heros"/>
              </a:rPr>
              <a:t>and more than 1560 asteroids including 5 NEOs, 21 Trojan </a:t>
            </a:r>
            <a:r>
              <a:rPr lang="en-US" sz="1600" dirty="0" smtClean="0">
                <a:solidFill>
                  <a:srgbClr val="4DBBB1"/>
                </a:solidFill>
                <a:latin typeface="TeX Gyre Heros"/>
              </a:rPr>
              <a:t>and </a:t>
            </a:r>
            <a:r>
              <a:rPr lang="en-US" sz="1600" dirty="0">
                <a:solidFill>
                  <a:srgbClr val="4DBBB1"/>
                </a:solidFill>
                <a:latin typeface="TeX Gyre Heros"/>
              </a:rPr>
              <a:t>one Centaur were discovered using </a:t>
            </a:r>
            <a:r>
              <a:rPr lang="en-US" sz="1600" dirty="0" err="1" smtClean="0">
                <a:solidFill>
                  <a:srgbClr val="4DBBB1"/>
                </a:solidFill>
                <a:latin typeface="TeX Gyre Heros"/>
              </a:rPr>
              <a:t>CoLiTec</a:t>
            </a:r>
            <a:r>
              <a:rPr lang="en-US" sz="1600" dirty="0" smtClean="0">
                <a:solidFill>
                  <a:srgbClr val="4DBBB1"/>
                </a:solidFill>
                <a:latin typeface="TeX Gyre Heros"/>
              </a:rPr>
              <a:t>. More </a:t>
            </a:r>
            <a:r>
              <a:rPr lang="en-US" sz="1600" dirty="0">
                <a:solidFill>
                  <a:srgbClr val="4DBBB1"/>
                </a:solidFill>
                <a:latin typeface="TeX Gyre Heros"/>
              </a:rPr>
              <a:t>than 700 000 positional CCD-measurements were sent to the Minor Planet Center.</a:t>
            </a:r>
            <a:endParaRPr lang="it-IT" sz="2000" dirty="0">
              <a:solidFill>
                <a:schemeClr val="bg1"/>
              </a:solidFill>
              <a:latin typeface="TeX Gyre Heros"/>
            </a:endParaRPr>
          </a:p>
          <a:p>
            <a:endParaRPr lang="it-IT" sz="2000" dirty="0" smtClean="0">
              <a:solidFill>
                <a:schemeClr val="bg1"/>
              </a:solidFill>
            </a:endParaRPr>
          </a:p>
        </p:txBody>
      </p:sp>
      <p:cxnSp>
        <p:nvCxnSpPr>
          <p:cNvPr id="4" name="Connettore 1 3"/>
          <p:cNvCxnSpPr/>
          <p:nvPr/>
        </p:nvCxnSpPr>
        <p:spPr>
          <a:xfrm>
            <a:off x="5485474" y="130629"/>
            <a:ext cx="926" cy="5449077"/>
          </a:xfrm>
          <a:prstGeom prst="line">
            <a:avLst/>
          </a:prstGeom>
          <a:ln w="44450">
            <a:solidFill>
              <a:srgbClr val="4DBBB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96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1085</TotalTime>
  <Words>473</Words>
  <Application>Microsoft Office PowerPoint</Application>
  <PresentationFormat>Произвольный</PresentationFormat>
  <Paragraphs>21</Paragraphs>
  <Slides>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vt:i4>
      </vt:variant>
    </vt:vector>
  </HeadingPairs>
  <TitlesOfParts>
    <vt:vector size="3" baseType="lpstr">
      <vt:lpstr>Office Theme</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Image&amp;Matros ®</cp:lastModifiedBy>
  <cp:revision>55</cp:revision>
  <dcterms:created xsi:type="dcterms:W3CDTF">2018-06-25T20:49:30Z</dcterms:created>
  <dcterms:modified xsi:type="dcterms:W3CDTF">2018-08-08T18:00:49Z</dcterms:modified>
</cp:coreProperties>
</file>