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7" r:id="rId2"/>
    <p:sldId id="282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CED0"/>
    <a:srgbClr val="444247"/>
    <a:srgbClr val="000000"/>
    <a:srgbClr val="314B66"/>
    <a:srgbClr val="E15F14"/>
    <a:srgbClr val="E1EDF2"/>
    <a:srgbClr val="FFFFFF"/>
    <a:srgbClr val="636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74"/>
  </p:normalViewPr>
  <p:slideViewPr>
    <p:cSldViewPr snapToGrid="0" snapToObjects="1">
      <p:cViewPr>
        <p:scale>
          <a:sx n="142" d="100"/>
          <a:sy n="142" d="100"/>
        </p:scale>
        <p:origin x="168" y="-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30BBC-B9D1-4F42-8CE3-8A33390DE104}" type="datetimeFigureOut">
              <a:rPr lang="en-US" smtClean="0"/>
              <a:t>8/6/18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F1303-77C1-1F48-9993-A9CF7BE44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python NASA-NAVO notebooks</a:t>
            </a:r>
          </a:p>
          <a:p>
            <a:r>
              <a:rPr lang="en-US" dirty="0"/>
              <a:t>IRSA archives updates</a:t>
            </a:r>
          </a:p>
          <a:p>
            <a:r>
              <a:rPr lang="en-US" dirty="0"/>
              <a:t>NED updates</a:t>
            </a:r>
          </a:p>
          <a:p>
            <a:r>
              <a:rPr lang="en-US" dirty="0"/>
              <a:t>https://</a:t>
            </a:r>
            <a:r>
              <a:rPr lang="en-US" dirty="0" err="1"/>
              <a:t>hea-www.cfa.harvard.edu</a:t>
            </a:r>
            <a:r>
              <a:rPr lang="en-US" dirty="0"/>
              <a:t>/USVOA/</a:t>
            </a:r>
            <a:r>
              <a:rPr lang="en-US" dirty="0" err="1"/>
              <a:t>wp</a:t>
            </a:r>
            <a:r>
              <a:rPr lang="en-US" dirty="0"/>
              <a:t>-content/uploads/2018/01/USVOA_AAS_231_reports.pdf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F1303-77C1-1F48-9993-A9CF7BE44F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4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8283B-DDF4-6347-A5CE-CCA685B50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03D2F-E0B7-A444-8961-B97FBCD36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F62C6-14C1-A747-B73D-1C5BBC450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00107-7547-654B-BC5C-E04FC8E11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08A01-F79C-1B45-8C68-E9EBE1A1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3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BBAE-7CE6-BA47-9078-0489F85F1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84A48-2923-AF47-AF2E-6478175D5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B0F85-7BA9-7346-AC2B-C9936DA71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26906-7A5E-B041-A05F-31D6E93F4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AD423-4C2A-8C4C-A8FD-00638628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4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DDBE6F-820D-3246-A819-9BC90D810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2E862-4600-C949-8A00-4344AFF80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E662C-D139-6A46-82C2-7FB139D1B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BE61-3E58-334C-BDF0-193E36A0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39CA0-657A-454B-B9D7-064CF06D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1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A13FA-14B6-9841-AB76-4007DF522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04F64-8791-D141-A991-206FDFC9C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053D1-4756-904F-956A-BD6EC8BB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D8FCE-2F9A-824D-8F86-D4FC4407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F7662-A03F-BA4F-81FD-1A0A882A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1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9DE9A-674D-FA42-A794-5B9BBC02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AA35E-1524-8844-8C4F-6121B4D1D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5E406-FE2F-1745-9F62-D1409F821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0982F-79D7-8C47-B74B-63D5DA60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FD022-1998-0F4D-A4F7-197FA06E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3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8677F-52A2-D04A-911B-BBAD1731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C10DB-7E1D-8A45-BCC2-345DC1B9D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5473B2-A807-0C4E-A337-FC197A230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87B11-BBF2-9849-B5EA-8DB4D941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2290D-4B43-B141-9B20-EE9338B8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6D73F-8E87-414A-9098-F9B7A76B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43B9B-44D1-6F4F-94C8-063F3197A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0E634-D35F-EC40-8CAB-44DC1AD2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64143-67E2-A349-882C-2AD8F9360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D3336A-16A1-4548-BEED-CECD72B37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317EBC-B496-AB46-BE94-6C6E7D82D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20C1C4-4CB6-F040-B014-E6FF14ADF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23296E-447A-AB48-8254-C198D07E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3ACFE7-5BE2-FB49-A83E-9C31E4F56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9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18CF2-2A80-5B4A-9BA9-80C19823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AB2B2-CDB5-A641-B1D2-6E6A2582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8374F3-C235-3645-984B-D2120F850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3BF93-8221-454C-BECB-36D29339A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85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1D2593-F22A-2849-8367-331C97931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1DB44-A815-B34F-AC70-341B3FC5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C87A7-0390-134D-8DFB-EBADC13E3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1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AA61-1A64-7548-AA4C-2A291F425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C9460-D0D8-A849-97E9-573BA9D67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074D6-0DE2-4549-B73D-A16B0E9E7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F50E06-637D-6344-A2C5-426AA5091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2A93A-75B8-AE48-8081-44955660E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E536B-1101-404C-B50C-78619A5B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9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AA533-5C8C-AF46-B4C8-66521787A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830C74-9A32-B84D-B6DF-819DE8628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17207-2990-7A47-9ABE-C792C15D7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F835A-BEA8-E14C-B328-26ED2BEA4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8E172-89DA-0F48-A794-152A37BA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0A041-947F-6E48-A3D6-8C63AFD7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9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A932D-3900-F540-90F7-E370A7B82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C04F4-194A-2342-90EE-D23917C6B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76BA1-2548-C740-8E56-4C43C9E79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6638A-AFEB-0940-8930-CAE8364EABA5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D08F5-ABAD-E94E-98FB-DD0457FDE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7154D-A0A1-0C41-8E00-0D831A576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1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2.tiff"/><Relationship Id="rId18" Type="http://schemas.openxmlformats.org/officeDocument/2006/relationships/image" Target="../media/image17.png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11" Type="http://schemas.openxmlformats.org/officeDocument/2006/relationships/image" Target="../media/image9.png"/><Relationship Id="rId5" Type="http://schemas.openxmlformats.org/officeDocument/2006/relationships/image" Target="../media/image11.jpeg"/><Relationship Id="rId15" Type="http://schemas.openxmlformats.org/officeDocument/2006/relationships/image" Target="../media/image14.png"/><Relationship Id="rId10" Type="http://schemas.openxmlformats.org/officeDocument/2006/relationships/image" Target="../media/image8.tiff"/><Relationship Id="rId4" Type="http://schemas.openxmlformats.org/officeDocument/2006/relationships/image" Target="../media/image3.emf"/><Relationship Id="rId9" Type="http://schemas.openxmlformats.org/officeDocument/2006/relationships/image" Target="../media/image7.tiff"/><Relationship Id="rId1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1DC541-C6ED-F14D-843C-0AAA55CB1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6858002"/>
          </a:xfrm>
          <a:prstGeom prst="rect">
            <a:avLst/>
          </a:prstGeom>
        </p:spPr>
      </p:pic>
      <p:sp>
        <p:nvSpPr>
          <p:cNvPr id="12" name="officeArt object">
            <a:extLst>
              <a:ext uri="{FF2B5EF4-FFF2-40B4-BE49-F238E27FC236}">
                <a16:creationId xmlns:a16="http://schemas.microsoft.com/office/drawing/2014/main" id="{E8F03B07-76F5-9147-8DE5-7D8DA951DFC8}"/>
              </a:ext>
            </a:extLst>
          </p:cNvPr>
          <p:cNvSpPr/>
          <p:nvPr/>
        </p:nvSpPr>
        <p:spPr>
          <a:xfrm>
            <a:off x="5312" y="-2"/>
            <a:ext cx="11336198" cy="5751873"/>
          </a:xfrm>
          <a:prstGeom prst="rect">
            <a:avLst/>
          </a:prstGeom>
          <a:solidFill>
            <a:srgbClr val="000000">
              <a:alpha val="70000"/>
            </a:srgbClr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officeArt object">
            <a:extLst>
              <a:ext uri="{FF2B5EF4-FFF2-40B4-BE49-F238E27FC236}">
                <a16:creationId xmlns:a16="http://schemas.microsoft.com/office/drawing/2014/main" id="{C6D1D9FF-5ABE-DB40-9F21-6A31A8AF000D}"/>
              </a:ext>
            </a:extLst>
          </p:cNvPr>
          <p:cNvSpPr/>
          <p:nvPr/>
        </p:nvSpPr>
        <p:spPr>
          <a:xfrm>
            <a:off x="-1" y="0"/>
            <a:ext cx="11002298" cy="5446856"/>
          </a:xfrm>
          <a:prstGeom prst="rect">
            <a:avLst/>
          </a:prstGeom>
          <a:solidFill>
            <a:srgbClr val="444247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officeArt object">
            <a:extLst>
              <a:ext uri="{FF2B5EF4-FFF2-40B4-BE49-F238E27FC236}">
                <a16:creationId xmlns:a16="http://schemas.microsoft.com/office/drawing/2014/main" id="{793E6998-34CE-9D44-AC26-0CF21D9837DE}"/>
              </a:ext>
            </a:extLst>
          </p:cNvPr>
          <p:cNvSpPr txBox="1"/>
          <p:nvPr/>
        </p:nvSpPr>
        <p:spPr>
          <a:xfrm>
            <a:off x="656531" y="218063"/>
            <a:ext cx="9727512" cy="22954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>
            <a:noAutofit/>
          </a:bodyPr>
          <a:lstStyle/>
          <a:p>
            <a:pPr>
              <a:spcAft>
                <a:spcPts val="0"/>
              </a:spcAft>
            </a:pPr>
            <a:r>
              <a:rPr lang="en-US" sz="4000" dirty="0">
                <a:solidFill>
                  <a:srgbClr val="FFFFFF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US Virtual Observatory Alliance</a:t>
            </a:r>
          </a:p>
          <a:p>
            <a:pPr>
              <a:spcAft>
                <a:spcPts val="0"/>
              </a:spcAft>
            </a:pPr>
            <a:endParaRPr lang="en-GB" sz="4000" dirty="0">
              <a:solidFill>
                <a:srgbClr val="FFFFFF"/>
              </a:solidFill>
              <a:effectLst/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8CCC2-DD74-8241-BB3C-4D4818C5F54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934639" y="2375406"/>
            <a:ext cx="4449404" cy="2107185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7D7CB3-19BF-E348-ACDB-1C63898C57E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19" y="6030679"/>
            <a:ext cx="1310640" cy="731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Shape 1073741847">
            <a:extLst>
              <a:ext uri="{FF2B5EF4-FFF2-40B4-BE49-F238E27FC236}">
                <a16:creationId xmlns:a16="http://schemas.microsoft.com/office/drawing/2014/main" id="{2B3AC850-AA0C-E54B-AC85-47F1DBA7E28A}"/>
              </a:ext>
            </a:extLst>
          </p:cNvPr>
          <p:cNvSpPr txBox="1"/>
          <p:nvPr/>
        </p:nvSpPr>
        <p:spPr>
          <a:xfrm>
            <a:off x="2015614" y="6222577"/>
            <a:ext cx="5137354" cy="393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International Virtual Observatory Alliance</a:t>
            </a:r>
            <a:endParaRPr lang="en-GB" sz="2000" dirty="0">
              <a:solidFill>
                <a:srgbClr val="FEFEF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XGyreHeros-Regular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officeArt object">
            <a:extLst>
              <a:ext uri="{FF2B5EF4-FFF2-40B4-BE49-F238E27FC236}">
                <a16:creationId xmlns:a16="http://schemas.microsoft.com/office/drawing/2014/main" id="{497810CA-2C27-F04D-B573-1868F1AE9B4F}"/>
              </a:ext>
            </a:extLst>
          </p:cNvPr>
          <p:cNvSpPr txBox="1"/>
          <p:nvPr/>
        </p:nvSpPr>
        <p:spPr>
          <a:xfrm>
            <a:off x="656530" y="3049528"/>
            <a:ext cx="4938896" cy="19561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The USVOA is an open community of astronomers across the United States working on the development of Virtual Observatory standards and tools.</a:t>
            </a:r>
          </a:p>
          <a:p>
            <a:pPr>
              <a:spcAft>
                <a:spcPts val="0"/>
              </a:spcAft>
            </a:pPr>
            <a:endParaRPr lang="en-US" sz="2400" i="1" dirty="0">
              <a:solidFill>
                <a:srgbClr val="FEFFFF"/>
              </a:solidFill>
              <a:effectLst/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endParaRPr lang="en-GB" sz="2800" i="1" dirty="0">
              <a:solidFill>
                <a:srgbClr val="FEFFFF"/>
              </a:solidFill>
              <a:effectLst/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officeArt object">
            <a:extLst>
              <a:ext uri="{FF2B5EF4-FFF2-40B4-BE49-F238E27FC236}">
                <a16:creationId xmlns:a16="http://schemas.microsoft.com/office/drawing/2014/main" id="{BB6DCF84-4CB5-AF43-89BC-C1514728E3AC}"/>
              </a:ext>
            </a:extLst>
          </p:cNvPr>
          <p:cNvSpPr txBox="1"/>
          <p:nvPr/>
        </p:nvSpPr>
        <p:spPr>
          <a:xfrm>
            <a:off x="7343221" y="6542546"/>
            <a:ext cx="4525379" cy="284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r">
              <a:spcAft>
                <a:spcPts val="0"/>
              </a:spcAft>
            </a:pPr>
            <a:r>
              <a:rPr lang="en-US" sz="1000" i="1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Image credit: Sloan Digital Sky Survey, DR3</a:t>
            </a:r>
            <a:endParaRPr lang="en-GB" sz="1000" i="1" dirty="0">
              <a:solidFill>
                <a:srgbClr val="FEFEF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61F06E-CDD0-D04F-8742-5031B6F9784A}"/>
              </a:ext>
            </a:extLst>
          </p:cNvPr>
          <p:cNvSpPr/>
          <p:nvPr/>
        </p:nvSpPr>
        <p:spPr>
          <a:xfrm>
            <a:off x="1400185" y="4764577"/>
            <a:ext cx="3451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usvoa.cfa.harvard.edu</a:t>
            </a:r>
            <a:endParaRPr lang="en-US" sz="24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2D3832F-E197-0244-9DD2-E30CCB356BC1}"/>
              </a:ext>
            </a:extLst>
          </p:cNvPr>
          <p:cNvGrpSpPr/>
          <p:nvPr/>
        </p:nvGrpSpPr>
        <p:grpSpPr>
          <a:xfrm>
            <a:off x="6955594" y="5942022"/>
            <a:ext cx="5041266" cy="493084"/>
            <a:chOff x="6806509" y="5942022"/>
            <a:chExt cx="5041266" cy="49308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B9832CA-5203-8C46-90D3-3C2421C3C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71322" y="5947955"/>
              <a:ext cx="762000" cy="4826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88D629E-9D05-434F-A5B7-9D96AA4C4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06665" y="5960945"/>
              <a:ext cx="711200" cy="4699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CECCFF2-DC1A-C74A-B931-BBA523447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91076" y="5961548"/>
              <a:ext cx="469900" cy="4699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503CDB4-5811-9445-BC16-6EF75E900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07399" y="5960945"/>
              <a:ext cx="533400" cy="4699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206012A-2A20-D746-9D39-6C3C843F4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10690" y="5962143"/>
              <a:ext cx="571500" cy="4699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2076B20-8856-6245-8810-969143DD1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806509" y="5942022"/>
              <a:ext cx="1041167" cy="493084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04F5C8D-F2CA-9248-9B10-244EA8E62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60976" y="5942022"/>
              <a:ext cx="486799" cy="487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6579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63EABD7-74DB-8B41-BF0D-AA070870E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"/>
            <a:ext cx="12192001" cy="68580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45FA65B-6356-A64E-84F5-03C446932D87}"/>
              </a:ext>
            </a:extLst>
          </p:cNvPr>
          <p:cNvGrpSpPr/>
          <p:nvPr/>
        </p:nvGrpSpPr>
        <p:grpSpPr>
          <a:xfrm>
            <a:off x="5312" y="-2"/>
            <a:ext cx="11336198" cy="6762201"/>
            <a:chOff x="5312" y="-2"/>
            <a:chExt cx="11336198" cy="6762201"/>
          </a:xfrm>
        </p:grpSpPr>
        <p:sp>
          <p:nvSpPr>
            <p:cNvPr id="12" name="officeArt object">
              <a:extLst>
                <a:ext uri="{FF2B5EF4-FFF2-40B4-BE49-F238E27FC236}">
                  <a16:creationId xmlns:a16="http://schemas.microsoft.com/office/drawing/2014/main" id="{E8F03B07-76F5-9147-8DE5-7D8DA951DFC8}"/>
                </a:ext>
              </a:extLst>
            </p:cNvPr>
            <p:cNvSpPr/>
            <p:nvPr/>
          </p:nvSpPr>
          <p:spPr>
            <a:xfrm>
              <a:off x="5312" y="-2"/>
              <a:ext cx="11336198" cy="5751873"/>
            </a:xfrm>
            <a:prstGeom prst="rect">
              <a:avLst/>
            </a:prstGeom>
            <a:solidFill>
              <a:srgbClr val="000000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77D7CB3-19BF-E348-ACDB-1C63898C57E8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19" y="6030679"/>
              <a:ext cx="1310640" cy="73152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0" name="Shape 1073741847">
              <a:extLst>
                <a:ext uri="{FF2B5EF4-FFF2-40B4-BE49-F238E27FC236}">
                  <a16:creationId xmlns:a16="http://schemas.microsoft.com/office/drawing/2014/main" id="{2B3AC850-AA0C-E54B-AC85-47F1DBA7E28A}"/>
                </a:ext>
              </a:extLst>
            </p:cNvPr>
            <p:cNvSpPr txBox="1"/>
            <p:nvPr/>
          </p:nvSpPr>
          <p:spPr>
            <a:xfrm>
              <a:off x="2015614" y="6222577"/>
              <a:ext cx="5137354" cy="393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dirty="0">
                  <a:solidFill>
                    <a:srgbClr val="FEFEF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International Virtual Observatory Alliance</a:t>
              </a:r>
              <a:endParaRPr lang="en-GB" sz="2000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GyreHeros-Regular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38" name="officeArt object">
            <a:extLst>
              <a:ext uri="{FF2B5EF4-FFF2-40B4-BE49-F238E27FC236}">
                <a16:creationId xmlns:a16="http://schemas.microsoft.com/office/drawing/2014/main" id="{FAAE26FA-E421-044F-A89B-E23CBBD95D4C}"/>
              </a:ext>
            </a:extLst>
          </p:cNvPr>
          <p:cNvSpPr txBox="1"/>
          <p:nvPr/>
        </p:nvSpPr>
        <p:spPr>
          <a:xfrm>
            <a:off x="7343221" y="6542546"/>
            <a:ext cx="4525379" cy="284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r">
              <a:spcAft>
                <a:spcPts val="0"/>
              </a:spcAft>
            </a:pPr>
            <a:r>
              <a:rPr lang="en-US" sz="1000" i="1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Image credit: Sloan Digital Sky Survey, DR3</a:t>
            </a:r>
            <a:endParaRPr lang="en-GB" sz="1000" i="1" dirty="0">
              <a:solidFill>
                <a:srgbClr val="FEFEF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DB516F-D861-0B45-8338-53A97BE76854}"/>
              </a:ext>
            </a:extLst>
          </p:cNvPr>
          <p:cNvSpPr/>
          <p:nvPr/>
        </p:nvSpPr>
        <p:spPr>
          <a:xfrm>
            <a:off x="2304540" y="57699"/>
            <a:ext cx="6894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Discover…		Access…		Analyze…</a:t>
            </a:r>
            <a:endParaRPr lang="en-US" sz="2000" b="1" i="1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BC5AF19-1609-5A4A-9F01-434CF74631D0}"/>
              </a:ext>
            </a:extLst>
          </p:cNvPr>
          <p:cNvSpPr/>
          <p:nvPr/>
        </p:nvSpPr>
        <p:spPr>
          <a:xfrm>
            <a:off x="0" y="7025047"/>
            <a:ext cx="412224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SciServer</a:t>
            </a:r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 (JHU/IDIES)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VO: Simple Cone Search, SIAP, TAP,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VOTable</a:t>
            </a:r>
            <a:r>
              <a:rPr lang="en-US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VOSpace</a:t>
            </a: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C27E73D-69CA-CC41-9EE1-32022CCEC48D}"/>
              </a:ext>
            </a:extLst>
          </p:cNvPr>
          <p:cNvCxnSpPr>
            <a:cxnSpLocks/>
          </p:cNvCxnSpPr>
          <p:nvPr/>
        </p:nvCxnSpPr>
        <p:spPr>
          <a:xfrm>
            <a:off x="1866750" y="439521"/>
            <a:ext cx="76816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52F41A9-C9BF-1F4F-ACCC-BFFF02AE3535}"/>
              </a:ext>
            </a:extLst>
          </p:cNvPr>
          <p:cNvGrpSpPr/>
          <p:nvPr/>
        </p:nvGrpSpPr>
        <p:grpSpPr>
          <a:xfrm>
            <a:off x="237" y="478730"/>
            <a:ext cx="4778447" cy="2507822"/>
            <a:chOff x="223885" y="487197"/>
            <a:chExt cx="4778447" cy="25078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F78C4FB-5BE9-094D-9C34-B740F09AE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155" y="851133"/>
              <a:ext cx="4700728" cy="2143501"/>
            </a:xfrm>
            <a:prstGeom prst="rect">
              <a:avLst/>
            </a:prstGeom>
            <a:ln>
              <a:noFill/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B3735CD-CFE3-3049-ADCD-2FBE552C803C}"/>
                </a:ext>
              </a:extLst>
            </p:cNvPr>
            <p:cNvSpPr/>
            <p:nvPr/>
          </p:nvSpPr>
          <p:spPr>
            <a:xfrm>
              <a:off x="223885" y="487197"/>
              <a:ext cx="414672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NOAO Data Lab (NOAO)</a:t>
              </a:r>
            </a:p>
            <a:p>
              <a:r>
                <a:rPr lang="en-US" sz="11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VO: Simple Cone Search, SIAP, TAP, </a:t>
              </a:r>
              <a:r>
                <a:rPr lang="en-US" sz="115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VOTable</a:t>
              </a:r>
              <a:r>
                <a:rPr lang="en-US" sz="11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, </a:t>
              </a:r>
              <a:r>
                <a:rPr lang="en-US" sz="115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VOSpace</a:t>
              </a:r>
              <a:endParaRPr lang="en-US" sz="115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2F8A8AC-A1E1-5A43-A0D9-4869DC87BDC1}"/>
                </a:ext>
              </a:extLst>
            </p:cNvPr>
            <p:cNvCxnSpPr>
              <a:cxnSpLocks/>
            </p:cNvCxnSpPr>
            <p:nvPr/>
          </p:nvCxnSpPr>
          <p:spPr>
            <a:xfrm>
              <a:off x="5002332" y="821344"/>
              <a:ext cx="0" cy="2173290"/>
            </a:xfrm>
            <a:prstGeom prst="line">
              <a:avLst/>
            </a:prstGeom>
            <a:ln w="3175">
              <a:gradFill flip="none" rotWithShape="1">
                <a:gsLst>
                  <a:gs pos="0">
                    <a:srgbClr val="CACED0"/>
                  </a:gs>
                  <a:gs pos="100000">
                    <a:schemeClr val="tx1">
                      <a:alpha val="3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11CA7AD-3DEC-2B41-B0FA-E0F3C3E983A0}"/>
                </a:ext>
              </a:extLst>
            </p:cNvPr>
            <p:cNvCxnSpPr>
              <a:cxnSpLocks/>
            </p:cNvCxnSpPr>
            <p:nvPr/>
          </p:nvCxnSpPr>
          <p:spPr>
            <a:xfrm>
              <a:off x="301155" y="2995019"/>
              <a:ext cx="4700728" cy="0"/>
            </a:xfrm>
            <a:prstGeom prst="line">
              <a:avLst/>
            </a:prstGeom>
            <a:ln w="3175">
              <a:gradFill flip="none" rotWithShape="1">
                <a:gsLst>
                  <a:gs pos="0">
                    <a:srgbClr val="CACED0"/>
                  </a:gs>
                  <a:gs pos="100000">
                    <a:schemeClr val="tx1">
                      <a:alpha val="3000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35DE54D-9C3A-1940-B28E-AC5D91B7E94E}"/>
              </a:ext>
            </a:extLst>
          </p:cNvPr>
          <p:cNvGrpSpPr/>
          <p:nvPr/>
        </p:nvGrpSpPr>
        <p:grpSpPr>
          <a:xfrm>
            <a:off x="6955594" y="5942022"/>
            <a:ext cx="5041266" cy="493084"/>
            <a:chOff x="6806509" y="5942022"/>
            <a:chExt cx="5041266" cy="493084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B39107DC-3574-3744-AC5A-32F39166D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1322" y="5947955"/>
              <a:ext cx="762000" cy="48260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BCBF94A-DB70-894A-B8D1-2DFFF0E04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06665" y="5960945"/>
              <a:ext cx="711200" cy="4699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EC1DD571-1C3C-B449-ABE2-B6F7E115B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91076" y="5961548"/>
              <a:ext cx="469900" cy="4699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11E2F5AC-683E-0842-834B-A823AA431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07399" y="5960945"/>
              <a:ext cx="533400" cy="469900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49E1747F-628C-AD49-8BDB-EE7667030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710690" y="5962143"/>
              <a:ext cx="571500" cy="469900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3060ADDC-6E2D-EA48-AA25-E2858E945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806509" y="5942022"/>
              <a:ext cx="1041167" cy="493084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5A0A44C6-3CED-C040-A54F-46488033D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60976" y="5942022"/>
              <a:ext cx="486799" cy="487448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110540-1AAE-6146-83DF-A5C3DD123205}"/>
              </a:ext>
            </a:extLst>
          </p:cNvPr>
          <p:cNvGrpSpPr>
            <a:grpSpLocks noChangeAspect="1"/>
          </p:cNvGrpSpPr>
          <p:nvPr/>
        </p:nvGrpSpPr>
        <p:grpSpPr>
          <a:xfrm>
            <a:off x="6067613" y="460505"/>
            <a:ext cx="5211673" cy="2592957"/>
            <a:chOff x="5623060" y="468972"/>
            <a:chExt cx="5436770" cy="270494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D51CE4A-6CD1-0947-B0CB-9C681AC5E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0889" y="523257"/>
              <a:ext cx="4977800" cy="265066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FF5ABB1-7CBD-4240-A811-DB848844A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6817" y="1186312"/>
              <a:ext cx="2383013" cy="1274321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E06647-F5F9-7E47-BA17-4A5D579BB3D4}"/>
                </a:ext>
              </a:extLst>
            </p:cNvPr>
            <p:cNvSpPr/>
            <p:nvPr/>
          </p:nvSpPr>
          <p:spPr>
            <a:xfrm>
              <a:off x="5623060" y="468972"/>
              <a:ext cx="3508690" cy="5056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World Wide Telescope (AAS)</a:t>
              </a:r>
            </a:p>
            <a:p>
              <a:r>
                <a:rPr lang="en-US" sz="11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VO: Simple Cone Search, </a:t>
              </a:r>
              <a:r>
                <a:rPr lang="en-US" sz="115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VOTable</a:t>
              </a:r>
              <a:r>
                <a:rPr lang="en-US" sz="11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chemeClr val="tx1">
                        <a:alpha val="40000"/>
                      </a:scheme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, SAMP, TAP</a:t>
              </a:r>
              <a:endParaRPr lang="en-US" sz="115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6A9DDA3-F094-7C48-B326-2AE56F8B95E5}"/>
                </a:ext>
              </a:extLst>
            </p:cNvPr>
            <p:cNvCxnSpPr>
              <a:cxnSpLocks/>
            </p:cNvCxnSpPr>
            <p:nvPr/>
          </p:nvCxnSpPr>
          <p:spPr>
            <a:xfrm>
              <a:off x="5691104" y="514790"/>
              <a:ext cx="0" cy="2648640"/>
            </a:xfrm>
            <a:prstGeom prst="line">
              <a:avLst/>
            </a:prstGeom>
            <a:ln>
              <a:gradFill flip="none" rotWithShape="1">
                <a:gsLst>
                  <a:gs pos="25000">
                    <a:srgbClr val="CACED0"/>
                  </a:gs>
                  <a:gs pos="100000">
                    <a:schemeClr val="tx1">
                      <a:alpha val="3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BC76FB1-7950-3A41-8EDD-FF8324A6C9F8}"/>
                </a:ext>
              </a:extLst>
            </p:cNvPr>
            <p:cNvCxnSpPr>
              <a:cxnSpLocks/>
            </p:cNvCxnSpPr>
            <p:nvPr/>
          </p:nvCxnSpPr>
          <p:spPr>
            <a:xfrm>
              <a:off x="5687790" y="3163430"/>
              <a:ext cx="4981113" cy="0"/>
            </a:xfrm>
            <a:prstGeom prst="line">
              <a:avLst/>
            </a:prstGeom>
            <a:ln w="3175">
              <a:gradFill flip="none" rotWithShape="1">
                <a:gsLst>
                  <a:gs pos="0">
                    <a:srgbClr val="CACED0"/>
                  </a:gs>
                  <a:gs pos="100000">
                    <a:schemeClr val="tx1">
                      <a:alpha val="30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FE87E7F-7118-AE46-975C-A61B55357960}"/>
              </a:ext>
            </a:extLst>
          </p:cNvPr>
          <p:cNvGrpSpPr>
            <a:grpSpLocks noChangeAspect="1"/>
          </p:cNvGrpSpPr>
          <p:nvPr/>
        </p:nvGrpSpPr>
        <p:grpSpPr>
          <a:xfrm>
            <a:off x="3540394" y="3014744"/>
            <a:ext cx="4355615" cy="2687840"/>
            <a:chOff x="11027" y="-288872"/>
            <a:chExt cx="4772257" cy="2955337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DF038EE-FD10-9C48-A80D-E5A82459E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956" y="238558"/>
              <a:ext cx="4584118" cy="2427907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6603D75-1F87-764F-88AF-F80A288605C6}"/>
                </a:ext>
              </a:extLst>
            </p:cNvPr>
            <p:cNvSpPr/>
            <p:nvPr/>
          </p:nvSpPr>
          <p:spPr>
            <a:xfrm>
              <a:off x="11027" y="-288872"/>
              <a:ext cx="4772257" cy="5390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MAST (</a:t>
              </a:r>
              <a:r>
                <a:rPr lang="en-US" sz="14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STScI</a:t>
              </a:r>
              <a:r>
                <a:rPr lang="en-US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)</a:t>
              </a:r>
            </a:p>
            <a:p>
              <a:r>
                <a:rPr lang="en-US" sz="11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VO: Simple Cone Search, TAP, SIAP, </a:t>
              </a:r>
              <a:r>
                <a:rPr lang="en-US" sz="115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VOTable</a:t>
              </a:r>
              <a:r>
                <a:rPr lang="en-US" sz="11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, VO Registry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1F41432-01AE-E247-ABDA-24D86AE465E8}"/>
              </a:ext>
            </a:extLst>
          </p:cNvPr>
          <p:cNvGrpSpPr>
            <a:grpSpLocks noChangeAspect="1"/>
          </p:cNvGrpSpPr>
          <p:nvPr/>
        </p:nvGrpSpPr>
        <p:grpSpPr>
          <a:xfrm>
            <a:off x="4784615" y="1019533"/>
            <a:ext cx="1343982" cy="1657598"/>
            <a:chOff x="4960169" y="3850646"/>
            <a:chExt cx="1378904" cy="170066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17EEECC-BA26-BF4A-84EC-2CE51618D3B6}"/>
                </a:ext>
              </a:extLst>
            </p:cNvPr>
            <p:cNvSpPr/>
            <p:nvPr/>
          </p:nvSpPr>
          <p:spPr>
            <a:xfrm>
              <a:off x="4960169" y="5243538"/>
              <a:ext cx="13789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bit.ly</a:t>
              </a:r>
              <a:r>
                <a:rPr lang="en-US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/</a:t>
              </a:r>
              <a:r>
                <a:rPr lang="en-US" sz="14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usvoa-iau</a:t>
              </a:r>
              <a:endParaRPr lang="en-US" sz="1400" dirty="0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85CB1DA-8891-BB46-965D-2B07EF07C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24939" y="4178443"/>
              <a:ext cx="1045075" cy="1045075"/>
            </a:xfrm>
            <a:prstGeom prst="round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48B513A-DDCC-FA4A-B098-0B2E328059AB}"/>
                </a:ext>
              </a:extLst>
            </p:cNvPr>
            <p:cNvSpPr/>
            <p:nvPr/>
          </p:nvSpPr>
          <p:spPr>
            <a:xfrm>
              <a:off x="5165613" y="3850646"/>
              <a:ext cx="9605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See more</a:t>
              </a:r>
              <a:endParaRPr lang="en-US" sz="1400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65C85DC-DB56-F545-8347-12A09D2C4C4A}"/>
              </a:ext>
            </a:extLst>
          </p:cNvPr>
          <p:cNvGrpSpPr>
            <a:grpSpLocks noChangeAspect="1"/>
          </p:cNvGrpSpPr>
          <p:nvPr/>
        </p:nvGrpSpPr>
        <p:grpSpPr>
          <a:xfrm>
            <a:off x="7916865" y="3036186"/>
            <a:ext cx="3325641" cy="2660657"/>
            <a:chOff x="5868936" y="2639909"/>
            <a:chExt cx="3068808" cy="2455177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0250F08E-C994-A240-9E28-20FD110BA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2052" b="11003"/>
            <a:stretch/>
          </p:blipFill>
          <p:spPr>
            <a:xfrm>
              <a:off x="5970390" y="3066730"/>
              <a:ext cx="2967354" cy="2028356"/>
            </a:xfrm>
            <a:prstGeom prst="rect">
              <a:avLst/>
            </a:prstGeom>
            <a:ln>
              <a:solidFill>
                <a:srgbClr val="CACED0"/>
              </a:solidFill>
            </a:ln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574E026-B280-504A-8EB2-8FEFDF883C74}"/>
                </a:ext>
              </a:extLst>
            </p:cNvPr>
            <p:cNvSpPr/>
            <p:nvPr/>
          </p:nvSpPr>
          <p:spPr>
            <a:xfrm>
              <a:off x="5868936" y="2639909"/>
              <a:ext cx="2960522" cy="447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Iris (SAO/CXC)</a:t>
              </a:r>
            </a:p>
            <a:p>
              <a:r>
                <a:rPr lang="en-US" sz="11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VO: SAMP, </a:t>
              </a:r>
              <a:r>
                <a:rPr lang="en-US" sz="115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VOTable</a:t>
              </a:r>
              <a:r>
                <a:rPr lang="en-US" sz="11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, </a:t>
              </a:r>
              <a:r>
                <a:rPr lang="en-US" sz="115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SpectrumDM</a:t>
              </a:r>
              <a:endParaRPr lang="en-US" sz="115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86BD9EE-24D7-B545-A182-5C2F6257CD68}"/>
              </a:ext>
            </a:extLst>
          </p:cNvPr>
          <p:cNvGrpSpPr>
            <a:grpSpLocks noChangeAspect="1"/>
          </p:cNvGrpSpPr>
          <p:nvPr/>
        </p:nvGrpSpPr>
        <p:grpSpPr>
          <a:xfrm>
            <a:off x="-7088" y="3014830"/>
            <a:ext cx="3624710" cy="2687858"/>
            <a:chOff x="185785" y="2759050"/>
            <a:chExt cx="4011397" cy="297460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2783363-B6BF-9A41-BB71-E25B1983C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t="4915" r="2566" b="1"/>
            <a:stretch/>
          </p:blipFill>
          <p:spPr>
            <a:xfrm>
              <a:off x="298546" y="3281684"/>
              <a:ext cx="3641265" cy="2451966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A5E62DB-4669-6940-B1F6-178B0B46D3E4}"/>
                </a:ext>
              </a:extLst>
            </p:cNvPr>
            <p:cNvSpPr/>
            <p:nvPr/>
          </p:nvSpPr>
          <p:spPr>
            <a:xfrm>
              <a:off x="185785" y="2759050"/>
              <a:ext cx="4011397" cy="5364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TeXGyreHeros" pitchFamily="2" charset="77"/>
                </a:rPr>
                <a:t>NASA Virtual Observatory:</a:t>
              </a:r>
            </a:p>
            <a:p>
              <a:r>
                <a:rPr lang="en-US" sz="1150" dirty="0">
                  <a:solidFill>
                    <a:schemeClr val="bg1"/>
                  </a:solidFill>
                  <a:latin typeface="TeXGyreHeros" pitchFamily="2" charset="77"/>
                </a:rPr>
                <a:t>Extensive, uniform access to NASA Archive holdings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5467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20513</TotalTime>
  <Words>193</Words>
  <Application>Microsoft Macintosh PowerPoint</Application>
  <PresentationFormat>Widescreen</PresentationFormat>
  <Paragraphs>27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Arial Unicode MS</vt:lpstr>
      <vt:lpstr>Arial</vt:lpstr>
      <vt:lpstr>Calibri</vt:lpstr>
      <vt:lpstr>Calibri Light</vt:lpstr>
      <vt:lpstr>TeX Gyre Heros</vt:lpstr>
      <vt:lpstr>TeXGyreHeros</vt:lpstr>
      <vt:lpstr>TeXGyreHeros-Italic</vt:lpstr>
      <vt:lpstr>TeXGyreHeros-Regular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124</cp:revision>
  <cp:lastPrinted>2018-08-08T19:42:17Z</cp:lastPrinted>
  <dcterms:created xsi:type="dcterms:W3CDTF">2018-06-25T20:49:30Z</dcterms:created>
  <dcterms:modified xsi:type="dcterms:W3CDTF">2018-08-09T15:01:51Z</dcterms:modified>
</cp:coreProperties>
</file>