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>
        <p:scale>
          <a:sx n="94" d="100"/>
          <a:sy n="94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http://bdb.inasan.ru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hyperlink" Target="https://www.sao.ru/oasis/cgi-bin/fetch?lang=e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hyperlink" Target="http://rcsed.sai.msu.r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hyperlink" Target="http://www.sai.msu.su/gcvs/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=""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="" xmlns:a16="http://schemas.microsoft.com/office/drawing/2014/main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=""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fficeArt object">
            <a:extLst>
              <a:ext uri="{FF2B5EF4-FFF2-40B4-BE49-F238E27FC236}">
                <a16:creationId xmlns=""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6049070" cy="1438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Russian Virtual Observatory (RVO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GB" sz="4000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=""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585655" y="1656080"/>
            <a:ext cx="4673968" cy="354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status and main projects</a:t>
            </a:r>
            <a:endParaRPr lang="en-GB" sz="2800" i="1" dirty="0">
              <a:solidFill>
                <a:schemeClr val="accent1">
                  <a:lumMod val="50000"/>
                </a:schemeClr>
              </a:solidFill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=""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=""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2590800"/>
            <a:ext cx="4938896" cy="241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Started in Dec 2001, RVO has the following aims: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To promote integration of the Russian astronomical data resources into </a:t>
            </a:r>
            <a:r>
              <a:rPr lang="en-GB" altLang="ru-RU" sz="2000" dirty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the International Virtual </a:t>
            </a: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Observatory;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ru-RU" sz="2000" dirty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To construct </a:t>
            </a: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VO science prototypes;</a:t>
            </a:r>
            <a:endParaRPr lang="en-GB" altLang="ru-RU" sz="2000" dirty="0">
              <a:solidFill>
                <a:schemeClr val="accent1">
                  <a:lumMod val="50000"/>
                </a:schemeClr>
              </a:solidFill>
              <a:latin typeface="TeX Gyre Heros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ru-RU" sz="2000" dirty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To take part in developing of software, techniques, standards, formats </a:t>
            </a: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of </a:t>
            </a:r>
            <a:r>
              <a:rPr lang="en-GB" altLang="ru-RU" sz="2000" dirty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the </a:t>
            </a: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IVO;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To </a:t>
            </a:r>
            <a:r>
              <a:rPr lang="en-GB" altLang="ru-RU" sz="2000" dirty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strengthen education and public applications of world astronomical </a:t>
            </a:r>
            <a:r>
              <a:rPr lang="en-GB" altLang="ru-RU" sz="2000" dirty="0" smtClean="0">
                <a:solidFill>
                  <a:schemeClr val="accent1">
                    <a:lumMod val="50000"/>
                  </a:schemeClr>
                </a:solidFill>
                <a:latin typeface="TeX Gyre Heros"/>
              </a:rPr>
              <a:t>data.</a:t>
            </a:r>
            <a:endParaRPr lang="en-GB" altLang="ru-RU" sz="2000" dirty="0">
              <a:solidFill>
                <a:schemeClr val="accent1">
                  <a:lumMod val="50000"/>
                </a:schemeClr>
              </a:solidFill>
              <a:latin typeface="TeX Gyre Heros"/>
            </a:endParaRPr>
          </a:p>
        </p:txBody>
      </p:sp>
      <p:pic>
        <p:nvPicPr>
          <p:cNvPr id="15" name="Picture 4" descr="rvo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884940"/>
            <a:ext cx="3931277" cy="2620851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=""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=""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=""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=""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5" y="1149296"/>
            <a:ext cx="3599236" cy="16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68" y="1554480"/>
            <a:ext cx="50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" y="225966"/>
            <a:ext cx="3581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General Catalogue of Variable Stars: </a:t>
            </a:r>
            <a:r>
              <a:rPr lang="en-US" sz="1600" dirty="0" smtClean="0"/>
              <a:t>more variable stars discovered, new classification </a:t>
            </a:r>
            <a:r>
              <a:rPr lang="en-US" sz="1600" dirty="0" err="1" smtClean="0"/>
              <a:t>algorythms</a:t>
            </a:r>
            <a:r>
              <a:rPr lang="en-US" sz="1600" dirty="0" smtClean="0"/>
              <a:t> applied.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29747" y="228412"/>
            <a:ext cx="37287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Special Astrophysical Observatory data archive system: </a:t>
            </a:r>
            <a:r>
              <a:rPr lang="en-US" sz="1600" dirty="0" smtClean="0"/>
              <a:t>since 1982, </a:t>
            </a:r>
            <a:r>
              <a:rPr lang="en-US" altLang="ru-RU" sz="1600" dirty="0">
                <a:cs typeface="Times New Roman" pitchFamily="18" charset="0"/>
              </a:rPr>
              <a:t>total volume ~7 </a:t>
            </a:r>
            <a:r>
              <a:rPr lang="ru-RU" altLang="ru-RU" sz="1600" dirty="0">
                <a:cs typeface="Times New Roman" pitchFamily="18" charset="0"/>
              </a:rPr>
              <a:t>Т</a:t>
            </a:r>
            <a:r>
              <a:rPr lang="en-US" altLang="ru-RU" sz="1600" dirty="0">
                <a:cs typeface="Times New Roman" pitchFamily="18" charset="0"/>
              </a:rPr>
              <a:t>B,</a:t>
            </a:r>
            <a:r>
              <a:rPr lang="ru-RU" altLang="ru-RU" sz="1600" dirty="0">
                <a:cs typeface="Times New Roman" pitchFamily="18" charset="0"/>
              </a:rPr>
              <a:t>  </a:t>
            </a:r>
            <a:r>
              <a:rPr lang="en-US" altLang="ru-RU" sz="1600" dirty="0">
                <a:cs typeface="Times New Roman" pitchFamily="18" charset="0"/>
              </a:rPr>
              <a:t>2 </a:t>
            </a:r>
            <a:r>
              <a:rPr lang="en-US" altLang="ru-RU" sz="1600" dirty="0" err="1">
                <a:cs typeface="Times New Roman" pitchFamily="18" charset="0"/>
              </a:rPr>
              <a:t>mln</a:t>
            </a:r>
            <a:r>
              <a:rPr lang="en-US" altLang="ru-RU" sz="1600" dirty="0">
                <a:cs typeface="Times New Roman" pitchFamily="18" charset="0"/>
              </a:rPr>
              <a:t> files, </a:t>
            </a:r>
            <a:r>
              <a:rPr lang="ru-RU" altLang="ru-RU" sz="1600" dirty="0" smtClean="0">
                <a:cs typeface="Times New Roman" pitchFamily="18" charset="0"/>
              </a:rPr>
              <a:t>1</a:t>
            </a:r>
            <a:r>
              <a:rPr lang="en-US" altLang="ru-RU" sz="1600" dirty="0">
                <a:cs typeface="Times New Roman" pitchFamily="18" charset="0"/>
              </a:rPr>
              <a:t>.7 </a:t>
            </a:r>
            <a:r>
              <a:rPr lang="en-US" altLang="ru-RU" sz="1600" dirty="0" err="1">
                <a:cs typeface="Times New Roman" pitchFamily="18" charset="0"/>
              </a:rPr>
              <a:t>mln</a:t>
            </a:r>
            <a:r>
              <a:rPr lang="en-US" altLang="ru-RU" sz="1600" dirty="0">
                <a:cs typeface="Times New Roman" pitchFamily="18" charset="0"/>
              </a:rPr>
              <a:t> database records</a:t>
            </a:r>
            <a:r>
              <a:rPr lang="en-US" altLang="ru-RU" sz="1600" dirty="0" smtClean="0">
                <a:cs typeface="Times New Roman" pitchFamily="18" charset="0"/>
              </a:rPr>
              <a:t>. </a:t>
            </a:r>
            <a:r>
              <a:rPr lang="en-US" altLang="ru-RU" sz="1600" dirty="0">
                <a:cs typeface="Times New Roman" pitchFamily="18" charset="0"/>
              </a:rPr>
              <a:t>software for automatic astrometric calibration of direct images </a:t>
            </a:r>
            <a:r>
              <a:rPr lang="en-US" altLang="ru-RU" sz="1600" dirty="0" smtClean="0">
                <a:cs typeface="Times New Roman" pitchFamily="18" charset="0"/>
              </a:rPr>
              <a:t>and for on-fly data visualization developed.</a:t>
            </a:r>
            <a:endParaRPr lang="ru-RU" sz="1600" dirty="0"/>
          </a:p>
        </p:txBody>
      </p:sp>
      <p:pic>
        <p:nvPicPr>
          <p:cNvPr id="14" name="Picture 2" descr="https://www.sao.ru/hq/sekbta/Foto/19.jpg"/>
          <p:cNvPicPr>
            <a:picLocks noChangeAspect="1" noChangeArrowheads="1"/>
          </p:cNvPicPr>
          <p:nvPr/>
        </p:nvPicPr>
        <p:blipFill rotWithShape="1">
          <a:blip r:embed="rId4"/>
          <a:srcRect t="34702" b="18691"/>
          <a:stretch/>
        </p:blipFill>
        <p:spPr bwMode="auto">
          <a:xfrm>
            <a:off x="5729747" y="1998219"/>
            <a:ext cx="3036735" cy="9260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/>
        </p:spPr>
      </p:pic>
      <p:pic>
        <p:nvPicPr>
          <p:cNvPr id="13" name="Рисунок 12" descr="rata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60" y="1753045"/>
            <a:ext cx="3159709" cy="9008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58" y="224696"/>
            <a:ext cx="1601751" cy="22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2239" y="1818703"/>
            <a:ext cx="1904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Binary star </a:t>
            </a:r>
            <a:r>
              <a:rPr lang="en-US" sz="1600" b="1" dirty="0" err="1" smtClean="0">
                <a:solidFill>
                  <a:schemeClr val="tx2"/>
                </a:solidFill>
              </a:rPr>
              <a:t>DataBase</a:t>
            </a:r>
            <a:r>
              <a:rPr lang="en-US" sz="1600" b="1" dirty="0" smtClean="0">
                <a:solidFill>
                  <a:schemeClr val="tx2"/>
                </a:solidFill>
              </a:rPr>
              <a:t>, BDB:</a:t>
            </a:r>
          </a:p>
          <a:p>
            <a:pPr algn="ctr"/>
            <a:r>
              <a:rPr lang="en-US" sz="1600" dirty="0" smtClean="0"/>
              <a:t>New </a:t>
            </a:r>
            <a:r>
              <a:rPr lang="en-US" sz="1600" dirty="0" err="1" smtClean="0"/>
              <a:t>algorythms</a:t>
            </a:r>
            <a:r>
              <a:rPr lang="en-US" sz="1600" dirty="0" smtClean="0"/>
              <a:t> of cross-identification implemented for multiple stars.</a:t>
            </a:r>
          </a:p>
          <a:p>
            <a:r>
              <a:rPr lang="en-US" sz="1400" u="sng" dirty="0">
                <a:solidFill>
                  <a:schemeClr val="tx2"/>
                </a:solidFill>
                <a:hlinkClick r:id="rId7"/>
              </a:rPr>
              <a:t>http://bdb.inasan.ru/</a:t>
            </a:r>
            <a:endParaRPr lang="en-US" sz="1400" u="sng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30" name="Picture 6" descr="http://bdb.inasan.ru/static/bd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84" y="228412"/>
            <a:ext cx="1579931" cy="15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073" y="2870175"/>
            <a:ext cx="245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tx2"/>
                </a:solidFill>
                <a:hlinkClick r:id="rId9"/>
              </a:rPr>
              <a:t>http://www.sai.msu.su/gcvs/</a:t>
            </a:r>
            <a:endParaRPr lang="ru-RU" sz="1400" u="sng" dirty="0">
              <a:solidFill>
                <a:schemeClr val="tx2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9" y="2831124"/>
            <a:ext cx="771832" cy="3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93" y="2799709"/>
            <a:ext cx="71913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4" y="2810704"/>
            <a:ext cx="739422" cy="3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9127" y="3544968"/>
            <a:ext cx="41300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2"/>
                </a:solidFill>
              </a:rPr>
              <a:t>Construction of 3D map of extinction and dust distribution in Galaxy: </a:t>
            </a:r>
            <a:r>
              <a:rPr lang="en-US" sz="1400" dirty="0" smtClean="0"/>
              <a:t>New methods developed involving </a:t>
            </a:r>
            <a:r>
              <a:rPr lang="en-US" sz="1400" dirty="0"/>
              <a:t>a</a:t>
            </a:r>
            <a:r>
              <a:rPr lang="en-US" sz="1400" dirty="0" smtClean="0"/>
              <a:t>nalyzing </a:t>
            </a:r>
            <a:r>
              <a:rPr lang="en-US" sz="1400" dirty="0"/>
              <a:t>and extracting </a:t>
            </a:r>
            <a:r>
              <a:rPr lang="en-US" sz="1400" dirty="0" err="1"/>
              <a:t>multiwavelength</a:t>
            </a:r>
            <a:r>
              <a:rPr lang="en-US" sz="1400" dirty="0"/>
              <a:t> photometric </a:t>
            </a:r>
            <a:r>
              <a:rPr lang="en-US" sz="1400" dirty="0" smtClean="0"/>
              <a:t>information from sky </a:t>
            </a:r>
            <a:r>
              <a:rPr lang="en-US" sz="1400" dirty="0"/>
              <a:t>surveys with recently developed VO </a:t>
            </a:r>
            <a:r>
              <a:rPr lang="en-US" sz="1400" dirty="0" smtClean="0"/>
              <a:t>instruments. Bayesian </a:t>
            </a:r>
            <a:r>
              <a:rPr lang="en-US" sz="1400" dirty="0"/>
              <a:t>probabilistic </a:t>
            </a:r>
            <a:r>
              <a:rPr lang="en-US" sz="1400" dirty="0" smtClean="0"/>
              <a:t>approach is used to estimate </a:t>
            </a:r>
            <a:r>
              <a:rPr lang="en-US" sz="1400" dirty="0"/>
              <a:t>the distance-extinction </a:t>
            </a:r>
            <a:r>
              <a:rPr lang="en-US" sz="1400" dirty="0" smtClean="0"/>
              <a:t>relation.</a:t>
            </a:r>
            <a:endParaRPr lang="ru-RU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29" y="3554257"/>
            <a:ext cx="2286492" cy="16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69921" y="3172872"/>
            <a:ext cx="4438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Reference </a:t>
            </a:r>
            <a:r>
              <a:rPr lang="en-US" sz="1600" b="1" dirty="0">
                <a:solidFill>
                  <a:schemeClr val="tx2"/>
                </a:solidFill>
              </a:rPr>
              <a:t>Catalog of galaxy Spectral </a:t>
            </a:r>
            <a:r>
              <a:rPr lang="en-US" sz="1600" b="1" dirty="0" smtClean="0">
                <a:solidFill>
                  <a:schemeClr val="tx2"/>
                </a:solidFill>
              </a:rPr>
              <a:t>Energy Distributions RCSED</a:t>
            </a:r>
            <a:r>
              <a:rPr lang="en-US" sz="1600" dirty="0" smtClean="0"/>
              <a:t>: </a:t>
            </a:r>
            <a:r>
              <a:rPr lang="en-US" sz="1600" dirty="0"/>
              <a:t>a </a:t>
            </a:r>
            <a:r>
              <a:rPr lang="en-US" sz="1600" dirty="0" smtClean="0"/>
              <a:t>VO-compatible catalog </a:t>
            </a:r>
            <a:r>
              <a:rPr lang="en-US" sz="1600" dirty="0"/>
              <a:t>of galaxies produced as join </a:t>
            </a:r>
            <a:r>
              <a:rPr lang="en-US" sz="1600" dirty="0" smtClean="0"/>
              <a:t>between GALEX</a:t>
            </a:r>
            <a:r>
              <a:rPr lang="en-US" sz="1600" dirty="0"/>
              <a:t>, SDSS, and UKIDSS catalogs, and processed </a:t>
            </a:r>
            <a:r>
              <a:rPr lang="en-US" sz="1600" dirty="0" smtClean="0"/>
              <a:t>with state-of-the-art spectral </a:t>
            </a:r>
            <a:r>
              <a:rPr lang="en-US" sz="1600" dirty="0"/>
              <a:t>analysis methods which were not available earlier. </a:t>
            </a:r>
            <a:endParaRPr lang="ru-RU" sz="16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19432"/>
            <a:ext cx="2475508" cy="9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69921" y="4744205"/>
            <a:ext cx="1962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/>
                </a:solidFill>
                <a:hlinkClick r:id="rId15"/>
              </a:rPr>
              <a:t>http://rcsed.sai.msu.ru/</a:t>
            </a:r>
            <a:endParaRPr lang="ru-RU" sz="1400" u="sng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240" y="2890055"/>
            <a:ext cx="389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/>
                </a:solidFill>
                <a:hlinkClick r:id="rId16"/>
              </a:rPr>
              <a:t>https://www.sao.ru/oasis/cgi-bin/fetch?lang=eng</a:t>
            </a:r>
            <a:endParaRPr lang="ru-RU" sz="1400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" y="5206961"/>
            <a:ext cx="8102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The presentation materials were provided by Dana </a:t>
            </a:r>
            <a:r>
              <a:rPr lang="en-US" sz="1100" b="1" i="1" dirty="0" err="1">
                <a:solidFill>
                  <a:schemeClr val="tx2"/>
                </a:solidFill>
              </a:rPr>
              <a:t>Kovaleva</a:t>
            </a:r>
            <a:r>
              <a:rPr lang="en-US" sz="1100" b="1" i="1" dirty="0">
                <a:solidFill>
                  <a:schemeClr val="tx2"/>
                </a:solidFill>
              </a:rPr>
              <a:t>, </a:t>
            </a:r>
            <a:r>
              <a:rPr lang="en-US" sz="1100" b="1" i="1" dirty="0" smtClean="0">
                <a:solidFill>
                  <a:schemeClr val="tx2"/>
                </a:solidFill>
              </a:rPr>
              <a:t>Nikolay </a:t>
            </a:r>
            <a:r>
              <a:rPr lang="en-US" sz="1100" b="1" i="1" dirty="0" err="1" smtClean="0">
                <a:solidFill>
                  <a:schemeClr val="tx2"/>
                </a:solidFill>
              </a:rPr>
              <a:t>Samus</a:t>
            </a:r>
            <a:r>
              <a:rPr lang="en-US" sz="1100" b="1" i="1" dirty="0">
                <a:solidFill>
                  <a:schemeClr val="tx2"/>
                </a:solidFill>
              </a:rPr>
              <a:t>, Sergey </a:t>
            </a:r>
            <a:r>
              <a:rPr lang="en-US" sz="1100" b="1" i="1" dirty="0" err="1">
                <a:solidFill>
                  <a:schemeClr val="tx2"/>
                </a:solidFill>
              </a:rPr>
              <a:t>Sichevsky</a:t>
            </a:r>
            <a:r>
              <a:rPr lang="en-US" sz="1100" b="1" i="1" dirty="0">
                <a:solidFill>
                  <a:schemeClr val="tx2"/>
                </a:solidFill>
              </a:rPr>
              <a:t>, Olga </a:t>
            </a:r>
            <a:r>
              <a:rPr lang="en-US" sz="1100" b="1" i="1" dirty="0" err="1">
                <a:solidFill>
                  <a:schemeClr val="tx2"/>
                </a:solidFill>
              </a:rPr>
              <a:t>Zhelenkova</a:t>
            </a:r>
            <a:r>
              <a:rPr lang="en-US" sz="1100" b="1" i="1" dirty="0">
                <a:solidFill>
                  <a:schemeClr val="tx2"/>
                </a:solidFill>
              </a:rPr>
              <a:t>, Ivan </a:t>
            </a:r>
            <a:r>
              <a:rPr lang="en-US" sz="1100" b="1" i="1" dirty="0" err="1">
                <a:solidFill>
                  <a:schemeClr val="tx2"/>
                </a:solidFill>
              </a:rPr>
              <a:t>Zolotukhin</a:t>
            </a:r>
            <a:r>
              <a:rPr lang="en-US" sz="1100" b="1" i="1" dirty="0">
                <a:solidFill>
                  <a:schemeClr val="tx2"/>
                </a:solidFill>
              </a:rPr>
              <a:t>.</a:t>
            </a:r>
            <a:endParaRPr lang="ru-RU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269</Words>
  <Application>Microsoft Office PowerPoint</Application>
  <PresentationFormat>Произвольный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dana</cp:lastModifiedBy>
  <cp:revision>27</cp:revision>
  <dcterms:created xsi:type="dcterms:W3CDTF">2018-06-25T20:49:30Z</dcterms:created>
  <dcterms:modified xsi:type="dcterms:W3CDTF">2018-08-08T16:50:58Z</dcterms:modified>
</cp:coreProperties>
</file>