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5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1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ECB7FCC-F281-8A48-B972-967CB52C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11" y="1007165"/>
            <a:ext cx="4288376" cy="32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D363AA0-B3D8-FD4A-8AC7-30F1DACC81EA}"/>
              </a:ext>
            </a:extLst>
          </p:cNvPr>
          <p:cNvSpPr txBox="1">
            <a:spLocks noChangeArrowheads="1"/>
          </p:cNvSpPr>
          <p:nvPr/>
        </p:nvSpPr>
        <p:spPr>
          <a:xfrm>
            <a:off x="5220404" y="1292089"/>
            <a:ext cx="5679507" cy="4132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br>
              <a:rPr lang="en-US" altLang="en-US" sz="4800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en-US" sz="4800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altLang="en-US" sz="4800" b="1" dirty="0">
                <a:solidFill>
                  <a:schemeClr val="bg1">
                    <a:lumMod val="95000"/>
                  </a:schemeClr>
                </a:solidFill>
              </a:rPr>
              <a:t>NOAO Data Lab</a:t>
            </a:r>
          </a:p>
          <a:p>
            <a:pPr algn="just">
              <a:defRPr/>
            </a:pPr>
            <a:endParaRPr lang="en-US" altLang="en-US" sz="39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We seek to empower astronomers through efficient exploration and analysis of large astronomy datasets with an emphasis on NOAO wide-field telescopes.</a:t>
            </a:r>
          </a:p>
          <a:p>
            <a:pPr algn="just">
              <a:defRPr/>
            </a:pPr>
            <a:br>
              <a:rPr lang="en-US" altLang="en-US" sz="28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</a:rPr>
              <a:t>datalab.noao.edu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defRPr/>
            </a:pPr>
            <a:br>
              <a:rPr lang="en-US" alt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n-US" altLang="en-US" sz="2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Shape 57">
            <a:extLst>
              <a:ext uri="{FF2B5EF4-FFF2-40B4-BE49-F238E27FC236}">
                <a16:creationId xmlns:a16="http://schemas.microsoft.com/office/drawing/2014/main" id="{276739BC-9441-2042-82B7-E78D9DD3D4A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02" y="4773311"/>
            <a:ext cx="481001" cy="4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59">
            <a:extLst>
              <a:ext uri="{FF2B5EF4-FFF2-40B4-BE49-F238E27FC236}">
                <a16:creationId xmlns:a16="http://schemas.microsoft.com/office/drawing/2014/main" id="{BD38AF06-84C4-384B-A090-5BBF50605D9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42" y="4725456"/>
            <a:ext cx="54863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612E9D-5E2A-7249-AA7E-CF7BB11B9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941" y="4720256"/>
            <a:ext cx="867771" cy="5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46959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FC3A1CFC-3CE1-9C49-B6F1-3C5799D88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967" y="2082987"/>
            <a:ext cx="1812186" cy="13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" name="Rectangle 3">
            <a:extLst>
              <a:ext uri="{FF2B5EF4-FFF2-40B4-BE49-F238E27FC236}">
                <a16:creationId xmlns:a16="http://schemas.microsoft.com/office/drawing/2014/main" id="{FD018476-10A7-6B47-AA0C-E17ACD42FD88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1376394" y="687812"/>
            <a:ext cx="3219107" cy="108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br>
              <a:rPr lang="en-US" altLang="en-US" sz="2400" i="1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datalab.noao.edu</a:t>
            </a:r>
            <a:endParaRPr lang="en-US" sz="2400" dirty="0">
              <a:solidFill>
                <a:srgbClr val="FFC000"/>
              </a:solidFill>
            </a:endParaRPr>
          </a:p>
          <a:p>
            <a:pPr algn="just">
              <a:defRPr/>
            </a:pPr>
            <a:br>
              <a:rPr lang="en-US" alt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n-US" altLang="en-US" sz="2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15652C5-CDDA-DC40-A482-164F0FBD4F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BA39B96-BC23-634E-BE6F-E2C6244842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4" b="99214" l="0" r="994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92" y="619516"/>
            <a:ext cx="4546844" cy="25369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B7ECED-635F-7641-92C3-D63D4B7ED5E1}"/>
              </a:ext>
            </a:extLst>
          </p:cNvPr>
          <p:cNvSpPr/>
          <p:nvPr/>
        </p:nvSpPr>
        <p:spPr>
          <a:xfrm>
            <a:off x="647272" y="314003"/>
            <a:ext cx="4533164" cy="46166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cs typeface="Helvetica Neue" charset="0"/>
              </a:rPr>
              <a:t>Large Catalogs </a:t>
            </a:r>
            <a:r>
              <a:rPr lang="en-US" altLang="en-US" sz="2400" dirty="0">
                <a:solidFill>
                  <a:schemeClr val="bg1"/>
                </a:solidFill>
                <a:cs typeface="Helvetica Neue" charset="0"/>
              </a:rPr>
              <a:t>– </a:t>
            </a:r>
            <a:r>
              <a:rPr lang="en-US" altLang="en-US" sz="2200" dirty="0">
                <a:solidFill>
                  <a:schemeClr val="bg1"/>
                </a:solidFill>
                <a:cs typeface="Helvetica Neue" charset="0"/>
              </a:rPr>
              <a:t>TB-scale databases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D0B9537-44AA-5E44-992A-E66C9048B90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421" y="687096"/>
            <a:ext cx="4720096" cy="117133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549A569F-73BE-1545-97FF-4EFE005F52ED}"/>
              </a:ext>
            </a:extLst>
          </p:cNvPr>
          <p:cNvSpPr/>
          <p:nvPr/>
        </p:nvSpPr>
        <p:spPr>
          <a:xfrm>
            <a:off x="5806867" y="241067"/>
            <a:ext cx="5123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cs typeface="Helvetica Neue" charset="0"/>
              </a:rPr>
              <a:t>Pixel Data </a:t>
            </a:r>
            <a:r>
              <a:rPr lang="en-US" altLang="en-US" sz="2400" dirty="0">
                <a:solidFill>
                  <a:schemeClr val="bg1"/>
                </a:solidFill>
                <a:cs typeface="Helvetica Neue" charset="0"/>
              </a:rPr>
              <a:t>– </a:t>
            </a:r>
            <a:r>
              <a:rPr lang="en-US" altLang="en-US" sz="2000" dirty="0">
                <a:solidFill>
                  <a:schemeClr val="bg1"/>
                </a:solidFill>
                <a:cs typeface="Helvetica Neue" charset="0"/>
              </a:rPr>
              <a:t>images in NOAO Science Archive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FA6E3C6-9422-8D44-ABFD-A690B7AD3BC7}"/>
              </a:ext>
            </a:extLst>
          </p:cNvPr>
          <p:cNvSpPr/>
          <p:nvPr/>
        </p:nvSpPr>
        <p:spPr>
          <a:xfrm>
            <a:off x="402660" y="241067"/>
            <a:ext cx="4930196" cy="2903175"/>
          </a:xfrm>
          <a:prstGeom prst="roundRect">
            <a:avLst>
              <a:gd name="adj" fmla="val 1073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3372072-B151-AE4D-B7BE-F3F473C2B1A3}"/>
              </a:ext>
            </a:extLst>
          </p:cNvPr>
          <p:cNvSpPr/>
          <p:nvPr/>
        </p:nvSpPr>
        <p:spPr>
          <a:xfrm>
            <a:off x="7576489" y="2302570"/>
            <a:ext cx="4206674" cy="805176"/>
          </a:xfrm>
          <a:prstGeom prst="roundRect">
            <a:avLst>
              <a:gd name="adj" fmla="val 24896"/>
            </a:avLst>
          </a:prstGeom>
          <a:solidFill>
            <a:schemeClr val="tx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72634A89-FD87-534E-8E4F-8DF6501B350A}"/>
              </a:ext>
            </a:extLst>
          </p:cNvPr>
          <p:cNvSpPr/>
          <p:nvPr/>
        </p:nvSpPr>
        <p:spPr>
          <a:xfrm>
            <a:off x="6634755" y="3369201"/>
            <a:ext cx="4841502" cy="3130612"/>
          </a:xfrm>
          <a:prstGeom prst="roundRect">
            <a:avLst>
              <a:gd name="adj" fmla="val 11799"/>
            </a:avLst>
          </a:prstGeom>
          <a:solidFill>
            <a:schemeClr val="tx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5D72-D35F-9F44-8B2A-BA93E4654D4C}"/>
              </a:ext>
            </a:extLst>
          </p:cNvPr>
          <p:cNvSpPr/>
          <p:nvPr/>
        </p:nvSpPr>
        <p:spPr>
          <a:xfrm>
            <a:off x="7788398" y="2470209"/>
            <a:ext cx="402680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cs typeface="Helvetica Neue" charset="0"/>
              </a:rPr>
              <a:t>Virtual Storage </a:t>
            </a:r>
            <a:r>
              <a:rPr lang="en-US" altLang="en-US" sz="2400" dirty="0">
                <a:solidFill>
                  <a:schemeClr val="bg1"/>
                </a:solidFill>
                <a:cs typeface="Helvetica Neue" charset="0"/>
              </a:rPr>
              <a:t>– </a:t>
            </a:r>
            <a:r>
              <a:rPr lang="en-US" altLang="en-US" sz="2200" dirty="0">
                <a:solidFill>
                  <a:schemeClr val="bg1"/>
                </a:solidFill>
                <a:cs typeface="Helvetica Neue" charset="0"/>
              </a:rPr>
              <a:t>1 TB per user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4FE7B32B-BE28-AF47-8A7C-BD929F4FCCF3}"/>
              </a:ext>
            </a:extLst>
          </p:cNvPr>
          <p:cNvSpPr/>
          <p:nvPr/>
        </p:nvSpPr>
        <p:spPr>
          <a:xfrm>
            <a:off x="5639276" y="241067"/>
            <a:ext cx="5360377" cy="180738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5D774-0702-3E4E-A617-4BB1EC5FC2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970" y="3835814"/>
            <a:ext cx="4216091" cy="24730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CC6B27-6EAA-084C-8781-BB6EA42A6F9B}"/>
              </a:ext>
            </a:extLst>
          </p:cNvPr>
          <p:cNvSpPr/>
          <p:nvPr/>
        </p:nvSpPr>
        <p:spPr>
          <a:xfrm>
            <a:off x="7067233" y="3381979"/>
            <a:ext cx="3974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cs typeface="Helvetica Neue" charset="0"/>
              </a:rPr>
              <a:t>Visualization</a:t>
            </a:r>
            <a:r>
              <a:rPr lang="en-US" altLang="en-US" sz="2400" dirty="0">
                <a:solidFill>
                  <a:schemeClr val="bg1"/>
                </a:solidFill>
                <a:cs typeface="Helvetica Neue" charset="0"/>
              </a:rPr>
              <a:t> – </a:t>
            </a:r>
            <a:r>
              <a:rPr lang="en-US" altLang="en-US" sz="2200" dirty="0">
                <a:solidFill>
                  <a:schemeClr val="bg1"/>
                </a:solidFill>
                <a:cs typeface="Helvetica Neue" charset="0"/>
              </a:rPr>
              <a:t>data exploration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97264F0-E77F-7447-9203-F0129408B9ED}"/>
              </a:ext>
            </a:extLst>
          </p:cNvPr>
          <p:cNvSpPr/>
          <p:nvPr/>
        </p:nvSpPr>
        <p:spPr>
          <a:xfrm>
            <a:off x="201937" y="3402701"/>
            <a:ext cx="6097289" cy="2607629"/>
          </a:xfrm>
          <a:prstGeom prst="roundRect">
            <a:avLst>
              <a:gd name="adj" fmla="val 11799"/>
            </a:avLst>
          </a:prstGeom>
          <a:solidFill>
            <a:schemeClr val="tx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A5D1BD-CC36-084F-93B6-1710F9533288}"/>
              </a:ext>
            </a:extLst>
          </p:cNvPr>
          <p:cNvGrpSpPr/>
          <p:nvPr/>
        </p:nvGrpSpPr>
        <p:grpSpPr>
          <a:xfrm>
            <a:off x="750612" y="3884027"/>
            <a:ext cx="4969216" cy="1973814"/>
            <a:chOff x="683156" y="4098244"/>
            <a:chExt cx="4969216" cy="1973814"/>
          </a:xfrm>
        </p:grpSpPr>
        <p:pic>
          <p:nvPicPr>
            <p:cNvPr id="71" name="Picture 70" descr="hack1.jpg">
              <a:extLst>
                <a:ext uri="{FF2B5EF4-FFF2-40B4-BE49-F238E27FC236}">
                  <a16:creationId xmlns:a16="http://schemas.microsoft.com/office/drawing/2014/main" id="{62D5C5D7-B7B7-4844-8841-2AEA2C01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56" y="4098244"/>
              <a:ext cx="4969216" cy="1973814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9786583-11D0-B14A-844F-894E881A0F4E}"/>
                </a:ext>
              </a:extLst>
            </p:cNvPr>
            <p:cNvSpPr txBox="1"/>
            <p:nvPr/>
          </p:nvSpPr>
          <p:spPr>
            <a:xfrm>
              <a:off x="1054609" y="4172679"/>
              <a:ext cx="540000" cy="179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>
              <a:spAutoFit/>
            </a:bodyPr>
            <a:lstStyle/>
            <a:p>
              <a:pPr defTabSz="457200" eaLnBrk="1" hangingPunct="1"/>
              <a:r>
                <a:rPr lang="en-US" sz="1200" dirty="0">
                  <a:solidFill>
                    <a:srgbClr val="FF0000"/>
                  </a:solidFill>
                  <a:latin typeface="Courier"/>
                  <a:ea typeface="ＭＳ Ｐゴシック" charset="0"/>
                  <a:cs typeface="Courier"/>
                </a:rPr>
                <a:t>STAR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4B6A332-87E6-E741-9619-4577AB76E5EA}"/>
                </a:ext>
              </a:extLst>
            </p:cNvPr>
            <p:cNvSpPr txBox="1"/>
            <p:nvPr/>
          </p:nvSpPr>
          <p:spPr>
            <a:xfrm>
              <a:off x="2559021" y="4166744"/>
              <a:ext cx="738754" cy="179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>
              <a:spAutoFit/>
            </a:bodyPr>
            <a:lstStyle/>
            <a:p>
              <a:pPr defTabSz="457200" eaLnBrk="1" hangingPunct="1"/>
              <a:r>
                <a:rPr lang="en-US" sz="1200" dirty="0">
                  <a:solidFill>
                    <a:srgbClr val="FF0000"/>
                  </a:solidFill>
                  <a:latin typeface="Courier"/>
                  <a:ea typeface="ＭＳ Ｐゴシック" charset="0"/>
                  <a:cs typeface="Courier"/>
                </a:rPr>
                <a:t>GALAXY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D70D12-23B6-B64E-8B5F-D674FFA1646B}"/>
                </a:ext>
              </a:extLst>
            </p:cNvPr>
            <p:cNvSpPr txBox="1"/>
            <p:nvPr/>
          </p:nvSpPr>
          <p:spPr>
            <a:xfrm>
              <a:off x="4114645" y="4175163"/>
              <a:ext cx="461710" cy="179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>
              <a:spAutoFit/>
            </a:bodyPr>
            <a:lstStyle/>
            <a:p>
              <a:pPr defTabSz="457200" eaLnBrk="1" hangingPunct="1"/>
              <a:r>
                <a:rPr lang="en-US" sz="1200" dirty="0">
                  <a:solidFill>
                    <a:srgbClr val="FF0000"/>
                  </a:solidFill>
                  <a:latin typeface="Courier"/>
                  <a:ea typeface="ＭＳ Ｐゴシック" charset="0"/>
                  <a:cs typeface="Courier"/>
                </a:rPr>
                <a:t>QSO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A59CAD9-587B-2147-BE80-B57FEB1FE77B}"/>
              </a:ext>
            </a:extLst>
          </p:cNvPr>
          <p:cNvSpPr txBox="1"/>
          <p:nvPr/>
        </p:nvSpPr>
        <p:spPr>
          <a:xfrm>
            <a:off x="288356" y="3433479"/>
            <a:ext cx="610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cs typeface="Helvetica Neue" charset="0"/>
              </a:rPr>
              <a:t>Compute Processing </a:t>
            </a:r>
            <a:r>
              <a:rPr lang="en-US" altLang="en-US" sz="2400" dirty="0">
                <a:solidFill>
                  <a:schemeClr val="bg1"/>
                </a:solidFill>
                <a:cs typeface="Helvetica Neue" charset="0"/>
              </a:rPr>
              <a:t>– </a:t>
            </a:r>
            <a:r>
              <a:rPr lang="en-US" altLang="en-US" sz="2000" dirty="0">
                <a:solidFill>
                  <a:schemeClr val="bg1"/>
                </a:solidFill>
                <a:cs typeface="Helvetica Neue" charset="0"/>
              </a:rPr>
              <a:t>workflows close to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1401B-2876-2643-8DFB-F0B618BA3EDE}"/>
              </a:ext>
            </a:extLst>
          </p:cNvPr>
          <p:cNvSpPr txBox="1"/>
          <p:nvPr/>
        </p:nvSpPr>
        <p:spPr>
          <a:xfrm>
            <a:off x="6496732" y="1550657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</a:t>
            </a:r>
            <a:r>
              <a:rPr lang="en-US" sz="1400" dirty="0"/>
              <a:t>-band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DA39F7-3B68-8248-AC05-C9FD776AD252}"/>
              </a:ext>
            </a:extLst>
          </p:cNvPr>
          <p:cNvSpPr txBox="1"/>
          <p:nvPr/>
        </p:nvSpPr>
        <p:spPr>
          <a:xfrm>
            <a:off x="7695836" y="1543186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</a:t>
            </a:r>
            <a:r>
              <a:rPr lang="en-US" sz="1400" dirty="0"/>
              <a:t>-band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04FE0-4281-274D-ADD2-211F8C98CE96}"/>
              </a:ext>
            </a:extLst>
          </p:cNvPr>
          <p:cNvSpPr txBox="1"/>
          <p:nvPr/>
        </p:nvSpPr>
        <p:spPr>
          <a:xfrm>
            <a:off x="8898749" y="1543186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</a:t>
            </a:r>
            <a:r>
              <a:rPr lang="en-US" sz="1400" dirty="0"/>
              <a:t>-band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F050A3-6777-E643-AAD7-9B2924D6CABA}"/>
              </a:ext>
            </a:extLst>
          </p:cNvPr>
          <p:cNvSpPr txBox="1"/>
          <p:nvPr/>
        </p:nvSpPr>
        <p:spPr>
          <a:xfrm>
            <a:off x="10331464" y="1525513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gri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2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9291</TotalTime>
  <Words>93</Words>
  <Application>Microsoft Macintosh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 Unicode MS</vt:lpstr>
      <vt:lpstr>ＭＳ Ｐゴシック</vt:lpstr>
      <vt:lpstr>Arial</vt:lpstr>
      <vt:lpstr>Calibri</vt:lpstr>
      <vt:lpstr>Calibri Light</vt:lpstr>
      <vt:lpstr>Courier</vt:lpstr>
      <vt:lpstr>Helvetica Neue</vt:lpstr>
      <vt:lpstr>TeX Gyre Heros</vt:lpstr>
      <vt:lpstr>TeXGyreHeros-Italic</vt:lpstr>
      <vt:lpstr>TeXGyreHeros-Regular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47</cp:revision>
  <cp:lastPrinted>2018-08-09T00:08:59Z</cp:lastPrinted>
  <dcterms:created xsi:type="dcterms:W3CDTF">2018-06-25T20:49:30Z</dcterms:created>
  <dcterms:modified xsi:type="dcterms:W3CDTF">2018-08-09T00:11:27Z</dcterms:modified>
</cp:coreProperties>
</file>