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247"/>
    <a:srgbClr val="63686B"/>
    <a:srgbClr val="E1EDF2"/>
    <a:srgbClr val="CACED0"/>
    <a:srgbClr val="314B66"/>
    <a:srgbClr val="E15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4674"/>
  </p:normalViewPr>
  <p:slideViewPr>
    <p:cSldViewPr snapToGrid="0" snapToObjects="1">
      <p:cViewPr varScale="1">
        <p:scale>
          <a:sx n="96" d="100"/>
          <a:sy n="96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283B-DDF4-6347-A5CE-CCA685B50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03D2F-E0B7-A444-8961-B97FBCD3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62C6-14C1-A747-B73D-1C5BBC45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00107-7547-654B-BC5C-E04FC8E1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8A01-F79C-1B45-8C68-E9EBE1A1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BBAE-7CE6-BA47-9078-0489F85F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84A48-2923-AF47-AF2E-6478175D5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0F85-7BA9-7346-AC2B-C9936DA7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26906-7A5E-B041-A05F-31D6E93F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AD423-4C2A-8C4C-A8FD-00638628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DBE6F-820D-3246-A819-9BC90D810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2E862-4600-C949-8A00-4344AFF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E662C-D139-6A46-82C2-7FB139D1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BE61-3E58-334C-BDF0-193E36A0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39CA0-657A-454B-B9D7-064CF06D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13FA-14B6-9841-AB76-4007DF52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04F64-8791-D141-A991-206FDFC9C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053D1-4756-904F-956A-BD6EC8BB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8FCE-2F9A-824D-8F86-D4FC4407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7662-A03F-BA4F-81FD-1A0A882A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DE9A-674D-FA42-A794-5B9BBC02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AA35E-1524-8844-8C4F-6121B4D1D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E406-FE2F-1745-9F62-D1409F82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0982F-79D7-8C47-B74B-63D5DA60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FD022-1998-0F4D-A4F7-197FA06E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677F-52A2-D04A-911B-BBAD1731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C10DB-7E1D-8A45-BCC2-345DC1B9D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473B2-A807-0C4E-A337-FC197A23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87B11-BBF2-9849-B5EA-8DB4D941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2290D-4B43-B141-9B20-EE9338B8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6D73F-8E87-414A-9098-F9B7A76B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3B9B-44D1-6F4F-94C8-063F3197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0E634-D35F-EC40-8CAB-44DC1AD2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64143-67E2-A349-882C-2AD8F9360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3336A-16A1-4548-BEED-CECD72B37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317EBC-B496-AB46-BE94-6C6E7D82D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0C1C4-4CB6-F040-B014-E6FF14AD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3296E-447A-AB48-8254-C198D07E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ACFE7-5BE2-FB49-A83E-9C31E4F5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8CF2-2A80-5B4A-9BA9-80C19823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B2B2-CDB5-A641-B1D2-6E6A2582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374F3-C235-3645-984B-D2120F85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3BF93-8221-454C-BECB-36D29339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8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D2593-F22A-2849-8367-331C9793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1DB44-A815-B34F-AC70-341B3FC5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C87A7-0390-134D-8DFB-EBADC13E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AA61-1A64-7548-AA4C-2A291F42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C9460-D0D8-A849-97E9-573BA9D6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074D6-0DE2-4549-B73D-A16B0E9E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50E06-637D-6344-A2C5-426AA509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2A93A-75B8-AE48-8081-44955660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E536B-1101-404C-B50C-78619A5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A533-5C8C-AF46-B4C8-66521787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30C74-9A32-B84D-B6DF-819DE8628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17207-2990-7A47-9ABE-C792C15D7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F835A-BEA8-E14C-B328-26ED2BEA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8E172-89DA-0F48-A794-152A37B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0A041-947F-6E48-A3D6-8C63AFD7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A932D-3900-F540-90F7-E370A7B8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04F4-194A-2342-90EE-D23917C6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76BA1-2548-C740-8E56-4C43C9E79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638A-AFEB-0940-8930-CAE8364EABA5}" type="datetimeFigureOut">
              <a:rPr lang="en-US" smtClean="0"/>
              <a:t>8/4/18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D08F5-ABAD-E94E-98FB-DD0457FDE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7154D-A0A1-0C41-8E00-0D831A576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5AA7ADD5-7536-8349-BA90-0E1B2DE118EF}"/>
              </a:ext>
            </a:extLst>
          </p:cNvPr>
          <p:cNvPicPr/>
          <p:nvPr/>
        </p:nvPicPr>
        <p:blipFill rotWithShape="1">
          <a:blip r:embed="rId2">
            <a:extLst/>
          </a:blip>
          <a:srcRect b="42187"/>
          <a:stretch/>
        </p:blipFill>
        <p:spPr>
          <a:xfrm>
            <a:off x="0" y="-2"/>
            <a:ext cx="12192000" cy="68580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officeArt object">
            <a:extLst>
              <a:ext uri="{FF2B5EF4-FFF2-40B4-BE49-F238E27FC236}">
                <a16:creationId xmlns:a16="http://schemas.microsoft.com/office/drawing/2014/main" id="{E8F03B07-76F5-9147-8DE5-7D8DA951DFC8}"/>
              </a:ext>
            </a:extLst>
          </p:cNvPr>
          <p:cNvSpPr/>
          <p:nvPr/>
        </p:nvSpPr>
        <p:spPr>
          <a:xfrm>
            <a:off x="5312" y="-2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fficeArt object">
            <a:extLst>
              <a:ext uri="{FF2B5EF4-FFF2-40B4-BE49-F238E27FC236}">
                <a16:creationId xmlns:a16="http://schemas.microsoft.com/office/drawing/2014/main" id="{C6D1D9FF-5ABE-DB40-9F21-6A31A8AF000D}"/>
              </a:ext>
            </a:extLst>
          </p:cNvPr>
          <p:cNvSpPr/>
          <p:nvPr/>
        </p:nvSpPr>
        <p:spPr>
          <a:xfrm>
            <a:off x="-1" y="0"/>
            <a:ext cx="11002298" cy="5446856"/>
          </a:xfrm>
          <a:prstGeom prst="rect">
            <a:avLst/>
          </a:prstGeom>
          <a:solidFill>
            <a:srgbClr val="444247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officeArt object">
            <a:extLst>
              <a:ext uri="{FF2B5EF4-FFF2-40B4-BE49-F238E27FC236}">
                <a16:creationId xmlns:a16="http://schemas.microsoft.com/office/drawing/2014/main" id="{793E6998-34CE-9D44-AC26-0CF21D9837DE}"/>
              </a:ext>
            </a:extLst>
          </p:cNvPr>
          <p:cNvSpPr txBox="1"/>
          <p:nvPr/>
        </p:nvSpPr>
        <p:spPr>
          <a:xfrm>
            <a:off x="656530" y="218063"/>
            <a:ext cx="5892551" cy="2295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FF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Japanese Virtual Observatory, NAOJ</a:t>
            </a:r>
            <a:r>
              <a:rPr lang="en-US" sz="4000" dirty="0">
                <a:solidFill>
                  <a:srgbClr val="FF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>
              <a:spcAft>
                <a:spcPts val="0"/>
              </a:spcAft>
            </a:pPr>
            <a:endParaRPr lang="en-GB" sz="4000" dirty="0">
              <a:solidFill>
                <a:srgbClr val="FF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officeArt object">
            <a:extLst>
              <a:ext uri="{FF2B5EF4-FFF2-40B4-BE49-F238E27FC236}">
                <a16:creationId xmlns:a16="http://schemas.microsoft.com/office/drawing/2014/main" id="{678681BB-C9B7-124B-87E5-4465C18A90CF}"/>
              </a:ext>
            </a:extLst>
          </p:cNvPr>
          <p:cNvSpPr txBox="1"/>
          <p:nvPr/>
        </p:nvSpPr>
        <p:spPr>
          <a:xfrm>
            <a:off x="690512" y="2513501"/>
            <a:ext cx="4132211" cy="339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The Japanese Data Hub for Astronomy</a:t>
            </a: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8CCC2-DD74-8241-BB3C-4D4818C5F5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934639" y="2183454"/>
            <a:ext cx="4449404" cy="249109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Shape 1073741847">
            <a:extLst>
              <a:ext uri="{FF2B5EF4-FFF2-40B4-BE49-F238E27FC236}">
                <a16:creationId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officeArt object">
            <a:extLst>
              <a:ext uri="{FF2B5EF4-FFF2-40B4-BE49-F238E27FC236}">
                <a16:creationId xmlns:a16="http://schemas.microsoft.com/office/drawing/2014/main" id="{E1BF215A-F012-6846-B485-91037C342F77}"/>
              </a:ext>
            </a:extLst>
          </p:cNvPr>
          <p:cNvSpPr txBox="1"/>
          <p:nvPr/>
        </p:nvSpPr>
        <p:spPr>
          <a:xfrm>
            <a:off x="7683910" y="6536704"/>
            <a:ext cx="4934320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Credit: X-ray: NASA/CXC/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CfA</a:t>
            </a: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/R. 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Tullmann</a:t>
            </a: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et al.; Optical: NASA/AURA/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STScI</a:t>
            </a:r>
            <a:endParaRPr lang="en-GB" sz="1000" i="1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officeArt object">
            <a:extLst>
              <a:ext uri="{FF2B5EF4-FFF2-40B4-BE49-F238E27FC236}">
                <a16:creationId xmlns:a16="http://schemas.microsoft.com/office/drawing/2014/main" id="{497810CA-2C27-F04D-B573-1868F1AE9B4F}"/>
              </a:ext>
            </a:extLst>
          </p:cNvPr>
          <p:cNvSpPr txBox="1"/>
          <p:nvPr/>
        </p:nvSpPr>
        <p:spPr>
          <a:xfrm>
            <a:off x="656530" y="3182048"/>
            <a:ext cx="4938896" cy="1956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JVO provides astronomers with observational data from Subaru, ALMA, </a:t>
            </a:r>
            <a:r>
              <a:rPr lang="en-US" sz="2400" i="1" dirty="0" err="1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Nobeyama</a:t>
            </a:r>
            <a:r>
              <a:rPr lang="en-US" sz="2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, ISAS, GAIA, and others through VO services worldwide.</a:t>
            </a:r>
          </a:p>
          <a:p>
            <a:pPr>
              <a:spcAft>
                <a:spcPts val="0"/>
              </a:spcAft>
            </a:pPr>
            <a:r>
              <a:rPr lang="en-US" sz="2400" i="1" dirty="0">
                <a:solidFill>
                  <a:srgbClr val="FE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</a:t>
            </a:r>
            <a:r>
              <a:rPr lang="en-US" sz="2400" i="1" dirty="0">
                <a:solidFill>
                  <a:srgbClr val="FF0000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jvo.nao.ac.jp</a:t>
            </a:r>
            <a:r>
              <a:rPr lang="en-US" sz="2400" i="1" dirty="0">
                <a:solidFill>
                  <a:srgbClr val="FF0000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39" y="735648"/>
            <a:ext cx="2157284" cy="903371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449878" y="749937"/>
            <a:ext cx="1903808" cy="8693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858" y="749937"/>
            <a:ext cx="1464305" cy="9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7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5AA7ADD5-7536-8349-BA90-0E1B2DE118EF}"/>
              </a:ext>
            </a:extLst>
          </p:cNvPr>
          <p:cNvPicPr/>
          <p:nvPr/>
        </p:nvPicPr>
        <p:blipFill rotWithShape="1">
          <a:blip r:embed="rId2">
            <a:extLst/>
          </a:blip>
          <a:srcRect b="42187"/>
          <a:stretch/>
        </p:blipFill>
        <p:spPr>
          <a:xfrm>
            <a:off x="0" y="-2"/>
            <a:ext cx="12192000" cy="68580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fficeArt object">
            <a:extLst>
              <a:ext uri="{FF2B5EF4-FFF2-40B4-BE49-F238E27FC236}">
                <a16:creationId xmlns:a16="http://schemas.microsoft.com/office/drawing/2014/main" id="{C71287FA-AECA-4848-B9AD-71AF1EA1A68C}"/>
              </a:ext>
            </a:extLst>
          </p:cNvPr>
          <p:cNvSpPr/>
          <p:nvPr/>
        </p:nvSpPr>
        <p:spPr>
          <a:xfrm>
            <a:off x="0" y="0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Shape 1073741847">
            <a:extLst>
              <a:ext uri="{FF2B5EF4-FFF2-40B4-BE49-F238E27FC236}">
                <a16:creationId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officeArt object">
            <a:extLst>
              <a:ext uri="{FF2B5EF4-FFF2-40B4-BE49-F238E27FC236}">
                <a16:creationId xmlns:a16="http://schemas.microsoft.com/office/drawing/2014/main" id="{E1BF215A-F012-6846-B485-91037C342F77}"/>
              </a:ext>
            </a:extLst>
          </p:cNvPr>
          <p:cNvSpPr txBox="1"/>
          <p:nvPr/>
        </p:nvSpPr>
        <p:spPr>
          <a:xfrm>
            <a:off x="7683910" y="6536704"/>
            <a:ext cx="4934320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Credit: X-ray: NASA/CXC/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CfA</a:t>
            </a: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/R. 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Tullmann</a:t>
            </a: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et al.; Optical: NASA/AURA/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STScI</a:t>
            </a:r>
            <a:endParaRPr lang="en-GB" sz="1000" i="1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officeArt object">
            <a:extLst>
              <a:ext uri="{FF2B5EF4-FFF2-40B4-BE49-F238E27FC236}">
                <a16:creationId xmlns:a16="http://schemas.microsoft.com/office/drawing/2014/main" id="{DFAF5B87-DC81-1E49-A9C9-B4B71EB82333}"/>
              </a:ext>
            </a:extLst>
          </p:cNvPr>
          <p:cNvSpPr txBox="1"/>
          <p:nvPr/>
        </p:nvSpPr>
        <p:spPr>
          <a:xfrm>
            <a:off x="3084225" y="1472899"/>
            <a:ext cx="6413735" cy="1956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>
                <a:solidFill>
                  <a:srgbClr val="FE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Informatio</a:t>
            </a:r>
            <a:r>
              <a:rPr lang="en-US" sz="2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n / images / text about your project</a:t>
            </a:r>
            <a:endParaRPr lang="en-US" sz="2400" i="1" dirty="0">
              <a:solidFill>
                <a:srgbClr val="FE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8B5A0E-F023-AF40-9E87-96365BF8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8945217" cy="34732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745B1D-9B4C-B14B-870E-455A87F05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97" y="2870711"/>
            <a:ext cx="6698503" cy="335186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A51AF76-6F4A-1D4F-BFF8-5F1796410E4D}"/>
              </a:ext>
            </a:extLst>
          </p:cNvPr>
          <p:cNvSpPr txBox="1"/>
          <p:nvPr/>
        </p:nvSpPr>
        <p:spPr>
          <a:xfrm>
            <a:off x="167183" y="3636361"/>
            <a:ext cx="533524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One stop data services from Japanese telescopes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</a:rPr>
              <a:t>and those from all over the world.</a:t>
            </a:r>
            <a:br>
              <a:rPr kumimoji="1" lang="en-US" altLang="ja-JP" sz="2000" dirty="0">
                <a:solidFill>
                  <a:schemeClr val="bg1"/>
                </a:solidFill>
              </a:rPr>
            </a:b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Visit </a:t>
            </a:r>
            <a:r>
              <a:rPr kumimoji="1" lang="en-US" altLang="ja-JP">
                <a:solidFill>
                  <a:schemeClr val="bg1"/>
                </a:solidFill>
              </a:rPr>
              <a:t>us at </a:t>
            </a:r>
            <a:r>
              <a:rPr kumimoji="1" lang="en-US" altLang="ja-JP" sz="2800" dirty="0">
                <a:solidFill>
                  <a:srgbClr val="FF0000"/>
                </a:solidFill>
              </a:rPr>
              <a:t>http://jvo.nao.ac.jp/ 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06BC8B2-AFA5-0C44-A4D1-3943666B97C8}"/>
              </a:ext>
            </a:extLst>
          </p:cNvPr>
          <p:cNvSpPr txBox="1"/>
          <p:nvPr/>
        </p:nvSpPr>
        <p:spPr>
          <a:xfrm>
            <a:off x="9119364" y="1472542"/>
            <a:ext cx="28771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JVO provides a unique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</a:rPr>
              <a:t>quick-look service for the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</a:rPr>
              <a:t>ALMA FITS files. </a:t>
            </a:r>
            <a:br>
              <a:rPr kumimoji="1" lang="en-US" altLang="ja-JP" sz="2000" dirty="0">
                <a:solidFill>
                  <a:schemeClr val="bg1"/>
                </a:solidFill>
              </a:rPr>
            </a:br>
            <a:r>
              <a:rPr kumimoji="1" lang="en-US" altLang="ja-JP" sz="2000" dirty="0">
                <a:solidFill>
                  <a:schemeClr val="bg1"/>
                </a:solidFill>
              </a:rPr>
              <a:t>                      </a:t>
            </a:r>
            <a:r>
              <a:rPr kumimoji="1" lang="ja-JP" altLang="en-US" sz="2000">
                <a:solidFill>
                  <a:schemeClr val="bg1"/>
                </a:solidFill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16839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135</Words>
  <Application>Microsoft Macintosh PowerPoint</Application>
  <PresentationFormat>ワイド画面</PresentationFormat>
  <Paragraphs>14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Arial Unicode MS</vt:lpstr>
      <vt:lpstr>游ゴシック</vt:lpstr>
      <vt:lpstr>Arial</vt:lpstr>
      <vt:lpstr>Calibri</vt:lpstr>
      <vt:lpstr>Calibri Light</vt:lpstr>
      <vt:lpstr>TeX Gyre Heros</vt:lpstr>
      <vt:lpstr>TeXGyreHeros-Italic</vt:lpstr>
      <vt:lpstr>TeXGyreHeros-Regular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me</cp:lastModifiedBy>
  <cp:revision>27</cp:revision>
  <dcterms:created xsi:type="dcterms:W3CDTF">2018-06-25T20:49:30Z</dcterms:created>
  <dcterms:modified xsi:type="dcterms:W3CDTF">2018-08-04T04:02:10Z</dcterms:modified>
</cp:coreProperties>
</file>