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257" r:id="rId2"/>
    <p:sldId id="258" r:id="rId3"/>
    <p:sldId id="259" r:id="rId4"/>
    <p:sldId id="260" r:id="rId5"/>
    <p:sldId id="261" r:id="rId6"/>
    <p:sldId id="262" r:id="rId7"/>
    <p:sldId id="263" r:id="rId8"/>
    <p:sldId id="264" r:id="rId9"/>
    <p:sldId id="265" r:id="rId10"/>
    <p:sldId id="266" r:id="rId11"/>
    <p:sldId id="279" r:id="rId12"/>
    <p:sldId id="282" r:id="rId13"/>
    <p:sldId id="269" r:id="rId14"/>
    <p:sldId id="270" r:id="rId15"/>
    <p:sldId id="271" r:id="rId16"/>
    <p:sldId id="272" r:id="rId17"/>
    <p:sldId id="273" r:id="rId18"/>
    <p:sldId id="274" r:id="rId19"/>
    <p:sldId id="275" r:id="rId20"/>
    <p:sldId id="276" r:id="rId21"/>
    <p:sldId id="277" r:id="rId22"/>
    <p:sldId id="278" r:id="rId23"/>
    <p:sldId id="280" r:id="rId24"/>
    <p:sldId id="28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247"/>
    <a:srgbClr val="63686B"/>
    <a:srgbClr val="E1EDF2"/>
    <a:srgbClr val="CACED0"/>
    <a:srgbClr val="314B66"/>
    <a:srgbClr val="E15F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48"/>
    <p:restoredTop sz="94674"/>
  </p:normalViewPr>
  <p:slideViewPr>
    <p:cSldViewPr snapToGrid="0" snapToObjects="1">
      <p:cViewPr varScale="1">
        <p:scale>
          <a:sx n="102" d="100"/>
          <a:sy n="102" d="100"/>
        </p:scale>
        <p:origin x="-90" y="-2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CCC489-0802-4E8F-A28F-DB28C5A6E7DE}" type="datetimeFigureOut">
              <a:rPr lang="en-US" smtClean="0"/>
              <a:t>8/14/2018</a:t>
            </a:fld>
            <a:endParaRPr lang="en-US"/>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4BB760-BB90-44CB-8417-0EE163A65D50}" type="slidenum">
              <a:rPr lang="en-US" smtClean="0"/>
              <a:t>‹N›</a:t>
            </a:fld>
            <a:endParaRPr lang="en-US"/>
          </a:p>
        </p:txBody>
      </p:sp>
    </p:spTree>
    <p:extLst>
      <p:ext uri="{BB962C8B-B14F-4D97-AF65-F5344CB8AC3E}">
        <p14:creationId xmlns:p14="http://schemas.microsoft.com/office/powerpoint/2010/main" val="2455437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CEEED95-74E2-D948-964A-0CC568CC04F6}" type="slidenum">
              <a:rPr lang="es-ES_tradnl" smtClean="0"/>
              <a:t>4</a:t>
            </a:fld>
            <a:endParaRPr lang="es-ES_tradnl"/>
          </a:p>
        </p:txBody>
      </p:sp>
    </p:spTree>
    <p:extLst>
      <p:ext uri="{BB962C8B-B14F-4D97-AF65-F5344CB8AC3E}">
        <p14:creationId xmlns:p14="http://schemas.microsoft.com/office/powerpoint/2010/main" val="127884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5F1303-77C1-1F48-9993-A9CF7BE44F8A}" type="slidenum">
              <a:rPr lang="en-US" smtClean="0"/>
              <a:t>6</a:t>
            </a:fld>
            <a:endParaRPr lang="en-US"/>
          </a:p>
        </p:txBody>
      </p:sp>
    </p:spTree>
    <p:extLst>
      <p:ext uri="{BB962C8B-B14F-4D97-AF65-F5344CB8AC3E}">
        <p14:creationId xmlns:p14="http://schemas.microsoft.com/office/powerpoint/2010/main" val="2968403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python NASA-NAVO notebooks</a:t>
            </a:r>
          </a:p>
          <a:p>
            <a:r>
              <a:rPr lang="en-US" dirty="0"/>
              <a:t>IRSA archives updates</a:t>
            </a:r>
          </a:p>
          <a:p>
            <a:r>
              <a:rPr lang="en-US" dirty="0"/>
              <a:t>NED updates</a:t>
            </a:r>
          </a:p>
          <a:p>
            <a:r>
              <a:rPr lang="en-US" dirty="0"/>
              <a:t>https://</a:t>
            </a:r>
            <a:r>
              <a:rPr lang="en-US" dirty="0" err="1"/>
              <a:t>hea-www.cfa.harvard.edu</a:t>
            </a:r>
            <a:r>
              <a:rPr lang="en-US" dirty="0"/>
              <a:t>/USVOA/</a:t>
            </a:r>
            <a:r>
              <a:rPr lang="en-US" dirty="0" err="1"/>
              <a:t>wp</a:t>
            </a:r>
            <a:r>
              <a:rPr lang="en-US" dirty="0"/>
              <a:t>-content/uploads/2018/01/USVOA_AAS_231_reports.pdf</a:t>
            </a:r>
          </a:p>
        </p:txBody>
      </p:sp>
      <p:sp>
        <p:nvSpPr>
          <p:cNvPr id="4" name="Slide Number Placeholder 3"/>
          <p:cNvSpPr>
            <a:spLocks noGrp="1"/>
          </p:cNvSpPr>
          <p:nvPr>
            <p:ph type="sldNum" sz="quarter" idx="10"/>
          </p:nvPr>
        </p:nvSpPr>
        <p:spPr/>
        <p:txBody>
          <a:bodyPr/>
          <a:lstStyle/>
          <a:p>
            <a:fld id="{EA5F1303-77C1-1F48-9993-A9CF7BE44F8A}" type="slidenum">
              <a:rPr lang="en-US" smtClean="0"/>
              <a:t>20</a:t>
            </a:fld>
            <a:endParaRPr lang="en-US"/>
          </a:p>
        </p:txBody>
      </p:sp>
    </p:spTree>
    <p:extLst>
      <p:ext uri="{BB962C8B-B14F-4D97-AF65-F5344CB8AC3E}">
        <p14:creationId xmlns:p14="http://schemas.microsoft.com/office/powerpoint/2010/main" val="28581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E8283B-DDF4-6347-A5CE-CCA685B507A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B903D2F-E0B7-A444-8961-B97FBCD36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2BBF62C6-14C1-A747-B73D-1C5BBC4507EB}"/>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E1A00107-7547-654B-BC5C-E04FC8E117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7908A01-F79C-1B45-8C68-E9EBE1A137BB}"/>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454732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3CBBAE-7CE6-BA47-9078-0489F85F17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6F84A48-2923-AF47-AF2E-6478175D555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4B0F85-7BA9-7346-AC2B-C9936DA71671}"/>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F3E26906-7A5E-B041-A05F-31D6E93F4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6AD423-4C2A-8C4C-A8FD-00638628A992}"/>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200964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DDDBE6F-820D-3246-A819-9BC90D8100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952E862-4600-C949-8A00-4344AFF80C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4E662C-D139-6A46-82C2-7FB139D1B529}"/>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0C65BE61-3E58-334C-BDF0-193E36A01B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B139CA0-657A-454B-B9D7-064CF06D7DA5}"/>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39707161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2A13FA-14B6-9841-AB76-4007DF522E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9404F64-8791-D141-A991-206FDFC9C83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8053D1-4756-904F-956A-BD6EC8BB871E}"/>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A79D8FCE-2F9A-824D-8F86-D4FC4407A4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BCF7662-A03F-BA4F-81FD-1A0A882A7FED}"/>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2562313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C9DE9A-674D-FA42-A794-5B9BBC0271A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E4AA35E-1524-8844-8C4F-6121B4D1D17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8DF5E406-FE2F-1745-9F62-D1409F82150C}"/>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8300982F-79D7-8C47-B74B-63D5DA60B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32FD022-1998-0F4D-A4F7-197FA06E4CAF}"/>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1387230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8677F-52A2-D04A-911B-BBAD17315F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85C10DB-7E1D-8A45-BCC2-345DC1B9DC7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C5473B2-A807-0C4E-A337-FC197A2305D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A887B11-BBF2-9849-B5EA-8DB4D9417966}"/>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6" name="Footer Placeholder 5">
            <a:extLst>
              <a:ext uri="{FF2B5EF4-FFF2-40B4-BE49-F238E27FC236}">
                <a16:creationId xmlns:a16="http://schemas.microsoft.com/office/drawing/2014/main" xmlns="" id="{80D2290D-4B43-B141-9B20-EE9338B8C8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546D73F-8E87-414A-9098-F9B7A76B826D}"/>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10113997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743B9B-44D1-6F4F-94C8-063F3197AD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3C0E634-D35F-EC40-8CAB-44DC1AD2C9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81E64143-67E2-A349-882C-2AD8F93601C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5D3336A-16A1-4548-BEED-CECD72B379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15317EBC-B496-AB46-BE94-6C6E7D82D50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F20C1C4-4CB6-F040-B014-E6FF14ADF9B3}"/>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8" name="Footer Placeholder 7">
            <a:extLst>
              <a:ext uri="{FF2B5EF4-FFF2-40B4-BE49-F238E27FC236}">
                <a16:creationId xmlns:a16="http://schemas.microsoft.com/office/drawing/2014/main" xmlns="" id="{F323296E-447A-AB48-8254-C198D07EEF6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E3ACFE7-5BE2-FB49-A83E-9C31E4F56459}"/>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2420495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18CF2-2A80-5B4A-9BA9-80C198235A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25FAB2B2-CDB5-A641-B1D2-6E6A25828809}"/>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4" name="Footer Placeholder 3">
            <a:extLst>
              <a:ext uri="{FF2B5EF4-FFF2-40B4-BE49-F238E27FC236}">
                <a16:creationId xmlns:a16="http://schemas.microsoft.com/office/drawing/2014/main" xmlns="" id="{F68374F3-C235-3645-984B-D2120F8502B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5F3BF93-8221-454C-BECB-36D29339A95E}"/>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2986585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61D2593-F22A-2849-8367-331C97931C77}"/>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3" name="Footer Placeholder 2">
            <a:extLst>
              <a:ext uri="{FF2B5EF4-FFF2-40B4-BE49-F238E27FC236}">
                <a16:creationId xmlns:a16="http://schemas.microsoft.com/office/drawing/2014/main" xmlns="" id="{08F1DB44-A815-B34F-AC70-341B3FC59B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24C87A7-0390-134D-8DFB-EBADC13E3800}"/>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415921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7DAA61-1A64-7548-AA4C-2A291F425A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F0C9460-D0D8-A849-97E9-573BA9D67B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02074D6-0DE2-4549-B73D-A16B0E9E7A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AF50E06-637D-6344-A2C5-426AA50910B3}"/>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6" name="Footer Placeholder 5">
            <a:extLst>
              <a:ext uri="{FF2B5EF4-FFF2-40B4-BE49-F238E27FC236}">
                <a16:creationId xmlns:a16="http://schemas.microsoft.com/office/drawing/2014/main" xmlns="" id="{1972A93A-75B8-AE48-8081-44955660E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25E536B-1101-404C-B50C-78619A5B7855}"/>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1421796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1AA533-5C8C-AF46-B4C8-66521787A7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5830C74-9A32-B84D-B6DF-819DE8628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0C17207-2990-7A47-9ABE-C792C15D7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24F835A-BEA8-E14C-B328-26ED2BEA43AC}"/>
              </a:ext>
            </a:extLst>
          </p:cNvPr>
          <p:cNvSpPr>
            <a:spLocks noGrp="1"/>
          </p:cNvSpPr>
          <p:nvPr>
            <p:ph type="dt" sz="half" idx="10"/>
          </p:nvPr>
        </p:nvSpPr>
        <p:spPr/>
        <p:txBody>
          <a:bodyPr/>
          <a:lstStyle/>
          <a:p>
            <a:fld id="{72E6638A-AFEB-0940-8930-CAE8364EABA5}" type="datetimeFigureOut">
              <a:rPr lang="en-US" smtClean="0"/>
              <a:t>8/14/2018</a:t>
            </a:fld>
            <a:endParaRPr lang="en-US"/>
          </a:p>
        </p:txBody>
      </p:sp>
      <p:sp>
        <p:nvSpPr>
          <p:cNvPr id="6" name="Footer Placeholder 5">
            <a:extLst>
              <a:ext uri="{FF2B5EF4-FFF2-40B4-BE49-F238E27FC236}">
                <a16:creationId xmlns:a16="http://schemas.microsoft.com/office/drawing/2014/main" xmlns="" id="{FB88E172-89DA-0F48-A794-152A37BA7A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CD0A041-947F-6E48-A3D6-8C63AFD7F3B2}"/>
              </a:ext>
            </a:extLst>
          </p:cNvPr>
          <p:cNvSpPr>
            <a:spLocks noGrp="1"/>
          </p:cNvSpPr>
          <p:nvPr>
            <p:ph type="sldNum" sz="quarter" idx="12"/>
          </p:nvPr>
        </p:nvSpPr>
        <p:spPr/>
        <p:txBody>
          <a:bodyPr/>
          <a:lstStyle/>
          <a:p>
            <a:fld id="{61155CC1-09AD-2647-9526-55D469011137}" type="slidenum">
              <a:rPr lang="en-US" smtClean="0"/>
              <a:t>‹N›</a:t>
            </a:fld>
            <a:endParaRPr lang="en-US"/>
          </a:p>
        </p:txBody>
      </p:sp>
    </p:spTree>
    <p:extLst>
      <p:ext uri="{BB962C8B-B14F-4D97-AF65-F5344CB8AC3E}">
        <p14:creationId xmlns:p14="http://schemas.microsoft.com/office/powerpoint/2010/main" val="3585192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45A932D-3900-F540-90F7-E370A7B82B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F7C04F4-194A-2342-90EE-D23917C6B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3176BA1-2548-C740-8E56-4C43C9E79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E6638A-AFEB-0940-8930-CAE8364EABA5}" type="datetimeFigureOut">
              <a:rPr lang="en-US" smtClean="0"/>
              <a:t>8/14/2018</a:t>
            </a:fld>
            <a:endParaRPr lang="en-US"/>
          </a:p>
        </p:txBody>
      </p:sp>
      <p:sp>
        <p:nvSpPr>
          <p:cNvPr id="5" name="Footer Placeholder 4">
            <a:extLst>
              <a:ext uri="{FF2B5EF4-FFF2-40B4-BE49-F238E27FC236}">
                <a16:creationId xmlns:a16="http://schemas.microsoft.com/office/drawing/2014/main" xmlns="" id="{A83D08F5-ABAD-E94E-98FB-DD0457FDED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18C7154D-A0A1-0C41-8E00-0D831A5762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155CC1-09AD-2647-9526-55D469011137}" type="slidenum">
              <a:rPr lang="en-US" smtClean="0"/>
              <a:t>‹N›</a:t>
            </a:fld>
            <a:endParaRPr lang="en-US"/>
          </a:p>
        </p:txBody>
      </p:sp>
    </p:spTree>
    <p:extLst>
      <p:ext uri="{BB962C8B-B14F-4D97-AF65-F5344CB8AC3E}">
        <p14:creationId xmlns:p14="http://schemas.microsoft.com/office/powerpoint/2010/main" val="3537612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7.png"/><Relationship Id="rId7" Type="http://schemas.openxmlformats.org/officeDocument/2006/relationships/image" Target="../media/image42.jpeg"/><Relationship Id="rId2" Type="http://schemas.openxmlformats.org/officeDocument/2006/relationships/image" Target="../media/image36.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41.png"/><Relationship Id="rId4" Type="http://schemas.openxmlformats.org/officeDocument/2006/relationships/image" Target="../media/image2.emf"/><Relationship Id="rId9"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hyperlink" Target="http://bdb.inasan.ru/" TargetMode="External"/><Relationship Id="rId12" Type="http://schemas.openxmlformats.org/officeDocument/2006/relationships/image" Target="../media/image54.png"/><Relationship Id="rId2" Type="http://schemas.openxmlformats.org/officeDocument/2006/relationships/image" Target="../media/image2.emf"/><Relationship Id="rId16" Type="http://schemas.openxmlformats.org/officeDocument/2006/relationships/hyperlink" Target="https://www.sao.ru/oasis/cgi-bin/fetch?lang=eng" TargetMode="Externa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image" Target="../media/image49.jpeg"/><Relationship Id="rId15" Type="http://schemas.openxmlformats.org/officeDocument/2006/relationships/hyperlink" Target="http://rcsed.sai.msu.ru/" TargetMode="External"/><Relationship Id="rId10" Type="http://schemas.openxmlformats.org/officeDocument/2006/relationships/image" Target="../media/image52.png"/><Relationship Id="rId4" Type="http://schemas.openxmlformats.org/officeDocument/2006/relationships/image" Target="../media/image48.jpeg"/><Relationship Id="rId9" Type="http://schemas.openxmlformats.org/officeDocument/2006/relationships/hyperlink" Target="http://www.sai.msu.su/gcvs/" TargetMode="External"/><Relationship Id="rId1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2.emf"/><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image" Target="../media/image1.jpeg"/><Relationship Id="rId16" Type="http://schemas.openxmlformats.org/officeDocument/2006/relationships/image" Target="../media/image70.jp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2.tif"/></Relationships>
</file>

<file path=ppt/slides/_rels/slide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78.tiff"/><Relationship Id="rId3" Type="http://schemas.openxmlformats.org/officeDocument/2006/relationships/image" Target="../media/image74.png"/><Relationship Id="rId7" Type="http://schemas.openxmlformats.org/officeDocument/2006/relationships/image" Target="../media/image77.tiff"/><Relationship Id="rId2" Type="http://schemas.openxmlformats.org/officeDocument/2006/relationships/image" Target="../media/image73.tiff"/><Relationship Id="rId1" Type="http://schemas.openxmlformats.org/officeDocument/2006/relationships/slideLayout" Target="../slideLayouts/slideLayout7.xml"/><Relationship Id="rId6" Type="http://schemas.openxmlformats.org/officeDocument/2006/relationships/image" Target="../media/image76.tiff"/><Relationship Id="rId11" Type="http://schemas.openxmlformats.org/officeDocument/2006/relationships/image" Target="../media/image81.tiff"/><Relationship Id="rId5" Type="http://schemas.openxmlformats.org/officeDocument/2006/relationships/image" Target="../media/image75.tiff"/><Relationship Id="rId10" Type="http://schemas.openxmlformats.org/officeDocument/2006/relationships/image" Target="../media/image80.png"/><Relationship Id="rId4" Type="http://schemas.openxmlformats.org/officeDocument/2006/relationships/image" Target="../media/image2.emf"/><Relationship Id="rId9" Type="http://schemas.openxmlformats.org/officeDocument/2006/relationships/image" Target="../media/image79.tif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emf"/><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77.tiff"/><Relationship Id="rId13" Type="http://schemas.openxmlformats.org/officeDocument/2006/relationships/image" Target="../media/image83.tiff"/><Relationship Id="rId18" Type="http://schemas.openxmlformats.org/officeDocument/2006/relationships/image" Target="../media/image88.png"/><Relationship Id="rId3" Type="http://schemas.openxmlformats.org/officeDocument/2006/relationships/image" Target="../media/image73.tiff"/><Relationship Id="rId7" Type="http://schemas.openxmlformats.org/officeDocument/2006/relationships/image" Target="../media/image76.tiff"/><Relationship Id="rId12" Type="http://schemas.openxmlformats.org/officeDocument/2006/relationships/image" Target="../media/image81.tiff"/><Relationship Id="rId17" Type="http://schemas.openxmlformats.org/officeDocument/2006/relationships/image" Target="../media/image87.png"/><Relationship Id="rId2" Type="http://schemas.openxmlformats.org/officeDocument/2006/relationships/notesSlide" Target="../notesSlides/notesSlide3.xml"/><Relationship Id="rId16" Type="http://schemas.openxmlformats.org/officeDocument/2006/relationships/image" Target="../media/image86.png"/><Relationship Id="rId1" Type="http://schemas.openxmlformats.org/officeDocument/2006/relationships/slideLayout" Target="../slideLayouts/slideLayout7.xml"/><Relationship Id="rId6" Type="http://schemas.openxmlformats.org/officeDocument/2006/relationships/image" Target="../media/image75.tiff"/><Relationship Id="rId11" Type="http://schemas.openxmlformats.org/officeDocument/2006/relationships/image" Target="../media/image80.png"/><Relationship Id="rId5" Type="http://schemas.openxmlformats.org/officeDocument/2006/relationships/image" Target="../media/image82.jpeg"/><Relationship Id="rId15" Type="http://schemas.openxmlformats.org/officeDocument/2006/relationships/image" Target="../media/image85.png"/><Relationship Id="rId10" Type="http://schemas.openxmlformats.org/officeDocument/2006/relationships/image" Target="../media/image79.tiff"/><Relationship Id="rId4" Type="http://schemas.openxmlformats.org/officeDocument/2006/relationships/image" Target="../media/image2.emf"/><Relationship Id="rId9" Type="http://schemas.openxmlformats.org/officeDocument/2006/relationships/image" Target="../media/image78.tiff"/><Relationship Id="rId14" Type="http://schemas.openxmlformats.org/officeDocument/2006/relationships/image" Target="../media/image84.tiff"/></Relationships>
</file>

<file path=ppt/slides/_rels/slide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90.gif"/><Relationship Id="rId4" Type="http://schemas.openxmlformats.org/officeDocument/2006/relationships/image" Target="../media/image89.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emf"/><Relationship Id="rId7" Type="http://schemas.openxmlformats.org/officeDocument/2006/relationships/image" Target="../media/image24.tiff"/><Relationship Id="rId2" Type="http://schemas.openxmlformats.org/officeDocument/2006/relationships/image" Target="../media/image20.tiff"/><Relationship Id="rId1" Type="http://schemas.openxmlformats.org/officeDocument/2006/relationships/slideLayout" Target="../slideLayouts/slideLayout7.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tiff"/><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25.png"/><Relationship Id="rId3" Type="http://schemas.openxmlformats.org/officeDocument/2006/relationships/image" Target="../media/image20.tiff"/><Relationship Id="rId7" Type="http://schemas.openxmlformats.org/officeDocument/2006/relationships/image" Target="../media/image28.png"/><Relationship Id="rId12" Type="http://schemas.openxmlformats.org/officeDocument/2006/relationships/image" Target="../media/image24.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3.tiff"/><Relationship Id="rId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2.emf"/><Relationship Id="rId9" Type="http://schemas.openxmlformats.org/officeDocument/2006/relationships/image" Target="../media/image30.png"/><Relationship Id="rId1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40.tiff"/><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0" y="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319319" y="428022"/>
            <a:ext cx="8883403" cy="635423"/>
          </a:xfrm>
          <a:prstGeom prst="rect">
            <a:avLst/>
          </a:prstGeom>
          <a:noFill/>
          <a:ln w="12700" cap="flat">
            <a:noFill/>
            <a:miter lim="400000"/>
          </a:ln>
          <a:effectLst/>
        </p:spPr>
        <p:txBody>
          <a:bodyPr wrap="square" lIns="0" tIns="0" rIns="0" bIns="0" numCol="1" anchor="b">
            <a:noAutofit/>
          </a:bodyPr>
          <a:lstStyle/>
          <a:p>
            <a:pPr>
              <a:spcAft>
                <a:spcPts val="0"/>
              </a:spcAft>
            </a:pPr>
            <a:r>
              <a:rPr lang="en-US" sz="4400" b="1" dirty="0">
                <a:solidFill>
                  <a:srgbClr val="FFC000"/>
                </a:solidFill>
              </a:rPr>
              <a:t>Armenian Virtual Observatory (</a:t>
            </a:r>
            <a:r>
              <a:rPr lang="en-US" sz="4400" b="1" dirty="0" err="1">
                <a:solidFill>
                  <a:srgbClr val="FFC000"/>
                </a:solidFill>
              </a:rPr>
              <a:t>ArVO</a:t>
            </a:r>
            <a:r>
              <a:rPr lang="en-US" sz="4400" b="1" dirty="0">
                <a:solidFill>
                  <a:srgbClr val="FFC000"/>
                </a:solidFill>
              </a:rPr>
              <a:t>)</a:t>
            </a:r>
            <a:endParaRPr lang="en-GB" sz="8000" dirty="0">
              <a:solidFill>
                <a:srgbClr val="FFC000"/>
              </a:solidFill>
              <a:effectLst/>
              <a:latin typeface="TeX Gyre Heros"/>
              <a:ea typeface="Arial Unicode MS" panose="020B0604020202020204" pitchFamily="34" charset="-128"/>
              <a:cs typeface="Arial Unicode MS" panose="020B0604020202020204" pitchFamily="34" charset="-128"/>
            </a:endParaRPr>
          </a:p>
        </p:txBody>
      </p:sp>
      <p:sp>
        <p:nvSpPr>
          <p:cNvPr id="7" name="officeArt object">
            <a:extLst>
              <a:ext uri="{FF2B5EF4-FFF2-40B4-BE49-F238E27FC236}">
                <a16:creationId xmlns:a16="http://schemas.microsoft.com/office/drawing/2014/main" xmlns="" id="{678681BB-C9B7-124B-87E5-4465C18A90CF}"/>
              </a:ext>
            </a:extLst>
          </p:cNvPr>
          <p:cNvSpPr txBox="1"/>
          <p:nvPr/>
        </p:nvSpPr>
        <p:spPr>
          <a:xfrm>
            <a:off x="319320" y="1411144"/>
            <a:ext cx="5477473" cy="3546750"/>
          </a:xfrm>
          <a:prstGeom prst="rect">
            <a:avLst/>
          </a:prstGeom>
          <a:noFill/>
          <a:ln w="12700" cap="flat">
            <a:noFill/>
            <a:miter lim="400000"/>
          </a:ln>
          <a:effectLst/>
        </p:spPr>
        <p:txBody>
          <a:bodyPr wrap="square" lIns="0" tIns="0" rIns="0" bIns="0" numCol="1" anchor="b" anchorCtr="0">
            <a:noAutofit/>
          </a:bodyPr>
          <a:lstStyle/>
          <a:p>
            <a:pPr>
              <a:spcAft>
                <a:spcPts val="0"/>
              </a:spcAft>
            </a:pP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is a project of the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Byurakan</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Astrophysical Observatory (BAO) aimed at construction of a modern system for data archiving, extraction, acquisition, reduction, use and publication.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is based on the Digitized First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Byurakan</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Survey (DFBS) and is the Armenian contribution to the International Virtual Observatories Alliance (IVOA). One of the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ArVO's</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main tasks is to create and utilize a global Spectroscopic Virtual Observatory, which will combine data from DFBS and other low-dispersion spectroscopic databases, as well as provide the first understanding on the nature of any object up to B=18</a:t>
            </a:r>
            <a:r>
              <a:rPr lang="en-US" sz="1500" i="1" baseline="30000" dirty="0">
                <a:solidFill>
                  <a:srgbClr val="FEFFFF"/>
                </a:solidFill>
                <a:latin typeface="TeX Gyre Heros"/>
                <a:ea typeface="Arial Unicode MS" panose="020B0604020202020204" pitchFamily="34" charset="-128"/>
                <a:cs typeface="Arial Unicode MS" panose="020B0604020202020204" pitchFamily="34" charset="-128"/>
              </a:rPr>
              <a:t>m</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a:t>
            </a:r>
          </a:p>
          <a:p>
            <a:pPr>
              <a:spcAft>
                <a:spcPts val="0"/>
              </a:spcAft>
            </a:pPr>
            <a:r>
              <a:rPr lang="en-US" sz="1500" i="1" dirty="0">
                <a:solidFill>
                  <a:srgbClr val="FEFFFF"/>
                </a:solidFill>
                <a:latin typeface="TeX Gyre Heros"/>
                <a:ea typeface="Arial Unicode MS" panose="020B0604020202020204" pitchFamily="34" charset="-128"/>
                <a:cs typeface="Arial Unicode MS" panose="020B0604020202020204" pitchFamily="34" charset="-128"/>
              </a:rPr>
              <a:t>In frame of the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BAO collaborates with the Institute of Information Technologies (IIT) of the Armenian National Academy of Sciences to develop software for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corresponding to the IVOA standards. Beside the DFBS, </a:t>
            </a:r>
            <a:r>
              <a:rPr lang="en-US" sz="1500" i="1" dirty="0" err="1">
                <a:solidFill>
                  <a:srgbClr val="FEFFFF"/>
                </a:solidFill>
                <a:latin typeface="TeX Gyre Heros"/>
                <a:ea typeface="Arial Unicode MS" panose="020B0604020202020204" pitchFamily="34" charset="-128"/>
                <a:cs typeface="Arial Unicode MS" panose="020B0604020202020204" pitchFamily="34" charset="-128"/>
              </a:rPr>
              <a:t>ArVO</a:t>
            </a:r>
            <a:r>
              <a:rPr lang="en-US" sz="1500" i="1" dirty="0">
                <a:solidFill>
                  <a:srgbClr val="FEFFFF"/>
                </a:solidFill>
                <a:latin typeface="TeX Gyre Heros"/>
                <a:ea typeface="Arial Unicode MS" panose="020B0604020202020204" pitchFamily="34" charset="-128"/>
                <a:cs typeface="Arial Unicode MS" panose="020B0604020202020204" pitchFamily="34" charset="-128"/>
              </a:rPr>
              <a:t> is being complemented by the Digitized Second Byurakan Survey (SBS) database, the Byurakan photographic archive, and the BAO 2.6m telescope observations, and will be a part of IVOA.</a:t>
            </a:r>
            <a:endParaRPr lang="en-GB" sz="1500" i="1" dirty="0">
              <a:solidFill>
                <a:srgbClr val="FEFFFF"/>
              </a:solidFill>
              <a:effectLst/>
              <a:latin typeface="TeXGyreHeros-Italic"/>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pic>
        <p:nvPicPr>
          <p:cNvPr id="3" name="Picture 2">
            <a:extLst>
              <a:ext uri="{FF2B5EF4-FFF2-40B4-BE49-F238E27FC236}">
                <a16:creationId xmlns:a16="http://schemas.microsoft.com/office/drawing/2014/main" xmlns="" id="{ECEA0654-D67E-1749-81C7-61E97DEAEFB5}"/>
              </a:ext>
            </a:extLst>
          </p:cNvPr>
          <p:cNvPicPr>
            <a:picLocks noChangeAspect="1"/>
          </p:cNvPicPr>
          <p:nvPr/>
        </p:nvPicPr>
        <p:blipFill>
          <a:blip r:embed="rId4"/>
          <a:stretch>
            <a:fillRect/>
          </a:stretch>
        </p:blipFill>
        <p:spPr>
          <a:xfrm>
            <a:off x="5934607" y="1411144"/>
            <a:ext cx="4857227" cy="3238150"/>
          </a:xfrm>
          <a:prstGeom prst="rect">
            <a:avLst/>
          </a:prstGeom>
        </p:spPr>
      </p:pic>
    </p:spTree>
    <p:extLst>
      <p:ext uri="{BB962C8B-B14F-4D97-AF65-F5344CB8AC3E}">
        <p14:creationId xmlns:p14="http://schemas.microsoft.com/office/powerpoint/2010/main" val="1666579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dirty="0"/>
          </a:p>
        </p:txBody>
      </p:sp>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46959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pic>
        <p:nvPicPr>
          <p:cNvPr id="64" name="Picture 5">
            <a:extLst>
              <a:ext uri="{FF2B5EF4-FFF2-40B4-BE49-F238E27FC236}">
                <a16:creationId xmlns:a16="http://schemas.microsoft.com/office/drawing/2014/main" xmlns="" id="{FC3A1CFC-3CE1-9C49-B6F1-3C5799D8871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8967" y="2082987"/>
            <a:ext cx="1812186" cy="136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65" name="Rectangle 3">
            <a:extLst>
              <a:ext uri="{FF2B5EF4-FFF2-40B4-BE49-F238E27FC236}">
                <a16:creationId xmlns:a16="http://schemas.microsoft.com/office/drawing/2014/main" xmlns="" id="{FD018476-10A7-6B47-AA0C-E17ACD42FD88}"/>
              </a:ext>
            </a:extLst>
          </p:cNvPr>
          <p:cNvSpPr txBox="1">
            <a:spLocks noChangeArrowheads="1"/>
          </p:cNvSpPr>
          <p:nvPr/>
        </p:nvSpPr>
        <p:spPr>
          <a:xfrm rot="16200000">
            <a:off x="-1376394" y="687812"/>
            <a:ext cx="3219107" cy="10824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en-US" altLang="en-US" sz="2400" i="1" dirty="0">
                <a:solidFill>
                  <a:srgbClr val="FFC000"/>
                </a:solidFill>
              </a:rPr>
              <a:t/>
            </a:r>
            <a:br>
              <a:rPr lang="en-US" altLang="en-US" sz="2400" i="1" dirty="0">
                <a:solidFill>
                  <a:srgbClr val="FFC000"/>
                </a:solidFill>
              </a:rPr>
            </a:br>
            <a:r>
              <a:rPr lang="en-US" altLang="en-US" sz="2400" dirty="0">
                <a:solidFill>
                  <a:srgbClr val="FFC000"/>
                </a:solidFill>
              </a:rPr>
              <a:t>datalab.noao.edu</a:t>
            </a:r>
            <a:endParaRPr lang="en-US" sz="2400" dirty="0">
              <a:solidFill>
                <a:srgbClr val="FFC000"/>
              </a:solidFill>
            </a:endParaRPr>
          </a:p>
          <a:p>
            <a:pPr algn="just">
              <a:defRPr/>
            </a:pPr>
            <a:r>
              <a:rPr lang="en-US" altLang="en-US" dirty="0">
                <a:solidFill>
                  <a:schemeClr val="bg1">
                    <a:lumMod val="95000"/>
                  </a:schemeClr>
                </a:solidFill>
              </a:rPr>
              <a:t/>
            </a:r>
            <a:br>
              <a:rPr lang="en-US" altLang="en-US" dirty="0">
                <a:solidFill>
                  <a:schemeClr val="bg1">
                    <a:lumMod val="95000"/>
                  </a:schemeClr>
                </a:solidFill>
              </a:rPr>
            </a:br>
            <a:endParaRPr lang="en-US" altLang="en-US" sz="2600" i="1" dirty="0">
              <a:solidFill>
                <a:schemeClr val="bg1">
                  <a:lumMod val="95000"/>
                </a:schemeClr>
              </a:solidFill>
            </a:endParaRPr>
          </a:p>
        </p:txBody>
      </p:sp>
      <p:pic>
        <p:nvPicPr>
          <p:cNvPr id="67" name="Picture 66">
            <a:extLst>
              <a:ext uri="{FF2B5EF4-FFF2-40B4-BE49-F238E27FC236}">
                <a16:creationId xmlns:a16="http://schemas.microsoft.com/office/drawing/2014/main" xmlns="" id="{E15652C5-CDDA-DC40-A482-164F0FBD4FCC}"/>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pic>
        <p:nvPicPr>
          <p:cNvPr id="68" name="Picture 67">
            <a:extLst>
              <a:ext uri="{FF2B5EF4-FFF2-40B4-BE49-F238E27FC236}">
                <a16:creationId xmlns:a16="http://schemas.microsoft.com/office/drawing/2014/main" xmlns="" id="{6BA39B96-BC23-634E-BE6F-E2C6244842F3}"/>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524" b="99214" l="0" r="99415"/>
                    </a14:imgEffect>
                  </a14:imgLayer>
                </a14:imgProps>
              </a:ext>
              <a:ext uri="{28A0092B-C50C-407E-A947-70E740481C1C}">
                <a14:useLocalDpi xmlns:a14="http://schemas.microsoft.com/office/drawing/2010/main"/>
              </a:ext>
            </a:extLst>
          </a:blip>
          <a:srcRect/>
          <a:stretch/>
        </p:blipFill>
        <p:spPr>
          <a:xfrm>
            <a:off x="553192" y="619516"/>
            <a:ext cx="4546844" cy="2536944"/>
          </a:xfrm>
          <a:prstGeom prst="rect">
            <a:avLst/>
          </a:prstGeom>
        </p:spPr>
      </p:pic>
      <p:sp>
        <p:nvSpPr>
          <p:cNvPr id="9" name="Rectangle 8">
            <a:extLst>
              <a:ext uri="{FF2B5EF4-FFF2-40B4-BE49-F238E27FC236}">
                <a16:creationId xmlns:a16="http://schemas.microsoft.com/office/drawing/2014/main" xmlns="" id="{59B7ECED-635F-7641-92C3-D63D4B7ED5E1}"/>
              </a:ext>
            </a:extLst>
          </p:cNvPr>
          <p:cNvSpPr/>
          <p:nvPr/>
        </p:nvSpPr>
        <p:spPr>
          <a:xfrm>
            <a:off x="647272" y="314003"/>
            <a:ext cx="4533164" cy="461665"/>
          </a:xfrm>
          <a:prstGeom prst="rect">
            <a:avLst/>
          </a:prstGeom>
          <a:solidFill>
            <a:schemeClr val="tx1">
              <a:alpha val="50000"/>
            </a:schemeClr>
          </a:solidFill>
        </p:spPr>
        <p:txBody>
          <a:bodyPr wrap="none">
            <a:spAutoFit/>
          </a:bodyPr>
          <a:lstStyle/>
          <a:p>
            <a:pPr>
              <a:spcAft>
                <a:spcPts val="600"/>
              </a:spcAft>
              <a:defRPr/>
            </a:pPr>
            <a:r>
              <a:rPr lang="en-US" altLang="en-US" sz="2400" b="1" dirty="0">
                <a:solidFill>
                  <a:schemeClr val="bg1"/>
                </a:solidFill>
                <a:cs typeface="Helvetica Neue" charset="0"/>
              </a:rPr>
              <a:t>Large Catalogs </a:t>
            </a:r>
            <a:r>
              <a:rPr lang="en-US" altLang="en-US" sz="2400" dirty="0">
                <a:solidFill>
                  <a:schemeClr val="bg1"/>
                </a:solidFill>
                <a:cs typeface="Helvetica Neue" charset="0"/>
              </a:rPr>
              <a:t>– </a:t>
            </a:r>
            <a:r>
              <a:rPr lang="en-US" altLang="en-US" sz="2200" dirty="0">
                <a:solidFill>
                  <a:schemeClr val="bg1"/>
                </a:solidFill>
                <a:cs typeface="Helvetica Neue" charset="0"/>
              </a:rPr>
              <a:t>TB-scale databases </a:t>
            </a:r>
          </a:p>
        </p:txBody>
      </p:sp>
      <p:pic>
        <p:nvPicPr>
          <p:cNvPr id="53" name="Picture 52">
            <a:extLst>
              <a:ext uri="{FF2B5EF4-FFF2-40B4-BE49-F238E27FC236}">
                <a16:creationId xmlns:a16="http://schemas.microsoft.com/office/drawing/2014/main" xmlns="" id="{CD0B9537-44AA-5E44-992A-E66C9048B900}"/>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984421" y="687096"/>
            <a:ext cx="4720096" cy="1171338"/>
          </a:xfrm>
          <a:prstGeom prst="rect">
            <a:avLst/>
          </a:prstGeom>
        </p:spPr>
      </p:pic>
      <p:sp>
        <p:nvSpPr>
          <p:cNvPr id="69" name="Rectangle 68">
            <a:extLst>
              <a:ext uri="{FF2B5EF4-FFF2-40B4-BE49-F238E27FC236}">
                <a16:creationId xmlns:a16="http://schemas.microsoft.com/office/drawing/2014/main" xmlns="" id="{549A569F-73BE-1545-97FF-4EFE005F52ED}"/>
              </a:ext>
            </a:extLst>
          </p:cNvPr>
          <p:cNvSpPr/>
          <p:nvPr/>
        </p:nvSpPr>
        <p:spPr>
          <a:xfrm>
            <a:off x="5806867" y="241067"/>
            <a:ext cx="5123326" cy="461665"/>
          </a:xfrm>
          <a:prstGeom prst="rect">
            <a:avLst/>
          </a:prstGeom>
        </p:spPr>
        <p:txBody>
          <a:bodyPr wrap="none">
            <a:spAutoFit/>
          </a:bodyPr>
          <a:lstStyle/>
          <a:p>
            <a:pPr>
              <a:spcAft>
                <a:spcPts val="600"/>
              </a:spcAft>
              <a:defRPr/>
            </a:pPr>
            <a:r>
              <a:rPr lang="en-US" altLang="en-US" sz="2400" b="1" dirty="0">
                <a:solidFill>
                  <a:schemeClr val="bg1"/>
                </a:solidFill>
                <a:cs typeface="Helvetica Neue" charset="0"/>
              </a:rPr>
              <a:t>Pixel Data </a:t>
            </a:r>
            <a:r>
              <a:rPr lang="en-US" altLang="en-US" sz="2400" dirty="0">
                <a:solidFill>
                  <a:schemeClr val="bg1"/>
                </a:solidFill>
                <a:cs typeface="Helvetica Neue" charset="0"/>
              </a:rPr>
              <a:t>– </a:t>
            </a:r>
            <a:r>
              <a:rPr lang="en-US" altLang="en-US" sz="2000" dirty="0">
                <a:solidFill>
                  <a:schemeClr val="bg1"/>
                </a:solidFill>
                <a:cs typeface="Helvetica Neue" charset="0"/>
              </a:rPr>
              <a:t>images in NOAO Science Archive</a:t>
            </a:r>
          </a:p>
        </p:txBody>
      </p:sp>
      <p:sp>
        <p:nvSpPr>
          <p:cNvPr id="76" name="Rounded Rectangle 75">
            <a:extLst>
              <a:ext uri="{FF2B5EF4-FFF2-40B4-BE49-F238E27FC236}">
                <a16:creationId xmlns:a16="http://schemas.microsoft.com/office/drawing/2014/main" xmlns="" id="{EFA6E3C6-9422-8D44-ABFD-A690B7AD3BC7}"/>
              </a:ext>
            </a:extLst>
          </p:cNvPr>
          <p:cNvSpPr/>
          <p:nvPr/>
        </p:nvSpPr>
        <p:spPr>
          <a:xfrm>
            <a:off x="402660" y="241067"/>
            <a:ext cx="4930196" cy="2903175"/>
          </a:xfrm>
          <a:prstGeom prst="roundRect">
            <a:avLst>
              <a:gd name="adj" fmla="val 1073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76">
            <a:extLst>
              <a:ext uri="{FF2B5EF4-FFF2-40B4-BE49-F238E27FC236}">
                <a16:creationId xmlns:a16="http://schemas.microsoft.com/office/drawing/2014/main" xmlns="" id="{53372072-B151-AE4D-B7BE-F3F473C2B1A3}"/>
              </a:ext>
            </a:extLst>
          </p:cNvPr>
          <p:cNvSpPr/>
          <p:nvPr/>
        </p:nvSpPr>
        <p:spPr>
          <a:xfrm>
            <a:off x="7576489" y="2302570"/>
            <a:ext cx="4206674" cy="805176"/>
          </a:xfrm>
          <a:prstGeom prst="roundRect">
            <a:avLst>
              <a:gd name="adj" fmla="val 24896"/>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ed Rectangle 79">
            <a:extLst>
              <a:ext uri="{FF2B5EF4-FFF2-40B4-BE49-F238E27FC236}">
                <a16:creationId xmlns:a16="http://schemas.microsoft.com/office/drawing/2014/main" xmlns="" id="{72634A89-FD87-534E-8E4F-8DF6501B350A}"/>
              </a:ext>
            </a:extLst>
          </p:cNvPr>
          <p:cNvSpPr/>
          <p:nvPr/>
        </p:nvSpPr>
        <p:spPr>
          <a:xfrm>
            <a:off x="6634755" y="3369201"/>
            <a:ext cx="4841502" cy="3130612"/>
          </a:xfrm>
          <a:prstGeom prst="roundRect">
            <a:avLst>
              <a:gd name="adj" fmla="val 11799"/>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xmlns="" id="{53B55D72-D35F-9F44-8B2A-BA93E4654D4C}"/>
              </a:ext>
            </a:extLst>
          </p:cNvPr>
          <p:cNvSpPr/>
          <p:nvPr/>
        </p:nvSpPr>
        <p:spPr>
          <a:xfrm>
            <a:off x="7788398" y="2470209"/>
            <a:ext cx="4026808" cy="461665"/>
          </a:xfrm>
          <a:prstGeom prst="rect">
            <a:avLst/>
          </a:prstGeom>
          <a:noFill/>
          <a:ln>
            <a:noFill/>
          </a:ln>
        </p:spPr>
        <p:txBody>
          <a:bodyPr wrap="none">
            <a:spAutoFit/>
          </a:bodyPr>
          <a:lstStyle/>
          <a:p>
            <a:pPr>
              <a:spcAft>
                <a:spcPts val="600"/>
              </a:spcAft>
              <a:defRPr/>
            </a:pPr>
            <a:r>
              <a:rPr lang="en-US" altLang="en-US" sz="2400" b="1" dirty="0">
                <a:solidFill>
                  <a:schemeClr val="bg1"/>
                </a:solidFill>
                <a:cs typeface="Helvetica Neue" charset="0"/>
              </a:rPr>
              <a:t>Virtual Storage </a:t>
            </a:r>
            <a:r>
              <a:rPr lang="en-US" altLang="en-US" sz="2400" dirty="0">
                <a:solidFill>
                  <a:schemeClr val="bg1"/>
                </a:solidFill>
                <a:cs typeface="Helvetica Neue" charset="0"/>
              </a:rPr>
              <a:t>– </a:t>
            </a:r>
            <a:r>
              <a:rPr lang="en-US" altLang="en-US" sz="2200" dirty="0">
                <a:solidFill>
                  <a:schemeClr val="bg1"/>
                </a:solidFill>
                <a:cs typeface="Helvetica Neue" charset="0"/>
              </a:rPr>
              <a:t>1 TB per user</a:t>
            </a:r>
          </a:p>
        </p:txBody>
      </p:sp>
      <p:sp>
        <p:nvSpPr>
          <p:cNvPr id="78" name="Rounded Rectangle 77">
            <a:extLst>
              <a:ext uri="{FF2B5EF4-FFF2-40B4-BE49-F238E27FC236}">
                <a16:creationId xmlns:a16="http://schemas.microsoft.com/office/drawing/2014/main" xmlns="" id="{4FE7B32B-BE28-AF47-8A7C-BD929F4FCCF3}"/>
              </a:ext>
            </a:extLst>
          </p:cNvPr>
          <p:cNvSpPr/>
          <p:nvPr/>
        </p:nvSpPr>
        <p:spPr>
          <a:xfrm>
            <a:off x="5639276" y="241067"/>
            <a:ext cx="5360377" cy="1807387"/>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xmlns="" id="{C215D774-0702-3E4E-A617-4BB1EC5FC21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963970" y="3835814"/>
            <a:ext cx="4216091" cy="2473097"/>
          </a:xfrm>
          <a:prstGeom prst="rect">
            <a:avLst/>
          </a:prstGeom>
        </p:spPr>
      </p:pic>
      <p:sp>
        <p:nvSpPr>
          <p:cNvPr id="16" name="Rectangle 15">
            <a:extLst>
              <a:ext uri="{FF2B5EF4-FFF2-40B4-BE49-F238E27FC236}">
                <a16:creationId xmlns:a16="http://schemas.microsoft.com/office/drawing/2014/main" xmlns="" id="{47CC6B27-6EAA-084C-8781-BB6EA42A6F9B}"/>
              </a:ext>
            </a:extLst>
          </p:cNvPr>
          <p:cNvSpPr/>
          <p:nvPr/>
        </p:nvSpPr>
        <p:spPr>
          <a:xfrm>
            <a:off x="7067233" y="3381979"/>
            <a:ext cx="3974229" cy="461665"/>
          </a:xfrm>
          <a:prstGeom prst="rect">
            <a:avLst/>
          </a:prstGeom>
        </p:spPr>
        <p:txBody>
          <a:bodyPr wrap="none">
            <a:spAutoFit/>
          </a:bodyPr>
          <a:lstStyle/>
          <a:p>
            <a:pPr>
              <a:spcAft>
                <a:spcPts val="600"/>
              </a:spcAft>
              <a:defRPr/>
            </a:pPr>
            <a:r>
              <a:rPr lang="en-US" altLang="en-US" sz="2400" b="1" dirty="0">
                <a:solidFill>
                  <a:schemeClr val="bg1"/>
                </a:solidFill>
                <a:cs typeface="Helvetica Neue" charset="0"/>
              </a:rPr>
              <a:t>Visualization</a:t>
            </a:r>
            <a:r>
              <a:rPr lang="en-US" altLang="en-US" sz="2400" dirty="0">
                <a:solidFill>
                  <a:schemeClr val="bg1"/>
                </a:solidFill>
                <a:cs typeface="Helvetica Neue" charset="0"/>
              </a:rPr>
              <a:t> – </a:t>
            </a:r>
            <a:r>
              <a:rPr lang="en-US" altLang="en-US" sz="2200" dirty="0">
                <a:solidFill>
                  <a:schemeClr val="bg1"/>
                </a:solidFill>
                <a:cs typeface="Helvetica Neue" charset="0"/>
              </a:rPr>
              <a:t>data exploration</a:t>
            </a:r>
          </a:p>
        </p:txBody>
      </p:sp>
      <p:sp>
        <p:nvSpPr>
          <p:cNvPr id="81" name="Rounded Rectangle 80">
            <a:extLst>
              <a:ext uri="{FF2B5EF4-FFF2-40B4-BE49-F238E27FC236}">
                <a16:creationId xmlns:a16="http://schemas.microsoft.com/office/drawing/2014/main" xmlns="" id="{A97264F0-E77F-7447-9203-F0129408B9ED}"/>
              </a:ext>
            </a:extLst>
          </p:cNvPr>
          <p:cNvSpPr/>
          <p:nvPr/>
        </p:nvSpPr>
        <p:spPr>
          <a:xfrm>
            <a:off x="201937" y="3402701"/>
            <a:ext cx="6097289" cy="2607629"/>
          </a:xfrm>
          <a:prstGeom prst="roundRect">
            <a:avLst>
              <a:gd name="adj" fmla="val 11799"/>
            </a:avLst>
          </a:prstGeom>
          <a:solidFill>
            <a:schemeClr val="tx1">
              <a:alpha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xmlns="" id="{EFA5D1BD-CC36-084F-93B6-1710F9533288}"/>
              </a:ext>
            </a:extLst>
          </p:cNvPr>
          <p:cNvGrpSpPr/>
          <p:nvPr/>
        </p:nvGrpSpPr>
        <p:grpSpPr>
          <a:xfrm>
            <a:off x="750612" y="3884027"/>
            <a:ext cx="4969216" cy="1973814"/>
            <a:chOff x="683156" y="4098244"/>
            <a:chExt cx="4969216" cy="1973814"/>
          </a:xfrm>
        </p:grpSpPr>
        <p:pic>
          <p:nvPicPr>
            <p:cNvPr id="71" name="Picture 70" descr="hack1.jpg">
              <a:extLst>
                <a:ext uri="{FF2B5EF4-FFF2-40B4-BE49-F238E27FC236}">
                  <a16:creationId xmlns:a16="http://schemas.microsoft.com/office/drawing/2014/main" xmlns="" id="{62D5C5D7-B7B7-4844-8841-2AEA2C012FC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3156" y="4098244"/>
              <a:ext cx="4969216" cy="1973814"/>
            </a:xfrm>
            <a:prstGeom prst="rect">
              <a:avLst/>
            </a:prstGeom>
          </p:spPr>
        </p:pic>
        <p:sp>
          <p:nvSpPr>
            <p:cNvPr id="72" name="TextBox 71">
              <a:extLst>
                <a:ext uri="{FF2B5EF4-FFF2-40B4-BE49-F238E27FC236}">
                  <a16:creationId xmlns:a16="http://schemas.microsoft.com/office/drawing/2014/main" xmlns="" id="{19786583-11D0-B14A-844F-894E881A0F4E}"/>
                </a:ext>
              </a:extLst>
            </p:cNvPr>
            <p:cNvSpPr txBox="1"/>
            <p:nvPr/>
          </p:nvSpPr>
          <p:spPr>
            <a:xfrm>
              <a:off x="1054609" y="4172679"/>
              <a:ext cx="540000" cy="179999"/>
            </a:xfrm>
            <a:prstGeom prst="rect">
              <a:avLst/>
            </a:prstGeom>
            <a:solidFill>
              <a:srgbClr val="FFFFFF"/>
            </a:solidFill>
          </p:spPr>
          <p:txBody>
            <a:bodyPr wrap="none" rtlCol="0" anchor="ctr">
              <a:spAutoFit/>
            </a:bodyPr>
            <a:lstStyle/>
            <a:p>
              <a:pPr defTabSz="457200" eaLnBrk="1" hangingPunct="1"/>
              <a:r>
                <a:rPr lang="en-US" sz="1200" dirty="0">
                  <a:solidFill>
                    <a:srgbClr val="FF0000"/>
                  </a:solidFill>
                  <a:latin typeface="Courier"/>
                  <a:ea typeface="ＭＳ Ｐゴシック" charset="0"/>
                  <a:cs typeface="Courier"/>
                </a:rPr>
                <a:t>STAR</a:t>
              </a:r>
            </a:p>
          </p:txBody>
        </p:sp>
        <p:sp>
          <p:nvSpPr>
            <p:cNvPr id="73" name="TextBox 72">
              <a:extLst>
                <a:ext uri="{FF2B5EF4-FFF2-40B4-BE49-F238E27FC236}">
                  <a16:creationId xmlns:a16="http://schemas.microsoft.com/office/drawing/2014/main" xmlns="" id="{A4B6A332-87E6-E741-9619-4577AB76E5EA}"/>
                </a:ext>
              </a:extLst>
            </p:cNvPr>
            <p:cNvSpPr txBox="1"/>
            <p:nvPr/>
          </p:nvSpPr>
          <p:spPr>
            <a:xfrm>
              <a:off x="2559021" y="4166744"/>
              <a:ext cx="738754" cy="179999"/>
            </a:xfrm>
            <a:prstGeom prst="rect">
              <a:avLst/>
            </a:prstGeom>
            <a:solidFill>
              <a:srgbClr val="FFFFFF"/>
            </a:solidFill>
          </p:spPr>
          <p:txBody>
            <a:bodyPr wrap="none" rtlCol="0" anchor="ctr">
              <a:spAutoFit/>
            </a:bodyPr>
            <a:lstStyle/>
            <a:p>
              <a:pPr defTabSz="457200" eaLnBrk="1" hangingPunct="1"/>
              <a:r>
                <a:rPr lang="en-US" sz="1200" dirty="0">
                  <a:solidFill>
                    <a:srgbClr val="FF0000"/>
                  </a:solidFill>
                  <a:latin typeface="Courier"/>
                  <a:ea typeface="ＭＳ Ｐゴシック" charset="0"/>
                  <a:cs typeface="Courier"/>
                </a:rPr>
                <a:t>GALAXY</a:t>
              </a:r>
            </a:p>
          </p:txBody>
        </p:sp>
        <p:sp>
          <p:nvSpPr>
            <p:cNvPr id="74" name="TextBox 73">
              <a:extLst>
                <a:ext uri="{FF2B5EF4-FFF2-40B4-BE49-F238E27FC236}">
                  <a16:creationId xmlns:a16="http://schemas.microsoft.com/office/drawing/2014/main" xmlns="" id="{7FD70D12-23B6-B64E-8B5F-D674FFA1646B}"/>
                </a:ext>
              </a:extLst>
            </p:cNvPr>
            <p:cNvSpPr txBox="1"/>
            <p:nvPr/>
          </p:nvSpPr>
          <p:spPr>
            <a:xfrm>
              <a:off x="4114645" y="4175163"/>
              <a:ext cx="461710" cy="179999"/>
            </a:xfrm>
            <a:prstGeom prst="rect">
              <a:avLst/>
            </a:prstGeom>
            <a:solidFill>
              <a:srgbClr val="FFFFFF"/>
            </a:solidFill>
          </p:spPr>
          <p:txBody>
            <a:bodyPr wrap="none" rtlCol="0" anchor="ctr">
              <a:spAutoFit/>
            </a:bodyPr>
            <a:lstStyle/>
            <a:p>
              <a:pPr defTabSz="457200" eaLnBrk="1" hangingPunct="1"/>
              <a:r>
                <a:rPr lang="en-US" sz="1200" dirty="0">
                  <a:solidFill>
                    <a:srgbClr val="FF0000"/>
                  </a:solidFill>
                  <a:latin typeface="Courier"/>
                  <a:ea typeface="ＭＳ Ｐゴシック" charset="0"/>
                  <a:cs typeface="Courier"/>
                </a:rPr>
                <a:t>QSO</a:t>
              </a:r>
            </a:p>
          </p:txBody>
        </p:sp>
      </p:grpSp>
      <p:sp>
        <p:nvSpPr>
          <p:cNvPr id="66" name="TextBox 65">
            <a:extLst>
              <a:ext uri="{FF2B5EF4-FFF2-40B4-BE49-F238E27FC236}">
                <a16:creationId xmlns:a16="http://schemas.microsoft.com/office/drawing/2014/main" xmlns="" id="{DA59CAD9-587B-2147-BE80-B57FEB1FE77B}"/>
              </a:ext>
            </a:extLst>
          </p:cNvPr>
          <p:cNvSpPr txBox="1"/>
          <p:nvPr/>
        </p:nvSpPr>
        <p:spPr>
          <a:xfrm>
            <a:off x="288356" y="3433479"/>
            <a:ext cx="6107479" cy="461665"/>
          </a:xfrm>
          <a:prstGeom prst="rect">
            <a:avLst/>
          </a:prstGeom>
          <a:noFill/>
        </p:spPr>
        <p:txBody>
          <a:bodyPr wrap="square" rtlCol="0">
            <a:spAutoFit/>
          </a:bodyPr>
          <a:lstStyle/>
          <a:p>
            <a:pPr>
              <a:spcAft>
                <a:spcPts val="600"/>
              </a:spcAft>
              <a:defRPr/>
            </a:pPr>
            <a:r>
              <a:rPr lang="en-US" altLang="en-US" sz="2400" b="1" dirty="0">
                <a:solidFill>
                  <a:schemeClr val="bg1"/>
                </a:solidFill>
                <a:cs typeface="Helvetica Neue" charset="0"/>
              </a:rPr>
              <a:t>Compute Processing </a:t>
            </a:r>
            <a:r>
              <a:rPr lang="en-US" altLang="en-US" sz="2400" dirty="0">
                <a:solidFill>
                  <a:schemeClr val="bg1"/>
                </a:solidFill>
                <a:cs typeface="Helvetica Neue" charset="0"/>
              </a:rPr>
              <a:t>– </a:t>
            </a:r>
            <a:r>
              <a:rPr lang="en-US" altLang="en-US" sz="2000" dirty="0">
                <a:solidFill>
                  <a:schemeClr val="bg1"/>
                </a:solidFill>
                <a:cs typeface="Helvetica Neue" charset="0"/>
              </a:rPr>
              <a:t>workflows close to the data</a:t>
            </a:r>
          </a:p>
        </p:txBody>
      </p:sp>
      <p:sp>
        <p:nvSpPr>
          <p:cNvPr id="2" name="TextBox 1">
            <a:extLst>
              <a:ext uri="{FF2B5EF4-FFF2-40B4-BE49-F238E27FC236}">
                <a16:creationId xmlns:a16="http://schemas.microsoft.com/office/drawing/2014/main" xmlns="" id="{4221401B-2876-2643-8DFB-F0B618BA3EDE}"/>
              </a:ext>
            </a:extLst>
          </p:cNvPr>
          <p:cNvSpPr txBox="1"/>
          <p:nvPr/>
        </p:nvSpPr>
        <p:spPr>
          <a:xfrm>
            <a:off x="6496732" y="1550657"/>
            <a:ext cx="694421" cy="307777"/>
          </a:xfrm>
          <a:prstGeom prst="rect">
            <a:avLst/>
          </a:prstGeom>
          <a:noFill/>
        </p:spPr>
        <p:txBody>
          <a:bodyPr wrap="none" rtlCol="0">
            <a:spAutoFit/>
          </a:bodyPr>
          <a:lstStyle/>
          <a:p>
            <a:r>
              <a:rPr lang="en-US" sz="1400" b="1" dirty="0"/>
              <a:t>g</a:t>
            </a:r>
            <a:r>
              <a:rPr lang="en-US" sz="1400" dirty="0"/>
              <a:t>-band</a:t>
            </a:r>
          </a:p>
        </p:txBody>
      </p:sp>
      <p:sp>
        <p:nvSpPr>
          <p:cNvPr id="28" name="TextBox 27">
            <a:extLst>
              <a:ext uri="{FF2B5EF4-FFF2-40B4-BE49-F238E27FC236}">
                <a16:creationId xmlns:a16="http://schemas.microsoft.com/office/drawing/2014/main" xmlns="" id="{07DA39F7-3B68-8248-AC05-C9FD776AD252}"/>
              </a:ext>
            </a:extLst>
          </p:cNvPr>
          <p:cNvSpPr txBox="1"/>
          <p:nvPr/>
        </p:nvSpPr>
        <p:spPr>
          <a:xfrm>
            <a:off x="7695836" y="1543186"/>
            <a:ext cx="673582" cy="307777"/>
          </a:xfrm>
          <a:prstGeom prst="rect">
            <a:avLst/>
          </a:prstGeom>
          <a:noFill/>
        </p:spPr>
        <p:txBody>
          <a:bodyPr wrap="none" rtlCol="0">
            <a:spAutoFit/>
          </a:bodyPr>
          <a:lstStyle/>
          <a:p>
            <a:r>
              <a:rPr lang="en-US" sz="1400" b="1" dirty="0"/>
              <a:t>r</a:t>
            </a:r>
            <a:r>
              <a:rPr lang="en-US" sz="1400" dirty="0"/>
              <a:t>-band</a:t>
            </a:r>
          </a:p>
        </p:txBody>
      </p:sp>
      <p:sp>
        <p:nvSpPr>
          <p:cNvPr id="29" name="TextBox 28">
            <a:extLst>
              <a:ext uri="{FF2B5EF4-FFF2-40B4-BE49-F238E27FC236}">
                <a16:creationId xmlns:a16="http://schemas.microsoft.com/office/drawing/2014/main" xmlns="" id="{75704FE0-4281-274D-ADD2-211F8C98CE96}"/>
              </a:ext>
            </a:extLst>
          </p:cNvPr>
          <p:cNvSpPr txBox="1"/>
          <p:nvPr/>
        </p:nvSpPr>
        <p:spPr>
          <a:xfrm>
            <a:off x="8898749" y="1543186"/>
            <a:ext cx="651140" cy="307777"/>
          </a:xfrm>
          <a:prstGeom prst="rect">
            <a:avLst/>
          </a:prstGeom>
          <a:noFill/>
        </p:spPr>
        <p:txBody>
          <a:bodyPr wrap="none" rtlCol="0">
            <a:spAutoFit/>
          </a:bodyPr>
          <a:lstStyle/>
          <a:p>
            <a:r>
              <a:rPr lang="en-US" sz="1400" b="1" dirty="0"/>
              <a:t>i</a:t>
            </a:r>
            <a:r>
              <a:rPr lang="en-US" sz="1400" dirty="0"/>
              <a:t>-band</a:t>
            </a:r>
          </a:p>
        </p:txBody>
      </p:sp>
      <p:sp>
        <p:nvSpPr>
          <p:cNvPr id="30" name="TextBox 29">
            <a:extLst>
              <a:ext uri="{FF2B5EF4-FFF2-40B4-BE49-F238E27FC236}">
                <a16:creationId xmlns:a16="http://schemas.microsoft.com/office/drawing/2014/main" xmlns="" id="{25F050A3-6777-E643-AAD7-9B2924D6CABA}"/>
              </a:ext>
            </a:extLst>
          </p:cNvPr>
          <p:cNvSpPr txBox="1"/>
          <p:nvPr/>
        </p:nvSpPr>
        <p:spPr>
          <a:xfrm>
            <a:off x="10331464" y="1525513"/>
            <a:ext cx="378630" cy="307777"/>
          </a:xfrm>
          <a:prstGeom prst="rect">
            <a:avLst/>
          </a:prstGeom>
          <a:noFill/>
        </p:spPr>
        <p:txBody>
          <a:bodyPr wrap="none" rtlCol="0">
            <a:spAutoFit/>
          </a:bodyPr>
          <a:lstStyle/>
          <a:p>
            <a:r>
              <a:rPr lang="en-US" sz="1400" b="1" dirty="0">
                <a:solidFill>
                  <a:schemeClr val="bg1"/>
                </a:solidFill>
              </a:rPr>
              <a:t>gri</a:t>
            </a:r>
            <a:endParaRPr lang="en-US" sz="1400" dirty="0">
              <a:solidFill>
                <a:schemeClr val="bg1"/>
              </a:solidFill>
            </a:endParaRPr>
          </a:p>
        </p:txBody>
      </p:sp>
    </p:spTree>
    <p:extLst>
      <p:ext uri="{BB962C8B-B14F-4D97-AF65-F5344CB8AC3E}">
        <p14:creationId xmlns:p14="http://schemas.microsoft.com/office/powerpoint/2010/main" val="2726828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0" y="0"/>
            <a:ext cx="11002298" cy="5446856"/>
          </a:xfrm>
          <a:prstGeom prst="rect">
            <a:avLst/>
          </a:prstGeom>
          <a:solidFill>
            <a:srgbClr val="444247"/>
          </a:solidFill>
          <a:ln w="12700" cap="flat">
            <a:noFill/>
            <a:miter lim="400000"/>
          </a:ln>
          <a:effectLst/>
        </p:spPr>
        <p:txBody>
          <a:bodyPr/>
          <a:lstStyle/>
          <a:p>
            <a:endParaRPr lang="en-US" dirty="0"/>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0" y="791921"/>
            <a:ext cx="5892551" cy="1147719"/>
          </a:xfrm>
          <a:prstGeom prst="rect">
            <a:avLst/>
          </a:prstGeom>
          <a:noFill/>
          <a:ln w="12700" cap="flat">
            <a:noFill/>
            <a:miter lim="400000"/>
          </a:ln>
          <a:effectLst/>
        </p:spPr>
        <p:txBody>
          <a:bodyPr wrap="square" lIns="0" tIns="0" rIns="0" bIns="0" numCol="1" anchor="b">
            <a:noAutofit/>
          </a:bodyPr>
          <a:lstStyle/>
          <a:p>
            <a:pPr>
              <a:spcAft>
                <a:spcPts val="0"/>
              </a:spcAft>
            </a:pPr>
            <a:endParaRPr lang="en-GB" sz="4000" i="1" dirty="0">
              <a:solidFill>
                <a:srgbClr val="4DBBB1"/>
              </a:solidFill>
              <a:effectLst/>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5928326" y="1856792"/>
            <a:ext cx="4938896" cy="3508309"/>
          </a:xfrm>
          <a:prstGeom prst="rect">
            <a:avLst/>
          </a:prstGeom>
          <a:noFill/>
          <a:ln w="12700" cap="flat">
            <a:noFill/>
            <a:miter lim="400000"/>
          </a:ln>
          <a:effectLst/>
        </p:spPr>
        <p:txBody>
          <a:bodyPr wrap="square" lIns="0" tIns="0" rIns="0" bIns="0" numCol="1" anchor="b" anchorCtr="0">
            <a:noAutofit/>
          </a:bodyPr>
          <a:lstStyle/>
          <a:p>
            <a:pPr algn="ctr">
              <a:lnSpc>
                <a:spcPct val="100000"/>
              </a:lnSpc>
            </a:pPr>
            <a:r>
              <a:rPr lang="en-US" spc="-1" dirty="0" smtClean="0">
                <a:solidFill>
                  <a:srgbClr val="FF950E"/>
                </a:solidFill>
                <a:latin typeface="TeX Gyre Heros"/>
              </a:rPr>
              <a:t>Objectives include:</a:t>
            </a:r>
            <a:endParaRPr lang="en-US" spc="-1" dirty="0">
              <a:solidFill>
                <a:srgbClr val="FFFFFF"/>
              </a:solidFill>
              <a:latin typeface="Arial"/>
            </a:endParaRPr>
          </a:p>
          <a:p>
            <a:pPr algn="just">
              <a:lnSpc>
                <a:spcPct val="100000"/>
              </a:lnSpc>
            </a:pPr>
            <a:endParaRPr lang="en-US" sz="1600" spc="-1" dirty="0" smtClean="0">
              <a:solidFill>
                <a:srgbClr val="FFFFFF"/>
              </a:solidFill>
              <a:latin typeface="Arial"/>
            </a:endParaRPr>
          </a:p>
          <a:p>
            <a:pPr algn="just">
              <a:lnSpc>
                <a:spcPct val="100000"/>
              </a:lnSpc>
            </a:pPr>
            <a:r>
              <a:rPr lang="en-US" sz="1600" spc="-1" dirty="0" smtClean="0">
                <a:solidFill>
                  <a:srgbClr val="FFFFFF"/>
                </a:solidFill>
                <a:latin typeface="Arial"/>
              </a:rPr>
              <a:t>Coordinate </a:t>
            </a:r>
            <a:r>
              <a:rPr lang="en-US" sz="1600" spc="-1" dirty="0">
                <a:solidFill>
                  <a:srgbClr val="FFFFFF"/>
                </a:solidFill>
                <a:latin typeface="Arial"/>
              </a:rPr>
              <a:t>access to astronomical resources provided by individuals or groups within the broader astronomical community.</a:t>
            </a:r>
            <a:endParaRPr lang="en-US" sz="1600" spc="-1" dirty="0">
              <a:latin typeface="Arial"/>
            </a:endParaRPr>
          </a:p>
          <a:p>
            <a:pPr algn="just">
              <a:lnSpc>
                <a:spcPct val="100000"/>
              </a:lnSpc>
            </a:pPr>
            <a:r>
              <a:rPr lang="en-US" sz="1600" spc="-1" dirty="0">
                <a:solidFill>
                  <a:srgbClr val="FFFFFF"/>
                </a:solidFill>
                <a:latin typeface="Arial"/>
              </a:rPr>
              <a:t>Coordinate the integration of local data to the standards convened by the International Observatory Alliance.</a:t>
            </a:r>
            <a:endParaRPr lang="en-US" sz="1600" spc="-1" dirty="0">
              <a:latin typeface="Arial"/>
            </a:endParaRPr>
          </a:p>
          <a:p>
            <a:pPr algn="just">
              <a:lnSpc>
                <a:spcPct val="100000"/>
              </a:lnSpc>
            </a:pPr>
            <a:r>
              <a:rPr lang="en-US" sz="1600" spc="-1" dirty="0">
                <a:solidFill>
                  <a:srgbClr val="FFFFFF"/>
                </a:solidFill>
                <a:latin typeface="Arial"/>
              </a:rPr>
              <a:t>Promote the generation and integration of </a:t>
            </a:r>
            <a:r>
              <a:rPr lang="en-US" sz="1600" spc="-1" dirty="0" err="1">
                <a:solidFill>
                  <a:srgbClr val="FFFFFF"/>
                </a:solidFill>
                <a:latin typeface="Arial"/>
              </a:rPr>
              <a:t>astro</a:t>
            </a:r>
            <a:r>
              <a:rPr lang="en-US" sz="1600" spc="-1" dirty="0">
                <a:solidFill>
                  <a:srgbClr val="FFFFFF"/>
                </a:solidFill>
                <a:latin typeface="Arial"/>
              </a:rPr>
              <a:t>-informatics with special emphasis on data reduction and statistical analysis.</a:t>
            </a:r>
            <a:endParaRPr lang="en-US" sz="1600" spc="-1" dirty="0">
              <a:latin typeface="Arial"/>
            </a:endParaRPr>
          </a:p>
          <a:p>
            <a:pPr algn="just">
              <a:lnSpc>
                <a:spcPct val="100000"/>
              </a:lnSpc>
            </a:pPr>
            <a:r>
              <a:rPr lang="en-US" sz="1600" spc="-1" dirty="0">
                <a:solidFill>
                  <a:srgbClr val="FFFFFF"/>
                </a:solidFill>
                <a:latin typeface="Arial"/>
              </a:rPr>
              <a:t>Promote astronomy as an educational tool to help </a:t>
            </a:r>
            <a:r>
              <a:rPr lang="en-US" sz="1600" spc="-1" dirty="0" err="1">
                <a:solidFill>
                  <a:srgbClr val="FFFFFF"/>
                </a:solidFill>
                <a:latin typeface="Arial"/>
              </a:rPr>
              <a:t>develope</a:t>
            </a:r>
            <a:r>
              <a:rPr lang="en-US" sz="1600" spc="-1" dirty="0">
                <a:solidFill>
                  <a:srgbClr val="FFFFFF"/>
                </a:solidFill>
                <a:latin typeface="Arial"/>
              </a:rPr>
              <a:t> the scientific method in an E-Science framework.  </a:t>
            </a:r>
            <a:endParaRPr lang="en-US" sz="1600" spc="-1" dirty="0">
              <a:latin typeface="Arial"/>
            </a:endParaRPr>
          </a:p>
        </p:txBody>
      </p:sp>
      <p:pic>
        <p:nvPicPr>
          <p:cNvPr id="15" name="Immagine 14"/>
          <p:cNvPicPr/>
          <p:nvPr/>
        </p:nvPicPr>
        <p:blipFill>
          <a:blip r:embed="rId4"/>
          <a:stretch/>
        </p:blipFill>
        <p:spPr>
          <a:xfrm>
            <a:off x="6975839" y="82793"/>
            <a:ext cx="3788537" cy="1559239"/>
          </a:xfrm>
          <a:prstGeom prst="rect">
            <a:avLst/>
          </a:prstGeom>
          <a:ln>
            <a:noFill/>
          </a:ln>
        </p:spPr>
      </p:pic>
      <p:sp>
        <p:nvSpPr>
          <p:cNvPr id="2" name="Rettangolo 1"/>
          <p:cNvSpPr/>
          <p:nvPr/>
        </p:nvSpPr>
        <p:spPr>
          <a:xfrm>
            <a:off x="656530" y="156691"/>
            <a:ext cx="4621310" cy="1077218"/>
          </a:xfrm>
          <a:prstGeom prst="rect">
            <a:avLst/>
          </a:prstGeom>
        </p:spPr>
        <p:txBody>
          <a:bodyPr wrap="square">
            <a:spAutoFit/>
          </a:bodyPr>
          <a:lstStyle/>
          <a:p>
            <a:pPr>
              <a:lnSpc>
                <a:spcPct val="100000"/>
              </a:lnSpc>
            </a:pPr>
            <a:r>
              <a:rPr lang="en-US" sz="3200" i="1" spc="-1" dirty="0">
                <a:solidFill>
                  <a:srgbClr val="83CAFF"/>
                </a:solidFill>
                <a:latin typeface="TeX Gyre Heros"/>
                <a:ea typeface="Arial Unicode MS"/>
              </a:rPr>
              <a:t>New Virtual Observatory </a:t>
            </a:r>
            <a:r>
              <a:rPr lang="en-US" sz="3200" i="1" spc="-1" dirty="0" smtClean="0">
                <a:solidFill>
                  <a:srgbClr val="83CAFF"/>
                </a:solidFill>
                <a:latin typeface="TeX Gyre Heros"/>
                <a:ea typeface="Arial Unicode MS"/>
              </a:rPr>
              <a:t>of </a:t>
            </a:r>
            <a:r>
              <a:rPr lang="en-US" sz="3200" i="1" spc="-1" dirty="0">
                <a:solidFill>
                  <a:srgbClr val="83CAFF"/>
                </a:solidFill>
                <a:latin typeface="TeX Gyre Heros"/>
                <a:ea typeface="Arial Unicode MS"/>
              </a:rPr>
              <a:t>Argentina</a:t>
            </a:r>
            <a:endParaRPr lang="en-US" sz="3200" spc="-1" dirty="0">
              <a:latin typeface="Arial"/>
            </a:endParaRPr>
          </a:p>
        </p:txBody>
      </p:sp>
      <p:sp>
        <p:nvSpPr>
          <p:cNvPr id="16" name="CustomShape 4"/>
          <p:cNvSpPr/>
          <p:nvPr/>
        </p:nvSpPr>
        <p:spPr>
          <a:xfrm>
            <a:off x="562669" y="1734150"/>
            <a:ext cx="4938480" cy="28404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lstStyle/>
          <a:p>
            <a:pPr algn="just">
              <a:lnSpc>
                <a:spcPct val="100000"/>
              </a:lnSpc>
            </a:pPr>
            <a:r>
              <a:rPr lang="en-US" sz="2400" b="0" strike="noStrike" spc="-1" dirty="0">
                <a:solidFill>
                  <a:srgbClr val="FFFFFF"/>
                </a:solidFill>
                <a:latin typeface="TeX Gyre Heros"/>
              </a:rPr>
              <a:t>NOVA is a federally funded project that initiated activities in January 2009 with a mandate to coordinate the open development of astronomical data and software across all of Argentina, from Ushuaia to La </a:t>
            </a:r>
            <a:r>
              <a:rPr lang="en-US" sz="2400" b="0" strike="noStrike" spc="-1" dirty="0" err="1">
                <a:solidFill>
                  <a:srgbClr val="FFFFFF"/>
                </a:solidFill>
                <a:latin typeface="TeX Gyre Heros"/>
              </a:rPr>
              <a:t>Quiaca</a:t>
            </a:r>
            <a:r>
              <a:rPr lang="en-US" sz="2400" b="0" strike="noStrike" spc="-1" dirty="0">
                <a:solidFill>
                  <a:srgbClr val="FFFFFF"/>
                </a:solidFill>
                <a:latin typeface="TeX Gyre Heros"/>
              </a:rPr>
              <a:t>. </a:t>
            </a:r>
            <a:endParaRPr lang="en-US" sz="2400" b="0" strike="noStrike" spc="-1" dirty="0">
              <a:latin typeface="Arial"/>
            </a:endParaRPr>
          </a:p>
          <a:p>
            <a:pPr algn="just">
              <a:lnSpc>
                <a:spcPct val="100000"/>
              </a:lnSpc>
            </a:pPr>
            <a:endParaRPr lang="en-US" sz="2600" b="0" strike="noStrike" spc="-1" dirty="0">
              <a:latin typeface="Arial"/>
            </a:endParaRPr>
          </a:p>
          <a:p>
            <a:pPr algn="just">
              <a:lnSpc>
                <a:spcPct val="100000"/>
              </a:lnSpc>
            </a:pPr>
            <a:endParaRPr lang="en-US" sz="2600" b="0" strike="noStrike" spc="-1" dirty="0">
              <a:latin typeface="Arial"/>
            </a:endParaRPr>
          </a:p>
        </p:txBody>
      </p:sp>
    </p:spTree>
    <p:extLst>
      <p:ext uri="{BB962C8B-B14F-4D97-AF65-F5344CB8AC3E}">
        <p14:creationId xmlns:p14="http://schemas.microsoft.com/office/powerpoint/2010/main" val="295399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8" name="officeArt object">
            <a:extLst>
              <a:ext uri="{FF2B5EF4-FFF2-40B4-BE49-F238E27FC236}">
                <a16:creationId xmlns:a16="http://schemas.microsoft.com/office/drawing/2014/main" xmlns="" id="{C71287FA-AECA-4848-B9AD-71AF1EA1A68C}"/>
              </a:ext>
            </a:extLst>
          </p:cNvPr>
          <p:cNvSpPr/>
          <p:nvPr/>
        </p:nvSpPr>
        <p:spPr>
          <a:xfrm>
            <a:off x="0" y="0"/>
            <a:ext cx="10966562" cy="5751873"/>
          </a:xfrm>
          <a:prstGeom prst="rect">
            <a:avLst/>
          </a:prstGeom>
          <a:solidFill>
            <a:srgbClr val="000000">
              <a:alpha val="70000"/>
            </a:srgbClr>
          </a:solidFill>
          <a:ln w="12700" cap="flat">
            <a:noFill/>
            <a:miter lim="400000"/>
          </a:ln>
          <a:effectLst/>
        </p:spPr>
        <p:txBody>
          <a:bodyPr lIns="270000" rIns="270000"/>
          <a:lstStyle/>
          <a:p>
            <a:endParaRPr lang="it-IT" sz="1600" dirty="0">
              <a:solidFill>
                <a:schemeClr val="bg1"/>
              </a:solidFill>
              <a:latin typeface="TeX Gyre Heros"/>
            </a:endParaRPr>
          </a:p>
          <a:p>
            <a:endParaRPr lang="it-IT" sz="2000" dirty="0">
              <a:solidFill>
                <a:schemeClr val="bg1"/>
              </a:solidFill>
              <a:latin typeface="TeX Gyre Heros"/>
            </a:endParaRPr>
          </a:p>
          <a:p>
            <a:endParaRPr lang="it-IT" sz="2000" dirty="0" smtClean="0">
              <a:solidFill>
                <a:schemeClr val="bg1"/>
              </a:solidFill>
            </a:endParaRPr>
          </a:p>
        </p:txBody>
      </p:sp>
      <p:sp>
        <p:nvSpPr>
          <p:cNvPr id="2" name="CasellaDiTesto 1"/>
          <p:cNvSpPr txBox="1"/>
          <p:nvPr/>
        </p:nvSpPr>
        <p:spPr>
          <a:xfrm>
            <a:off x="398097" y="276025"/>
            <a:ext cx="10170368" cy="6186309"/>
          </a:xfrm>
          <a:prstGeom prst="rect">
            <a:avLst/>
          </a:prstGeom>
          <a:noFill/>
        </p:spPr>
        <p:txBody>
          <a:bodyPr wrap="square" rtlCol="0">
            <a:spAutoFit/>
          </a:bodyPr>
          <a:lstStyle/>
          <a:p>
            <a:pPr algn="just">
              <a:lnSpc>
                <a:spcPct val="100000"/>
              </a:lnSpc>
            </a:pPr>
            <a:r>
              <a:rPr lang="en-US" sz="3200" spc="-1" dirty="0">
                <a:solidFill>
                  <a:srgbClr val="FFD320"/>
                </a:solidFill>
                <a:latin typeface="TeX Gyre Heros"/>
              </a:rPr>
              <a:t>Database hosted on a PC and includes</a:t>
            </a:r>
            <a:r>
              <a:rPr lang="en-US" sz="3200" spc="-1" dirty="0">
                <a:solidFill>
                  <a:srgbClr val="FF950E"/>
                </a:solidFill>
                <a:latin typeface="TeX Gyre Heros"/>
              </a:rPr>
              <a:t> </a:t>
            </a:r>
            <a:r>
              <a:rPr lang="en-US" sz="3200" spc="-1" dirty="0">
                <a:solidFill>
                  <a:srgbClr val="FFD320"/>
                </a:solidFill>
                <a:latin typeface="TeX Gyre Heros"/>
              </a:rPr>
              <a:t>several photometric catalogues plus spectra:</a:t>
            </a:r>
            <a:endParaRPr lang="en-US" sz="3200" spc="-1" dirty="0">
              <a:latin typeface="Arial"/>
            </a:endParaRPr>
          </a:p>
          <a:p>
            <a:pPr algn="just">
              <a:lnSpc>
                <a:spcPct val="100000"/>
              </a:lnSpc>
            </a:pPr>
            <a:endParaRPr lang="en-US" sz="3200" spc="-1" dirty="0">
              <a:latin typeface="Arial"/>
            </a:endParaRPr>
          </a:p>
          <a:p>
            <a:pPr marL="219600" indent="-219600" algn="just">
              <a:lnSpc>
                <a:spcPct val="100000"/>
              </a:lnSpc>
              <a:buClr>
                <a:srgbClr val="FFD320"/>
              </a:buClr>
              <a:buSzPct val="45000"/>
              <a:buFont typeface="Wingdings" charset="2"/>
              <a:buChar char=""/>
            </a:pPr>
            <a:r>
              <a:rPr lang="en-US" sz="2400" spc="-1" dirty="0">
                <a:solidFill>
                  <a:srgbClr val="FFFFFF"/>
                </a:solidFill>
                <a:latin typeface="Arial"/>
              </a:rPr>
              <a:t>NOVA Spectral Collection</a:t>
            </a:r>
            <a:endParaRPr lang="en-US" sz="2400" spc="-1" dirty="0">
              <a:latin typeface="Arial"/>
            </a:endParaRPr>
          </a:p>
          <a:p>
            <a:pPr marL="219600" indent="-219600" algn="just">
              <a:lnSpc>
                <a:spcPct val="100000"/>
              </a:lnSpc>
              <a:buClr>
                <a:srgbClr val="FFD320"/>
              </a:buClr>
              <a:buSzPct val="45000"/>
              <a:buFont typeface="Wingdings" charset="2"/>
              <a:buChar char=""/>
            </a:pPr>
            <a:r>
              <a:rPr lang="en-US" sz="2400" spc="-1" dirty="0">
                <a:solidFill>
                  <a:srgbClr val="FFFFFF"/>
                </a:solidFill>
                <a:latin typeface="Arial"/>
              </a:rPr>
              <a:t>VVV Survey Band Merged (J,H,Ks) catalogue</a:t>
            </a:r>
            <a:endParaRPr lang="en-US" sz="2400" spc="-1" dirty="0">
              <a:latin typeface="Arial"/>
            </a:endParaRPr>
          </a:p>
          <a:p>
            <a:pPr marL="219600" indent="-219600" algn="just">
              <a:lnSpc>
                <a:spcPct val="100000"/>
              </a:lnSpc>
              <a:buClr>
                <a:srgbClr val="FFD320"/>
              </a:buClr>
              <a:buSzPct val="45000"/>
              <a:buFont typeface="Wingdings" charset="2"/>
              <a:buChar char=""/>
            </a:pPr>
            <a:r>
              <a:rPr lang="en-US" sz="2400" spc="-1" dirty="0">
                <a:solidFill>
                  <a:srgbClr val="FFFFFF"/>
                </a:solidFill>
                <a:latin typeface="Arial"/>
              </a:rPr>
              <a:t>Catalogue of HI Parameters (CHIPA)</a:t>
            </a:r>
            <a:endParaRPr lang="en-US" sz="2400" spc="-1" dirty="0">
              <a:latin typeface="Arial"/>
            </a:endParaRPr>
          </a:p>
          <a:p>
            <a:pPr marL="219600" indent="-219600" algn="just">
              <a:lnSpc>
                <a:spcPct val="100000"/>
              </a:lnSpc>
              <a:buClr>
                <a:srgbClr val="FFD320"/>
              </a:buClr>
              <a:buSzPct val="45000"/>
              <a:buFont typeface="Wingdings" charset="2"/>
              <a:buChar char=""/>
            </a:pPr>
            <a:r>
              <a:rPr lang="en-US" sz="2400" spc="-1" dirty="0">
                <a:solidFill>
                  <a:srgbClr val="FFFFFF"/>
                </a:solidFill>
                <a:latin typeface="Arial"/>
              </a:rPr>
              <a:t>High-resolution optical spectra of HD165052 </a:t>
            </a:r>
            <a:endParaRPr lang="en-US" sz="2400" spc="-1" dirty="0">
              <a:latin typeface="Arial"/>
            </a:endParaRPr>
          </a:p>
          <a:p>
            <a:pPr marL="219600" indent="-219600" algn="just">
              <a:lnSpc>
                <a:spcPct val="100000"/>
              </a:lnSpc>
              <a:buClr>
                <a:srgbClr val="FFD320"/>
              </a:buClr>
              <a:buSzPct val="45000"/>
              <a:buFont typeface="Wingdings" charset="2"/>
              <a:buChar char=""/>
            </a:pPr>
            <a:r>
              <a:rPr lang="en-US" sz="2400" spc="-1" dirty="0">
                <a:solidFill>
                  <a:srgbClr val="FFFFFF"/>
                </a:solidFill>
                <a:latin typeface="Arial"/>
              </a:rPr>
              <a:t>Unveiling the circumstellar environment toward a massive young stellar object at NOVA</a:t>
            </a:r>
            <a:endParaRPr lang="en-US" sz="2400" spc="-1" dirty="0">
              <a:latin typeface="Arial"/>
            </a:endParaRPr>
          </a:p>
          <a:p>
            <a:pPr marL="216000" indent="-216000" algn="just">
              <a:lnSpc>
                <a:spcPct val="100000"/>
              </a:lnSpc>
              <a:buClr>
                <a:srgbClr val="000000"/>
              </a:buClr>
              <a:buSzPct val="45000"/>
              <a:buFont typeface="Wingdings" charset="2"/>
              <a:buChar char=""/>
            </a:pPr>
            <a:r>
              <a:rPr lang="en-US" sz="2400" spc="-1" dirty="0">
                <a:solidFill>
                  <a:srgbClr val="FFFFFF"/>
                </a:solidFill>
                <a:latin typeface="Arial"/>
              </a:rPr>
              <a:t>WR 35a: A new double-lined spectroscopic </a:t>
            </a:r>
            <a:r>
              <a:rPr lang="en-US" sz="2400" spc="-1" dirty="0" smtClean="0">
                <a:solidFill>
                  <a:srgbClr val="FFFFFF"/>
                </a:solidFill>
                <a:latin typeface="Arial"/>
              </a:rPr>
              <a:t>binary</a:t>
            </a:r>
          </a:p>
          <a:p>
            <a:pPr marL="216000" indent="-216000" algn="just">
              <a:lnSpc>
                <a:spcPct val="100000"/>
              </a:lnSpc>
              <a:buClr>
                <a:srgbClr val="000000"/>
              </a:buClr>
              <a:buSzPct val="45000"/>
              <a:buFont typeface="Wingdings" charset="2"/>
              <a:buChar char=""/>
            </a:pPr>
            <a:endParaRPr lang="it-IT" sz="2400" spc="-1" dirty="0">
              <a:solidFill>
                <a:srgbClr val="FFFFFF"/>
              </a:solidFill>
              <a:latin typeface="Arial"/>
            </a:endParaRPr>
          </a:p>
          <a:p>
            <a:pPr marL="216000" indent="-216000" algn="just">
              <a:buClr>
                <a:srgbClr val="000000"/>
              </a:buClr>
              <a:buSzPct val="45000"/>
              <a:buFont typeface="Wingdings" charset="2"/>
              <a:buChar char=""/>
            </a:pPr>
            <a:r>
              <a:rPr lang="en-US" spc="-1" dirty="0">
                <a:solidFill>
                  <a:srgbClr val="FFFFFF"/>
                </a:solidFill>
                <a:latin typeface="Arial"/>
              </a:rPr>
              <a:t>NOVA is currently without a technical officer and is investigating the use of BLOCKCHAIN technology to support the open development model in Astronomy to better unite IVOA with other astronomical communities (</a:t>
            </a:r>
            <a:r>
              <a:rPr lang="en-US" spc="-1" dirty="0" err="1">
                <a:solidFill>
                  <a:srgbClr val="FFFFFF"/>
                </a:solidFill>
                <a:latin typeface="Arial"/>
              </a:rPr>
              <a:t>eg</a:t>
            </a:r>
            <a:r>
              <a:rPr lang="en-US" spc="-1" dirty="0">
                <a:solidFill>
                  <a:srgbClr val="FFFFFF"/>
                </a:solidFill>
                <a:latin typeface="Arial"/>
              </a:rPr>
              <a:t>: </a:t>
            </a:r>
            <a:r>
              <a:rPr lang="en-US" spc="-1" dirty="0" err="1">
                <a:solidFill>
                  <a:srgbClr val="FFFFFF"/>
                </a:solidFill>
                <a:latin typeface="Arial"/>
              </a:rPr>
              <a:t>Astropy</a:t>
            </a:r>
            <a:r>
              <a:rPr lang="en-US" spc="-1" dirty="0">
                <a:solidFill>
                  <a:srgbClr val="FFFFFF"/>
                </a:solidFill>
                <a:latin typeface="Arial"/>
              </a:rPr>
              <a:t>) . </a:t>
            </a:r>
            <a:endParaRPr lang="en-US" spc="-1" dirty="0">
              <a:latin typeface="Arial"/>
            </a:endParaRPr>
          </a:p>
          <a:p>
            <a:pPr marL="216000" indent="-216000" algn="just">
              <a:lnSpc>
                <a:spcPct val="100000"/>
              </a:lnSpc>
              <a:buClr>
                <a:srgbClr val="000000"/>
              </a:buClr>
              <a:buSzPct val="45000"/>
              <a:buFont typeface="Wingdings" charset="2"/>
              <a:buChar char=""/>
            </a:pPr>
            <a:endParaRPr lang="en-US" sz="2400" spc="-1" dirty="0">
              <a:latin typeface="Arial"/>
            </a:endParaRPr>
          </a:p>
          <a:p>
            <a:pPr algn="just"/>
            <a:endParaRPr lang="en-IN" sz="2400" dirty="0">
              <a:solidFill>
                <a:schemeClr val="bg1"/>
              </a:solidFill>
            </a:endParaRPr>
          </a:p>
        </p:txBody>
      </p:sp>
    </p:spTree>
    <p:extLst>
      <p:ext uri="{BB962C8B-B14F-4D97-AF65-F5344CB8AC3E}">
        <p14:creationId xmlns:p14="http://schemas.microsoft.com/office/powerpoint/2010/main" val="3221961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fficeArt object">
            <a:extLst>
              <a:ext uri="{FF2B5EF4-FFF2-40B4-BE49-F238E27FC236}">
                <a16:creationId xmlns:a16="http://schemas.microsoft.com/office/drawing/2014/main" xmlns="" id="{6FB6E654-8354-D540-81B7-04C62AEDAA33}"/>
              </a:ext>
            </a:extLst>
          </p:cNvPr>
          <p:cNvSpPr/>
          <p:nvPr/>
        </p:nvSpPr>
        <p:spPr>
          <a:xfrm>
            <a:off x="-2" y="0"/>
            <a:ext cx="12192001" cy="6858000"/>
          </a:xfrm>
          <a:prstGeom prst="rect">
            <a:avLst/>
          </a:prstGeom>
          <a:solidFill>
            <a:srgbClr val="444247"/>
          </a:solidFill>
          <a:ln w="12700" cap="flat">
            <a:noFill/>
            <a:miter lim="400000"/>
          </a:ln>
          <a:effectLst/>
        </p:spPr>
        <p:txBody>
          <a:bodyPr/>
          <a:lstStyle/>
          <a:p>
            <a:endParaRPr lang="en-US"/>
          </a:p>
        </p:txBody>
      </p:sp>
      <p:sp>
        <p:nvSpPr>
          <p:cNvPr id="13" name="officeArt object">
            <a:extLst>
              <a:ext uri="{FF2B5EF4-FFF2-40B4-BE49-F238E27FC236}">
                <a16:creationId xmlns:a16="http://schemas.microsoft.com/office/drawing/2014/main" xmlns="" id="{2B8BE7F2-8A72-ED46-9B35-A99D4565B21A}"/>
              </a:ext>
            </a:extLst>
          </p:cNvPr>
          <p:cNvSpPr/>
          <p:nvPr/>
        </p:nvSpPr>
        <p:spPr>
          <a:xfrm>
            <a:off x="228597" y="225966"/>
            <a:ext cx="11002300" cy="5446856"/>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1" y="0"/>
            <a:ext cx="11002298" cy="5446856"/>
          </a:xfrm>
          <a:prstGeom prst="rect">
            <a:avLst/>
          </a:prstGeom>
          <a:solidFill>
            <a:schemeClr val="bg1"/>
          </a:solidFill>
          <a:ln w="12700" cap="flat">
            <a:noFill/>
            <a:miter lim="400000"/>
          </a:ln>
          <a:effectLst/>
        </p:spPr>
        <p:txBody>
          <a:bodyPr/>
          <a:lstStyle/>
          <a:p>
            <a:endParaRPr lang="en-US">
              <a:solidFill>
                <a:schemeClr val="bg1"/>
              </a:solidFill>
            </a:endParaRPr>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0" y="218063"/>
            <a:ext cx="6049070" cy="1438017"/>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a:solidFill>
                  <a:schemeClr val="accent1">
                    <a:lumMod val="50000"/>
                  </a:schemeClr>
                </a:solidFill>
                <a:latin typeface="TeX Gyre Heros"/>
                <a:ea typeface="Arial Unicode MS" panose="020B0604020202020204" pitchFamily="34" charset="-128"/>
                <a:cs typeface="Arial Unicode MS" panose="020B0604020202020204" pitchFamily="34" charset="-128"/>
              </a:rPr>
              <a:t>Russian Virtual Observatory (RVO</a:t>
            </a:r>
            <a:r>
              <a:rPr lang="en-US" sz="4000" dirty="0" smtClean="0">
                <a:solidFill>
                  <a:schemeClr val="accent1">
                    <a:lumMod val="50000"/>
                  </a:schemeClr>
                </a:solidFill>
                <a:latin typeface="TeX Gyre Heros"/>
                <a:ea typeface="Arial Unicode MS" panose="020B0604020202020204" pitchFamily="34" charset="-128"/>
                <a:cs typeface="Arial Unicode MS" panose="020B0604020202020204" pitchFamily="34" charset="-128"/>
              </a:rPr>
              <a:t>)</a:t>
            </a:r>
            <a:endParaRPr lang="en-GB" sz="4000" dirty="0">
              <a:solidFill>
                <a:srgbClr val="444247"/>
              </a:solidFill>
              <a:effectLst/>
              <a:latin typeface="TeX Gyre Heros"/>
              <a:ea typeface="Arial Unicode MS" panose="020B0604020202020204" pitchFamily="34" charset="-128"/>
              <a:cs typeface="Arial Unicode MS" panose="020B0604020202020204" pitchFamily="34" charset="-128"/>
            </a:endParaRPr>
          </a:p>
        </p:txBody>
      </p:sp>
      <p:sp>
        <p:nvSpPr>
          <p:cNvPr id="7" name="officeArt object">
            <a:extLst>
              <a:ext uri="{FF2B5EF4-FFF2-40B4-BE49-F238E27FC236}">
                <a16:creationId xmlns:a16="http://schemas.microsoft.com/office/drawing/2014/main" xmlns="" id="{678681BB-C9B7-124B-87E5-4465C18A90CF}"/>
              </a:ext>
            </a:extLst>
          </p:cNvPr>
          <p:cNvSpPr txBox="1"/>
          <p:nvPr/>
        </p:nvSpPr>
        <p:spPr>
          <a:xfrm>
            <a:off x="585655" y="1656080"/>
            <a:ext cx="4673968" cy="354415"/>
          </a:xfrm>
          <a:prstGeom prst="rect">
            <a:avLst/>
          </a:prstGeom>
          <a:noFill/>
          <a:ln w="12700" cap="flat">
            <a:noFill/>
            <a:miter lim="400000"/>
          </a:ln>
          <a:effectLst/>
        </p:spPr>
        <p:txBody>
          <a:bodyPr wrap="square" lIns="0" tIns="0" rIns="0" bIns="0" numCol="1" anchor="b" anchorCtr="0">
            <a:noAutofit/>
          </a:bodyPr>
          <a:lstStyle/>
          <a:p>
            <a:pPr>
              <a:spcAft>
                <a:spcPts val="0"/>
              </a:spcAft>
            </a:pPr>
            <a:r>
              <a:rPr lang="en-US" sz="2400" i="1" dirty="0">
                <a:solidFill>
                  <a:schemeClr val="accent1">
                    <a:lumMod val="50000"/>
                  </a:schemeClr>
                </a:solidFill>
                <a:latin typeface="TeX Gyre Heros"/>
                <a:ea typeface="Arial Unicode MS" panose="020B0604020202020204" pitchFamily="34" charset="-128"/>
                <a:cs typeface="Arial Unicode MS" panose="020B0604020202020204" pitchFamily="34" charset="-128"/>
              </a:rPr>
              <a:t>Current status and main projects</a:t>
            </a:r>
            <a:endParaRPr lang="en-GB" sz="2800" i="1" dirty="0">
              <a:solidFill>
                <a:schemeClr val="accent1">
                  <a:lumMod val="50000"/>
                </a:schemeClr>
              </a:solidFill>
              <a:latin typeface="TeXGyreHeros-Italic"/>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latin typeface="TeXGyreHeros-Regular"/>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56530" y="2590800"/>
            <a:ext cx="4938896" cy="2414828"/>
          </a:xfrm>
          <a:prstGeom prst="rect">
            <a:avLst/>
          </a:prstGeom>
          <a:noFill/>
          <a:ln w="12700" cap="flat">
            <a:noFill/>
            <a:miter lim="400000"/>
          </a:ln>
          <a:effectLst/>
        </p:spPr>
        <p:txBody>
          <a:bodyPr wrap="square" lIns="0" tIns="0" rIns="0" bIns="0" numCol="1" anchor="b" anchorCtr="0">
            <a:noAutofit/>
          </a:bodyPr>
          <a:lstStyle/>
          <a:p>
            <a:pPr>
              <a:spcAft>
                <a:spcPts val="0"/>
              </a:spcAft>
            </a:pPr>
            <a:r>
              <a:rPr lang="en-US" sz="2000" dirty="0" smtClean="0">
                <a:solidFill>
                  <a:schemeClr val="accent1">
                    <a:lumMod val="50000"/>
                  </a:schemeClr>
                </a:solidFill>
                <a:effectLst/>
                <a:latin typeface="TeX Gyre Heros"/>
                <a:ea typeface="Arial Unicode MS" panose="020B0604020202020204" pitchFamily="34" charset="-128"/>
                <a:cs typeface="Arial Unicode MS" panose="020B0604020202020204" pitchFamily="34" charset="-128"/>
              </a:rPr>
              <a:t>Started in Dec 2001, RVO has the following aims:</a:t>
            </a:r>
          </a:p>
          <a:p>
            <a:pPr marL="342900" indent="-342900">
              <a:lnSpc>
                <a:spcPct val="90000"/>
              </a:lnSpc>
              <a:buFont typeface="Arial" panose="020B0604020202020204" pitchFamily="34" charset="0"/>
              <a:buChar char="•"/>
            </a:pPr>
            <a:r>
              <a:rPr lang="en-GB" altLang="ru-RU" sz="2000" dirty="0" smtClean="0">
                <a:solidFill>
                  <a:schemeClr val="accent1">
                    <a:lumMod val="50000"/>
                  </a:schemeClr>
                </a:solidFill>
                <a:latin typeface="TeX Gyre Heros"/>
              </a:rPr>
              <a:t>To promote integration of the Russian astronomical data resources into </a:t>
            </a:r>
            <a:r>
              <a:rPr lang="en-GB" altLang="ru-RU" sz="2000" dirty="0">
                <a:solidFill>
                  <a:schemeClr val="accent1">
                    <a:lumMod val="50000"/>
                  </a:schemeClr>
                </a:solidFill>
                <a:latin typeface="TeX Gyre Heros"/>
              </a:rPr>
              <a:t>the International Virtual </a:t>
            </a:r>
            <a:r>
              <a:rPr lang="en-GB" altLang="ru-RU" sz="2000" dirty="0" smtClean="0">
                <a:solidFill>
                  <a:schemeClr val="accent1">
                    <a:lumMod val="50000"/>
                  </a:schemeClr>
                </a:solidFill>
                <a:latin typeface="TeX Gyre Heros"/>
              </a:rPr>
              <a:t>Observatory;</a:t>
            </a:r>
          </a:p>
          <a:p>
            <a:pPr marL="342900" indent="-342900">
              <a:lnSpc>
                <a:spcPct val="80000"/>
              </a:lnSpc>
              <a:buFont typeface="Arial" panose="020B0604020202020204" pitchFamily="34" charset="0"/>
              <a:buChar char="•"/>
            </a:pPr>
            <a:r>
              <a:rPr lang="en-GB" altLang="ru-RU" sz="2000" dirty="0">
                <a:solidFill>
                  <a:schemeClr val="accent1">
                    <a:lumMod val="50000"/>
                  </a:schemeClr>
                </a:solidFill>
                <a:latin typeface="TeX Gyre Heros"/>
              </a:rPr>
              <a:t>To construct </a:t>
            </a:r>
            <a:r>
              <a:rPr lang="en-GB" altLang="ru-RU" sz="2000" dirty="0" smtClean="0">
                <a:solidFill>
                  <a:schemeClr val="accent1">
                    <a:lumMod val="50000"/>
                  </a:schemeClr>
                </a:solidFill>
                <a:latin typeface="TeX Gyre Heros"/>
              </a:rPr>
              <a:t>VO science prototypes;</a:t>
            </a:r>
            <a:endParaRPr lang="en-GB" altLang="ru-RU" sz="2000" dirty="0">
              <a:solidFill>
                <a:schemeClr val="accent1">
                  <a:lumMod val="50000"/>
                </a:schemeClr>
              </a:solidFill>
              <a:latin typeface="TeX Gyre Heros"/>
            </a:endParaRPr>
          </a:p>
          <a:p>
            <a:pPr marL="342900" indent="-342900">
              <a:lnSpc>
                <a:spcPct val="80000"/>
              </a:lnSpc>
              <a:buFont typeface="Arial" panose="020B0604020202020204" pitchFamily="34" charset="0"/>
              <a:buChar char="•"/>
            </a:pPr>
            <a:r>
              <a:rPr lang="en-GB" altLang="ru-RU" sz="2000" dirty="0">
                <a:solidFill>
                  <a:schemeClr val="accent1">
                    <a:lumMod val="50000"/>
                  </a:schemeClr>
                </a:solidFill>
                <a:latin typeface="TeX Gyre Heros"/>
              </a:rPr>
              <a:t>To take part in developing of software, techniques, standards, formats </a:t>
            </a:r>
            <a:r>
              <a:rPr lang="en-GB" altLang="ru-RU" sz="2000" dirty="0" smtClean="0">
                <a:solidFill>
                  <a:schemeClr val="accent1">
                    <a:lumMod val="50000"/>
                  </a:schemeClr>
                </a:solidFill>
                <a:latin typeface="TeX Gyre Heros"/>
              </a:rPr>
              <a:t>of </a:t>
            </a:r>
            <a:r>
              <a:rPr lang="en-GB" altLang="ru-RU" sz="2000" dirty="0">
                <a:solidFill>
                  <a:schemeClr val="accent1">
                    <a:lumMod val="50000"/>
                  </a:schemeClr>
                </a:solidFill>
                <a:latin typeface="TeX Gyre Heros"/>
              </a:rPr>
              <a:t>the </a:t>
            </a:r>
            <a:r>
              <a:rPr lang="en-GB" altLang="ru-RU" sz="2000" dirty="0" smtClean="0">
                <a:solidFill>
                  <a:schemeClr val="accent1">
                    <a:lumMod val="50000"/>
                  </a:schemeClr>
                </a:solidFill>
                <a:latin typeface="TeX Gyre Heros"/>
              </a:rPr>
              <a:t>IVO;</a:t>
            </a:r>
          </a:p>
          <a:p>
            <a:pPr marL="342900" indent="-342900">
              <a:lnSpc>
                <a:spcPct val="80000"/>
              </a:lnSpc>
              <a:buFont typeface="Arial" panose="020B0604020202020204" pitchFamily="34" charset="0"/>
              <a:buChar char="•"/>
            </a:pPr>
            <a:r>
              <a:rPr lang="en-GB" altLang="ru-RU" sz="2000" dirty="0" smtClean="0">
                <a:solidFill>
                  <a:schemeClr val="accent1">
                    <a:lumMod val="50000"/>
                  </a:schemeClr>
                </a:solidFill>
                <a:latin typeface="TeX Gyre Heros"/>
              </a:rPr>
              <a:t>To </a:t>
            </a:r>
            <a:r>
              <a:rPr lang="en-GB" altLang="ru-RU" sz="2000" dirty="0">
                <a:solidFill>
                  <a:schemeClr val="accent1">
                    <a:lumMod val="50000"/>
                  </a:schemeClr>
                </a:solidFill>
                <a:latin typeface="TeX Gyre Heros"/>
              </a:rPr>
              <a:t>strengthen education and public applications of world astronomical </a:t>
            </a:r>
            <a:r>
              <a:rPr lang="en-GB" altLang="ru-RU" sz="2000" dirty="0" smtClean="0">
                <a:solidFill>
                  <a:schemeClr val="accent1">
                    <a:lumMod val="50000"/>
                  </a:schemeClr>
                </a:solidFill>
                <a:latin typeface="TeX Gyre Heros"/>
              </a:rPr>
              <a:t>data.</a:t>
            </a:r>
            <a:endParaRPr lang="en-GB" altLang="ru-RU" sz="2000" dirty="0">
              <a:solidFill>
                <a:schemeClr val="accent1">
                  <a:lumMod val="50000"/>
                </a:schemeClr>
              </a:solidFill>
              <a:latin typeface="TeX Gyre Heros"/>
            </a:endParaRPr>
          </a:p>
        </p:txBody>
      </p:sp>
      <p:pic>
        <p:nvPicPr>
          <p:cNvPr id="15" name="Picture 4" descr="rvo-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8" y="884940"/>
            <a:ext cx="3931277" cy="2620851"/>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2647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fficeArt object">
            <a:extLst>
              <a:ext uri="{FF2B5EF4-FFF2-40B4-BE49-F238E27FC236}">
                <a16:creationId xmlns:a16="http://schemas.microsoft.com/office/drawing/2014/main" xmlns="" id="{6FB6E654-8354-D540-81B7-04C62AEDAA33}"/>
              </a:ext>
            </a:extLst>
          </p:cNvPr>
          <p:cNvSpPr/>
          <p:nvPr/>
        </p:nvSpPr>
        <p:spPr>
          <a:xfrm>
            <a:off x="-2" y="0"/>
            <a:ext cx="12192001" cy="6858000"/>
          </a:xfrm>
          <a:prstGeom prst="rect">
            <a:avLst/>
          </a:prstGeom>
          <a:solidFill>
            <a:srgbClr val="444247"/>
          </a:solidFill>
          <a:ln w="12700" cap="flat">
            <a:noFill/>
            <a:miter lim="400000"/>
          </a:ln>
          <a:effectLst/>
        </p:spPr>
        <p:txBody>
          <a:bodyPr/>
          <a:lstStyle/>
          <a:p>
            <a:endParaRPr lang="en-US"/>
          </a:p>
        </p:txBody>
      </p:sp>
      <p:sp>
        <p:nvSpPr>
          <p:cNvPr id="3" name="officeArt object">
            <a:extLst>
              <a:ext uri="{FF2B5EF4-FFF2-40B4-BE49-F238E27FC236}">
                <a16:creationId xmlns:a16="http://schemas.microsoft.com/office/drawing/2014/main" xmlns="" id="{C71287FA-AECA-4848-B9AD-71AF1EA1A68C}"/>
              </a:ext>
            </a:extLst>
          </p:cNvPr>
          <p:cNvSpPr/>
          <p:nvPr/>
        </p:nvSpPr>
        <p:spPr>
          <a:xfrm>
            <a:off x="228597" y="225966"/>
            <a:ext cx="11002300" cy="5446856"/>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1" y="0"/>
            <a:ext cx="11002298" cy="5446856"/>
          </a:xfrm>
          <a:prstGeom prst="rect">
            <a:avLst/>
          </a:prstGeom>
          <a:solidFill>
            <a:schemeClr val="bg1"/>
          </a:solidFill>
          <a:ln w="12700" cap="flat">
            <a:noFill/>
            <a:miter lim="400000"/>
          </a:ln>
          <a:effectLst/>
        </p:spPr>
        <p:txBody>
          <a:bodyPr/>
          <a:lstStyle/>
          <a:p>
            <a:endParaRPr lang="en-US"/>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latin typeface="TeXGyreHeros-Regular"/>
              <a:ea typeface="Arial Unicode MS" panose="020B0604020202020204" pitchFamily="34" charset="-128"/>
              <a:cs typeface="Arial Unicode MS" panose="020B0604020202020204" pitchFamily="34"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815" y="1149296"/>
            <a:ext cx="3599236" cy="1697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2568" y="1554480"/>
            <a:ext cx="5059352" cy="369332"/>
          </a:xfrm>
          <a:prstGeom prst="rect">
            <a:avLst/>
          </a:prstGeom>
          <a:noFill/>
        </p:spPr>
        <p:txBody>
          <a:bodyPr wrap="square" rtlCol="0">
            <a:spAutoFit/>
          </a:bodyPr>
          <a:lstStyle/>
          <a:p>
            <a:endParaRPr lang="ru-RU" dirty="0"/>
          </a:p>
        </p:txBody>
      </p:sp>
      <p:sp>
        <p:nvSpPr>
          <p:cNvPr id="5" name="TextBox 4"/>
          <p:cNvSpPr txBox="1"/>
          <p:nvPr/>
        </p:nvSpPr>
        <p:spPr>
          <a:xfrm>
            <a:off x="228598" y="225966"/>
            <a:ext cx="3581454" cy="861774"/>
          </a:xfrm>
          <a:prstGeom prst="rect">
            <a:avLst/>
          </a:prstGeom>
          <a:noFill/>
        </p:spPr>
        <p:txBody>
          <a:bodyPr wrap="square" rtlCol="0">
            <a:spAutoFit/>
          </a:bodyPr>
          <a:lstStyle/>
          <a:p>
            <a:r>
              <a:rPr lang="en-US" sz="1600" b="1" dirty="0" smtClean="0">
                <a:solidFill>
                  <a:schemeClr val="tx2"/>
                </a:solidFill>
              </a:rPr>
              <a:t>General Catalogue of Variable Stars: </a:t>
            </a:r>
            <a:r>
              <a:rPr lang="en-US" sz="1600" dirty="0" smtClean="0"/>
              <a:t>more variable stars discovered, new classification </a:t>
            </a:r>
            <a:r>
              <a:rPr lang="en-US" sz="1600" dirty="0" err="1" smtClean="0"/>
              <a:t>algorythms</a:t>
            </a:r>
            <a:r>
              <a:rPr lang="en-US" sz="1600" dirty="0" smtClean="0"/>
              <a:t> applied.</a:t>
            </a:r>
            <a:endParaRPr lang="ru-RU" sz="1600" dirty="0"/>
          </a:p>
        </p:txBody>
      </p:sp>
      <p:sp>
        <p:nvSpPr>
          <p:cNvPr id="6" name="TextBox 5"/>
          <p:cNvSpPr txBox="1"/>
          <p:nvPr/>
        </p:nvSpPr>
        <p:spPr>
          <a:xfrm>
            <a:off x="5729747" y="228412"/>
            <a:ext cx="3728720" cy="1877437"/>
          </a:xfrm>
          <a:prstGeom prst="rect">
            <a:avLst/>
          </a:prstGeom>
          <a:noFill/>
        </p:spPr>
        <p:txBody>
          <a:bodyPr wrap="square" rtlCol="0">
            <a:spAutoFit/>
          </a:bodyPr>
          <a:lstStyle/>
          <a:p>
            <a:r>
              <a:rPr lang="en-US" sz="1600" b="1" dirty="0" smtClean="0">
                <a:solidFill>
                  <a:schemeClr val="tx2"/>
                </a:solidFill>
              </a:rPr>
              <a:t>Special Astrophysical Observatory data archive system: </a:t>
            </a:r>
            <a:r>
              <a:rPr lang="en-US" sz="1600" dirty="0" smtClean="0"/>
              <a:t>since 1982, </a:t>
            </a:r>
            <a:r>
              <a:rPr lang="en-US" altLang="ru-RU" sz="1600" dirty="0">
                <a:cs typeface="Times New Roman" pitchFamily="18" charset="0"/>
              </a:rPr>
              <a:t>total volume ~7 </a:t>
            </a:r>
            <a:r>
              <a:rPr lang="ru-RU" altLang="ru-RU" sz="1600" dirty="0">
                <a:cs typeface="Times New Roman" pitchFamily="18" charset="0"/>
              </a:rPr>
              <a:t>Т</a:t>
            </a:r>
            <a:r>
              <a:rPr lang="en-US" altLang="ru-RU" sz="1600" dirty="0">
                <a:cs typeface="Times New Roman" pitchFamily="18" charset="0"/>
              </a:rPr>
              <a:t>B,</a:t>
            </a:r>
            <a:r>
              <a:rPr lang="ru-RU" altLang="ru-RU" sz="1600" dirty="0">
                <a:cs typeface="Times New Roman" pitchFamily="18" charset="0"/>
              </a:rPr>
              <a:t>  </a:t>
            </a:r>
            <a:r>
              <a:rPr lang="en-US" altLang="ru-RU" sz="1600" dirty="0">
                <a:cs typeface="Times New Roman" pitchFamily="18" charset="0"/>
              </a:rPr>
              <a:t>2 </a:t>
            </a:r>
            <a:r>
              <a:rPr lang="en-US" altLang="ru-RU" sz="1600" dirty="0" err="1">
                <a:cs typeface="Times New Roman" pitchFamily="18" charset="0"/>
              </a:rPr>
              <a:t>mln</a:t>
            </a:r>
            <a:r>
              <a:rPr lang="en-US" altLang="ru-RU" sz="1600" dirty="0">
                <a:cs typeface="Times New Roman" pitchFamily="18" charset="0"/>
              </a:rPr>
              <a:t> files, </a:t>
            </a:r>
            <a:r>
              <a:rPr lang="ru-RU" altLang="ru-RU" sz="1600" dirty="0" smtClean="0">
                <a:cs typeface="Times New Roman" pitchFamily="18" charset="0"/>
              </a:rPr>
              <a:t>1</a:t>
            </a:r>
            <a:r>
              <a:rPr lang="en-US" altLang="ru-RU" sz="1600" dirty="0">
                <a:cs typeface="Times New Roman" pitchFamily="18" charset="0"/>
              </a:rPr>
              <a:t>.7 </a:t>
            </a:r>
            <a:r>
              <a:rPr lang="en-US" altLang="ru-RU" sz="1600" dirty="0" err="1">
                <a:cs typeface="Times New Roman" pitchFamily="18" charset="0"/>
              </a:rPr>
              <a:t>mln</a:t>
            </a:r>
            <a:r>
              <a:rPr lang="en-US" altLang="ru-RU" sz="1600" dirty="0">
                <a:cs typeface="Times New Roman" pitchFamily="18" charset="0"/>
              </a:rPr>
              <a:t> database records</a:t>
            </a:r>
            <a:r>
              <a:rPr lang="en-US" altLang="ru-RU" sz="1600" dirty="0" smtClean="0">
                <a:cs typeface="Times New Roman" pitchFamily="18" charset="0"/>
              </a:rPr>
              <a:t>. </a:t>
            </a:r>
            <a:r>
              <a:rPr lang="en-US" altLang="ru-RU" sz="1600" dirty="0">
                <a:cs typeface="Times New Roman" pitchFamily="18" charset="0"/>
              </a:rPr>
              <a:t>software for automatic astrometric calibration of direct images </a:t>
            </a:r>
            <a:r>
              <a:rPr lang="en-US" altLang="ru-RU" sz="1600" dirty="0" smtClean="0">
                <a:cs typeface="Times New Roman" pitchFamily="18" charset="0"/>
              </a:rPr>
              <a:t>and for on-fly data visualization developed.</a:t>
            </a:r>
            <a:endParaRPr lang="ru-RU" sz="1600" dirty="0"/>
          </a:p>
        </p:txBody>
      </p:sp>
      <p:pic>
        <p:nvPicPr>
          <p:cNvPr id="14" name="Picture 2" descr="https://www.sao.ru/hq/sekbta/Foto/19.jpg"/>
          <p:cNvPicPr>
            <a:picLocks noChangeAspect="1" noChangeArrowheads="1"/>
          </p:cNvPicPr>
          <p:nvPr/>
        </p:nvPicPr>
        <p:blipFill rotWithShape="1">
          <a:blip r:embed="rId4"/>
          <a:srcRect t="34702" b="18691"/>
          <a:stretch/>
        </p:blipFill>
        <p:spPr bwMode="auto">
          <a:xfrm>
            <a:off x="5729747" y="1998219"/>
            <a:ext cx="3036735" cy="926032"/>
          </a:xfrm>
          <a:prstGeom prst="rect">
            <a:avLst/>
          </a:prstGeom>
          <a:noFill/>
          <a:ln>
            <a:solidFill>
              <a:schemeClr val="bg2">
                <a:lumMod val="50000"/>
              </a:schemeClr>
            </a:solidFill>
          </a:ln>
          <a:extLst/>
        </p:spPr>
      </p:pic>
      <p:pic>
        <p:nvPicPr>
          <p:cNvPr id="13" name="Рисунок 12" descr="ratan1.jpg"/>
          <p:cNvPicPr>
            <a:picLocks noChangeAspect="1"/>
          </p:cNvPicPr>
          <p:nvPr/>
        </p:nvPicPr>
        <p:blipFill>
          <a:blip r:embed="rId5"/>
          <a:stretch>
            <a:fillRect/>
          </a:stretch>
        </p:blipFill>
        <p:spPr>
          <a:xfrm>
            <a:off x="7451360" y="1753045"/>
            <a:ext cx="3159709" cy="900866"/>
          </a:xfrm>
          <a:prstGeom prst="rect">
            <a:avLst/>
          </a:prstGeom>
          <a:ln>
            <a:solidFill>
              <a:schemeClr val="accent1">
                <a:lumMod val="20000"/>
                <a:lumOff val="80000"/>
              </a:schemeClr>
            </a:solidFill>
          </a:ln>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06558" y="224696"/>
            <a:ext cx="1601751" cy="2276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882239" y="1818703"/>
            <a:ext cx="1904999" cy="2062103"/>
          </a:xfrm>
          <a:prstGeom prst="rect">
            <a:avLst/>
          </a:prstGeom>
          <a:noFill/>
        </p:spPr>
        <p:txBody>
          <a:bodyPr wrap="square" rtlCol="0">
            <a:spAutoFit/>
          </a:bodyPr>
          <a:lstStyle/>
          <a:p>
            <a:pPr algn="ctr"/>
            <a:r>
              <a:rPr lang="en-US" sz="1600" b="1" dirty="0" smtClean="0">
                <a:solidFill>
                  <a:schemeClr val="tx2"/>
                </a:solidFill>
              </a:rPr>
              <a:t>Binary star </a:t>
            </a:r>
            <a:r>
              <a:rPr lang="en-US" sz="1600" b="1" dirty="0" err="1" smtClean="0">
                <a:solidFill>
                  <a:schemeClr val="tx2"/>
                </a:solidFill>
              </a:rPr>
              <a:t>DataBase</a:t>
            </a:r>
            <a:r>
              <a:rPr lang="en-US" sz="1600" b="1" dirty="0" smtClean="0">
                <a:solidFill>
                  <a:schemeClr val="tx2"/>
                </a:solidFill>
              </a:rPr>
              <a:t>, BDB:</a:t>
            </a:r>
          </a:p>
          <a:p>
            <a:pPr algn="ctr"/>
            <a:r>
              <a:rPr lang="en-US" sz="1600" dirty="0" smtClean="0"/>
              <a:t>New </a:t>
            </a:r>
            <a:r>
              <a:rPr lang="en-US" sz="1600" dirty="0" err="1" smtClean="0"/>
              <a:t>algorythms</a:t>
            </a:r>
            <a:r>
              <a:rPr lang="en-US" sz="1600" dirty="0" smtClean="0"/>
              <a:t> of cross-identification implemented for multiple stars.</a:t>
            </a:r>
          </a:p>
          <a:p>
            <a:r>
              <a:rPr lang="en-US" sz="1400" u="sng" dirty="0">
                <a:solidFill>
                  <a:schemeClr val="tx2"/>
                </a:solidFill>
                <a:hlinkClick r:id="rId7"/>
              </a:rPr>
              <a:t>http://bdb.inasan.ru/</a:t>
            </a:r>
            <a:endParaRPr lang="en-US" sz="1400" u="sng" dirty="0">
              <a:solidFill>
                <a:schemeClr val="tx2"/>
              </a:solidFill>
            </a:endParaRPr>
          </a:p>
          <a:p>
            <a:endParaRPr lang="ru-RU" dirty="0"/>
          </a:p>
        </p:txBody>
      </p:sp>
      <p:pic>
        <p:nvPicPr>
          <p:cNvPr id="1030" name="Picture 6" descr="http://bdb.inasan.ru/static/bdb.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2584" y="228412"/>
            <a:ext cx="1579931" cy="15246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81073" y="2870175"/>
            <a:ext cx="2458720" cy="307777"/>
          </a:xfrm>
          <a:prstGeom prst="rect">
            <a:avLst/>
          </a:prstGeom>
          <a:noFill/>
        </p:spPr>
        <p:txBody>
          <a:bodyPr wrap="square" rtlCol="0">
            <a:spAutoFit/>
          </a:bodyPr>
          <a:lstStyle/>
          <a:p>
            <a:pPr algn="ctr"/>
            <a:r>
              <a:rPr lang="en-US" sz="1400" u="sng" dirty="0">
                <a:solidFill>
                  <a:schemeClr val="tx2"/>
                </a:solidFill>
                <a:hlinkClick r:id="rId9"/>
              </a:rPr>
              <a:t>http://www.sai.msu.su/gcvs/</a:t>
            </a:r>
            <a:endParaRPr lang="ru-RU" sz="1400" u="sng" dirty="0">
              <a:solidFill>
                <a:schemeClr val="tx2"/>
              </a:solidFill>
            </a:endParaRPr>
          </a:p>
        </p:txBody>
      </p:sp>
      <p:pic>
        <p:nvPicPr>
          <p:cNvPr id="1031"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2569" y="2831124"/>
            <a:ext cx="771832" cy="366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39793" y="2799709"/>
            <a:ext cx="719138" cy="46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37914" y="2810704"/>
            <a:ext cx="739422" cy="35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139127" y="3544968"/>
            <a:ext cx="4130042" cy="1661993"/>
          </a:xfrm>
          <a:prstGeom prst="rect">
            <a:avLst/>
          </a:prstGeom>
          <a:noFill/>
        </p:spPr>
        <p:txBody>
          <a:bodyPr wrap="square" rtlCol="0">
            <a:spAutoFit/>
          </a:bodyPr>
          <a:lstStyle/>
          <a:p>
            <a:pPr algn="just"/>
            <a:r>
              <a:rPr lang="en-US" sz="1600" b="1" dirty="0" smtClean="0">
                <a:solidFill>
                  <a:schemeClr val="tx2"/>
                </a:solidFill>
              </a:rPr>
              <a:t>Construction of 3D map of extinction and dust distribution in Galaxy: </a:t>
            </a:r>
            <a:r>
              <a:rPr lang="en-US" sz="1400" dirty="0" smtClean="0"/>
              <a:t>New methods developed involving </a:t>
            </a:r>
            <a:r>
              <a:rPr lang="en-US" sz="1400" dirty="0"/>
              <a:t>a</a:t>
            </a:r>
            <a:r>
              <a:rPr lang="en-US" sz="1400" dirty="0" smtClean="0"/>
              <a:t>nalyzing </a:t>
            </a:r>
            <a:r>
              <a:rPr lang="en-US" sz="1400" dirty="0"/>
              <a:t>and extracting </a:t>
            </a:r>
            <a:r>
              <a:rPr lang="en-US" sz="1400" dirty="0" err="1"/>
              <a:t>multiwavelength</a:t>
            </a:r>
            <a:r>
              <a:rPr lang="en-US" sz="1400" dirty="0"/>
              <a:t> photometric </a:t>
            </a:r>
            <a:r>
              <a:rPr lang="en-US" sz="1400" dirty="0" smtClean="0"/>
              <a:t>information from sky </a:t>
            </a:r>
            <a:r>
              <a:rPr lang="en-US" sz="1400" dirty="0"/>
              <a:t>surveys with recently developed VO </a:t>
            </a:r>
            <a:r>
              <a:rPr lang="en-US" sz="1400" dirty="0" smtClean="0"/>
              <a:t>instruments. Bayesian </a:t>
            </a:r>
            <a:r>
              <a:rPr lang="en-US" sz="1400" dirty="0"/>
              <a:t>probabilistic </a:t>
            </a:r>
            <a:r>
              <a:rPr lang="en-US" sz="1400" dirty="0" smtClean="0"/>
              <a:t>approach is used to estimate </a:t>
            </a:r>
            <a:r>
              <a:rPr lang="en-US" sz="1400" dirty="0"/>
              <a:t>the distance-extinction </a:t>
            </a:r>
            <a:r>
              <a:rPr lang="en-US" sz="1400" dirty="0" smtClean="0"/>
              <a:t>relation.</a:t>
            </a:r>
            <a:endParaRPr lang="ru-RU" sz="1400" dirty="0"/>
          </a:p>
        </p:txBody>
      </p:sp>
      <p:pic>
        <p:nvPicPr>
          <p:cNvPr id="1034"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83429" y="3554257"/>
            <a:ext cx="2286492" cy="1643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TextBox 15"/>
          <p:cNvSpPr txBox="1"/>
          <p:nvPr/>
        </p:nvSpPr>
        <p:spPr>
          <a:xfrm>
            <a:off x="6469921" y="3172872"/>
            <a:ext cx="4438388" cy="1569660"/>
          </a:xfrm>
          <a:prstGeom prst="rect">
            <a:avLst/>
          </a:prstGeom>
          <a:noFill/>
        </p:spPr>
        <p:txBody>
          <a:bodyPr wrap="square" rtlCol="0">
            <a:spAutoFit/>
          </a:bodyPr>
          <a:lstStyle/>
          <a:p>
            <a:r>
              <a:rPr lang="en-US" sz="1600" b="1" dirty="0" smtClean="0">
                <a:solidFill>
                  <a:schemeClr val="tx2"/>
                </a:solidFill>
              </a:rPr>
              <a:t>Reference </a:t>
            </a:r>
            <a:r>
              <a:rPr lang="en-US" sz="1600" b="1" dirty="0">
                <a:solidFill>
                  <a:schemeClr val="tx2"/>
                </a:solidFill>
              </a:rPr>
              <a:t>Catalog of galaxy Spectral </a:t>
            </a:r>
            <a:r>
              <a:rPr lang="en-US" sz="1600" b="1" dirty="0" smtClean="0">
                <a:solidFill>
                  <a:schemeClr val="tx2"/>
                </a:solidFill>
              </a:rPr>
              <a:t>Energy Distributions RCSED</a:t>
            </a:r>
            <a:r>
              <a:rPr lang="en-US" sz="1600" dirty="0" smtClean="0"/>
              <a:t>: </a:t>
            </a:r>
            <a:r>
              <a:rPr lang="en-US" sz="1600" dirty="0"/>
              <a:t>a </a:t>
            </a:r>
            <a:r>
              <a:rPr lang="en-US" sz="1600" dirty="0" smtClean="0"/>
              <a:t>VO-compatible catalog </a:t>
            </a:r>
            <a:r>
              <a:rPr lang="en-US" sz="1600" dirty="0"/>
              <a:t>of galaxies produced as join </a:t>
            </a:r>
            <a:r>
              <a:rPr lang="en-US" sz="1600" dirty="0" smtClean="0"/>
              <a:t>between GALEX</a:t>
            </a:r>
            <a:r>
              <a:rPr lang="en-US" sz="1600" dirty="0"/>
              <a:t>, SDSS, and UKIDSS catalogs, and processed </a:t>
            </a:r>
            <a:r>
              <a:rPr lang="en-US" sz="1600" dirty="0" smtClean="0"/>
              <a:t>with state-of-the-art spectral </a:t>
            </a:r>
            <a:r>
              <a:rPr lang="en-US" sz="1600" dirty="0"/>
              <a:t>analysis methods which were not available earlier. </a:t>
            </a:r>
            <a:endParaRPr lang="ru-RU" sz="1600" dirty="0"/>
          </a:p>
        </p:txBody>
      </p:sp>
      <p:pic>
        <p:nvPicPr>
          <p:cNvPr id="1035" name="Picture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32800" y="4419432"/>
            <a:ext cx="2475508" cy="95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6469921" y="4744205"/>
            <a:ext cx="1962879" cy="307777"/>
          </a:xfrm>
          <a:prstGeom prst="rect">
            <a:avLst/>
          </a:prstGeom>
          <a:noFill/>
        </p:spPr>
        <p:txBody>
          <a:bodyPr wrap="square" rtlCol="0">
            <a:spAutoFit/>
          </a:bodyPr>
          <a:lstStyle/>
          <a:p>
            <a:r>
              <a:rPr lang="en-US" sz="1400" u="sng" dirty="0">
                <a:solidFill>
                  <a:schemeClr val="tx2"/>
                </a:solidFill>
                <a:hlinkClick r:id="rId15"/>
              </a:rPr>
              <a:t>http://rcsed.sai.msu.ru/</a:t>
            </a:r>
            <a:endParaRPr lang="ru-RU" sz="1400" u="sng" dirty="0">
              <a:solidFill>
                <a:schemeClr val="tx2"/>
              </a:solidFill>
            </a:endParaRPr>
          </a:p>
        </p:txBody>
      </p:sp>
      <p:sp>
        <p:nvSpPr>
          <p:cNvPr id="18" name="TextBox 17"/>
          <p:cNvSpPr txBox="1"/>
          <p:nvPr/>
        </p:nvSpPr>
        <p:spPr>
          <a:xfrm>
            <a:off x="6238240" y="2890055"/>
            <a:ext cx="3899674" cy="307777"/>
          </a:xfrm>
          <a:prstGeom prst="rect">
            <a:avLst/>
          </a:prstGeom>
          <a:noFill/>
        </p:spPr>
        <p:txBody>
          <a:bodyPr wrap="square" rtlCol="0">
            <a:spAutoFit/>
          </a:bodyPr>
          <a:lstStyle/>
          <a:p>
            <a:r>
              <a:rPr lang="en-US" sz="1400" u="sng" dirty="0">
                <a:solidFill>
                  <a:schemeClr val="tx2"/>
                </a:solidFill>
                <a:hlinkClick r:id="rId16"/>
              </a:rPr>
              <a:t>https://www.sao.ru/oasis/cgi-bin/fetch?lang=eng</a:t>
            </a:r>
            <a:endParaRPr lang="ru-RU" sz="1400" u="sng" dirty="0">
              <a:solidFill>
                <a:schemeClr val="tx2"/>
              </a:solidFill>
            </a:endParaRPr>
          </a:p>
        </p:txBody>
      </p:sp>
      <p:sp>
        <p:nvSpPr>
          <p:cNvPr id="19" name="TextBox 18"/>
          <p:cNvSpPr txBox="1"/>
          <p:nvPr/>
        </p:nvSpPr>
        <p:spPr>
          <a:xfrm>
            <a:off x="228598" y="5206961"/>
            <a:ext cx="8102602" cy="261610"/>
          </a:xfrm>
          <a:prstGeom prst="rect">
            <a:avLst/>
          </a:prstGeom>
          <a:noFill/>
        </p:spPr>
        <p:txBody>
          <a:bodyPr wrap="square" rtlCol="0">
            <a:spAutoFit/>
          </a:bodyPr>
          <a:lstStyle/>
          <a:p>
            <a:r>
              <a:rPr lang="en-US" sz="1100" b="1" i="1" dirty="0">
                <a:solidFill>
                  <a:schemeClr val="tx2"/>
                </a:solidFill>
              </a:rPr>
              <a:t>The presentation materials were provided by Dana </a:t>
            </a:r>
            <a:r>
              <a:rPr lang="en-US" sz="1100" b="1" i="1" dirty="0" err="1">
                <a:solidFill>
                  <a:schemeClr val="tx2"/>
                </a:solidFill>
              </a:rPr>
              <a:t>Kovaleva</a:t>
            </a:r>
            <a:r>
              <a:rPr lang="en-US" sz="1100" b="1" i="1" dirty="0">
                <a:solidFill>
                  <a:schemeClr val="tx2"/>
                </a:solidFill>
              </a:rPr>
              <a:t>, </a:t>
            </a:r>
            <a:r>
              <a:rPr lang="en-US" sz="1100" b="1" i="1" dirty="0" smtClean="0">
                <a:solidFill>
                  <a:schemeClr val="tx2"/>
                </a:solidFill>
              </a:rPr>
              <a:t>Nikolay </a:t>
            </a:r>
            <a:r>
              <a:rPr lang="en-US" sz="1100" b="1" i="1" dirty="0" err="1" smtClean="0">
                <a:solidFill>
                  <a:schemeClr val="tx2"/>
                </a:solidFill>
              </a:rPr>
              <a:t>Samus</a:t>
            </a:r>
            <a:r>
              <a:rPr lang="en-US" sz="1100" b="1" i="1" dirty="0">
                <a:solidFill>
                  <a:schemeClr val="tx2"/>
                </a:solidFill>
              </a:rPr>
              <a:t>, Sergey </a:t>
            </a:r>
            <a:r>
              <a:rPr lang="en-US" sz="1100" b="1" i="1" dirty="0" err="1">
                <a:solidFill>
                  <a:schemeClr val="tx2"/>
                </a:solidFill>
              </a:rPr>
              <a:t>Sichevsky</a:t>
            </a:r>
            <a:r>
              <a:rPr lang="en-US" sz="1100" b="1" i="1" dirty="0">
                <a:solidFill>
                  <a:schemeClr val="tx2"/>
                </a:solidFill>
              </a:rPr>
              <a:t>, Olga </a:t>
            </a:r>
            <a:r>
              <a:rPr lang="en-US" sz="1100" b="1" i="1" dirty="0" err="1">
                <a:solidFill>
                  <a:schemeClr val="tx2"/>
                </a:solidFill>
              </a:rPr>
              <a:t>Zhelenkova</a:t>
            </a:r>
            <a:r>
              <a:rPr lang="en-US" sz="1100" b="1" i="1" dirty="0">
                <a:solidFill>
                  <a:schemeClr val="tx2"/>
                </a:solidFill>
              </a:rPr>
              <a:t>, Ivan </a:t>
            </a:r>
            <a:r>
              <a:rPr lang="en-US" sz="1100" b="1" i="1" dirty="0" err="1">
                <a:solidFill>
                  <a:schemeClr val="tx2"/>
                </a:solidFill>
              </a:rPr>
              <a:t>Zolotukhin</a:t>
            </a:r>
            <a:r>
              <a:rPr lang="en-US" sz="1100" b="1" i="1" dirty="0">
                <a:solidFill>
                  <a:schemeClr val="tx2"/>
                </a:solidFill>
              </a:rPr>
              <a:t>.</a:t>
            </a:r>
            <a:endParaRPr lang="ru-RU" sz="1100" b="1" i="1" dirty="0">
              <a:solidFill>
                <a:schemeClr val="tx2"/>
              </a:solidFill>
            </a:endParaRPr>
          </a:p>
        </p:txBody>
      </p:sp>
    </p:spTree>
    <p:extLst>
      <p:ext uri="{BB962C8B-B14F-4D97-AF65-F5344CB8AC3E}">
        <p14:creationId xmlns:p14="http://schemas.microsoft.com/office/powerpoint/2010/main" val="1588070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 xmlns:a16="http://schemas.microsoft.com/office/drawing/2014/main"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 xmlns:a16="http://schemas.microsoft.com/office/drawing/2014/main"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 xmlns:a16="http://schemas.microsoft.com/office/drawing/2014/main" id="{C6D1D9FF-5ABE-DB40-9F21-6A31A8AF000D}"/>
              </a:ext>
            </a:extLst>
          </p:cNvPr>
          <p:cNvSpPr/>
          <p:nvPr/>
        </p:nvSpPr>
        <p:spPr>
          <a:xfrm>
            <a:off x="0" y="3048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 xmlns:a16="http://schemas.microsoft.com/office/drawing/2014/main" id="{793E6998-34CE-9D44-AC26-0CF21D9837DE}"/>
              </a:ext>
            </a:extLst>
          </p:cNvPr>
          <p:cNvSpPr txBox="1"/>
          <p:nvPr/>
        </p:nvSpPr>
        <p:spPr>
          <a:xfrm>
            <a:off x="656530" y="218063"/>
            <a:ext cx="8650030" cy="869057"/>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smtClean="0">
                <a:solidFill>
                  <a:srgbClr val="92D050"/>
                </a:solidFill>
                <a:latin typeface="TeX Gyre Heros"/>
                <a:ea typeface="Arial Unicode MS" panose="020B0604020202020204" pitchFamily="34" charset="-128"/>
                <a:cs typeface="Arial Unicode MS" panose="020B0604020202020204" pitchFamily="34" charset="-128"/>
              </a:rPr>
              <a:t>Spanish Virtual Observatory</a:t>
            </a:r>
            <a:r>
              <a:rPr lang="en-US" sz="4000" dirty="0" smtClean="0">
                <a:solidFill>
                  <a:srgbClr val="92D050"/>
                </a:solidFill>
                <a:effectLst/>
                <a:latin typeface="TeX Gyre Heros"/>
                <a:ea typeface="Arial Unicode MS" panose="020B0604020202020204" pitchFamily="34" charset="-128"/>
                <a:cs typeface="Arial Unicode MS" panose="020B0604020202020204" pitchFamily="34" charset="-128"/>
              </a:rPr>
              <a:t> </a:t>
            </a:r>
            <a:r>
              <a:rPr lang="en-US" sz="4000" dirty="0">
                <a:solidFill>
                  <a:srgbClr val="92D050"/>
                </a:solidFill>
                <a:latin typeface="TeX Gyre Heros"/>
                <a:ea typeface="Arial Unicode MS" panose="020B0604020202020204" pitchFamily="34" charset="-128"/>
                <a:cs typeface="Arial Unicode MS" panose="020B0604020202020204" pitchFamily="34" charset="-128"/>
              </a:rPr>
              <a:t> </a:t>
            </a:r>
            <a:r>
              <a:rPr lang="en-GB" sz="4000" dirty="0" smtClean="0">
                <a:solidFill>
                  <a:srgbClr val="92D050"/>
                </a:solidFill>
                <a:effectLst/>
                <a:latin typeface="TeX Gyre Heros"/>
                <a:ea typeface="Arial Unicode MS" panose="020B0604020202020204" pitchFamily="34" charset="-128"/>
                <a:cs typeface="Arial Unicode MS" panose="020B0604020202020204" pitchFamily="34" charset="-128"/>
              </a:rPr>
              <a:t>(SVO)</a:t>
            </a:r>
            <a:endParaRPr lang="en-GB" sz="4000" dirty="0">
              <a:solidFill>
                <a:srgbClr val="92D050"/>
              </a:solidFill>
              <a:effectLst/>
              <a:latin typeface="TeX Gyre Heros"/>
              <a:ea typeface="Arial Unicode MS" panose="020B0604020202020204" pitchFamily="34" charset="-128"/>
              <a:cs typeface="Arial Unicode MS" panose="020B0604020202020204" pitchFamily="34" charset="-128"/>
            </a:endParaRPr>
          </a:p>
        </p:txBody>
      </p:sp>
      <p:sp>
        <p:nvSpPr>
          <p:cNvPr id="7" name="officeArt object">
            <a:extLst>
              <a:ext uri="{FF2B5EF4-FFF2-40B4-BE49-F238E27FC236}">
                <a16:creationId xmlns="" xmlns:a16="http://schemas.microsoft.com/office/drawing/2014/main" id="{678681BB-C9B7-124B-87E5-4465C18A90CF}"/>
              </a:ext>
            </a:extLst>
          </p:cNvPr>
          <p:cNvSpPr txBox="1"/>
          <p:nvPr/>
        </p:nvSpPr>
        <p:spPr>
          <a:xfrm>
            <a:off x="690512" y="4275165"/>
            <a:ext cx="6736448" cy="339090"/>
          </a:xfrm>
          <a:prstGeom prst="rect">
            <a:avLst/>
          </a:prstGeom>
          <a:noFill/>
          <a:ln w="12700" cap="flat">
            <a:noFill/>
            <a:miter lim="400000"/>
          </a:ln>
          <a:effectLst/>
        </p:spPr>
        <p:txBody>
          <a:bodyPr wrap="square" lIns="0" tIns="0" rIns="0" bIns="0" numCol="1" anchor="b" anchorCtr="0">
            <a:noAutofit/>
          </a:bodyPr>
          <a:lstStyle/>
          <a:p>
            <a:pPr marL="457200" indent="-457200">
              <a:spcAft>
                <a:spcPts val="0"/>
              </a:spcAft>
              <a:buFont typeface="Arial" pitchFamily="34" charset="0"/>
              <a:buChar char="•"/>
            </a:pPr>
            <a:r>
              <a:rPr lang="en-US" sz="2400" i="1" dirty="0" smtClean="0">
                <a:solidFill>
                  <a:srgbClr val="FEFFFF"/>
                </a:solidFill>
                <a:latin typeface="TeX Gyre Heros"/>
                <a:ea typeface="Arial Unicode MS" panose="020B0604020202020204" pitchFamily="34" charset="-128"/>
                <a:cs typeface="Arial Unicode MS" panose="020B0604020202020204" pitchFamily="34" charset="-128"/>
              </a:rPr>
              <a:t>IVOA member since 2004.</a:t>
            </a:r>
          </a:p>
          <a:p>
            <a:pPr marL="457200" indent="-457200">
              <a:spcAft>
                <a:spcPts val="0"/>
              </a:spcAft>
              <a:buFont typeface="Arial" pitchFamily="34" charset="0"/>
              <a:buChar char="•"/>
            </a:pPr>
            <a:r>
              <a:rPr lang="en-US" sz="2400" i="1" dirty="0" smtClean="0">
                <a:solidFill>
                  <a:srgbClr val="FEFFFF"/>
                </a:solidFill>
                <a:latin typeface="TeX Gyre Heros"/>
                <a:ea typeface="Arial Unicode MS" panose="020B0604020202020204" pitchFamily="34" charset="-128"/>
                <a:cs typeface="Arial Unicode MS" panose="020B0604020202020204" pitchFamily="34" charset="-128"/>
              </a:rPr>
              <a:t>Coordination of VO activities in Spain.</a:t>
            </a:r>
            <a:endParaRPr lang="en-GB" sz="2800" i="1" dirty="0">
              <a:solidFill>
                <a:srgbClr val="FEFFFF"/>
              </a:solidFill>
              <a:latin typeface="TeXGyreHeros-Italic"/>
              <a:ea typeface="Arial Unicode MS" panose="020B0604020202020204" pitchFamily="34" charset="-128"/>
              <a:cs typeface="Arial Unicode MS" panose="020B0604020202020204" pitchFamily="34" charset="-128"/>
            </a:endParaRPr>
          </a:p>
          <a:p>
            <a:pPr marL="457200" indent="-457200">
              <a:spcAft>
                <a:spcPts val="0"/>
              </a:spcAft>
              <a:buFont typeface="Arial" pitchFamily="34" charset="0"/>
              <a:buChar char="•"/>
            </a:pPr>
            <a:r>
              <a:rPr lang="en-GB" sz="2800" i="1" dirty="0" smtClean="0">
                <a:solidFill>
                  <a:srgbClr val="FEFFFF"/>
                </a:solidFill>
                <a:latin typeface="TeXGyreHeros-Italic"/>
                <a:ea typeface="Arial Unicode MS" panose="020B0604020202020204" pitchFamily="34" charset="-128"/>
                <a:cs typeface="Arial Unicode MS" panose="020B0604020202020204" pitchFamily="34" charset="-128"/>
              </a:rPr>
              <a:t>Four major lines of work:</a:t>
            </a:r>
          </a:p>
          <a:p>
            <a:pPr>
              <a:spcAft>
                <a:spcPts val="0"/>
              </a:spcAft>
            </a:pPr>
            <a:endParaRPr lang="en-GB" sz="2800" i="1" dirty="0" smtClean="0">
              <a:solidFill>
                <a:srgbClr val="FEFFFF"/>
              </a:solidFill>
              <a:latin typeface="TeXGyreHeros-Italic"/>
              <a:ea typeface="Arial Unicode MS" panose="020B0604020202020204" pitchFamily="34" charset="-128"/>
              <a:cs typeface="Arial Unicode MS" panose="020B0604020202020204" pitchFamily="34" charset="-128"/>
            </a:endParaRPr>
          </a:p>
          <a:p>
            <a:pPr marL="914400" lvl="1" indent="-457200">
              <a:buFont typeface="Arial" pitchFamily="34" charset="0"/>
              <a:buChar char="•"/>
            </a:pPr>
            <a:r>
              <a:rPr lang="en-US" sz="2400" i="1" dirty="0" smtClean="0">
                <a:solidFill>
                  <a:srgbClr val="FFFF00"/>
                </a:solidFill>
                <a:latin typeface="TeX Gyre Heros"/>
                <a:ea typeface="Arial Unicode MS" panose="020B0604020202020204" pitchFamily="34" charset="-128"/>
                <a:cs typeface="Arial Unicode MS" panose="020B0604020202020204" pitchFamily="34" charset="-128"/>
              </a:rPr>
              <a:t>VO compliance of astronomical archives.</a:t>
            </a:r>
          </a:p>
          <a:p>
            <a:pPr marL="914400" lvl="1" indent="-457200">
              <a:buFont typeface="Arial" pitchFamily="34" charset="0"/>
              <a:buChar char="•"/>
            </a:pPr>
            <a:r>
              <a:rPr lang="en-US" sz="2400" i="1" dirty="0" smtClean="0">
                <a:solidFill>
                  <a:srgbClr val="00B0F0"/>
                </a:solidFill>
                <a:latin typeface="TeX Gyre Heros"/>
                <a:ea typeface="Arial Unicode MS" panose="020B0604020202020204" pitchFamily="34" charset="-128"/>
                <a:cs typeface="Arial Unicode MS" panose="020B0604020202020204" pitchFamily="34" charset="-128"/>
              </a:rPr>
              <a:t>Development of VO tools.</a:t>
            </a:r>
          </a:p>
          <a:p>
            <a:pPr marL="914400" lvl="1" indent="-457200">
              <a:buFont typeface="Arial" pitchFamily="34" charset="0"/>
              <a:buChar char="•"/>
            </a:pPr>
            <a:r>
              <a:rPr lang="en-US" sz="2400" i="1" dirty="0" smtClean="0">
                <a:solidFill>
                  <a:srgbClr val="FFFF00"/>
                </a:solidFill>
                <a:latin typeface="TeX Gyre Heros"/>
                <a:ea typeface="Arial Unicode MS" panose="020B0604020202020204" pitchFamily="34" charset="-128"/>
                <a:cs typeface="Arial Unicode MS" panose="020B0604020202020204" pitchFamily="34" charset="-128"/>
              </a:rPr>
              <a:t>VO-science.</a:t>
            </a:r>
          </a:p>
          <a:p>
            <a:pPr marL="914400" lvl="1" indent="-457200">
              <a:buFont typeface="Arial" pitchFamily="34" charset="0"/>
              <a:buChar char="•"/>
            </a:pPr>
            <a:r>
              <a:rPr lang="en-US" sz="2400" i="1" dirty="0" smtClean="0">
                <a:solidFill>
                  <a:srgbClr val="00B0F0"/>
                </a:solidFill>
                <a:latin typeface="TeX Gyre Heros"/>
                <a:ea typeface="Arial Unicode MS" panose="020B0604020202020204" pitchFamily="34" charset="-128"/>
                <a:cs typeface="Arial Unicode MS" panose="020B0604020202020204" pitchFamily="34" charset="-128"/>
              </a:rPr>
              <a:t>Education &amp; Outreach.</a:t>
            </a:r>
          </a:p>
        </p:txBody>
      </p:sp>
      <p:pic>
        <p:nvPicPr>
          <p:cNvPr id="9" name="Picture 8">
            <a:extLst>
              <a:ext uri="{FF2B5EF4-FFF2-40B4-BE49-F238E27FC236}">
                <a16:creationId xmlns="" xmlns:a16="http://schemas.microsoft.com/office/drawing/2014/main"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 xmlns:a16="http://schemas.microsoft.com/office/drawing/2014/main"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 xmlns:a16="http://schemas.microsoft.com/office/drawing/2014/main"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pic>
        <p:nvPicPr>
          <p:cNvPr id="1026" name="Picture 2" descr="Resultado de imagen de svo logo virtu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8295" y="1722357"/>
            <a:ext cx="2728800" cy="2735622"/>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6701860" y="4614255"/>
            <a:ext cx="4300438" cy="461665"/>
          </a:xfrm>
          <a:prstGeom prst="rect">
            <a:avLst/>
          </a:prstGeom>
          <a:noFill/>
        </p:spPr>
        <p:txBody>
          <a:bodyPr wrap="square" rtlCol="0">
            <a:spAutoFit/>
          </a:bodyPr>
          <a:lstStyle/>
          <a:p>
            <a:r>
              <a:rPr lang="en-GB" sz="2400" dirty="0" smtClean="0">
                <a:solidFill>
                  <a:schemeClr val="bg1"/>
                </a:solidFill>
              </a:rPr>
              <a:t>             http://svo.cab.inta-csic.es</a:t>
            </a:r>
            <a:endParaRPr lang="en-GB" sz="2400" dirty="0">
              <a:solidFill>
                <a:schemeClr val="bg1"/>
              </a:solidFill>
            </a:endParaRPr>
          </a:p>
        </p:txBody>
      </p:sp>
    </p:spTree>
    <p:extLst>
      <p:ext uri="{BB962C8B-B14F-4D97-AF65-F5344CB8AC3E}">
        <p14:creationId xmlns:p14="http://schemas.microsoft.com/office/powerpoint/2010/main" val="12717786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 xmlns:a16="http://schemas.microsoft.com/office/drawing/2014/main"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 xmlns:a16="http://schemas.microsoft.com/office/drawing/2014/main" id="{C71287FA-AECA-4848-B9AD-71AF1EA1A68C}"/>
              </a:ext>
            </a:extLst>
          </p:cNvPr>
          <p:cNvSpPr/>
          <p:nvPr/>
        </p:nvSpPr>
        <p:spPr>
          <a:xfrm>
            <a:off x="45289" y="-29598"/>
            <a:ext cx="11336198" cy="5751873"/>
          </a:xfrm>
          <a:prstGeom prst="rect">
            <a:avLst/>
          </a:prstGeom>
          <a:solidFill>
            <a:srgbClr val="000000">
              <a:alpha val="70000"/>
            </a:srgbClr>
          </a:solidFill>
          <a:ln w="12700" cap="flat">
            <a:noFill/>
            <a:miter lim="400000"/>
          </a:ln>
          <a:effectLst/>
        </p:spPr>
        <p:txBody>
          <a:bodyPr/>
          <a:lstStyle/>
          <a:p>
            <a:pPr lvl="1"/>
            <a:endParaRPr lang="en-US" sz="2400" i="1" dirty="0">
              <a:solidFill>
                <a:srgbClr val="00B0F0"/>
              </a:solidFill>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 xmlns:a16="http://schemas.microsoft.com/office/drawing/2014/main"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 xmlns:a16="http://schemas.microsoft.com/office/drawing/2014/main"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 xmlns:a16="http://schemas.microsoft.com/office/drawing/2014/main"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2" name="1 Rectángulo"/>
          <p:cNvSpPr/>
          <p:nvPr/>
        </p:nvSpPr>
        <p:spPr>
          <a:xfrm>
            <a:off x="-808671" y="61198"/>
            <a:ext cx="6324887" cy="1200329"/>
          </a:xfrm>
          <a:prstGeom prst="rect">
            <a:avLst/>
          </a:prstGeom>
        </p:spPr>
        <p:txBody>
          <a:bodyPr wrap="square">
            <a:spAutoFit/>
          </a:bodyPr>
          <a:lstStyle/>
          <a:p>
            <a:pPr lvl="1" algn="ctr"/>
            <a:r>
              <a:rPr lang="en-US" sz="2400" b="1" i="1" dirty="0">
                <a:solidFill>
                  <a:srgbClr val="FFFF00"/>
                </a:solidFill>
                <a:latin typeface="TeX Gyre Heros"/>
                <a:ea typeface="Arial Unicode MS" panose="020B0604020202020204" pitchFamily="34" charset="-128"/>
                <a:cs typeface="Arial Unicode MS" panose="020B0604020202020204" pitchFamily="34" charset="-128"/>
              </a:rPr>
              <a:t>A</a:t>
            </a:r>
            <a:r>
              <a:rPr lang="en-US" sz="2400" b="1" i="1" dirty="0" smtClean="0">
                <a:solidFill>
                  <a:srgbClr val="FFFF00"/>
                </a:solidFill>
                <a:latin typeface="TeX Gyre Heros"/>
                <a:ea typeface="Arial Unicode MS" panose="020B0604020202020204" pitchFamily="34" charset="-128"/>
                <a:cs typeface="Arial Unicode MS" panose="020B0604020202020204" pitchFamily="34" charset="-128"/>
              </a:rPr>
              <a:t>stronomical archives</a:t>
            </a:r>
          </a:p>
          <a:p>
            <a:pPr lvl="1" algn="ctr"/>
            <a:r>
              <a:rPr lang="en-US" sz="2400"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We host the largest VO data </a:t>
            </a:r>
            <a:r>
              <a:rPr lang="en-US" sz="2400" i="1" dirty="0" err="1" smtClean="0">
                <a:solidFill>
                  <a:schemeClr val="bg1">
                    <a:lumMod val="95000"/>
                  </a:schemeClr>
                </a:solidFill>
                <a:latin typeface="TeX Gyre Heros"/>
                <a:ea typeface="Arial Unicode MS" panose="020B0604020202020204" pitchFamily="34" charset="-128"/>
                <a:cs typeface="Arial Unicode MS" panose="020B0604020202020204" pitchFamily="34" charset="-128"/>
              </a:rPr>
              <a:t>centre</a:t>
            </a:r>
            <a:r>
              <a:rPr lang="en-US" sz="2400"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 managed by a Spanish institution. </a:t>
            </a:r>
            <a:endParaRPr lang="en-US" sz="2400" i="1" dirty="0">
              <a:solidFill>
                <a:schemeClr val="bg1">
                  <a:lumMod val="95000"/>
                </a:schemeClr>
              </a:solidFill>
              <a:latin typeface="TeX Gyre Heros"/>
              <a:ea typeface="Arial Unicode MS" panose="020B0604020202020204" pitchFamily="34" charset="-128"/>
              <a:cs typeface="Arial Unicode MS" panose="020B0604020202020204" pitchFamily="34" charset="-128"/>
            </a:endParaRPr>
          </a:p>
        </p:txBody>
      </p:sp>
      <p:pic>
        <p:nvPicPr>
          <p:cNvPr id="4" name="3 Imagen"/>
          <p:cNvPicPr>
            <a:picLocks noChangeAspect="1"/>
          </p:cNvPicPr>
          <p:nvPr/>
        </p:nvPicPr>
        <p:blipFill rotWithShape="1">
          <a:blip r:embed="rId4">
            <a:extLst>
              <a:ext uri="{28A0092B-C50C-407E-A947-70E740481C1C}">
                <a14:useLocalDpi xmlns:a14="http://schemas.microsoft.com/office/drawing/2010/main" val="0"/>
              </a:ext>
            </a:extLst>
          </a:blip>
          <a:srcRect b="64828"/>
          <a:stretch/>
        </p:blipFill>
        <p:spPr>
          <a:xfrm>
            <a:off x="840549" y="1261527"/>
            <a:ext cx="3375525" cy="900000"/>
          </a:xfrm>
          <a:prstGeom prst="rect">
            <a:avLst/>
          </a:prstGeom>
        </p:spPr>
      </p:pic>
      <p:sp>
        <p:nvSpPr>
          <p:cNvPr id="13" name="12 Rectángulo"/>
          <p:cNvSpPr/>
          <p:nvPr/>
        </p:nvSpPr>
        <p:spPr>
          <a:xfrm>
            <a:off x="5267453" y="213598"/>
            <a:ext cx="5953826" cy="1200329"/>
          </a:xfrm>
          <a:prstGeom prst="rect">
            <a:avLst/>
          </a:prstGeom>
        </p:spPr>
        <p:txBody>
          <a:bodyPr wrap="square">
            <a:spAutoFit/>
          </a:bodyPr>
          <a:lstStyle/>
          <a:p>
            <a:pPr lvl="1" algn="ctr"/>
            <a:r>
              <a:rPr lang="en-US" sz="2400" b="1" i="1" dirty="0" smtClean="0">
                <a:solidFill>
                  <a:srgbClr val="00B0F0"/>
                </a:solidFill>
                <a:latin typeface="TeX Gyre Heros"/>
                <a:ea typeface="Arial Unicode MS" panose="020B0604020202020204" pitchFamily="34" charset="-128"/>
                <a:cs typeface="Arial Unicode MS" panose="020B0604020202020204" pitchFamily="34" charset="-128"/>
              </a:rPr>
              <a:t>VO tools</a:t>
            </a:r>
          </a:p>
          <a:p>
            <a:pPr lvl="1" algn="ctr"/>
            <a:r>
              <a:rPr lang="en-US" sz="2400"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We develop VO tools and services for data publishing and data analysis.</a:t>
            </a:r>
          </a:p>
        </p:txBody>
      </p:sp>
      <p:pic>
        <p:nvPicPr>
          <p:cNvPr id="2050" name="Picture 2" descr="http://svo2.cab.inta-csic.es/theory/layout2/img/logo_9.png"/>
          <p:cNvPicPr>
            <a:picLocks noChangeAspect="1" noChangeArrowheads="1"/>
          </p:cNvPicPr>
          <p:nvPr/>
        </p:nvPicPr>
        <p:blipFill rotWithShape="1">
          <a:blip r:embed="rId5">
            <a:extLst>
              <a:ext uri="{28A0092B-C50C-407E-A947-70E740481C1C}">
                <a14:useLocalDpi xmlns:a14="http://schemas.microsoft.com/office/drawing/2010/main" val="0"/>
              </a:ext>
            </a:extLst>
          </a:blip>
          <a:srcRect r="51910"/>
          <a:stretch/>
        </p:blipFill>
        <p:spPr bwMode="auto">
          <a:xfrm>
            <a:off x="6102788" y="1454356"/>
            <a:ext cx="1260000" cy="589517"/>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7362788" y="1674541"/>
            <a:ext cx="3677479" cy="369332"/>
          </a:xfrm>
          <a:prstGeom prst="rect">
            <a:avLst/>
          </a:prstGeom>
          <a:noFill/>
        </p:spPr>
        <p:txBody>
          <a:bodyPr wrap="square" rtlCol="0">
            <a:spAutoFit/>
          </a:bodyPr>
          <a:lstStyle/>
          <a:p>
            <a:r>
              <a:rPr lang="en-GB" dirty="0" smtClean="0">
                <a:solidFill>
                  <a:schemeClr val="bg1">
                    <a:lumMod val="95000"/>
                  </a:schemeClr>
                </a:solidFill>
              </a:rPr>
              <a:t>Stellar parameters from SED fitting. </a:t>
            </a:r>
            <a:endParaRPr lang="en-GB" dirty="0">
              <a:solidFill>
                <a:schemeClr val="bg1">
                  <a:lumMod val="95000"/>
                </a:schemeClr>
              </a:solidFill>
            </a:endParaRPr>
          </a:p>
        </p:txBody>
      </p:sp>
      <p:pic>
        <p:nvPicPr>
          <p:cNvPr id="6" name="5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7954" y="2180038"/>
            <a:ext cx="1849668" cy="324000"/>
          </a:xfrm>
          <a:prstGeom prst="rect">
            <a:avLst/>
          </a:prstGeom>
        </p:spPr>
      </p:pic>
      <p:sp>
        <p:nvSpPr>
          <p:cNvPr id="14" name="13 CuadroTexto"/>
          <p:cNvSpPr txBox="1"/>
          <p:nvPr/>
        </p:nvSpPr>
        <p:spPr>
          <a:xfrm>
            <a:off x="7626049" y="2149663"/>
            <a:ext cx="3962401" cy="369332"/>
          </a:xfrm>
          <a:prstGeom prst="rect">
            <a:avLst/>
          </a:prstGeom>
          <a:noFill/>
        </p:spPr>
        <p:txBody>
          <a:bodyPr wrap="square" rtlCol="0">
            <a:spAutoFit/>
          </a:bodyPr>
          <a:lstStyle/>
          <a:p>
            <a:r>
              <a:rPr lang="en-GB" dirty="0" smtClean="0">
                <a:solidFill>
                  <a:schemeClr val="bg1">
                    <a:lumMod val="95000"/>
                  </a:schemeClr>
                </a:solidFill>
              </a:rPr>
              <a:t>Stellar cluster membership probability. </a:t>
            </a:r>
            <a:endParaRPr lang="en-GB" dirty="0">
              <a:solidFill>
                <a:schemeClr val="bg1">
                  <a:lumMod val="95000"/>
                </a:schemeClr>
              </a:solidFill>
            </a:endParaRPr>
          </a:p>
        </p:txBody>
      </p:sp>
      <p:pic>
        <p:nvPicPr>
          <p:cNvPr id="7" name="6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0500" y="2587343"/>
            <a:ext cx="2520000" cy="616058"/>
          </a:xfrm>
          <a:prstGeom prst="rect">
            <a:avLst/>
          </a:prstGeom>
        </p:spPr>
      </p:pic>
      <p:sp>
        <p:nvSpPr>
          <p:cNvPr id="17" name="16 CuadroTexto"/>
          <p:cNvSpPr txBox="1"/>
          <p:nvPr/>
        </p:nvSpPr>
        <p:spPr>
          <a:xfrm>
            <a:off x="8148331" y="2649928"/>
            <a:ext cx="3011555" cy="369332"/>
          </a:xfrm>
          <a:prstGeom prst="rect">
            <a:avLst/>
          </a:prstGeom>
          <a:noFill/>
        </p:spPr>
        <p:txBody>
          <a:bodyPr wrap="square" rtlCol="0">
            <a:spAutoFit/>
          </a:bodyPr>
          <a:lstStyle/>
          <a:p>
            <a:r>
              <a:rPr lang="en-GB" dirty="0" smtClean="0">
                <a:solidFill>
                  <a:schemeClr val="bg1">
                    <a:lumMod val="95000"/>
                  </a:schemeClr>
                </a:solidFill>
              </a:rPr>
              <a:t>Data discovery in VO archives. </a:t>
            </a:r>
            <a:endParaRPr lang="en-GB" dirty="0">
              <a:solidFill>
                <a:schemeClr val="bg1">
                  <a:lumMod val="95000"/>
                </a:schemeClr>
              </a:solidFill>
            </a:endParaRPr>
          </a:p>
        </p:txBody>
      </p:sp>
      <p:pic>
        <p:nvPicPr>
          <p:cNvPr id="8" name="7 Imagen"/>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8331" y="3307063"/>
            <a:ext cx="2520000" cy="485977"/>
          </a:xfrm>
          <a:prstGeom prst="rect">
            <a:avLst/>
          </a:prstGeom>
        </p:spPr>
      </p:pic>
      <p:grpSp>
        <p:nvGrpSpPr>
          <p:cNvPr id="2052" name="2051 Grupo"/>
          <p:cNvGrpSpPr>
            <a:grpSpLocks noChangeAspect="1"/>
          </p:cNvGrpSpPr>
          <p:nvPr/>
        </p:nvGrpSpPr>
        <p:grpSpPr>
          <a:xfrm>
            <a:off x="8387343" y="3123887"/>
            <a:ext cx="2128720" cy="864000"/>
            <a:chOff x="8248195" y="3467576"/>
            <a:chExt cx="3060000" cy="1241986"/>
          </a:xfrm>
        </p:grpSpPr>
        <p:pic>
          <p:nvPicPr>
            <p:cNvPr id="15" name="14 Imagen"/>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48195" y="3467576"/>
              <a:ext cx="3060000" cy="1241986"/>
            </a:xfrm>
            <a:prstGeom prst="rect">
              <a:avLst/>
            </a:prstGeom>
          </p:spPr>
        </p:pic>
        <p:sp>
          <p:nvSpPr>
            <p:cNvPr id="18" name="17 Rectángulo"/>
            <p:cNvSpPr/>
            <p:nvPr/>
          </p:nvSpPr>
          <p:spPr>
            <a:xfrm>
              <a:off x="10413673" y="3493170"/>
              <a:ext cx="894522" cy="235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25" name="24 Conector recto"/>
          <p:cNvCxnSpPr/>
          <p:nvPr/>
        </p:nvCxnSpPr>
        <p:spPr>
          <a:xfrm flipH="1">
            <a:off x="5270182" y="213598"/>
            <a:ext cx="42204" cy="2086259"/>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49" name="2048 Conector recto"/>
          <p:cNvCxnSpPr/>
          <p:nvPr/>
        </p:nvCxnSpPr>
        <p:spPr>
          <a:xfrm flipH="1">
            <a:off x="799278" y="2299857"/>
            <a:ext cx="4460965"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36" name="35 Rectángulo"/>
          <p:cNvSpPr/>
          <p:nvPr/>
        </p:nvSpPr>
        <p:spPr>
          <a:xfrm>
            <a:off x="-655979" y="2364699"/>
            <a:ext cx="5628579" cy="1200329"/>
          </a:xfrm>
          <a:prstGeom prst="rect">
            <a:avLst/>
          </a:prstGeom>
        </p:spPr>
        <p:txBody>
          <a:bodyPr wrap="square">
            <a:spAutoFit/>
          </a:bodyPr>
          <a:lstStyle/>
          <a:p>
            <a:pPr lvl="1" algn="ctr"/>
            <a:r>
              <a:rPr lang="en-US" sz="2400" b="1" i="1" dirty="0" smtClean="0">
                <a:solidFill>
                  <a:srgbClr val="FFFF00"/>
                </a:solidFill>
                <a:latin typeface="TeX Gyre Heros"/>
                <a:ea typeface="Arial Unicode MS" panose="020B0604020202020204" pitchFamily="34" charset="-128"/>
                <a:cs typeface="Arial Unicode MS" panose="020B0604020202020204" pitchFamily="34" charset="-128"/>
              </a:rPr>
              <a:t>VO-science</a:t>
            </a:r>
          </a:p>
          <a:p>
            <a:pPr lvl="1" algn="ctr"/>
            <a:r>
              <a:rPr lang="en-US" sz="2400"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VO project providing the largest number of VO-science papers. </a:t>
            </a:r>
            <a:endParaRPr lang="en-US" sz="2400" i="1" dirty="0">
              <a:solidFill>
                <a:schemeClr val="bg1">
                  <a:lumMod val="95000"/>
                </a:schemeClr>
              </a:solidFill>
              <a:latin typeface="TeX Gyre Heros"/>
              <a:ea typeface="Arial Unicode MS" panose="020B0604020202020204" pitchFamily="34" charset="-128"/>
              <a:cs typeface="Arial Unicode MS" panose="020B0604020202020204" pitchFamily="34" charset="-128"/>
            </a:endParaRPr>
          </a:p>
        </p:txBody>
      </p:sp>
      <p:pic>
        <p:nvPicPr>
          <p:cNvPr id="2053" name="2052 Imagen"/>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618" y="3616504"/>
            <a:ext cx="2852128" cy="720000"/>
          </a:xfrm>
          <a:prstGeom prst="rect">
            <a:avLst/>
          </a:prstGeom>
        </p:spPr>
      </p:pic>
      <p:pic>
        <p:nvPicPr>
          <p:cNvPr id="2054" name="2053 Imagen"/>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059" y="4233890"/>
            <a:ext cx="2852128" cy="720000"/>
          </a:xfrm>
          <a:prstGeom prst="rect">
            <a:avLst/>
          </a:prstGeom>
        </p:spPr>
      </p:pic>
      <p:cxnSp>
        <p:nvCxnSpPr>
          <p:cNvPr id="40" name="39 Conector recto"/>
          <p:cNvCxnSpPr/>
          <p:nvPr/>
        </p:nvCxnSpPr>
        <p:spPr>
          <a:xfrm flipH="1">
            <a:off x="5537318" y="1969757"/>
            <a:ext cx="21102" cy="208625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flipH="1">
            <a:off x="5537318" y="4056016"/>
            <a:ext cx="446096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056" name="2055 Imagen"/>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072754" y="3618000"/>
            <a:ext cx="2239632" cy="720000"/>
          </a:xfrm>
          <a:prstGeom prst="rect">
            <a:avLst/>
          </a:prstGeom>
        </p:spPr>
      </p:pic>
      <p:pic>
        <p:nvPicPr>
          <p:cNvPr id="2057" name="2056 Imagen"/>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380" y="4951347"/>
            <a:ext cx="2851200" cy="722304"/>
          </a:xfrm>
          <a:prstGeom prst="rect">
            <a:avLst/>
          </a:prstGeom>
        </p:spPr>
      </p:pic>
      <p:pic>
        <p:nvPicPr>
          <p:cNvPr id="2058" name="2057 Imagen"/>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071962" y="4346444"/>
            <a:ext cx="2239200" cy="469997"/>
          </a:xfrm>
          <a:prstGeom prst="rect">
            <a:avLst/>
          </a:prstGeom>
        </p:spPr>
      </p:pic>
      <p:pic>
        <p:nvPicPr>
          <p:cNvPr id="2059" name="2058 Imagen"/>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69516" y="4829685"/>
            <a:ext cx="2239200" cy="460204"/>
          </a:xfrm>
          <a:prstGeom prst="rect">
            <a:avLst/>
          </a:prstGeom>
        </p:spPr>
      </p:pic>
      <p:sp>
        <p:nvSpPr>
          <p:cNvPr id="2060" name="2059 CuadroTexto"/>
          <p:cNvSpPr txBox="1"/>
          <p:nvPr/>
        </p:nvSpPr>
        <p:spPr>
          <a:xfrm>
            <a:off x="3150704" y="5311347"/>
            <a:ext cx="2161682" cy="369332"/>
          </a:xfrm>
          <a:prstGeom prst="rect">
            <a:avLst/>
          </a:prstGeom>
          <a:noFill/>
        </p:spPr>
        <p:txBody>
          <a:bodyPr wrap="square" rtlCol="0">
            <a:spAutoFit/>
          </a:bodyPr>
          <a:lstStyle/>
          <a:p>
            <a:r>
              <a:rPr lang="en-GB" dirty="0" smtClean="0">
                <a:solidFill>
                  <a:schemeClr val="bg1"/>
                </a:solidFill>
              </a:rPr>
              <a:t>And many more….</a:t>
            </a:r>
            <a:endParaRPr lang="en-GB" dirty="0">
              <a:solidFill>
                <a:schemeClr val="bg1"/>
              </a:solidFill>
            </a:endParaRPr>
          </a:p>
        </p:txBody>
      </p:sp>
      <p:cxnSp>
        <p:nvCxnSpPr>
          <p:cNvPr id="48" name="47 Conector recto"/>
          <p:cNvCxnSpPr/>
          <p:nvPr/>
        </p:nvCxnSpPr>
        <p:spPr>
          <a:xfrm>
            <a:off x="5401480" y="3550051"/>
            <a:ext cx="0" cy="207452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53" name="52 Rectángulo"/>
          <p:cNvSpPr/>
          <p:nvPr/>
        </p:nvSpPr>
        <p:spPr>
          <a:xfrm>
            <a:off x="5444333" y="4095154"/>
            <a:ext cx="5953826" cy="1292662"/>
          </a:xfrm>
          <a:prstGeom prst="rect">
            <a:avLst/>
          </a:prstGeom>
        </p:spPr>
        <p:txBody>
          <a:bodyPr wrap="square">
            <a:spAutoFit/>
          </a:bodyPr>
          <a:lstStyle/>
          <a:p>
            <a:pPr lvl="1" algn="ctr"/>
            <a:r>
              <a:rPr lang="en-US" sz="2400" b="1" i="1" dirty="0" smtClean="0">
                <a:solidFill>
                  <a:srgbClr val="00B0F0"/>
                </a:solidFill>
                <a:latin typeface="TeX Gyre Heros"/>
                <a:ea typeface="Arial Unicode MS" panose="020B0604020202020204" pitchFamily="34" charset="-128"/>
                <a:cs typeface="Arial Unicode MS" panose="020B0604020202020204" pitchFamily="34" charset="-128"/>
              </a:rPr>
              <a:t>Education and Outreach</a:t>
            </a:r>
          </a:p>
          <a:p>
            <a:pPr marL="285750" indent="-285750" algn="just">
              <a:buFont typeface="Arial" pitchFamily="34" charset="0"/>
              <a:buChar char="•"/>
            </a:pPr>
            <a:r>
              <a:rPr lang="en-US"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Liaison with Universities.</a:t>
            </a:r>
          </a:p>
          <a:p>
            <a:pPr marL="285750" indent="-285750" algn="just">
              <a:buFont typeface="Arial" pitchFamily="34" charset="0"/>
              <a:buChar char="•"/>
            </a:pPr>
            <a:r>
              <a:rPr lang="en-US"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VO-schools.</a:t>
            </a:r>
          </a:p>
          <a:p>
            <a:pPr marL="285750" indent="-285750" algn="just">
              <a:buFont typeface="Arial" pitchFamily="34" charset="0"/>
              <a:buChar char="•"/>
            </a:pPr>
            <a:r>
              <a:rPr lang="en-US" i="1" dirty="0" smtClean="0">
                <a:solidFill>
                  <a:schemeClr val="bg1">
                    <a:lumMod val="95000"/>
                  </a:schemeClr>
                </a:solidFill>
                <a:latin typeface="TeX Gyre Heros"/>
                <a:ea typeface="Arial Unicode MS" panose="020B0604020202020204" pitchFamily="34" charset="-128"/>
                <a:cs typeface="Arial Unicode MS" panose="020B0604020202020204" pitchFamily="34" charset="-128"/>
              </a:rPr>
              <a:t>Citizen-science.</a:t>
            </a:r>
          </a:p>
        </p:txBody>
      </p:sp>
      <p:pic>
        <p:nvPicPr>
          <p:cNvPr id="2065" name="2064 Imagen"/>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93540" y="4669970"/>
            <a:ext cx="1296000" cy="972000"/>
          </a:xfrm>
          <a:prstGeom prst="rect">
            <a:avLst/>
          </a:prstGeom>
        </p:spPr>
      </p:pic>
      <p:pic>
        <p:nvPicPr>
          <p:cNvPr id="2067" name="2066 Imagen"/>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55412" y="4640153"/>
            <a:ext cx="1714034" cy="972000"/>
          </a:xfrm>
          <a:prstGeom prst="rect">
            <a:avLst/>
          </a:prstGeom>
        </p:spPr>
      </p:pic>
    </p:spTree>
    <p:extLst>
      <p:ext uri="{BB962C8B-B14F-4D97-AF65-F5344CB8AC3E}">
        <p14:creationId xmlns:p14="http://schemas.microsoft.com/office/powerpoint/2010/main" val="24054745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 xmlns:a16="http://schemas.microsoft.com/office/drawing/2014/main"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 xmlns:a16="http://schemas.microsoft.com/office/drawing/2014/main"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 xmlns:a16="http://schemas.microsoft.com/office/drawing/2014/main" id="{C6D1D9FF-5ABE-DB40-9F21-6A31A8AF000D}"/>
              </a:ext>
            </a:extLst>
          </p:cNvPr>
          <p:cNvSpPr/>
          <p:nvPr/>
        </p:nvSpPr>
        <p:spPr>
          <a:xfrm>
            <a:off x="0" y="609600"/>
            <a:ext cx="5829300" cy="4837256"/>
          </a:xfrm>
          <a:prstGeom prst="rect">
            <a:avLst/>
          </a:prstGeom>
          <a:solidFill>
            <a:srgbClr val="444247"/>
          </a:solidFill>
          <a:ln w="12700" cap="flat">
            <a:noFill/>
            <a:miter lim="400000"/>
          </a:ln>
          <a:effectLst/>
        </p:spPr>
        <p:txBody>
          <a:bodyPr/>
          <a:lstStyle/>
          <a:p>
            <a:endParaRPr lang="en-US" dirty="0"/>
          </a:p>
        </p:txBody>
      </p:sp>
      <p:pic>
        <p:nvPicPr>
          <p:cNvPr id="9" name="Picture 8">
            <a:extLst>
              <a:ext uri="{FF2B5EF4-FFF2-40B4-BE49-F238E27FC236}">
                <a16:creationId xmlns="" xmlns:a16="http://schemas.microsoft.com/office/drawing/2014/main"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 xmlns:a16="http://schemas.microsoft.com/office/drawing/2014/main"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 xmlns:a16="http://schemas.microsoft.com/office/drawing/2014/main"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 xmlns:a16="http://schemas.microsoft.com/office/drawing/2014/main" id="{497810CA-2C27-F04D-B573-1868F1AE9B4F}"/>
              </a:ext>
            </a:extLst>
          </p:cNvPr>
          <p:cNvSpPr txBox="1"/>
          <p:nvPr/>
        </p:nvSpPr>
        <p:spPr>
          <a:xfrm>
            <a:off x="656530" y="2139303"/>
            <a:ext cx="4938896" cy="2840926"/>
          </a:xfrm>
          <a:prstGeom prst="rect">
            <a:avLst/>
          </a:prstGeom>
          <a:noFill/>
          <a:ln w="12700" cap="flat">
            <a:noFill/>
            <a:miter lim="400000"/>
          </a:ln>
          <a:effectLst/>
        </p:spPr>
        <p:txBody>
          <a:bodyPr wrap="square" lIns="0" tIns="0" rIns="0" bIns="0" numCol="1" anchor="b" anchorCtr="0">
            <a:noAutofit/>
          </a:bodyPr>
          <a:lstStyle/>
          <a:p>
            <a:pPr algn="just"/>
            <a:r>
              <a:rPr lang="en-US" sz="1600" dirty="0" smtClean="0">
                <a:solidFill>
                  <a:schemeClr val="bg1"/>
                </a:solidFill>
                <a:latin typeface="TeX Gyre Heros"/>
              </a:rPr>
              <a:t>Ukrainian Virtual observatory (</a:t>
            </a:r>
            <a:r>
              <a:rPr lang="en-US" sz="1600" dirty="0" err="1" smtClean="0">
                <a:solidFill>
                  <a:schemeClr val="bg1"/>
                </a:solidFill>
                <a:latin typeface="TeX Gyre Heros"/>
              </a:rPr>
              <a:t>UkrVO</a:t>
            </a:r>
            <a:r>
              <a:rPr lang="en-US" sz="1600" dirty="0" smtClean="0">
                <a:solidFill>
                  <a:schemeClr val="bg1"/>
                </a:solidFill>
                <a:latin typeface="TeX Gyre Heros"/>
              </a:rPr>
              <a:t>) has been joined to the IVOA in 2011.  The main task of  </a:t>
            </a:r>
            <a:r>
              <a:rPr lang="en-US" sz="1600" dirty="0" err="1" smtClean="0">
                <a:solidFill>
                  <a:schemeClr val="bg1"/>
                </a:solidFill>
                <a:latin typeface="TeX Gyre Heros"/>
              </a:rPr>
              <a:t>UkrVO</a:t>
            </a:r>
            <a:r>
              <a:rPr lang="en-US" sz="1600" dirty="0" smtClean="0">
                <a:solidFill>
                  <a:schemeClr val="bg1"/>
                </a:solidFill>
                <a:latin typeface="TeX Gyre Heros"/>
              </a:rPr>
              <a:t> at that time was the integration of efforts of the Ukrainian astronomers in doing science on the basis of the cumulative multi-wave archives and state-of-the-art observational data. The core idea of </a:t>
            </a:r>
            <a:r>
              <a:rPr lang="en-US" sz="1600" dirty="0" err="1" smtClean="0">
                <a:solidFill>
                  <a:schemeClr val="bg1"/>
                </a:solidFill>
                <a:latin typeface="TeX Gyre Heros"/>
              </a:rPr>
              <a:t>UkrVO</a:t>
            </a:r>
            <a:r>
              <a:rPr lang="en-US" sz="1600" dirty="0" smtClean="0">
                <a:solidFill>
                  <a:schemeClr val="bg1"/>
                </a:solidFill>
                <a:latin typeface="TeX Gyre Heros"/>
              </a:rPr>
              <a:t> at that stage became the creation of the all-Ukrainian database of photographic, CCD, and spectral observations covered the period of more than 100 years, their digitizing and compilation into Joint Digital Archive prepared for further data processing and generation of new knowledge in combination with the new observational material. The main challenge we encountered consisted in the devising and developing the methods and means to attain the desired goals.   </a:t>
            </a:r>
            <a:endParaRPr lang="en-US" sz="1600" dirty="0">
              <a:solidFill>
                <a:schemeClr val="bg1"/>
              </a:solidFill>
              <a:latin typeface="TeX Gyre Heros"/>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5566" y="840961"/>
            <a:ext cx="4374534" cy="4374534"/>
          </a:xfrm>
          <a:prstGeom prst="rect">
            <a:avLst/>
          </a:prstGeom>
        </p:spPr>
      </p:pic>
    </p:spTree>
    <p:extLst>
      <p:ext uri="{BB962C8B-B14F-4D97-AF65-F5344CB8AC3E}">
        <p14:creationId xmlns:p14="http://schemas.microsoft.com/office/powerpoint/2010/main" val="2812847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 xmlns:a16="http://schemas.microsoft.com/office/drawing/2014/main"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 xmlns:a16="http://schemas.microsoft.com/office/drawing/2014/main" id="{C71287FA-AECA-4848-B9AD-71AF1EA1A68C}"/>
              </a:ext>
            </a:extLst>
          </p:cNvPr>
          <p:cNvSpPr/>
          <p:nvPr/>
        </p:nvSpPr>
        <p:spPr>
          <a:xfrm>
            <a:off x="5312" y="-2"/>
            <a:ext cx="5481088" cy="5751873"/>
          </a:xfrm>
          <a:prstGeom prst="rect">
            <a:avLst/>
          </a:prstGeom>
          <a:solidFill>
            <a:srgbClr val="000000">
              <a:alpha val="70000"/>
            </a:srgbClr>
          </a:solidFill>
          <a:ln w="12700" cap="flat">
            <a:noFill/>
            <a:miter lim="400000"/>
          </a:ln>
          <a:effectLst/>
        </p:spPr>
        <p:txBody>
          <a:bodyPr lIns="270000" rIns="270000"/>
          <a:lstStyle/>
          <a:p>
            <a:endParaRPr lang="it-IT" sz="2000" dirty="0" smtClean="0">
              <a:solidFill>
                <a:schemeClr val="bg1"/>
              </a:solidFill>
              <a:latin typeface="TeX Gyre Heros"/>
            </a:endParaRPr>
          </a:p>
          <a:p>
            <a:r>
              <a:rPr lang="en-US" sz="2000" dirty="0" smtClean="0">
                <a:solidFill>
                  <a:schemeClr val="bg1"/>
                </a:solidFill>
                <a:latin typeface="TeX Gyre Heros"/>
              </a:rPr>
              <a:t>JOINT DIGITAL  ARCHIVE</a:t>
            </a:r>
            <a:endParaRPr lang="en-US" sz="2000" dirty="0">
              <a:solidFill>
                <a:schemeClr val="bg1"/>
              </a:solidFill>
              <a:latin typeface="TeX Gyre Heros"/>
            </a:endParaRPr>
          </a:p>
          <a:p>
            <a:pPr algn="just"/>
            <a:r>
              <a:rPr lang="en-US" sz="1600" dirty="0" smtClean="0">
                <a:solidFill>
                  <a:srgbClr val="4DBBB1"/>
                </a:solidFill>
                <a:latin typeface="TeX Gyre Heros"/>
              </a:rPr>
              <a:t>JDA is the core of the </a:t>
            </a:r>
            <a:r>
              <a:rPr lang="en-US" sz="1600" dirty="0" err="1" smtClean="0">
                <a:solidFill>
                  <a:srgbClr val="4DBBB1"/>
                </a:solidFill>
                <a:latin typeface="TeX Gyre Heros"/>
              </a:rPr>
              <a:t>UkrVO</a:t>
            </a:r>
            <a:r>
              <a:rPr lang="en-US" sz="1600" dirty="0" smtClean="0">
                <a:solidFill>
                  <a:srgbClr val="4DBBB1"/>
                </a:solidFill>
                <a:latin typeface="TeX Gyre Heros"/>
              </a:rPr>
              <a:t> project collecting photographic and CCD resources of 5 Ukrainian observatories. JDA database comprise  metadata for 46 thousand direct photographic negatives of the sky, 12 thousand digital images of  these negatives, and more than 30 thousand CCD frames from operating telescopes. The open access to JDA provided by DBGPA site http://gua.db.ukr-vo.org. </a:t>
            </a:r>
            <a:endParaRPr lang="en-US" sz="1600" dirty="0">
              <a:solidFill>
                <a:srgbClr val="4DBBB1"/>
              </a:solidFill>
              <a:latin typeface="TeX Gyre Heros"/>
            </a:endParaRPr>
          </a:p>
          <a:p>
            <a:endParaRPr lang="en-US" sz="2000" dirty="0" smtClean="0">
              <a:solidFill>
                <a:schemeClr val="bg1"/>
              </a:solidFill>
              <a:latin typeface="TeX Gyre Heros"/>
            </a:endParaRPr>
          </a:p>
          <a:p>
            <a:r>
              <a:rPr lang="en-US" sz="2000" dirty="0" smtClean="0">
                <a:solidFill>
                  <a:schemeClr val="bg1"/>
                </a:solidFill>
                <a:latin typeface="TeX Gyre Heros"/>
              </a:rPr>
              <a:t>STELLAR CATALOGUES</a:t>
            </a:r>
          </a:p>
          <a:p>
            <a:pPr algn="just"/>
            <a:r>
              <a:rPr lang="en-US" sz="1600" dirty="0" smtClean="0">
                <a:solidFill>
                  <a:srgbClr val="4DBBB1"/>
                </a:solidFill>
                <a:latin typeface="TeX Gyre Heros"/>
              </a:rPr>
              <a:t>JDA digital images have been used for the creation of enhanced versions of stellar catalogues obtained as projects of previous years. They are vast catalogues of  FON project (FONAC-Kyiv, 24 million objects down to 16.5 B-mag; FONAC-</a:t>
            </a:r>
            <a:r>
              <a:rPr lang="en-US" sz="1600" dirty="0" err="1" smtClean="0">
                <a:solidFill>
                  <a:srgbClr val="4DBBB1"/>
                </a:solidFill>
                <a:latin typeface="TeX Gyre Heros"/>
              </a:rPr>
              <a:t>Kitab</a:t>
            </a:r>
            <a:r>
              <a:rPr lang="en-US" sz="1600" dirty="0" smtClean="0">
                <a:solidFill>
                  <a:srgbClr val="4DBBB1"/>
                </a:solidFill>
                <a:latin typeface="TeX Gyre Heros"/>
              </a:rPr>
              <a:t>, </a:t>
            </a:r>
            <a:r>
              <a:rPr lang="en-US" sz="1600" dirty="0">
                <a:solidFill>
                  <a:srgbClr val="4DBBB1"/>
                </a:solidFill>
                <a:latin typeface="TeX Gyre Heros"/>
              </a:rPr>
              <a:t>13 million </a:t>
            </a:r>
            <a:r>
              <a:rPr lang="en-US" sz="1600" dirty="0" smtClean="0">
                <a:solidFill>
                  <a:srgbClr val="4DBBB1"/>
                </a:solidFill>
                <a:latin typeface="TeX Gyre Heros"/>
              </a:rPr>
              <a:t>objects, 17.5 B-mag), catalogues of proper motions of stars (CP zone, </a:t>
            </a:r>
            <a:r>
              <a:rPr lang="en-US" sz="1600" dirty="0">
                <a:solidFill>
                  <a:srgbClr val="4DBBB1"/>
                </a:solidFill>
                <a:latin typeface="TeX Gyre Heros"/>
              </a:rPr>
              <a:t>2 million </a:t>
            </a:r>
            <a:r>
              <a:rPr lang="en-US" sz="1600" dirty="0" smtClean="0">
                <a:solidFill>
                  <a:srgbClr val="4DBBB1"/>
                </a:solidFill>
                <a:latin typeface="TeX Gyre Heros"/>
              </a:rPr>
              <a:t>objects, 15 B-mag), catalogues of stars in open clusters (1766 clusters, </a:t>
            </a:r>
            <a:r>
              <a:rPr lang="en-US" sz="1600" dirty="0">
                <a:solidFill>
                  <a:srgbClr val="4DBBB1"/>
                </a:solidFill>
                <a:latin typeface="TeX Gyre Heros"/>
              </a:rPr>
              <a:t>2 million </a:t>
            </a:r>
            <a:r>
              <a:rPr lang="en-US" sz="1600" dirty="0" smtClean="0">
                <a:solidFill>
                  <a:srgbClr val="4DBBB1"/>
                </a:solidFill>
                <a:latin typeface="TeX Gyre Heros"/>
              </a:rPr>
              <a:t>objects)</a:t>
            </a:r>
          </a:p>
          <a:p>
            <a:endParaRPr lang="en-US" sz="2000" dirty="0" smtClean="0">
              <a:solidFill>
                <a:schemeClr val="bg1"/>
              </a:solidFill>
              <a:latin typeface="TeX Gyre Heros"/>
            </a:endParaRPr>
          </a:p>
          <a:p>
            <a:endParaRPr lang="it-IT" sz="2000" dirty="0">
              <a:solidFill>
                <a:schemeClr val="bg1"/>
              </a:solidFill>
            </a:endParaRPr>
          </a:p>
          <a:p>
            <a:endParaRPr lang="it-IT" sz="2000" dirty="0" smtClean="0">
              <a:solidFill>
                <a:schemeClr val="bg1"/>
              </a:solidFill>
            </a:endParaRPr>
          </a:p>
          <a:p>
            <a:endParaRPr lang="it-IT" sz="2000" dirty="0">
              <a:solidFill>
                <a:schemeClr val="bg1"/>
              </a:solidFill>
            </a:endParaRPr>
          </a:p>
          <a:p>
            <a:endParaRPr lang="it-IT" sz="2000" dirty="0" smtClean="0">
              <a:solidFill>
                <a:schemeClr val="bg1"/>
              </a:solidFill>
            </a:endParaRPr>
          </a:p>
        </p:txBody>
      </p:sp>
      <p:pic>
        <p:nvPicPr>
          <p:cNvPr id="9" name="Picture 8">
            <a:extLst>
              <a:ext uri="{FF2B5EF4-FFF2-40B4-BE49-F238E27FC236}">
                <a16:creationId xmlns="" xmlns:a16="http://schemas.microsoft.com/office/drawing/2014/main"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 xmlns:a16="http://schemas.microsoft.com/office/drawing/2014/main"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 xmlns:a16="http://schemas.microsoft.com/office/drawing/2014/main"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8" name="officeArt object">
            <a:extLst>
              <a:ext uri="{FF2B5EF4-FFF2-40B4-BE49-F238E27FC236}">
                <a16:creationId xmlns="" xmlns:a16="http://schemas.microsoft.com/office/drawing/2014/main" id="{C71287FA-AECA-4848-B9AD-71AF1EA1A68C}"/>
              </a:ext>
            </a:extLst>
          </p:cNvPr>
          <p:cNvSpPr/>
          <p:nvPr/>
        </p:nvSpPr>
        <p:spPr>
          <a:xfrm>
            <a:off x="5485474" y="0"/>
            <a:ext cx="5481088" cy="5751873"/>
          </a:xfrm>
          <a:prstGeom prst="rect">
            <a:avLst/>
          </a:prstGeom>
          <a:solidFill>
            <a:srgbClr val="000000">
              <a:alpha val="70000"/>
            </a:srgbClr>
          </a:solidFill>
          <a:ln w="12700" cap="flat">
            <a:noFill/>
            <a:miter lim="400000"/>
          </a:ln>
          <a:effectLst/>
        </p:spPr>
        <p:txBody>
          <a:bodyPr lIns="270000" rIns="270000"/>
          <a:lstStyle/>
          <a:p>
            <a:endParaRPr lang="it-IT" sz="2000" dirty="0" smtClean="0">
              <a:solidFill>
                <a:schemeClr val="bg1"/>
              </a:solidFill>
            </a:endParaRPr>
          </a:p>
          <a:p>
            <a:r>
              <a:rPr lang="en-US" sz="2000" dirty="0" smtClean="0">
                <a:solidFill>
                  <a:schemeClr val="bg1"/>
                </a:solidFill>
                <a:latin typeface="TeX Gyre Heros"/>
              </a:rPr>
              <a:t>CATALOGUES OF SS BODIES</a:t>
            </a:r>
            <a:endParaRPr lang="en-US" sz="2000" dirty="0">
              <a:solidFill>
                <a:schemeClr val="bg1"/>
              </a:solidFill>
              <a:latin typeface="TeX Gyre Heros"/>
            </a:endParaRPr>
          </a:p>
          <a:p>
            <a:pPr algn="just"/>
            <a:r>
              <a:rPr lang="en-US" sz="1600" dirty="0" smtClean="0">
                <a:solidFill>
                  <a:srgbClr val="4DBBB1"/>
                </a:solidFill>
                <a:latin typeface="TeX Gyre Heros"/>
              </a:rPr>
              <a:t>JDA data is a basis for reopening of asteroids on the archival photographic plates (54 objects), determining of positions and brightness  of asteroids  and comets (2 thousand asteroids, 11 comets), major planets and their satellites (Saturn and its 8 moons, 1400 positions ;Pluto, 100 positions; Uranus, Neptune and moons, 1500 positions; Jupiter and moons) . </a:t>
            </a:r>
            <a:endParaRPr lang="en-US" sz="2000" dirty="0" smtClean="0">
              <a:solidFill>
                <a:schemeClr val="bg1"/>
              </a:solidFill>
              <a:latin typeface="TeX Gyre Heros"/>
            </a:endParaRPr>
          </a:p>
          <a:p>
            <a:endParaRPr lang="en-US" sz="2000" dirty="0" smtClean="0">
              <a:solidFill>
                <a:schemeClr val="bg1"/>
              </a:solidFill>
              <a:latin typeface="TeX Gyre Heros"/>
            </a:endParaRPr>
          </a:p>
          <a:p>
            <a:r>
              <a:rPr lang="en-US" sz="2000" dirty="0" smtClean="0">
                <a:solidFill>
                  <a:schemeClr val="bg1"/>
                </a:solidFill>
                <a:latin typeface="TeX Gyre Heros"/>
              </a:rPr>
              <a:t>COLITEC</a:t>
            </a:r>
          </a:p>
          <a:p>
            <a:pPr algn="just"/>
            <a:r>
              <a:rPr lang="en-US" sz="1600" dirty="0" err="1" smtClean="0">
                <a:solidFill>
                  <a:srgbClr val="4DBBB1"/>
                </a:solidFill>
                <a:latin typeface="TeX Gyre Heros"/>
              </a:rPr>
              <a:t>CoLiTec</a:t>
            </a:r>
            <a:r>
              <a:rPr lang="en-US" sz="1600" dirty="0" smtClean="0">
                <a:solidFill>
                  <a:srgbClr val="4DBBB1"/>
                </a:solidFill>
                <a:latin typeface="TeX Gyre Heros"/>
              </a:rPr>
              <a:t> </a:t>
            </a:r>
            <a:r>
              <a:rPr lang="en-US" sz="1600" dirty="0">
                <a:solidFill>
                  <a:srgbClr val="4DBBB1"/>
                </a:solidFill>
                <a:latin typeface="TeX Gyre Heros"/>
              </a:rPr>
              <a:t>(Collection Light Technology) software for the automated search for small celestial objects on a </a:t>
            </a:r>
          </a:p>
          <a:p>
            <a:pPr algn="just"/>
            <a:r>
              <a:rPr lang="en-US" sz="1600" dirty="0">
                <a:solidFill>
                  <a:srgbClr val="4DBBB1"/>
                </a:solidFill>
                <a:latin typeface="TeX Gyre Heros"/>
              </a:rPr>
              <a:t>series of CCD frames has been </a:t>
            </a:r>
            <a:r>
              <a:rPr lang="en-US" sz="1600" dirty="0" smtClean="0">
                <a:solidFill>
                  <a:srgbClr val="4DBBB1"/>
                </a:solidFill>
                <a:latin typeface="TeX Gyre Heros"/>
              </a:rPr>
              <a:t>developed</a:t>
            </a:r>
            <a:r>
              <a:rPr lang="en-US" sz="1600" dirty="0">
                <a:solidFill>
                  <a:srgbClr val="4DBBB1"/>
                </a:solidFill>
                <a:latin typeface="TeX Gyre Heros"/>
              </a:rPr>
              <a:t>. </a:t>
            </a:r>
            <a:r>
              <a:rPr lang="en-US" sz="1600" dirty="0" err="1">
                <a:solidFill>
                  <a:srgbClr val="4DBBB1"/>
                </a:solidFill>
                <a:latin typeface="TeX Gyre Heros"/>
              </a:rPr>
              <a:t>CoLiTec</a:t>
            </a:r>
            <a:r>
              <a:rPr lang="en-US" sz="1600" dirty="0">
                <a:solidFill>
                  <a:srgbClr val="4DBBB1"/>
                </a:solidFill>
                <a:latin typeface="TeX Gyre Heros"/>
              </a:rPr>
              <a:t> software allows detecting of the objects with different velocities of the apparent motion </a:t>
            </a:r>
            <a:r>
              <a:rPr lang="en-US" sz="1600" dirty="0" smtClean="0">
                <a:solidFill>
                  <a:srgbClr val="4DBBB1"/>
                </a:solidFill>
                <a:latin typeface="TeX Gyre Heros"/>
              </a:rPr>
              <a:t>for </a:t>
            </a:r>
            <a:r>
              <a:rPr lang="en-US" sz="1600" dirty="0">
                <a:solidFill>
                  <a:srgbClr val="4DBBB1"/>
                </a:solidFill>
                <a:latin typeface="TeX Gyre Heros"/>
              </a:rPr>
              <a:t>fast and </a:t>
            </a:r>
            <a:r>
              <a:rPr lang="en-US" sz="1600">
                <a:solidFill>
                  <a:srgbClr val="4DBBB1"/>
                </a:solidFill>
                <a:latin typeface="TeX Gyre Heros"/>
              </a:rPr>
              <a:t>slow </a:t>
            </a:r>
            <a:r>
              <a:rPr lang="en-US" sz="1600" smtClean="0">
                <a:solidFill>
                  <a:srgbClr val="4DBBB1"/>
                </a:solidFill>
                <a:latin typeface="TeX Gyre Heros"/>
              </a:rPr>
              <a:t>moving objects</a:t>
            </a:r>
            <a:r>
              <a:rPr lang="en-US" sz="1600" dirty="0">
                <a:solidFill>
                  <a:srgbClr val="4DBBB1"/>
                </a:solidFill>
                <a:latin typeface="TeX Gyre Heros"/>
              </a:rPr>
              <a:t>, and objects with the near-zero apparent motion. </a:t>
            </a:r>
            <a:r>
              <a:rPr lang="en-US" sz="1600" dirty="0" smtClean="0">
                <a:solidFill>
                  <a:srgbClr val="4DBBB1"/>
                </a:solidFill>
                <a:latin typeface="TeX Gyre Heros"/>
              </a:rPr>
              <a:t>Four comets </a:t>
            </a:r>
            <a:r>
              <a:rPr lang="en-US" sz="1600" dirty="0">
                <a:solidFill>
                  <a:srgbClr val="4DBBB1"/>
                </a:solidFill>
                <a:latin typeface="TeX Gyre Heros"/>
              </a:rPr>
              <a:t>and more than 1560 asteroids including 5 NEOs, 21 Trojan </a:t>
            </a:r>
            <a:r>
              <a:rPr lang="en-US" sz="1600" dirty="0" smtClean="0">
                <a:solidFill>
                  <a:srgbClr val="4DBBB1"/>
                </a:solidFill>
                <a:latin typeface="TeX Gyre Heros"/>
              </a:rPr>
              <a:t>and </a:t>
            </a:r>
            <a:r>
              <a:rPr lang="en-US" sz="1600" dirty="0">
                <a:solidFill>
                  <a:srgbClr val="4DBBB1"/>
                </a:solidFill>
                <a:latin typeface="TeX Gyre Heros"/>
              </a:rPr>
              <a:t>one Centaur were discovered using </a:t>
            </a:r>
            <a:r>
              <a:rPr lang="en-US" sz="1600" dirty="0" err="1" smtClean="0">
                <a:solidFill>
                  <a:srgbClr val="4DBBB1"/>
                </a:solidFill>
                <a:latin typeface="TeX Gyre Heros"/>
              </a:rPr>
              <a:t>CoLiTec</a:t>
            </a:r>
            <a:r>
              <a:rPr lang="en-US" sz="1600" dirty="0" smtClean="0">
                <a:solidFill>
                  <a:srgbClr val="4DBBB1"/>
                </a:solidFill>
                <a:latin typeface="TeX Gyre Heros"/>
              </a:rPr>
              <a:t>. More </a:t>
            </a:r>
            <a:r>
              <a:rPr lang="en-US" sz="1600" dirty="0">
                <a:solidFill>
                  <a:srgbClr val="4DBBB1"/>
                </a:solidFill>
                <a:latin typeface="TeX Gyre Heros"/>
              </a:rPr>
              <a:t>than 700 000 positional CCD-measurements were sent to the Minor Planet Center.</a:t>
            </a:r>
            <a:endParaRPr lang="it-IT" sz="2000" dirty="0">
              <a:solidFill>
                <a:schemeClr val="bg1"/>
              </a:solidFill>
              <a:latin typeface="TeX Gyre Heros"/>
            </a:endParaRPr>
          </a:p>
          <a:p>
            <a:endParaRPr lang="it-IT" sz="2000" dirty="0" smtClean="0">
              <a:solidFill>
                <a:schemeClr val="bg1"/>
              </a:solidFill>
            </a:endParaRPr>
          </a:p>
        </p:txBody>
      </p:sp>
      <p:cxnSp>
        <p:nvCxnSpPr>
          <p:cNvPr id="4" name="Connettore 1 3"/>
          <p:cNvCxnSpPr/>
          <p:nvPr/>
        </p:nvCxnSpPr>
        <p:spPr>
          <a:xfrm>
            <a:off x="5485474" y="130629"/>
            <a:ext cx="926" cy="5449077"/>
          </a:xfrm>
          <a:prstGeom prst="line">
            <a:avLst/>
          </a:prstGeom>
          <a:ln w="44450">
            <a:solidFill>
              <a:srgbClr val="4DBB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85915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91DC541-C6ED-F14D-843C-0AAA55CB1478}"/>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 y="-1"/>
            <a:ext cx="12192001" cy="6858002"/>
          </a:xfrm>
          <a:prstGeom prst="rect">
            <a:avLst/>
          </a:prstGeom>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1" y="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1" y="218063"/>
            <a:ext cx="9727512" cy="2295438"/>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a:solidFill>
                  <a:srgbClr val="FFFFFF"/>
                </a:solidFill>
                <a:effectLst/>
                <a:latin typeface="TeX Gyre Heros"/>
                <a:ea typeface="Arial Unicode MS" panose="020B0604020202020204" pitchFamily="34" charset="-128"/>
                <a:cs typeface="Arial Unicode MS" panose="020B0604020202020204" pitchFamily="34" charset="-128"/>
              </a:rPr>
              <a:t>US Virtual Observatory Alliance</a:t>
            </a:r>
          </a:p>
          <a:p>
            <a:pPr>
              <a:spcAft>
                <a:spcPts val="0"/>
              </a:spcAft>
            </a:pPr>
            <a:endParaRPr lang="en-GB" sz="4000" dirty="0">
              <a:solidFill>
                <a:srgbClr val="FFFFFF"/>
              </a:solidFill>
              <a:effectLst/>
              <a:latin typeface="TeX Gyre Heros"/>
              <a:ea typeface="Arial Unicode MS" panose="020B0604020202020204" pitchFamily="34" charset="-128"/>
              <a:cs typeface="Arial Unicode MS" panose="020B0604020202020204" pitchFamily="34" charset="-128"/>
            </a:endParaRPr>
          </a:p>
        </p:txBody>
      </p:sp>
      <p:pic>
        <p:nvPicPr>
          <p:cNvPr id="8" name="Picture 7">
            <a:extLst>
              <a:ext uri="{FF2B5EF4-FFF2-40B4-BE49-F238E27FC236}">
                <a16:creationId xmlns:a16="http://schemas.microsoft.com/office/drawing/2014/main" xmlns="" id="{6298CCC2-DD74-8241-BB3C-4D4818C5F54B}"/>
              </a:ext>
            </a:extLst>
          </p:cNvPr>
          <p:cNvPicPr/>
          <p:nvPr/>
        </p:nvPicPr>
        <p:blipFill>
          <a:blip r:embed="rId3"/>
          <a:stretch>
            <a:fillRect/>
          </a:stretch>
        </p:blipFill>
        <p:spPr bwMode="auto">
          <a:xfrm>
            <a:off x="5934639" y="2375406"/>
            <a:ext cx="4449404" cy="2107185"/>
          </a:xfrm>
          <a:prstGeom prst="rect">
            <a:avLst/>
          </a:prstGeom>
          <a:noFill/>
          <a:ln w="12700">
            <a:noFill/>
          </a:ln>
        </p:spPr>
      </p:pic>
      <p:pic>
        <p:nvPicPr>
          <p:cNvPr id="9" name="Picture 8">
            <a:extLst>
              <a:ext uri="{FF2B5EF4-FFF2-40B4-BE49-F238E27FC236}">
                <a16:creationId xmlns:a16="http://schemas.microsoft.com/office/drawing/2014/main" xmlns="" id="{777D7CB3-19BF-E348-ACDB-1C63898C57E8}"/>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56530" y="3049528"/>
            <a:ext cx="4938896" cy="1956100"/>
          </a:xfrm>
          <a:prstGeom prst="rect">
            <a:avLst/>
          </a:prstGeom>
          <a:noFill/>
          <a:ln w="12700" cap="flat">
            <a:noFill/>
            <a:miter lim="400000"/>
          </a:ln>
          <a:effectLst/>
        </p:spPr>
        <p:txBody>
          <a:bodyPr wrap="square" lIns="0" tIns="0" rIns="0" bIns="0" numCol="1" anchor="ctr" anchorCtr="0">
            <a:noAutofit/>
          </a:bodyPr>
          <a:lstStyle/>
          <a:p>
            <a:pPr>
              <a:spcAft>
                <a:spcPts val="0"/>
              </a:spcAft>
            </a:pPr>
            <a:r>
              <a:rPr lang="en-US" sz="2400" i="1" dirty="0">
                <a:solidFill>
                  <a:srgbClr val="FEFFFF"/>
                </a:solidFill>
                <a:latin typeface="TeX Gyre Heros"/>
                <a:ea typeface="Arial Unicode MS" panose="020B0604020202020204" pitchFamily="34" charset="-128"/>
                <a:cs typeface="Arial Unicode MS" panose="020B0604020202020204" pitchFamily="34" charset="-128"/>
              </a:rPr>
              <a:t>The USVOA is an open community of astronomers across the United States working on the development of Virtual Observatory standards and tools.</a:t>
            </a:r>
          </a:p>
          <a:p>
            <a:pPr>
              <a:spcAft>
                <a:spcPts val="0"/>
              </a:spcAft>
            </a:pPr>
            <a:endParaRPr lang="en-US" sz="2400" i="1" dirty="0">
              <a:solidFill>
                <a:srgbClr val="FEFFFF"/>
              </a:solidFill>
              <a:effectLst/>
              <a:latin typeface="TeX Gyre Heros"/>
              <a:ea typeface="Arial Unicode MS" panose="020B0604020202020204" pitchFamily="34" charset="-128"/>
              <a:cs typeface="Arial Unicode MS" panose="020B0604020202020204" pitchFamily="34" charset="-128"/>
            </a:endParaRPr>
          </a:p>
          <a:p>
            <a:pPr>
              <a:spcAft>
                <a:spcPts val="0"/>
              </a:spcAft>
            </a:pPr>
            <a:endParaRPr lang="en-GB" sz="2800" i="1" dirty="0">
              <a:solidFill>
                <a:srgbClr val="FEFFFF"/>
              </a:solidFill>
              <a:effectLst/>
              <a:latin typeface="TeXGyreHeros-Italic"/>
              <a:ea typeface="Arial Unicode MS" panose="020B0604020202020204" pitchFamily="34" charset="-128"/>
              <a:cs typeface="Arial Unicode MS" panose="020B0604020202020204" pitchFamily="34" charset="-128"/>
            </a:endParaRPr>
          </a:p>
        </p:txBody>
      </p:sp>
      <p:sp>
        <p:nvSpPr>
          <p:cNvPr id="19" name="officeArt object">
            <a:extLst>
              <a:ext uri="{FF2B5EF4-FFF2-40B4-BE49-F238E27FC236}">
                <a16:creationId xmlns:a16="http://schemas.microsoft.com/office/drawing/2014/main" xmlns="" id="{BB6DCF84-4CB5-AF43-89BC-C1514728E3AC}"/>
              </a:ext>
            </a:extLst>
          </p:cNvPr>
          <p:cNvSpPr txBox="1"/>
          <p:nvPr/>
        </p:nvSpPr>
        <p:spPr>
          <a:xfrm>
            <a:off x="7343221" y="6542546"/>
            <a:ext cx="4525379" cy="284405"/>
          </a:xfrm>
          <a:prstGeom prst="rect">
            <a:avLst/>
          </a:prstGeom>
          <a:noFill/>
          <a:ln w="12700" cap="flat">
            <a:noFill/>
            <a:miter lim="400000"/>
          </a:ln>
          <a:effectLst/>
        </p:spPr>
        <p:txBody>
          <a:bodyPr wrap="square" lIns="38100" tIns="38100" rIns="38100" bIns="38100" numCol="1" anchor="ctr">
            <a:noAutofit/>
          </a:bodyPr>
          <a:lstStyle/>
          <a:p>
            <a:pPr algn="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Image credit: Sloan Digital Sky Survey, DR3</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7" name="Rectangle 6">
            <a:extLst>
              <a:ext uri="{FF2B5EF4-FFF2-40B4-BE49-F238E27FC236}">
                <a16:creationId xmlns:a16="http://schemas.microsoft.com/office/drawing/2014/main" xmlns="" id="{C161F06E-CDD0-D04F-8742-5031B6F9784A}"/>
              </a:ext>
            </a:extLst>
          </p:cNvPr>
          <p:cNvSpPr/>
          <p:nvPr/>
        </p:nvSpPr>
        <p:spPr>
          <a:xfrm>
            <a:off x="1400185" y="4764577"/>
            <a:ext cx="3451586" cy="461665"/>
          </a:xfrm>
          <a:prstGeom prst="rect">
            <a:avLst/>
          </a:prstGeom>
        </p:spPr>
        <p:txBody>
          <a:bodyPr wrap="none">
            <a:spAutoFit/>
          </a:bodyPr>
          <a:lstStyle/>
          <a:p>
            <a:r>
              <a:rPr lang="en-US" sz="2400" b="1" dirty="0" err="1">
                <a:solidFill>
                  <a:srgbClr val="FEFFFF"/>
                </a:solidFill>
                <a:latin typeface="TeX Gyre Heros"/>
                <a:ea typeface="Arial Unicode MS" panose="020B0604020202020204" pitchFamily="34" charset="-128"/>
                <a:cs typeface="Arial Unicode MS" panose="020B0604020202020204" pitchFamily="34" charset="-128"/>
              </a:rPr>
              <a:t>usvoa.cfa.harvard.edu</a:t>
            </a:r>
            <a:endParaRPr lang="en-US" sz="2400" dirty="0"/>
          </a:p>
        </p:txBody>
      </p:sp>
      <p:grpSp>
        <p:nvGrpSpPr>
          <p:cNvPr id="35" name="Group 34">
            <a:extLst>
              <a:ext uri="{FF2B5EF4-FFF2-40B4-BE49-F238E27FC236}">
                <a16:creationId xmlns:a16="http://schemas.microsoft.com/office/drawing/2014/main" xmlns="" id="{22D3832F-E197-0244-9DD2-E30CCB356BC1}"/>
              </a:ext>
            </a:extLst>
          </p:cNvPr>
          <p:cNvGrpSpPr/>
          <p:nvPr/>
        </p:nvGrpSpPr>
        <p:grpSpPr>
          <a:xfrm>
            <a:off x="6955594" y="5942022"/>
            <a:ext cx="5041266" cy="493084"/>
            <a:chOff x="6806509" y="5942022"/>
            <a:chExt cx="5041266" cy="493084"/>
          </a:xfrm>
        </p:grpSpPr>
        <p:pic>
          <p:nvPicPr>
            <p:cNvPr id="36" name="Picture 35">
              <a:extLst>
                <a:ext uri="{FF2B5EF4-FFF2-40B4-BE49-F238E27FC236}">
                  <a16:creationId xmlns:a16="http://schemas.microsoft.com/office/drawing/2014/main" xmlns="" id="{BB9832CA-5203-8C46-90D3-3C2421C3C7A5}"/>
                </a:ext>
              </a:extLst>
            </p:cNvPr>
            <p:cNvPicPr>
              <a:picLocks noChangeAspect="1"/>
            </p:cNvPicPr>
            <p:nvPr/>
          </p:nvPicPr>
          <p:blipFill>
            <a:blip r:embed="rId5"/>
            <a:stretch>
              <a:fillRect/>
            </a:stretch>
          </p:blipFill>
          <p:spPr>
            <a:xfrm>
              <a:off x="7871322" y="5947955"/>
              <a:ext cx="762000" cy="482600"/>
            </a:xfrm>
            <a:prstGeom prst="rect">
              <a:avLst/>
            </a:prstGeom>
          </p:spPr>
        </p:pic>
        <p:pic>
          <p:nvPicPr>
            <p:cNvPr id="37" name="Picture 36">
              <a:extLst>
                <a:ext uri="{FF2B5EF4-FFF2-40B4-BE49-F238E27FC236}">
                  <a16:creationId xmlns:a16="http://schemas.microsoft.com/office/drawing/2014/main" xmlns="" id="{988D629E-9D05-434F-A5B7-9D96AA4C4150}"/>
                </a:ext>
              </a:extLst>
            </p:cNvPr>
            <p:cNvPicPr>
              <a:picLocks noChangeAspect="1"/>
            </p:cNvPicPr>
            <p:nvPr/>
          </p:nvPicPr>
          <p:blipFill>
            <a:blip r:embed="rId6"/>
            <a:stretch>
              <a:fillRect/>
            </a:stretch>
          </p:blipFill>
          <p:spPr>
            <a:xfrm>
              <a:off x="8706665" y="5960945"/>
              <a:ext cx="711200" cy="469900"/>
            </a:xfrm>
            <a:prstGeom prst="rect">
              <a:avLst/>
            </a:prstGeom>
          </p:spPr>
        </p:pic>
        <p:pic>
          <p:nvPicPr>
            <p:cNvPr id="38" name="Picture 37">
              <a:extLst>
                <a:ext uri="{FF2B5EF4-FFF2-40B4-BE49-F238E27FC236}">
                  <a16:creationId xmlns:a16="http://schemas.microsoft.com/office/drawing/2014/main" xmlns="" id="{FCECCFF2-DC1A-C74A-B931-BBA523447B27}"/>
                </a:ext>
              </a:extLst>
            </p:cNvPr>
            <p:cNvPicPr>
              <a:picLocks noChangeAspect="1"/>
            </p:cNvPicPr>
            <p:nvPr/>
          </p:nvPicPr>
          <p:blipFill>
            <a:blip r:embed="rId7"/>
            <a:stretch>
              <a:fillRect/>
            </a:stretch>
          </p:blipFill>
          <p:spPr>
            <a:xfrm>
              <a:off x="9491076" y="5961548"/>
              <a:ext cx="469900" cy="469900"/>
            </a:xfrm>
            <a:prstGeom prst="rect">
              <a:avLst/>
            </a:prstGeom>
          </p:spPr>
        </p:pic>
        <p:pic>
          <p:nvPicPr>
            <p:cNvPr id="39" name="Picture 38">
              <a:extLst>
                <a:ext uri="{FF2B5EF4-FFF2-40B4-BE49-F238E27FC236}">
                  <a16:creationId xmlns:a16="http://schemas.microsoft.com/office/drawing/2014/main" xmlns="" id="{6503CDB4-5811-9445-BC16-6EF75E9006A5}"/>
                </a:ext>
              </a:extLst>
            </p:cNvPr>
            <p:cNvPicPr>
              <a:picLocks noChangeAspect="1"/>
            </p:cNvPicPr>
            <p:nvPr/>
          </p:nvPicPr>
          <p:blipFill>
            <a:blip r:embed="rId8"/>
            <a:stretch>
              <a:fillRect/>
            </a:stretch>
          </p:blipFill>
          <p:spPr>
            <a:xfrm>
              <a:off x="10107399" y="5960945"/>
              <a:ext cx="533400" cy="469900"/>
            </a:xfrm>
            <a:prstGeom prst="rect">
              <a:avLst/>
            </a:prstGeom>
          </p:spPr>
        </p:pic>
        <p:pic>
          <p:nvPicPr>
            <p:cNvPr id="40" name="Picture 39">
              <a:extLst>
                <a:ext uri="{FF2B5EF4-FFF2-40B4-BE49-F238E27FC236}">
                  <a16:creationId xmlns:a16="http://schemas.microsoft.com/office/drawing/2014/main" xmlns="" id="{2206012A-2A20-D746-9D39-6C3C843F4829}"/>
                </a:ext>
              </a:extLst>
            </p:cNvPr>
            <p:cNvPicPr>
              <a:picLocks noChangeAspect="1"/>
            </p:cNvPicPr>
            <p:nvPr/>
          </p:nvPicPr>
          <p:blipFill>
            <a:blip r:embed="rId9"/>
            <a:stretch>
              <a:fillRect/>
            </a:stretch>
          </p:blipFill>
          <p:spPr>
            <a:xfrm>
              <a:off x="10710690" y="5962143"/>
              <a:ext cx="571500" cy="469900"/>
            </a:xfrm>
            <a:prstGeom prst="rect">
              <a:avLst/>
            </a:prstGeom>
          </p:spPr>
        </p:pic>
        <p:pic>
          <p:nvPicPr>
            <p:cNvPr id="41" name="Picture 40">
              <a:extLst>
                <a:ext uri="{FF2B5EF4-FFF2-40B4-BE49-F238E27FC236}">
                  <a16:creationId xmlns:a16="http://schemas.microsoft.com/office/drawing/2014/main" xmlns="" id="{32076B20-8856-6245-8810-969143DD1D66}"/>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bwMode="auto">
            <a:xfrm>
              <a:off x="6806509" y="5942022"/>
              <a:ext cx="1041167" cy="493084"/>
            </a:xfrm>
            <a:prstGeom prst="rect">
              <a:avLst/>
            </a:prstGeom>
            <a:noFill/>
            <a:ln w="12700">
              <a:noFill/>
            </a:ln>
          </p:spPr>
        </p:pic>
        <p:pic>
          <p:nvPicPr>
            <p:cNvPr id="42" name="Picture 41">
              <a:extLst>
                <a:ext uri="{FF2B5EF4-FFF2-40B4-BE49-F238E27FC236}">
                  <a16:creationId xmlns:a16="http://schemas.microsoft.com/office/drawing/2014/main" xmlns="" id="{204F5C8D-F2CA-9248-9B10-244EA8E62AD6}"/>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a:off x="11360976" y="5942022"/>
              <a:ext cx="486799" cy="487448"/>
            </a:xfrm>
            <a:prstGeom prst="rect">
              <a:avLst/>
            </a:prstGeom>
          </p:spPr>
        </p:pic>
      </p:grpSp>
    </p:spTree>
    <p:extLst>
      <p:ext uri="{BB962C8B-B14F-4D97-AF65-F5344CB8AC3E}">
        <p14:creationId xmlns:p14="http://schemas.microsoft.com/office/powerpoint/2010/main" val="953255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pic>
        <p:nvPicPr>
          <p:cNvPr id="2" name="Picture 1">
            <a:extLst>
              <a:ext uri="{FF2B5EF4-FFF2-40B4-BE49-F238E27FC236}">
                <a16:creationId xmlns:a16="http://schemas.microsoft.com/office/drawing/2014/main" xmlns="" id="{19622147-8636-4545-9276-55DEC8CDB177}"/>
              </a:ext>
            </a:extLst>
          </p:cNvPr>
          <p:cNvPicPr>
            <a:picLocks noChangeAspect="1"/>
          </p:cNvPicPr>
          <p:nvPr/>
        </p:nvPicPr>
        <p:blipFill>
          <a:blip r:embed="rId4"/>
          <a:stretch>
            <a:fillRect/>
          </a:stretch>
        </p:blipFill>
        <p:spPr>
          <a:xfrm>
            <a:off x="539886" y="280112"/>
            <a:ext cx="4134249" cy="238125"/>
          </a:xfrm>
          <a:prstGeom prst="rect">
            <a:avLst/>
          </a:prstGeom>
        </p:spPr>
      </p:pic>
      <p:pic>
        <p:nvPicPr>
          <p:cNvPr id="4" name="Picture 3">
            <a:extLst>
              <a:ext uri="{FF2B5EF4-FFF2-40B4-BE49-F238E27FC236}">
                <a16:creationId xmlns:a16="http://schemas.microsoft.com/office/drawing/2014/main" xmlns="" id="{8183CD3E-1AB2-48CC-BB76-9B46E6F86DCD}"/>
              </a:ext>
            </a:extLst>
          </p:cNvPr>
          <p:cNvPicPr>
            <a:picLocks noChangeAspect="1"/>
          </p:cNvPicPr>
          <p:nvPr/>
        </p:nvPicPr>
        <p:blipFill>
          <a:blip r:embed="rId5"/>
          <a:stretch>
            <a:fillRect/>
          </a:stretch>
        </p:blipFill>
        <p:spPr>
          <a:xfrm>
            <a:off x="280948" y="657048"/>
            <a:ext cx="4707544" cy="2539158"/>
          </a:xfrm>
          <a:prstGeom prst="rect">
            <a:avLst/>
          </a:prstGeom>
        </p:spPr>
      </p:pic>
      <p:pic>
        <p:nvPicPr>
          <p:cNvPr id="5" name="Picture 4">
            <a:extLst>
              <a:ext uri="{FF2B5EF4-FFF2-40B4-BE49-F238E27FC236}">
                <a16:creationId xmlns:a16="http://schemas.microsoft.com/office/drawing/2014/main" xmlns="" id="{FCFCF09F-1B22-4830-8B6F-899135E6458B}"/>
              </a:ext>
            </a:extLst>
          </p:cNvPr>
          <p:cNvPicPr>
            <a:picLocks noChangeAspect="1"/>
          </p:cNvPicPr>
          <p:nvPr/>
        </p:nvPicPr>
        <p:blipFill>
          <a:blip r:embed="rId6"/>
          <a:stretch>
            <a:fillRect/>
          </a:stretch>
        </p:blipFill>
        <p:spPr>
          <a:xfrm>
            <a:off x="581793" y="3457102"/>
            <a:ext cx="3987078" cy="274665"/>
          </a:xfrm>
          <a:prstGeom prst="rect">
            <a:avLst/>
          </a:prstGeom>
        </p:spPr>
      </p:pic>
      <p:pic>
        <p:nvPicPr>
          <p:cNvPr id="6" name="Picture 5">
            <a:extLst>
              <a:ext uri="{FF2B5EF4-FFF2-40B4-BE49-F238E27FC236}">
                <a16:creationId xmlns:a16="http://schemas.microsoft.com/office/drawing/2014/main" xmlns="" id="{023D648F-A6E2-4A06-912E-61032EC6DD5F}"/>
              </a:ext>
            </a:extLst>
          </p:cNvPr>
          <p:cNvPicPr>
            <a:picLocks noChangeAspect="1"/>
          </p:cNvPicPr>
          <p:nvPr/>
        </p:nvPicPr>
        <p:blipFill>
          <a:blip r:embed="rId7"/>
          <a:stretch>
            <a:fillRect/>
          </a:stretch>
        </p:blipFill>
        <p:spPr>
          <a:xfrm>
            <a:off x="280948" y="3874841"/>
            <a:ext cx="4707544" cy="1620063"/>
          </a:xfrm>
          <a:prstGeom prst="rect">
            <a:avLst/>
          </a:prstGeom>
        </p:spPr>
      </p:pic>
      <p:pic>
        <p:nvPicPr>
          <p:cNvPr id="7" name="Picture 6">
            <a:extLst>
              <a:ext uri="{FF2B5EF4-FFF2-40B4-BE49-F238E27FC236}">
                <a16:creationId xmlns:a16="http://schemas.microsoft.com/office/drawing/2014/main" xmlns="" id="{7F74A3F1-5587-4E2D-9EB8-AFBD71A24C1B}"/>
              </a:ext>
            </a:extLst>
          </p:cNvPr>
          <p:cNvPicPr>
            <a:picLocks noChangeAspect="1"/>
          </p:cNvPicPr>
          <p:nvPr/>
        </p:nvPicPr>
        <p:blipFill>
          <a:blip r:embed="rId8"/>
          <a:stretch>
            <a:fillRect/>
          </a:stretch>
        </p:blipFill>
        <p:spPr>
          <a:xfrm>
            <a:off x="5284476" y="140115"/>
            <a:ext cx="6304041" cy="1914827"/>
          </a:xfrm>
          <a:prstGeom prst="rect">
            <a:avLst/>
          </a:prstGeom>
        </p:spPr>
      </p:pic>
      <p:pic>
        <p:nvPicPr>
          <p:cNvPr id="8" name="Picture 7">
            <a:extLst>
              <a:ext uri="{FF2B5EF4-FFF2-40B4-BE49-F238E27FC236}">
                <a16:creationId xmlns:a16="http://schemas.microsoft.com/office/drawing/2014/main" xmlns="" id="{434A4D09-48B6-495F-817F-9E58CDD5D0B3}"/>
              </a:ext>
            </a:extLst>
          </p:cNvPr>
          <p:cNvPicPr>
            <a:picLocks noChangeAspect="1"/>
          </p:cNvPicPr>
          <p:nvPr/>
        </p:nvPicPr>
        <p:blipFill>
          <a:blip r:embed="rId9"/>
          <a:stretch>
            <a:fillRect/>
          </a:stretch>
        </p:blipFill>
        <p:spPr>
          <a:xfrm>
            <a:off x="5285654" y="4527089"/>
            <a:ext cx="6302864" cy="1227289"/>
          </a:xfrm>
          <a:prstGeom prst="rect">
            <a:avLst/>
          </a:prstGeom>
        </p:spPr>
      </p:pic>
      <p:pic>
        <p:nvPicPr>
          <p:cNvPr id="13" name="Picture 12">
            <a:extLst>
              <a:ext uri="{FF2B5EF4-FFF2-40B4-BE49-F238E27FC236}">
                <a16:creationId xmlns:a16="http://schemas.microsoft.com/office/drawing/2014/main" xmlns="" id="{F17CFF25-4623-46BE-A231-070966AAFFD1}"/>
              </a:ext>
            </a:extLst>
          </p:cNvPr>
          <p:cNvPicPr>
            <a:picLocks noChangeAspect="1"/>
          </p:cNvPicPr>
          <p:nvPr/>
        </p:nvPicPr>
        <p:blipFill>
          <a:blip r:embed="rId10"/>
          <a:stretch>
            <a:fillRect/>
          </a:stretch>
        </p:blipFill>
        <p:spPr>
          <a:xfrm>
            <a:off x="5285654" y="2097336"/>
            <a:ext cx="6302864" cy="2388304"/>
          </a:xfrm>
          <a:prstGeom prst="rect">
            <a:avLst/>
          </a:prstGeom>
        </p:spPr>
      </p:pic>
    </p:spTree>
    <p:extLst>
      <p:ext uri="{BB962C8B-B14F-4D97-AF65-F5344CB8AC3E}">
        <p14:creationId xmlns:p14="http://schemas.microsoft.com/office/powerpoint/2010/main" val="168396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xmlns="" id="{F63EABD7-74DB-8B41-BF0D-AA070870E2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2"/>
            <a:ext cx="12192001" cy="6858002"/>
          </a:xfrm>
          <a:prstGeom prst="rect">
            <a:avLst/>
          </a:prstGeom>
        </p:spPr>
      </p:pic>
      <p:grpSp>
        <p:nvGrpSpPr>
          <p:cNvPr id="2" name="Group 1">
            <a:extLst>
              <a:ext uri="{FF2B5EF4-FFF2-40B4-BE49-F238E27FC236}">
                <a16:creationId xmlns:a16="http://schemas.microsoft.com/office/drawing/2014/main" xmlns="" id="{E45FA65B-6356-A64E-84F5-03C446932D87}"/>
              </a:ext>
            </a:extLst>
          </p:cNvPr>
          <p:cNvGrpSpPr/>
          <p:nvPr/>
        </p:nvGrpSpPr>
        <p:grpSpPr>
          <a:xfrm>
            <a:off x="5312" y="-2"/>
            <a:ext cx="11336198" cy="6762201"/>
            <a:chOff x="5312" y="-2"/>
            <a:chExt cx="11336198" cy="6762201"/>
          </a:xfrm>
        </p:grpSpPr>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grpSp>
      <p:sp>
        <p:nvSpPr>
          <p:cNvPr id="38" name="officeArt object">
            <a:extLst>
              <a:ext uri="{FF2B5EF4-FFF2-40B4-BE49-F238E27FC236}">
                <a16:creationId xmlns:a16="http://schemas.microsoft.com/office/drawing/2014/main" xmlns="" id="{FAAE26FA-E421-044F-A89B-E23CBBD95D4C}"/>
              </a:ext>
            </a:extLst>
          </p:cNvPr>
          <p:cNvSpPr txBox="1"/>
          <p:nvPr/>
        </p:nvSpPr>
        <p:spPr>
          <a:xfrm>
            <a:off x="7343221" y="6542546"/>
            <a:ext cx="4525379" cy="284405"/>
          </a:xfrm>
          <a:prstGeom prst="rect">
            <a:avLst/>
          </a:prstGeom>
          <a:noFill/>
          <a:ln w="12700" cap="flat">
            <a:noFill/>
            <a:miter lim="400000"/>
          </a:ln>
          <a:effectLst/>
        </p:spPr>
        <p:txBody>
          <a:bodyPr wrap="square" lIns="38100" tIns="38100" rIns="38100" bIns="38100" numCol="1" anchor="ctr">
            <a:noAutofit/>
          </a:bodyPr>
          <a:lstStyle/>
          <a:p>
            <a:pPr algn="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Image credit: Sloan Digital Sky Survey, DR3</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xmlns="" id="{34DB516F-D861-0B45-8338-53A97BE76854}"/>
              </a:ext>
            </a:extLst>
          </p:cNvPr>
          <p:cNvSpPr/>
          <p:nvPr/>
        </p:nvSpPr>
        <p:spPr>
          <a:xfrm>
            <a:off x="2304540" y="57699"/>
            <a:ext cx="6894836" cy="400110"/>
          </a:xfrm>
          <a:prstGeom prst="rect">
            <a:avLst/>
          </a:prstGeom>
        </p:spPr>
        <p:txBody>
          <a:bodyPr wrap="none">
            <a:spAutoFit/>
          </a:bodyPr>
          <a:lstStyle/>
          <a:p>
            <a:r>
              <a:rPr lang="en-US" sz="2000" b="1" i="1"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Discover…		Access…		Analyze…</a:t>
            </a:r>
            <a:endParaRPr lang="en-US" sz="2000" b="1" i="1" dirty="0"/>
          </a:p>
        </p:txBody>
      </p:sp>
      <p:sp>
        <p:nvSpPr>
          <p:cNvPr id="42" name="Rectangle 41">
            <a:extLst>
              <a:ext uri="{FF2B5EF4-FFF2-40B4-BE49-F238E27FC236}">
                <a16:creationId xmlns:a16="http://schemas.microsoft.com/office/drawing/2014/main" xmlns="" id="{DBC5AF19-1609-5A4A-9F01-434CF74631D0}"/>
              </a:ext>
            </a:extLst>
          </p:cNvPr>
          <p:cNvSpPr/>
          <p:nvPr/>
        </p:nvSpPr>
        <p:spPr>
          <a:xfrm>
            <a:off x="0" y="7025047"/>
            <a:ext cx="4122247" cy="492443"/>
          </a:xfrm>
          <a:prstGeom prst="rect">
            <a:avLst/>
          </a:prstGeom>
        </p:spPr>
        <p:txBody>
          <a:bodyPr wrap="square">
            <a:spAutoFit/>
          </a:bodyPr>
          <a:lstStyle/>
          <a:p>
            <a:r>
              <a:rPr lang="en-US" sz="14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SciServer</a:t>
            </a:r>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(JHU/IDIES)</a:t>
            </a:r>
          </a:p>
          <a:p>
            <a:r>
              <a:rPr lang="en-US" sz="12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 Simple Cone Search, SIAP, TAP, </a:t>
            </a:r>
            <a:r>
              <a:rPr lang="en-US" sz="12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VOTable</a:t>
            </a:r>
            <a:r>
              <a:rPr lang="en-US" sz="12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a:t>
            </a:r>
            <a:r>
              <a:rPr lang="en-US" sz="12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VOSpace</a:t>
            </a:r>
            <a:endParaRPr lang="en-US" sz="12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endParaRPr>
          </a:p>
        </p:txBody>
      </p:sp>
      <p:cxnSp>
        <p:nvCxnSpPr>
          <p:cNvPr id="53" name="Straight Connector 52">
            <a:extLst>
              <a:ext uri="{FF2B5EF4-FFF2-40B4-BE49-F238E27FC236}">
                <a16:creationId xmlns:a16="http://schemas.microsoft.com/office/drawing/2014/main" xmlns="" id="{0C27E73D-69CA-CC41-9EE1-32022CCEC48D}"/>
              </a:ext>
            </a:extLst>
          </p:cNvPr>
          <p:cNvCxnSpPr>
            <a:cxnSpLocks/>
          </p:cNvCxnSpPr>
          <p:nvPr/>
        </p:nvCxnSpPr>
        <p:spPr>
          <a:xfrm>
            <a:off x="1866750" y="439521"/>
            <a:ext cx="76816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xmlns="" id="{452F41A9-C9BF-1F4F-ACCC-BFFF02AE3535}"/>
              </a:ext>
            </a:extLst>
          </p:cNvPr>
          <p:cNvGrpSpPr/>
          <p:nvPr/>
        </p:nvGrpSpPr>
        <p:grpSpPr>
          <a:xfrm>
            <a:off x="237" y="478730"/>
            <a:ext cx="4778447" cy="2507822"/>
            <a:chOff x="223885" y="487197"/>
            <a:chExt cx="4778447" cy="2507822"/>
          </a:xfrm>
        </p:grpSpPr>
        <p:pic>
          <p:nvPicPr>
            <p:cNvPr id="11" name="Picture 10">
              <a:extLst>
                <a:ext uri="{FF2B5EF4-FFF2-40B4-BE49-F238E27FC236}">
                  <a16:creationId xmlns:a16="http://schemas.microsoft.com/office/drawing/2014/main" xmlns="" id="{9F78C4FB-5BE9-094D-9C34-B740F09AEED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301155" y="851133"/>
              <a:ext cx="4700728" cy="2143501"/>
            </a:xfrm>
            <a:prstGeom prst="rect">
              <a:avLst/>
            </a:prstGeom>
            <a:ln>
              <a:noFill/>
            </a:ln>
          </p:spPr>
        </p:pic>
        <p:sp>
          <p:nvSpPr>
            <p:cNvPr id="43" name="Rectangle 42">
              <a:extLst>
                <a:ext uri="{FF2B5EF4-FFF2-40B4-BE49-F238E27FC236}">
                  <a16:creationId xmlns:a16="http://schemas.microsoft.com/office/drawing/2014/main" xmlns="" id="{EB3735CD-CFE3-3049-ADCD-2FBE552C803C}"/>
                </a:ext>
              </a:extLst>
            </p:cNvPr>
            <p:cNvSpPr/>
            <p:nvPr/>
          </p:nvSpPr>
          <p:spPr>
            <a:xfrm>
              <a:off x="223885" y="487197"/>
              <a:ext cx="4146722" cy="492443"/>
            </a:xfrm>
            <a:prstGeom prst="rect">
              <a:avLst/>
            </a:prstGeom>
          </p:spPr>
          <p:txBody>
            <a:bodyPr wrap="square">
              <a:spAutoFit/>
            </a:bodyPr>
            <a:lstStyle/>
            <a:p>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NOAO Data Lab (NOAO)</a:t>
              </a:r>
            </a:p>
            <a:p>
              <a:r>
                <a:rPr lang="en-US" sz="115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 Simple Cone Search, SIAP, TAP, </a:t>
              </a:r>
              <a:r>
                <a:rPr lang="en-US" sz="115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VOTable</a:t>
              </a:r>
              <a:r>
                <a:rPr lang="en-US" sz="115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a:t>
              </a:r>
              <a:r>
                <a:rPr lang="en-US" sz="115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VOSpace</a:t>
              </a:r>
              <a:endParaRPr lang="en-US" sz="115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endParaRPr>
            </a:p>
          </p:txBody>
        </p:sp>
        <p:cxnSp>
          <p:nvCxnSpPr>
            <p:cNvPr id="59" name="Straight Connector 58">
              <a:extLst>
                <a:ext uri="{FF2B5EF4-FFF2-40B4-BE49-F238E27FC236}">
                  <a16:creationId xmlns:a16="http://schemas.microsoft.com/office/drawing/2014/main" xmlns="" id="{F2F8A8AC-A1E1-5A43-A0D9-4869DC87BDC1}"/>
                </a:ext>
              </a:extLst>
            </p:cNvPr>
            <p:cNvCxnSpPr>
              <a:cxnSpLocks/>
            </p:cNvCxnSpPr>
            <p:nvPr/>
          </p:nvCxnSpPr>
          <p:spPr>
            <a:xfrm>
              <a:off x="5002332" y="821344"/>
              <a:ext cx="0" cy="2173290"/>
            </a:xfrm>
            <a:prstGeom prst="line">
              <a:avLst/>
            </a:prstGeom>
            <a:ln w="3175">
              <a:gradFill flip="none" rotWithShape="1">
                <a:gsLst>
                  <a:gs pos="0">
                    <a:srgbClr val="CACED0"/>
                  </a:gs>
                  <a:gs pos="100000">
                    <a:schemeClr val="tx1">
                      <a:alpha val="3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A11CA7AD-3DEC-2B41-B0FA-E0F3C3E983A0}"/>
                </a:ext>
              </a:extLst>
            </p:cNvPr>
            <p:cNvCxnSpPr>
              <a:cxnSpLocks/>
            </p:cNvCxnSpPr>
            <p:nvPr/>
          </p:nvCxnSpPr>
          <p:spPr>
            <a:xfrm>
              <a:off x="301155" y="2995019"/>
              <a:ext cx="4700728" cy="0"/>
            </a:xfrm>
            <a:prstGeom prst="line">
              <a:avLst/>
            </a:prstGeom>
            <a:ln w="3175">
              <a:gradFill flip="none" rotWithShape="1">
                <a:gsLst>
                  <a:gs pos="0">
                    <a:srgbClr val="CACED0"/>
                  </a:gs>
                  <a:gs pos="100000">
                    <a:schemeClr val="tx1">
                      <a:alpha val="30000"/>
                    </a:schemeClr>
                  </a:gs>
                </a:gsLst>
                <a:lin ang="8100000" scaled="1"/>
                <a:tileRect/>
              </a:gra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xmlns="" id="{035DE54D-9C3A-1940-B28E-AC5D91B7E94E}"/>
              </a:ext>
            </a:extLst>
          </p:cNvPr>
          <p:cNvGrpSpPr/>
          <p:nvPr/>
        </p:nvGrpSpPr>
        <p:grpSpPr>
          <a:xfrm>
            <a:off x="6955594" y="5942022"/>
            <a:ext cx="5041266" cy="493084"/>
            <a:chOff x="6806509" y="5942022"/>
            <a:chExt cx="5041266" cy="493084"/>
          </a:xfrm>
        </p:grpSpPr>
        <p:pic>
          <p:nvPicPr>
            <p:cNvPr id="97" name="Picture 96">
              <a:extLst>
                <a:ext uri="{FF2B5EF4-FFF2-40B4-BE49-F238E27FC236}">
                  <a16:creationId xmlns:a16="http://schemas.microsoft.com/office/drawing/2014/main" xmlns="" id="{B39107DC-3574-3744-AC5A-32F39166DE58}"/>
                </a:ext>
              </a:extLst>
            </p:cNvPr>
            <p:cNvPicPr>
              <a:picLocks noChangeAspect="1"/>
            </p:cNvPicPr>
            <p:nvPr/>
          </p:nvPicPr>
          <p:blipFill>
            <a:blip r:embed="rId6"/>
            <a:stretch>
              <a:fillRect/>
            </a:stretch>
          </p:blipFill>
          <p:spPr>
            <a:xfrm>
              <a:off x="7871322" y="5947955"/>
              <a:ext cx="762000" cy="482600"/>
            </a:xfrm>
            <a:prstGeom prst="rect">
              <a:avLst/>
            </a:prstGeom>
          </p:spPr>
        </p:pic>
        <p:pic>
          <p:nvPicPr>
            <p:cNvPr id="98" name="Picture 97">
              <a:extLst>
                <a:ext uri="{FF2B5EF4-FFF2-40B4-BE49-F238E27FC236}">
                  <a16:creationId xmlns:a16="http://schemas.microsoft.com/office/drawing/2014/main" xmlns="" id="{ABCBF94A-DB70-894A-B8D1-2DFFF0E04447}"/>
                </a:ext>
              </a:extLst>
            </p:cNvPr>
            <p:cNvPicPr>
              <a:picLocks noChangeAspect="1"/>
            </p:cNvPicPr>
            <p:nvPr/>
          </p:nvPicPr>
          <p:blipFill>
            <a:blip r:embed="rId7"/>
            <a:stretch>
              <a:fillRect/>
            </a:stretch>
          </p:blipFill>
          <p:spPr>
            <a:xfrm>
              <a:off x="8706665" y="5960945"/>
              <a:ext cx="711200" cy="469900"/>
            </a:xfrm>
            <a:prstGeom prst="rect">
              <a:avLst/>
            </a:prstGeom>
          </p:spPr>
        </p:pic>
        <p:pic>
          <p:nvPicPr>
            <p:cNvPr id="99" name="Picture 98">
              <a:extLst>
                <a:ext uri="{FF2B5EF4-FFF2-40B4-BE49-F238E27FC236}">
                  <a16:creationId xmlns:a16="http://schemas.microsoft.com/office/drawing/2014/main" xmlns="" id="{EC1DD571-1C3C-B449-ABE2-B6F7E115BF0F}"/>
                </a:ext>
              </a:extLst>
            </p:cNvPr>
            <p:cNvPicPr>
              <a:picLocks noChangeAspect="1"/>
            </p:cNvPicPr>
            <p:nvPr/>
          </p:nvPicPr>
          <p:blipFill>
            <a:blip r:embed="rId8"/>
            <a:stretch>
              <a:fillRect/>
            </a:stretch>
          </p:blipFill>
          <p:spPr>
            <a:xfrm>
              <a:off x="9491076" y="5961548"/>
              <a:ext cx="469900" cy="469900"/>
            </a:xfrm>
            <a:prstGeom prst="rect">
              <a:avLst/>
            </a:prstGeom>
          </p:spPr>
        </p:pic>
        <p:pic>
          <p:nvPicPr>
            <p:cNvPr id="100" name="Picture 99">
              <a:extLst>
                <a:ext uri="{FF2B5EF4-FFF2-40B4-BE49-F238E27FC236}">
                  <a16:creationId xmlns:a16="http://schemas.microsoft.com/office/drawing/2014/main" xmlns="" id="{11E2F5AC-683E-0842-834B-A823AA43154A}"/>
                </a:ext>
              </a:extLst>
            </p:cNvPr>
            <p:cNvPicPr>
              <a:picLocks noChangeAspect="1"/>
            </p:cNvPicPr>
            <p:nvPr/>
          </p:nvPicPr>
          <p:blipFill>
            <a:blip r:embed="rId9"/>
            <a:stretch>
              <a:fillRect/>
            </a:stretch>
          </p:blipFill>
          <p:spPr>
            <a:xfrm>
              <a:off x="10107399" y="5960945"/>
              <a:ext cx="533400" cy="469900"/>
            </a:xfrm>
            <a:prstGeom prst="rect">
              <a:avLst/>
            </a:prstGeom>
          </p:spPr>
        </p:pic>
        <p:pic>
          <p:nvPicPr>
            <p:cNvPr id="101" name="Picture 100">
              <a:extLst>
                <a:ext uri="{FF2B5EF4-FFF2-40B4-BE49-F238E27FC236}">
                  <a16:creationId xmlns:a16="http://schemas.microsoft.com/office/drawing/2014/main" xmlns="" id="{49E1747F-628C-AD49-8BDB-EE76670306FF}"/>
                </a:ext>
              </a:extLst>
            </p:cNvPr>
            <p:cNvPicPr>
              <a:picLocks noChangeAspect="1"/>
            </p:cNvPicPr>
            <p:nvPr/>
          </p:nvPicPr>
          <p:blipFill>
            <a:blip r:embed="rId10"/>
            <a:stretch>
              <a:fillRect/>
            </a:stretch>
          </p:blipFill>
          <p:spPr>
            <a:xfrm>
              <a:off x="10710690" y="5962143"/>
              <a:ext cx="571500" cy="469900"/>
            </a:xfrm>
            <a:prstGeom prst="rect">
              <a:avLst/>
            </a:prstGeom>
          </p:spPr>
        </p:pic>
        <p:pic>
          <p:nvPicPr>
            <p:cNvPr id="102" name="Picture 101">
              <a:extLst>
                <a:ext uri="{FF2B5EF4-FFF2-40B4-BE49-F238E27FC236}">
                  <a16:creationId xmlns:a16="http://schemas.microsoft.com/office/drawing/2014/main" xmlns="" id="{3060ADDC-6E2D-EA48-AA25-E2858E94550D}"/>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bwMode="auto">
            <a:xfrm>
              <a:off x="6806509" y="5942022"/>
              <a:ext cx="1041167" cy="493084"/>
            </a:xfrm>
            <a:prstGeom prst="rect">
              <a:avLst/>
            </a:prstGeom>
            <a:noFill/>
            <a:ln w="12700">
              <a:noFill/>
            </a:ln>
          </p:spPr>
        </p:pic>
        <p:pic>
          <p:nvPicPr>
            <p:cNvPr id="103" name="Picture 102">
              <a:extLst>
                <a:ext uri="{FF2B5EF4-FFF2-40B4-BE49-F238E27FC236}">
                  <a16:creationId xmlns:a16="http://schemas.microsoft.com/office/drawing/2014/main" xmlns="" id="{5A0A44C6-3CED-C040-A54F-46488033DBFE}"/>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a:off x="11360976" y="5942022"/>
              <a:ext cx="486799" cy="487448"/>
            </a:xfrm>
            <a:prstGeom prst="rect">
              <a:avLst/>
            </a:prstGeom>
          </p:spPr>
        </p:pic>
      </p:grpSp>
      <p:grpSp>
        <p:nvGrpSpPr>
          <p:cNvPr id="44" name="Group 43">
            <a:extLst>
              <a:ext uri="{FF2B5EF4-FFF2-40B4-BE49-F238E27FC236}">
                <a16:creationId xmlns:a16="http://schemas.microsoft.com/office/drawing/2014/main" xmlns="" id="{48110540-1AAE-6146-83DF-A5C3DD123205}"/>
              </a:ext>
            </a:extLst>
          </p:cNvPr>
          <p:cNvGrpSpPr>
            <a:grpSpLocks noChangeAspect="1"/>
          </p:cNvGrpSpPr>
          <p:nvPr/>
        </p:nvGrpSpPr>
        <p:grpSpPr>
          <a:xfrm>
            <a:off x="6067613" y="460505"/>
            <a:ext cx="5211673" cy="2592957"/>
            <a:chOff x="5623060" y="468972"/>
            <a:chExt cx="5436770" cy="2704949"/>
          </a:xfrm>
        </p:grpSpPr>
        <p:pic>
          <p:nvPicPr>
            <p:cNvPr id="45" name="Picture 44">
              <a:extLst>
                <a:ext uri="{FF2B5EF4-FFF2-40B4-BE49-F238E27FC236}">
                  <a16:creationId xmlns:a16="http://schemas.microsoft.com/office/drawing/2014/main" xmlns="" id="{1D51CE4A-6CD1-0947-B0CB-9C681AC5E94F}"/>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5690889" y="523257"/>
              <a:ext cx="4977800" cy="2650664"/>
            </a:xfrm>
            <a:prstGeom prst="rect">
              <a:avLst/>
            </a:prstGeom>
            <a:ln>
              <a:noFill/>
            </a:ln>
          </p:spPr>
        </p:pic>
        <p:pic>
          <p:nvPicPr>
            <p:cNvPr id="46" name="Picture 45">
              <a:extLst>
                <a:ext uri="{FF2B5EF4-FFF2-40B4-BE49-F238E27FC236}">
                  <a16:creationId xmlns:a16="http://schemas.microsoft.com/office/drawing/2014/main" xmlns="" id="{AFF5ABB1-7CBD-4240-A811-DB848844ABE7}"/>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8676817" y="1186312"/>
              <a:ext cx="2383013" cy="1274321"/>
            </a:xfrm>
            <a:prstGeom prst="rect">
              <a:avLst/>
            </a:prstGeom>
          </p:spPr>
        </p:pic>
        <p:sp>
          <p:nvSpPr>
            <p:cNvPr id="47" name="Rectangle 46">
              <a:extLst>
                <a:ext uri="{FF2B5EF4-FFF2-40B4-BE49-F238E27FC236}">
                  <a16:creationId xmlns:a16="http://schemas.microsoft.com/office/drawing/2014/main" xmlns="" id="{C6E06647-F5F9-7E47-BA17-4A5D579BB3D4}"/>
                </a:ext>
              </a:extLst>
            </p:cNvPr>
            <p:cNvSpPr/>
            <p:nvPr/>
          </p:nvSpPr>
          <p:spPr>
            <a:xfrm>
              <a:off x="5623060" y="468972"/>
              <a:ext cx="3508690" cy="505685"/>
            </a:xfrm>
            <a:prstGeom prst="rect">
              <a:avLst/>
            </a:prstGeom>
          </p:spPr>
          <p:txBody>
            <a:bodyPr wrap="none">
              <a:spAutoFit/>
            </a:bodyPr>
            <a:lstStyle/>
            <a:p>
              <a:r>
                <a:rPr lang="en-US" sz="1400" dirty="0">
                  <a:solidFill>
                    <a:schemeClr val="bg1"/>
                  </a:solidFill>
                  <a:effectLst>
                    <a:outerShdw blurRad="50800" dist="38100" dir="2700000" algn="tl" rotWithShape="0">
                      <a:schemeClr val="tx1">
                        <a:alpha val="40000"/>
                      </a:schemeClr>
                    </a:outerShdw>
                  </a:effectLst>
                  <a:latin typeface="TeX Gyre Heros"/>
                  <a:ea typeface="Arial Unicode MS" panose="020B0604020202020204" pitchFamily="34" charset="-128"/>
                  <a:cs typeface="Arial Unicode MS" panose="020B0604020202020204" pitchFamily="34" charset="-128"/>
                </a:rPr>
                <a:t>World Wide Telescope (AAS)</a:t>
              </a:r>
            </a:p>
            <a:p>
              <a:r>
                <a:rPr lang="en-US" sz="1150" dirty="0">
                  <a:solidFill>
                    <a:schemeClr val="bg1"/>
                  </a:solidFill>
                  <a:effectLst>
                    <a:outerShdw blurRad="50800" dist="38100" dir="2700000" algn="tl" rotWithShape="0">
                      <a:schemeClr val="tx1">
                        <a:alpha val="40000"/>
                      </a:schemeClr>
                    </a:outerShdw>
                  </a:effectLst>
                  <a:latin typeface="TeX Gyre Heros"/>
                  <a:ea typeface="Arial Unicode MS" panose="020B0604020202020204" pitchFamily="34" charset="-128"/>
                  <a:cs typeface="Arial Unicode MS" panose="020B0604020202020204" pitchFamily="34" charset="-128"/>
                </a:rPr>
                <a:t>VO: Simple Cone Search, </a:t>
              </a:r>
              <a:r>
                <a:rPr lang="en-US" sz="1150" dirty="0" err="1">
                  <a:solidFill>
                    <a:schemeClr val="bg1"/>
                  </a:solidFill>
                  <a:effectLst>
                    <a:outerShdw blurRad="50800" dist="38100" dir="2700000" algn="tl" rotWithShape="0">
                      <a:schemeClr val="tx1">
                        <a:alpha val="40000"/>
                      </a:schemeClr>
                    </a:outerShdw>
                  </a:effectLst>
                  <a:latin typeface="TeX Gyre Heros"/>
                  <a:ea typeface="Arial Unicode MS" panose="020B0604020202020204" pitchFamily="34" charset="-128"/>
                  <a:cs typeface="Arial Unicode MS" panose="020B0604020202020204" pitchFamily="34" charset="-128"/>
                </a:rPr>
                <a:t>VOTable</a:t>
              </a:r>
              <a:r>
                <a:rPr lang="en-US" sz="1150" dirty="0">
                  <a:solidFill>
                    <a:schemeClr val="bg1"/>
                  </a:solidFill>
                  <a:effectLst>
                    <a:outerShdw blurRad="50800" dist="38100" dir="2700000" algn="tl" rotWithShape="0">
                      <a:schemeClr val="tx1">
                        <a:alpha val="40000"/>
                      </a:schemeClr>
                    </a:outerShdw>
                  </a:effectLst>
                  <a:latin typeface="TeX Gyre Heros"/>
                  <a:ea typeface="Arial Unicode MS" panose="020B0604020202020204" pitchFamily="34" charset="-128"/>
                  <a:cs typeface="Arial Unicode MS" panose="020B0604020202020204" pitchFamily="34" charset="-128"/>
                </a:rPr>
                <a:t>, SAMP, TAP</a:t>
              </a:r>
              <a:endParaRPr lang="en-US" sz="1150" dirty="0">
                <a:solidFill>
                  <a:schemeClr val="bg1"/>
                </a:solidFill>
                <a:effectLst>
                  <a:outerShdw blurRad="50800" dist="38100" dir="2700000" algn="tl" rotWithShape="0">
                    <a:schemeClr val="tx1">
                      <a:alpha val="40000"/>
                    </a:schemeClr>
                  </a:outerShdw>
                </a:effectLst>
              </a:endParaRPr>
            </a:p>
          </p:txBody>
        </p:sp>
        <p:cxnSp>
          <p:nvCxnSpPr>
            <p:cNvPr id="48" name="Straight Connector 47">
              <a:extLst>
                <a:ext uri="{FF2B5EF4-FFF2-40B4-BE49-F238E27FC236}">
                  <a16:creationId xmlns:a16="http://schemas.microsoft.com/office/drawing/2014/main" xmlns="" id="{F6A9DDA3-F094-7C48-B326-2AE56F8B95E5}"/>
                </a:ext>
              </a:extLst>
            </p:cNvPr>
            <p:cNvCxnSpPr>
              <a:cxnSpLocks/>
            </p:cNvCxnSpPr>
            <p:nvPr/>
          </p:nvCxnSpPr>
          <p:spPr>
            <a:xfrm>
              <a:off x="5691104" y="514790"/>
              <a:ext cx="0" cy="2648640"/>
            </a:xfrm>
            <a:prstGeom prst="line">
              <a:avLst/>
            </a:prstGeom>
            <a:ln>
              <a:gradFill flip="none" rotWithShape="1">
                <a:gsLst>
                  <a:gs pos="25000">
                    <a:srgbClr val="CACED0"/>
                  </a:gs>
                  <a:gs pos="100000">
                    <a:schemeClr val="tx1">
                      <a:alpha val="3000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xmlns="" id="{6BC76FB1-7950-3A41-8EDD-FF8324A6C9F8}"/>
                </a:ext>
              </a:extLst>
            </p:cNvPr>
            <p:cNvCxnSpPr>
              <a:cxnSpLocks/>
            </p:cNvCxnSpPr>
            <p:nvPr/>
          </p:nvCxnSpPr>
          <p:spPr>
            <a:xfrm>
              <a:off x="5687790" y="3163430"/>
              <a:ext cx="4981113" cy="0"/>
            </a:xfrm>
            <a:prstGeom prst="line">
              <a:avLst/>
            </a:prstGeom>
            <a:ln w="3175">
              <a:gradFill flip="none" rotWithShape="1">
                <a:gsLst>
                  <a:gs pos="0">
                    <a:srgbClr val="CACED0"/>
                  </a:gs>
                  <a:gs pos="100000">
                    <a:schemeClr val="tx1">
                      <a:alpha val="3000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xmlns="" id="{4FE87E7F-7118-AE46-975C-A61B55357960}"/>
              </a:ext>
            </a:extLst>
          </p:cNvPr>
          <p:cNvGrpSpPr>
            <a:grpSpLocks noChangeAspect="1"/>
          </p:cNvGrpSpPr>
          <p:nvPr/>
        </p:nvGrpSpPr>
        <p:grpSpPr>
          <a:xfrm>
            <a:off x="3540394" y="3014744"/>
            <a:ext cx="4355615" cy="2687840"/>
            <a:chOff x="11027" y="-288872"/>
            <a:chExt cx="4772257" cy="2955337"/>
          </a:xfrm>
        </p:grpSpPr>
        <p:pic>
          <p:nvPicPr>
            <p:cNvPr id="64" name="Picture 63">
              <a:extLst>
                <a:ext uri="{FF2B5EF4-FFF2-40B4-BE49-F238E27FC236}">
                  <a16:creationId xmlns:a16="http://schemas.microsoft.com/office/drawing/2014/main" xmlns="" id="{FDF038EE-FD10-9C48-A80D-E5A82459E17A}"/>
                </a:ext>
              </a:extLst>
            </p:cNvPr>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09956" y="238558"/>
              <a:ext cx="4584118" cy="2427907"/>
            </a:xfrm>
            <a:prstGeom prst="rect">
              <a:avLst/>
            </a:prstGeom>
          </p:spPr>
        </p:pic>
        <p:sp>
          <p:nvSpPr>
            <p:cNvPr id="65" name="Rectangle 64">
              <a:extLst>
                <a:ext uri="{FF2B5EF4-FFF2-40B4-BE49-F238E27FC236}">
                  <a16:creationId xmlns:a16="http://schemas.microsoft.com/office/drawing/2014/main" xmlns="" id="{D6603D75-1F87-764F-88AF-F80A288605C6}"/>
                </a:ext>
              </a:extLst>
            </p:cNvPr>
            <p:cNvSpPr/>
            <p:nvPr/>
          </p:nvSpPr>
          <p:spPr>
            <a:xfrm>
              <a:off x="11027" y="-288872"/>
              <a:ext cx="4772257" cy="539063"/>
            </a:xfrm>
            <a:prstGeom prst="rect">
              <a:avLst/>
            </a:prstGeom>
          </p:spPr>
          <p:txBody>
            <a:bodyPr wrap="none">
              <a:spAutoFit/>
            </a:bodyPr>
            <a:lstStyle/>
            <a:p>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MAST (</a:t>
              </a:r>
              <a:r>
                <a:rPr lang="en-US" sz="14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a:t>
              </a:r>
            </a:p>
            <a:p>
              <a:r>
                <a:rPr lang="en-US" sz="115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 Simple Cone Search, TAP, SIAP, </a:t>
              </a:r>
              <a:r>
                <a:rPr lang="en-US" sz="115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VOTable</a:t>
              </a:r>
              <a:r>
                <a:rPr lang="en-US" sz="115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VO Registry </a:t>
              </a:r>
            </a:p>
          </p:txBody>
        </p:sp>
      </p:grpSp>
      <p:grpSp>
        <p:nvGrpSpPr>
          <p:cNvPr id="39" name="Group 38">
            <a:extLst>
              <a:ext uri="{FF2B5EF4-FFF2-40B4-BE49-F238E27FC236}">
                <a16:creationId xmlns:a16="http://schemas.microsoft.com/office/drawing/2014/main" xmlns="" id="{F1F41432-01AE-E247-ABDA-24D86AE465E8}"/>
              </a:ext>
            </a:extLst>
          </p:cNvPr>
          <p:cNvGrpSpPr>
            <a:grpSpLocks noChangeAspect="1"/>
          </p:cNvGrpSpPr>
          <p:nvPr/>
        </p:nvGrpSpPr>
        <p:grpSpPr>
          <a:xfrm>
            <a:off x="4784615" y="1019533"/>
            <a:ext cx="1343982" cy="1657598"/>
            <a:chOff x="4960169" y="3850646"/>
            <a:chExt cx="1378904" cy="1700669"/>
          </a:xfrm>
        </p:grpSpPr>
        <p:sp>
          <p:nvSpPr>
            <p:cNvPr id="50" name="Rectangle 49">
              <a:extLst>
                <a:ext uri="{FF2B5EF4-FFF2-40B4-BE49-F238E27FC236}">
                  <a16:creationId xmlns:a16="http://schemas.microsoft.com/office/drawing/2014/main" xmlns="" id="{A17EEECC-BA26-BF4A-84EC-2CE51618D3B6}"/>
                </a:ext>
              </a:extLst>
            </p:cNvPr>
            <p:cNvSpPr/>
            <p:nvPr/>
          </p:nvSpPr>
          <p:spPr>
            <a:xfrm>
              <a:off x="4960169" y="5243538"/>
              <a:ext cx="1378904" cy="307777"/>
            </a:xfrm>
            <a:prstGeom prst="rect">
              <a:avLst/>
            </a:prstGeom>
          </p:spPr>
          <p:txBody>
            <a:bodyPr wrap="none">
              <a:spAutoFit/>
            </a:bodyPr>
            <a:lstStyle/>
            <a:p>
              <a:r>
                <a:rPr lang="en-US" sz="14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bit.ly</a:t>
              </a:r>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a:t>
              </a:r>
              <a:r>
                <a:rPr lang="en-US" sz="1400" dirty="0" err="1">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usvoa-iau</a:t>
              </a:r>
              <a:endParaRPr lang="en-US" sz="1400" dirty="0"/>
            </a:p>
          </p:txBody>
        </p:sp>
        <p:pic>
          <p:nvPicPr>
            <p:cNvPr id="51" name="Picture 50">
              <a:extLst>
                <a:ext uri="{FF2B5EF4-FFF2-40B4-BE49-F238E27FC236}">
                  <a16:creationId xmlns:a16="http://schemas.microsoft.com/office/drawing/2014/main" xmlns="" id="{585CB1DA-8891-BB46-965D-2B07EF07CAC4}"/>
                </a:ext>
              </a:extLst>
            </p:cNvPr>
            <p:cNvPicPr>
              <a:picLocks noChangeAspect="1"/>
            </p:cNvPicPr>
            <p:nvPr/>
          </p:nvPicPr>
          <p:blipFill>
            <a:blip r:embed="rId16"/>
            <a:stretch>
              <a:fillRect/>
            </a:stretch>
          </p:blipFill>
          <p:spPr>
            <a:xfrm>
              <a:off x="5124939" y="4178443"/>
              <a:ext cx="1045075" cy="1045075"/>
            </a:xfrm>
            <a:prstGeom prst="roundRect">
              <a:avLst/>
            </a:prstGeom>
          </p:spPr>
        </p:pic>
        <p:sp>
          <p:nvSpPr>
            <p:cNvPr id="52" name="Rectangle 51">
              <a:extLst>
                <a:ext uri="{FF2B5EF4-FFF2-40B4-BE49-F238E27FC236}">
                  <a16:creationId xmlns:a16="http://schemas.microsoft.com/office/drawing/2014/main" xmlns="" id="{B48B513A-DDCC-FA4A-B098-0B2E328059AB}"/>
                </a:ext>
              </a:extLst>
            </p:cNvPr>
            <p:cNvSpPr/>
            <p:nvPr/>
          </p:nvSpPr>
          <p:spPr>
            <a:xfrm>
              <a:off x="5165613" y="3850646"/>
              <a:ext cx="960519" cy="307777"/>
            </a:xfrm>
            <a:prstGeom prst="rect">
              <a:avLst/>
            </a:prstGeom>
          </p:spPr>
          <p:txBody>
            <a:bodyPr wrap="none">
              <a:spAutoFit/>
            </a:bodyPr>
            <a:lstStyle/>
            <a:p>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See more</a:t>
              </a:r>
              <a:endParaRPr lang="en-US" sz="1400" dirty="0"/>
            </a:p>
          </p:txBody>
        </p:sp>
      </p:grpSp>
      <p:grpSp>
        <p:nvGrpSpPr>
          <p:cNvPr id="66" name="Group 65">
            <a:extLst>
              <a:ext uri="{FF2B5EF4-FFF2-40B4-BE49-F238E27FC236}">
                <a16:creationId xmlns:a16="http://schemas.microsoft.com/office/drawing/2014/main" xmlns="" id="{865C85DC-DB56-F545-8347-12A09D2C4C4A}"/>
              </a:ext>
            </a:extLst>
          </p:cNvPr>
          <p:cNvGrpSpPr>
            <a:grpSpLocks noChangeAspect="1"/>
          </p:cNvGrpSpPr>
          <p:nvPr/>
        </p:nvGrpSpPr>
        <p:grpSpPr>
          <a:xfrm>
            <a:off x="7916865" y="3036186"/>
            <a:ext cx="3325641" cy="2660657"/>
            <a:chOff x="5868936" y="2639909"/>
            <a:chExt cx="3068808" cy="2455177"/>
          </a:xfrm>
        </p:grpSpPr>
        <p:pic>
          <p:nvPicPr>
            <p:cNvPr id="67" name="Picture 66">
              <a:extLst>
                <a:ext uri="{FF2B5EF4-FFF2-40B4-BE49-F238E27FC236}">
                  <a16:creationId xmlns:a16="http://schemas.microsoft.com/office/drawing/2014/main" xmlns="" id="{0250F08E-C994-A240-9E28-20FD110BAC77}"/>
                </a:ext>
              </a:extLst>
            </p:cNvPr>
            <p:cNvPicPr>
              <a:picLocks noChangeAspect="1"/>
            </p:cNvPicPr>
            <p:nvPr/>
          </p:nvPicPr>
          <p:blipFill rotWithShape="1">
            <a:blip r:embed="rId17" cstate="hqprint">
              <a:extLst>
                <a:ext uri="{28A0092B-C50C-407E-A947-70E740481C1C}">
                  <a14:useLocalDpi xmlns:a14="http://schemas.microsoft.com/office/drawing/2010/main"/>
                </a:ext>
              </a:extLst>
            </a:blip>
            <a:srcRect r="42052" b="11003"/>
            <a:stretch/>
          </p:blipFill>
          <p:spPr>
            <a:xfrm>
              <a:off x="5970390" y="3066730"/>
              <a:ext cx="2967354" cy="2028356"/>
            </a:xfrm>
            <a:prstGeom prst="rect">
              <a:avLst/>
            </a:prstGeom>
            <a:ln>
              <a:solidFill>
                <a:srgbClr val="CACED0"/>
              </a:solidFill>
            </a:ln>
          </p:spPr>
        </p:pic>
        <p:sp>
          <p:nvSpPr>
            <p:cNvPr id="68" name="Rectangle 67">
              <a:extLst>
                <a:ext uri="{FF2B5EF4-FFF2-40B4-BE49-F238E27FC236}">
                  <a16:creationId xmlns:a16="http://schemas.microsoft.com/office/drawing/2014/main" xmlns="" id="{1574E026-B280-504A-8EB2-8FEFDF883C74}"/>
                </a:ext>
              </a:extLst>
            </p:cNvPr>
            <p:cNvSpPr/>
            <p:nvPr/>
          </p:nvSpPr>
          <p:spPr>
            <a:xfrm>
              <a:off x="5868936" y="2639909"/>
              <a:ext cx="2960522" cy="447311"/>
            </a:xfrm>
            <a:prstGeom prst="rect">
              <a:avLst/>
            </a:prstGeom>
          </p:spPr>
          <p:txBody>
            <a:bodyPr wrap="square">
              <a:spAutoFit/>
            </a:bodyPr>
            <a:lstStyle/>
            <a:p>
              <a:r>
                <a:rPr lang="en-US" sz="1400"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Iris (SAO/CXC)</a:t>
              </a:r>
            </a:p>
            <a:p>
              <a:r>
                <a:rPr lang="en-US" sz="1150" dirty="0">
                  <a:solidFill>
                    <a:schemeClr val="bg1"/>
                  </a:solidFill>
                  <a:effectLst>
                    <a:outerShdw blurRad="50800" dist="38100" dir="2700000" algn="tl" rotWithShape="0">
                      <a:prstClr val="black">
                        <a:alpha val="40000"/>
                      </a:prstClr>
                    </a:outerShdw>
                  </a:effectLst>
                </a:rPr>
                <a:t>VO: SAMP, </a:t>
              </a:r>
              <a:r>
                <a:rPr lang="en-US" sz="1150" dirty="0" err="1">
                  <a:solidFill>
                    <a:schemeClr val="bg1"/>
                  </a:solidFill>
                  <a:effectLst>
                    <a:outerShdw blurRad="50800" dist="38100" dir="2700000" algn="tl" rotWithShape="0">
                      <a:prstClr val="black">
                        <a:alpha val="40000"/>
                      </a:prstClr>
                    </a:outerShdw>
                  </a:effectLst>
                </a:rPr>
                <a:t>VOTable</a:t>
              </a:r>
              <a:r>
                <a:rPr lang="en-US" sz="1150" dirty="0">
                  <a:solidFill>
                    <a:schemeClr val="bg1"/>
                  </a:solidFill>
                  <a:effectLst>
                    <a:outerShdw blurRad="50800" dist="38100" dir="2700000" algn="tl" rotWithShape="0">
                      <a:prstClr val="black">
                        <a:alpha val="40000"/>
                      </a:prstClr>
                    </a:outerShdw>
                  </a:effectLst>
                </a:rPr>
                <a:t>, </a:t>
              </a:r>
              <a:r>
                <a:rPr lang="en-US" sz="1150" dirty="0" err="1">
                  <a:solidFill>
                    <a:schemeClr val="bg1"/>
                  </a:solidFill>
                  <a:effectLst>
                    <a:outerShdw blurRad="50800" dist="38100" dir="2700000" algn="tl" rotWithShape="0">
                      <a:prstClr val="black">
                        <a:alpha val="40000"/>
                      </a:prstClr>
                    </a:outerShdw>
                  </a:effectLst>
                </a:rPr>
                <a:t>SpectrumDM</a:t>
              </a:r>
              <a:endParaRPr lang="en-US" sz="1150" dirty="0">
                <a:solidFill>
                  <a:schemeClr val="bg1"/>
                </a:solidFill>
                <a:effectLst>
                  <a:outerShdw blurRad="50800" dist="38100" dir="2700000" algn="tl" rotWithShape="0">
                    <a:prstClr val="black">
                      <a:alpha val="40000"/>
                    </a:prstClr>
                  </a:outerShdw>
                </a:effectLst>
              </a:endParaRPr>
            </a:p>
          </p:txBody>
        </p:sp>
      </p:grpSp>
      <p:grpSp>
        <p:nvGrpSpPr>
          <p:cNvPr id="69" name="Group 68">
            <a:extLst>
              <a:ext uri="{FF2B5EF4-FFF2-40B4-BE49-F238E27FC236}">
                <a16:creationId xmlns:a16="http://schemas.microsoft.com/office/drawing/2014/main" xmlns="" id="{E86BD9EE-24D7-B545-A182-5C2F6257CD68}"/>
              </a:ext>
            </a:extLst>
          </p:cNvPr>
          <p:cNvGrpSpPr>
            <a:grpSpLocks noChangeAspect="1"/>
          </p:cNvGrpSpPr>
          <p:nvPr/>
        </p:nvGrpSpPr>
        <p:grpSpPr>
          <a:xfrm>
            <a:off x="-7088" y="3014830"/>
            <a:ext cx="3624710" cy="2687858"/>
            <a:chOff x="185785" y="2759050"/>
            <a:chExt cx="4011397" cy="2974600"/>
          </a:xfrm>
        </p:grpSpPr>
        <p:pic>
          <p:nvPicPr>
            <p:cNvPr id="70" name="Picture 69">
              <a:extLst>
                <a:ext uri="{FF2B5EF4-FFF2-40B4-BE49-F238E27FC236}">
                  <a16:creationId xmlns:a16="http://schemas.microsoft.com/office/drawing/2014/main" xmlns="" id="{72783363-B6BF-9A41-BB71-E25B1983CD48}"/>
                </a:ext>
              </a:extLst>
            </p:cNvPr>
            <p:cNvPicPr>
              <a:picLocks noChangeAspect="1"/>
            </p:cNvPicPr>
            <p:nvPr/>
          </p:nvPicPr>
          <p:blipFill rotWithShape="1">
            <a:blip r:embed="rId18"/>
            <a:srcRect t="4915" r="2566" b="1"/>
            <a:stretch/>
          </p:blipFill>
          <p:spPr>
            <a:xfrm>
              <a:off x="298546" y="3281684"/>
              <a:ext cx="3641265" cy="2451966"/>
            </a:xfrm>
            <a:prstGeom prst="rect">
              <a:avLst/>
            </a:prstGeom>
          </p:spPr>
        </p:pic>
        <p:sp>
          <p:nvSpPr>
            <p:cNvPr id="71" name="Rectangle 70">
              <a:extLst>
                <a:ext uri="{FF2B5EF4-FFF2-40B4-BE49-F238E27FC236}">
                  <a16:creationId xmlns:a16="http://schemas.microsoft.com/office/drawing/2014/main" xmlns="" id="{DA5E62DB-4669-6940-B1F6-178B0B46D3E4}"/>
                </a:ext>
              </a:extLst>
            </p:cNvPr>
            <p:cNvSpPr/>
            <p:nvPr/>
          </p:nvSpPr>
          <p:spPr>
            <a:xfrm>
              <a:off x="185785" y="2759050"/>
              <a:ext cx="4011397" cy="536461"/>
            </a:xfrm>
            <a:prstGeom prst="rect">
              <a:avLst/>
            </a:prstGeom>
          </p:spPr>
          <p:txBody>
            <a:bodyPr wrap="none">
              <a:spAutoFit/>
            </a:bodyPr>
            <a:lstStyle/>
            <a:p>
              <a:r>
                <a:rPr lang="en-US" sz="1400" dirty="0">
                  <a:solidFill>
                    <a:schemeClr val="bg1"/>
                  </a:solidFill>
                  <a:latin typeface="TeXGyreHeros" pitchFamily="2" charset="77"/>
                </a:rPr>
                <a:t>NASA Virtual Observatory:</a:t>
              </a:r>
            </a:p>
            <a:p>
              <a:r>
                <a:rPr lang="en-US" sz="1150" dirty="0">
                  <a:solidFill>
                    <a:schemeClr val="bg1"/>
                  </a:solidFill>
                  <a:latin typeface="TeXGyreHeros" pitchFamily="2" charset="77"/>
                </a:rPr>
                <a:t>Extensive, uniform access to NASA Archive holdings</a:t>
              </a:r>
            </a:p>
          </p:txBody>
        </p:sp>
      </p:grpSp>
    </p:spTree>
    <p:extLst>
      <p:ext uri="{BB962C8B-B14F-4D97-AF65-F5344CB8AC3E}">
        <p14:creationId xmlns:p14="http://schemas.microsoft.com/office/powerpoint/2010/main" val="3286111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0" y="0"/>
            <a:ext cx="11002298" cy="5446856"/>
          </a:xfrm>
          <a:prstGeom prst="rect">
            <a:avLst/>
          </a:prstGeom>
          <a:solidFill>
            <a:srgbClr val="444247"/>
          </a:solidFill>
          <a:ln w="12700" cap="flat">
            <a:noFill/>
            <a:miter lim="400000"/>
          </a:ln>
          <a:effectLst/>
        </p:spPr>
        <p:txBody>
          <a:bodyPr/>
          <a:lstStyle/>
          <a:p>
            <a:endParaRPr lang="en-US" dirty="0"/>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0" y="791921"/>
            <a:ext cx="5892551" cy="1147719"/>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smtClean="0">
                <a:solidFill>
                  <a:srgbClr val="FFFFFF"/>
                </a:solidFill>
                <a:effectLst/>
                <a:latin typeface="TeX Gyre Heros"/>
                <a:ea typeface="Arial Unicode MS" panose="020B0604020202020204" pitchFamily="34" charset="-128"/>
                <a:cs typeface="Arial Unicode MS" panose="020B0604020202020204" pitchFamily="34" charset="-128"/>
              </a:rPr>
              <a:t>VObs.it</a:t>
            </a:r>
            <a:endParaRPr lang="en-US" sz="4000" dirty="0">
              <a:solidFill>
                <a:srgbClr val="FFFFFF"/>
              </a:solidFill>
              <a:effectLst/>
              <a:latin typeface="TeX Gyre Heros"/>
              <a:ea typeface="Arial Unicode MS" panose="020B0604020202020204" pitchFamily="34" charset="-128"/>
              <a:cs typeface="Arial Unicode MS" panose="020B0604020202020204" pitchFamily="34" charset="-128"/>
            </a:endParaRPr>
          </a:p>
          <a:p>
            <a:pPr>
              <a:spcAft>
                <a:spcPts val="0"/>
              </a:spcAft>
            </a:pPr>
            <a:r>
              <a:rPr lang="en-GB" sz="2800" i="1" dirty="0" smtClean="0">
                <a:solidFill>
                  <a:srgbClr val="4DBBB1"/>
                </a:solidFill>
                <a:effectLst/>
                <a:latin typeface="TeX Gyre Heros"/>
                <a:ea typeface="Arial Unicode MS" panose="020B0604020202020204" pitchFamily="34" charset="-128"/>
                <a:cs typeface="Arial Unicode MS" panose="020B0604020202020204" pitchFamily="34" charset="-128"/>
              </a:rPr>
              <a:t>Italian Virtual Observatory</a:t>
            </a:r>
            <a:endParaRPr lang="en-GB" sz="4000" i="1" dirty="0">
              <a:solidFill>
                <a:srgbClr val="4DBBB1"/>
              </a:solidFill>
              <a:effectLst/>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56530" y="2164703"/>
            <a:ext cx="4938896" cy="2840926"/>
          </a:xfrm>
          <a:prstGeom prst="rect">
            <a:avLst/>
          </a:prstGeom>
          <a:noFill/>
          <a:ln w="12700" cap="flat">
            <a:noFill/>
            <a:miter lim="400000"/>
          </a:ln>
          <a:effectLst/>
        </p:spPr>
        <p:txBody>
          <a:bodyPr wrap="square" lIns="0" tIns="0" rIns="0" bIns="0" numCol="1" anchor="b" anchorCtr="0">
            <a:noAutofit/>
          </a:bodyPr>
          <a:lstStyle/>
          <a:p>
            <a:pPr algn="just"/>
            <a:r>
              <a:rPr lang="en-US" sz="1600" dirty="0" smtClean="0">
                <a:solidFill>
                  <a:schemeClr val="bg1"/>
                </a:solidFill>
                <a:latin typeface="TeX Gyre Heros"/>
              </a:rPr>
              <a:t>From </a:t>
            </a:r>
            <a:r>
              <a:rPr lang="en-US" sz="1600" dirty="0">
                <a:solidFill>
                  <a:schemeClr val="bg1"/>
                </a:solidFill>
                <a:latin typeface="TeX Gyre Heros"/>
              </a:rPr>
              <a:t>2003 to 2005, the participation of Italy in </a:t>
            </a:r>
            <a:r>
              <a:rPr lang="en-US" sz="1600" dirty="0" smtClean="0">
                <a:solidFill>
                  <a:schemeClr val="bg1"/>
                </a:solidFill>
                <a:latin typeface="TeX Gyre Heros"/>
              </a:rPr>
              <a:t>the international VO </a:t>
            </a:r>
            <a:r>
              <a:rPr lang="en-US" sz="1600" dirty="0">
                <a:solidFill>
                  <a:schemeClr val="bg1"/>
                </a:solidFill>
                <a:latin typeface="TeX Gyre Heros"/>
              </a:rPr>
              <a:t>activities has been delegated to </a:t>
            </a:r>
            <a:r>
              <a:rPr lang="en-US" sz="1600" dirty="0" smtClean="0">
                <a:solidFill>
                  <a:schemeClr val="bg1"/>
                </a:solidFill>
                <a:latin typeface="TeX Gyre Heros"/>
              </a:rPr>
              <a:t>a Ministry-funded project called DRACO </a:t>
            </a:r>
            <a:r>
              <a:rPr lang="en-US" sz="1600" dirty="0">
                <a:solidFill>
                  <a:schemeClr val="bg1"/>
                </a:solidFill>
                <a:latin typeface="TeX Gyre Heros"/>
              </a:rPr>
              <a:t>(Italian </a:t>
            </a:r>
            <a:r>
              <a:rPr lang="en-US" sz="1600" dirty="0" err="1">
                <a:solidFill>
                  <a:schemeClr val="bg1"/>
                </a:solidFill>
                <a:latin typeface="TeX Gyre Heros"/>
              </a:rPr>
              <a:t>Datagrid</a:t>
            </a:r>
            <a:r>
              <a:rPr lang="en-US" sz="1600" dirty="0">
                <a:solidFill>
                  <a:schemeClr val="bg1"/>
                </a:solidFill>
                <a:latin typeface="TeX Gyre Heros"/>
              </a:rPr>
              <a:t> for Research in Astrophysics and Coordination with the virtual Observatory</a:t>
            </a:r>
            <a:r>
              <a:rPr lang="en-US" sz="1600" dirty="0" smtClean="0">
                <a:solidFill>
                  <a:schemeClr val="bg1"/>
                </a:solidFill>
                <a:latin typeface="TeX Gyre Heros"/>
              </a:rPr>
              <a:t>). </a:t>
            </a:r>
            <a:r>
              <a:rPr lang="en-US" sz="1600" dirty="0">
                <a:solidFill>
                  <a:schemeClr val="bg1"/>
                </a:solidFill>
                <a:latin typeface="TeX Gyre Heros"/>
              </a:rPr>
              <a:t>I</a:t>
            </a:r>
            <a:r>
              <a:rPr lang="en-US" sz="1600" dirty="0" smtClean="0">
                <a:solidFill>
                  <a:schemeClr val="bg1"/>
                </a:solidFill>
                <a:latin typeface="TeX Gyre Heros"/>
              </a:rPr>
              <a:t>n </a:t>
            </a:r>
            <a:r>
              <a:rPr lang="en-US" sz="1600" dirty="0">
                <a:solidFill>
                  <a:schemeClr val="bg1"/>
                </a:solidFill>
                <a:latin typeface="TeX Gyre Heros"/>
              </a:rPr>
              <a:t>October 2005, a separate VO </a:t>
            </a:r>
            <a:r>
              <a:rPr lang="en-US" sz="1600" dirty="0" smtClean="0">
                <a:solidFill>
                  <a:schemeClr val="bg1"/>
                </a:solidFill>
                <a:latin typeface="TeX Gyre Heros"/>
              </a:rPr>
              <a:t>initiative (VObs.it</a:t>
            </a:r>
            <a:r>
              <a:rPr lang="en-US" sz="1600" dirty="0">
                <a:solidFill>
                  <a:schemeClr val="bg1"/>
                </a:solidFill>
                <a:latin typeface="TeX Gyre Heros"/>
              </a:rPr>
              <a:t>) was established and funded by INAF (Italian National Institute for Astrophysics). The aim of this initiative is to coordinate within </a:t>
            </a:r>
            <a:r>
              <a:rPr lang="en-US" sz="1600" dirty="0" smtClean="0">
                <a:solidFill>
                  <a:schemeClr val="bg1"/>
                </a:solidFill>
                <a:latin typeface="TeX Gyre Heros"/>
              </a:rPr>
              <a:t>the </a:t>
            </a:r>
            <a:r>
              <a:rPr lang="en-US" sz="1600" dirty="0">
                <a:solidFill>
                  <a:schemeClr val="bg1"/>
                </a:solidFill>
                <a:latin typeface="TeX Gyre Heros"/>
              </a:rPr>
              <a:t>unified </a:t>
            </a:r>
            <a:r>
              <a:rPr lang="en-US" sz="1600" dirty="0" smtClean="0">
                <a:solidFill>
                  <a:schemeClr val="bg1"/>
                </a:solidFill>
                <a:latin typeface="TeX Gyre Heros"/>
              </a:rPr>
              <a:t>VO approach </a:t>
            </a:r>
            <a:r>
              <a:rPr lang="en-US" sz="1600" dirty="0">
                <a:solidFill>
                  <a:schemeClr val="bg1"/>
                </a:solidFill>
                <a:latin typeface="TeX Gyre Heros"/>
              </a:rPr>
              <a:t>the archives and databases developed by the Italian community. </a:t>
            </a:r>
            <a:r>
              <a:rPr lang="en-US" sz="1600" dirty="0" smtClean="0">
                <a:solidFill>
                  <a:schemeClr val="bg1"/>
                </a:solidFill>
                <a:latin typeface="TeX Gyre Heros"/>
              </a:rPr>
              <a:t>From time to time, VObs.it has obtained collaboration from several institutions outside INAF (ASI, CINECA, some Universities).</a:t>
            </a:r>
            <a:endParaRPr lang="en-US" sz="1600" dirty="0">
              <a:solidFill>
                <a:schemeClr val="bg1"/>
              </a:solidFill>
              <a:latin typeface="TeX Gyre Heros"/>
            </a:endParaRPr>
          </a:p>
        </p:txBody>
      </p:sp>
      <p:pic>
        <p:nvPicPr>
          <p:cNvPr id="1026" name="Picture 2"/>
          <p:cNvPicPr>
            <a:picLocks noChangeAspect="1" noChangeArrowheads="1"/>
          </p:cNvPicPr>
          <p:nvPr/>
        </p:nvPicPr>
        <p:blipFill rotWithShape="1">
          <a:blip r:embed="rId4">
            <a:clrChange>
              <a:clrFrom>
                <a:srgbClr val="231F20"/>
              </a:clrFrom>
              <a:clrTo>
                <a:srgbClr val="231F20">
                  <a:alpha val="0"/>
                </a:srgbClr>
              </a:clrTo>
            </a:clrChange>
            <a:extLst>
              <a:ext uri="{28A0092B-C50C-407E-A947-70E740481C1C}">
                <a14:useLocalDpi xmlns:a14="http://schemas.microsoft.com/office/drawing/2010/main" val="0"/>
              </a:ext>
            </a:extLst>
          </a:blip>
          <a:srcRect l="10666" t="11176" r="7833" b="14330"/>
          <a:stretch/>
        </p:blipFill>
        <p:spPr bwMode="auto">
          <a:xfrm>
            <a:off x="7898514" y="2547258"/>
            <a:ext cx="2766376" cy="2528596"/>
          </a:xfrm>
          <a:prstGeom prst="rect">
            <a:avLst/>
          </a:prstGeom>
          <a:noFill/>
          <a:ln w="0">
            <a:noFill/>
            <a:miter lim="800000"/>
            <a:headEnd/>
            <a:tailEnd/>
          </a:ln>
          <a:extLst>
            <a:ext uri="{909E8E84-426E-40DD-AFC4-6F175D3DCCD1}">
              <a14:hiddenFill xmlns:a14="http://schemas.microsoft.com/office/drawing/2010/main">
                <a:solidFill>
                  <a:schemeClr val="accent1"/>
                </a:solidFill>
              </a14:hiddenFill>
            </a:ext>
          </a:extLst>
        </p:spPr>
      </p:pic>
      <p:pic>
        <p:nvPicPr>
          <p:cNvPr id="13" name="Immagin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2890" y="314684"/>
            <a:ext cx="2248264" cy="2185438"/>
          </a:xfrm>
          <a:prstGeom prst="rect">
            <a:avLst/>
          </a:prstGeom>
        </p:spPr>
      </p:pic>
    </p:spTree>
    <p:extLst>
      <p:ext uri="{BB962C8B-B14F-4D97-AF65-F5344CB8AC3E}">
        <p14:creationId xmlns:p14="http://schemas.microsoft.com/office/powerpoint/2010/main" val="25824044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5312" y="-2"/>
            <a:ext cx="5481088" cy="5751873"/>
          </a:xfrm>
          <a:prstGeom prst="rect">
            <a:avLst/>
          </a:prstGeom>
          <a:solidFill>
            <a:srgbClr val="000000">
              <a:alpha val="70000"/>
            </a:srgbClr>
          </a:solidFill>
          <a:ln w="12700" cap="flat">
            <a:noFill/>
            <a:miter lim="400000"/>
          </a:ln>
          <a:effectLst/>
        </p:spPr>
        <p:txBody>
          <a:bodyPr lIns="270000" rIns="270000"/>
          <a:lstStyle/>
          <a:p>
            <a:endParaRPr lang="it-IT" sz="2000" dirty="0" smtClean="0">
              <a:solidFill>
                <a:schemeClr val="bg1"/>
              </a:solidFill>
              <a:latin typeface="TeX Gyre Heros"/>
            </a:endParaRPr>
          </a:p>
          <a:p>
            <a:r>
              <a:rPr lang="en-US" sz="2000" dirty="0" smtClean="0">
                <a:solidFill>
                  <a:schemeClr val="bg1"/>
                </a:solidFill>
                <a:latin typeface="TeX Gyre Heros"/>
              </a:rPr>
              <a:t>PARTICIPATION IN THE IVOA</a:t>
            </a:r>
            <a:endParaRPr lang="en-US" sz="2000" dirty="0">
              <a:solidFill>
                <a:schemeClr val="bg1"/>
              </a:solidFill>
              <a:latin typeface="TeX Gyre Heros"/>
            </a:endParaRPr>
          </a:p>
          <a:p>
            <a:pPr algn="just"/>
            <a:r>
              <a:rPr lang="en-US" sz="1600" dirty="0" smtClean="0">
                <a:solidFill>
                  <a:srgbClr val="4DBBB1"/>
                </a:solidFill>
                <a:latin typeface="TeX Gyre Heros"/>
              </a:rPr>
              <a:t>VObs.it</a:t>
            </a:r>
            <a:r>
              <a:rPr lang="en-US" sz="1600" dirty="0">
                <a:solidFill>
                  <a:srgbClr val="4DBBB1"/>
                </a:solidFill>
                <a:latin typeface="TeX Gyre Heros"/>
              </a:rPr>
              <a:t> </a:t>
            </a:r>
            <a:r>
              <a:rPr lang="en-US" sz="1600" dirty="0" smtClean="0">
                <a:solidFill>
                  <a:srgbClr val="4DBBB1"/>
                </a:solidFill>
                <a:latin typeface="TeX Gyre Heros"/>
              </a:rPr>
              <a:t>participates in many IVOA WGs </a:t>
            </a:r>
            <a:r>
              <a:rPr lang="en-US" sz="1600" smtClean="0">
                <a:solidFill>
                  <a:srgbClr val="4DBBB1"/>
                </a:solidFill>
                <a:latin typeface="TeX Gyre Heros"/>
              </a:rPr>
              <a:t>and IGs:  Chair </a:t>
            </a:r>
            <a:r>
              <a:rPr lang="en-US" sz="1600" dirty="0" smtClean="0">
                <a:solidFill>
                  <a:srgbClr val="4DBBB1"/>
                </a:solidFill>
                <a:latin typeface="TeX Gyre Heros"/>
              </a:rPr>
              <a:t>of DAL and Vice-Chair </a:t>
            </a:r>
            <a:r>
              <a:rPr lang="en-US" sz="1600" smtClean="0">
                <a:solidFill>
                  <a:srgbClr val="4DBBB1"/>
                </a:solidFill>
                <a:latin typeface="TeX Gyre Heros"/>
              </a:rPr>
              <a:t>of GWS. </a:t>
            </a:r>
            <a:r>
              <a:rPr lang="en-US" sz="1600" dirty="0" smtClean="0">
                <a:solidFill>
                  <a:srgbClr val="4DBBB1"/>
                </a:solidFill>
                <a:latin typeface="TeX Gyre Heros"/>
              </a:rPr>
              <a:t>VObs.it </a:t>
            </a:r>
            <a:r>
              <a:rPr lang="en-US" sz="1600" dirty="0">
                <a:solidFill>
                  <a:srgbClr val="4DBBB1"/>
                </a:solidFill>
                <a:latin typeface="TeX Gyre Heros"/>
              </a:rPr>
              <a:t>hosts the IVOA internet domain, the mailing lists and the wiki. It also </a:t>
            </a:r>
            <a:r>
              <a:rPr lang="en-US" sz="1600" dirty="0" smtClean="0">
                <a:solidFill>
                  <a:srgbClr val="4DBBB1"/>
                </a:solidFill>
                <a:latin typeface="TeX Gyre Heros"/>
              </a:rPr>
              <a:t>provides the </a:t>
            </a:r>
            <a:r>
              <a:rPr lang="en-US" sz="1600" dirty="0">
                <a:solidFill>
                  <a:srgbClr val="4DBBB1"/>
                </a:solidFill>
                <a:latin typeface="TeX Gyre Heros"/>
              </a:rPr>
              <a:t>IVOA </a:t>
            </a:r>
            <a:r>
              <a:rPr lang="en-US" sz="1600" dirty="0" smtClean="0">
                <a:solidFill>
                  <a:srgbClr val="4DBBB1"/>
                </a:solidFill>
                <a:latin typeface="TeX Gyre Heros"/>
              </a:rPr>
              <a:t>Document Coordinator.</a:t>
            </a:r>
            <a:endParaRPr lang="en-US" sz="1600" dirty="0">
              <a:solidFill>
                <a:srgbClr val="4DBBB1"/>
              </a:solidFill>
              <a:latin typeface="TeX Gyre Heros"/>
            </a:endParaRPr>
          </a:p>
          <a:p>
            <a:endParaRPr lang="en-US" sz="2000" dirty="0" smtClean="0">
              <a:solidFill>
                <a:schemeClr val="bg1"/>
              </a:solidFill>
              <a:latin typeface="TeX Gyre Heros"/>
            </a:endParaRPr>
          </a:p>
          <a:p>
            <a:r>
              <a:rPr lang="en-US" sz="2000" dirty="0" smtClean="0">
                <a:solidFill>
                  <a:schemeClr val="bg1"/>
                </a:solidFill>
                <a:latin typeface="TeX Gyre Heros"/>
              </a:rPr>
              <a:t>THEORY DATA IN THE VO</a:t>
            </a:r>
          </a:p>
          <a:p>
            <a:pPr algn="just"/>
            <a:r>
              <a:rPr lang="en-US" sz="1600" dirty="0" smtClean="0">
                <a:solidFill>
                  <a:srgbClr val="4DBBB1"/>
                </a:solidFill>
                <a:latin typeface="TeX Gyre Heros"/>
              </a:rPr>
              <a:t>Italian Theoretical Virtual Observatory (ITVO): test project for the inclusion of theoretical data and related tools inside the VO. Integration of the </a:t>
            </a:r>
            <a:r>
              <a:rPr lang="en-US" sz="1600" dirty="0" err="1" smtClean="0">
                <a:solidFill>
                  <a:srgbClr val="4DBBB1"/>
                </a:solidFill>
                <a:latin typeface="TeX Gyre Heros"/>
              </a:rPr>
              <a:t>BaSTI</a:t>
            </a:r>
            <a:r>
              <a:rPr lang="en-US" sz="1600" dirty="0" smtClean="0">
                <a:solidFill>
                  <a:srgbClr val="4DBBB1"/>
                </a:solidFill>
                <a:latin typeface="TeX Gyre Heros"/>
              </a:rPr>
              <a:t> facility: stellar evolution models,.</a:t>
            </a:r>
          </a:p>
          <a:p>
            <a:endParaRPr lang="en-US" sz="2000" dirty="0" smtClean="0">
              <a:solidFill>
                <a:schemeClr val="bg1"/>
              </a:solidFill>
              <a:latin typeface="TeX Gyre Heros"/>
            </a:endParaRPr>
          </a:p>
          <a:p>
            <a:r>
              <a:rPr lang="en-US" sz="2000" dirty="0" smtClean="0">
                <a:solidFill>
                  <a:schemeClr val="bg1"/>
                </a:solidFill>
                <a:latin typeface="TeX Gyre Heros"/>
              </a:rPr>
              <a:t>DISSEMINATION TO ASTRONOMY PROFESSIONALS</a:t>
            </a:r>
          </a:p>
          <a:p>
            <a:pPr algn="just"/>
            <a:r>
              <a:rPr lang="en-US" sz="1600" dirty="0" smtClean="0">
                <a:solidFill>
                  <a:srgbClr val="4DBBB1"/>
                </a:solidFill>
                <a:latin typeface="TeX Gyre Heros"/>
              </a:rPr>
              <a:t>Take-up of the VO within the scientific community</a:t>
            </a:r>
            <a:r>
              <a:rPr lang="en-US" sz="1600" dirty="0">
                <a:solidFill>
                  <a:srgbClr val="4DBBB1"/>
                </a:solidFill>
                <a:latin typeface="TeX Gyre Heros"/>
              </a:rPr>
              <a:t>, also </a:t>
            </a:r>
            <a:r>
              <a:rPr lang="en-US" sz="1600" dirty="0" smtClean="0">
                <a:solidFill>
                  <a:srgbClr val="4DBBB1"/>
                </a:solidFill>
                <a:latin typeface="TeX Gyre Heros"/>
              </a:rPr>
              <a:t>within </a:t>
            </a:r>
            <a:r>
              <a:rPr lang="en-US" sz="1600" dirty="0">
                <a:solidFill>
                  <a:srgbClr val="4DBBB1"/>
                </a:solidFill>
                <a:latin typeface="TeX Gyre Heros"/>
              </a:rPr>
              <a:t>Euro-VO projects funded by the EU. </a:t>
            </a:r>
            <a:r>
              <a:rPr lang="en-US" sz="1600" dirty="0" smtClean="0">
                <a:solidFill>
                  <a:srgbClr val="4DBBB1"/>
                </a:solidFill>
                <a:latin typeface="TeX Gyre Heros"/>
              </a:rPr>
              <a:t>Tutors at Euro-VO schools; specific activities for the Italian community</a:t>
            </a:r>
            <a:r>
              <a:rPr lang="en-US" sz="1600" dirty="0">
                <a:solidFill>
                  <a:srgbClr val="4DBBB1"/>
                </a:solidFill>
                <a:latin typeface="TeX Gyre Heros"/>
              </a:rPr>
              <a:t> </a:t>
            </a:r>
            <a:r>
              <a:rPr lang="en-US" sz="1600" dirty="0" smtClean="0">
                <a:solidFill>
                  <a:srgbClr val="4DBBB1"/>
                </a:solidFill>
                <a:latin typeface="TeX Gyre Heros"/>
              </a:rPr>
              <a:t>(“VO-Days… in tour”). </a:t>
            </a:r>
          </a:p>
          <a:p>
            <a:endParaRPr lang="it-IT" sz="2000" dirty="0">
              <a:solidFill>
                <a:schemeClr val="bg1"/>
              </a:solidFill>
            </a:endParaRPr>
          </a:p>
          <a:p>
            <a:endParaRPr lang="it-IT" sz="2000" dirty="0" smtClean="0">
              <a:solidFill>
                <a:schemeClr val="bg1"/>
              </a:solidFill>
            </a:endParaRPr>
          </a:p>
          <a:p>
            <a:endParaRPr lang="it-IT" sz="2000" dirty="0">
              <a:solidFill>
                <a:schemeClr val="bg1"/>
              </a:solidFill>
            </a:endParaRPr>
          </a:p>
          <a:p>
            <a:endParaRPr lang="it-IT" sz="2000" dirty="0" smtClean="0">
              <a:solidFill>
                <a:schemeClr val="bg1"/>
              </a:solidFill>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8" name="officeArt object">
            <a:extLst>
              <a:ext uri="{FF2B5EF4-FFF2-40B4-BE49-F238E27FC236}">
                <a16:creationId xmlns:a16="http://schemas.microsoft.com/office/drawing/2014/main" xmlns="" id="{C71287FA-AECA-4848-B9AD-71AF1EA1A68C}"/>
              </a:ext>
            </a:extLst>
          </p:cNvPr>
          <p:cNvSpPr/>
          <p:nvPr/>
        </p:nvSpPr>
        <p:spPr>
          <a:xfrm>
            <a:off x="5485474" y="0"/>
            <a:ext cx="5481088" cy="5751873"/>
          </a:xfrm>
          <a:prstGeom prst="rect">
            <a:avLst/>
          </a:prstGeom>
          <a:solidFill>
            <a:srgbClr val="000000">
              <a:alpha val="70000"/>
            </a:srgbClr>
          </a:solidFill>
          <a:ln w="12700" cap="flat">
            <a:noFill/>
            <a:miter lim="400000"/>
          </a:ln>
          <a:effectLst/>
        </p:spPr>
        <p:txBody>
          <a:bodyPr lIns="270000" rIns="270000"/>
          <a:lstStyle/>
          <a:p>
            <a:endParaRPr lang="it-IT" sz="2000" dirty="0" smtClean="0">
              <a:solidFill>
                <a:schemeClr val="bg1"/>
              </a:solidFill>
            </a:endParaRPr>
          </a:p>
          <a:p>
            <a:r>
              <a:rPr lang="en-US" sz="2000" dirty="0">
                <a:solidFill>
                  <a:schemeClr val="bg1"/>
                </a:solidFill>
                <a:latin typeface="TeX Gyre Heros"/>
              </a:rPr>
              <a:t>DISTRIBUTED COMPUTING AND DATA</a:t>
            </a:r>
          </a:p>
          <a:p>
            <a:pPr algn="just"/>
            <a:r>
              <a:rPr lang="en-US" sz="1600" dirty="0">
                <a:solidFill>
                  <a:srgbClr val="4DBBB1"/>
                </a:solidFill>
                <a:latin typeface="TeX Gyre Heros"/>
              </a:rPr>
              <a:t>Interconnection of VO and computational </a:t>
            </a:r>
            <a:r>
              <a:rPr lang="en-US" sz="1600" dirty="0" err="1" smtClean="0">
                <a:solidFill>
                  <a:srgbClr val="4DBBB1"/>
                </a:solidFill>
                <a:latin typeface="TeX Gyre Heros"/>
              </a:rPr>
              <a:t>infrastruc-tures</a:t>
            </a:r>
            <a:r>
              <a:rPr lang="en-US" sz="1600" dirty="0" smtClean="0">
                <a:solidFill>
                  <a:srgbClr val="4DBBB1"/>
                </a:solidFill>
                <a:latin typeface="TeX Gyre Heros"/>
              </a:rPr>
              <a:t> (</a:t>
            </a:r>
            <a:r>
              <a:rPr lang="en-US" sz="1600" dirty="0">
                <a:solidFill>
                  <a:srgbClr val="4DBBB1"/>
                </a:solidFill>
                <a:latin typeface="TeX Gyre Heros"/>
              </a:rPr>
              <a:t>grid and </a:t>
            </a:r>
            <a:r>
              <a:rPr lang="en-US" sz="1600" dirty="0" smtClean="0">
                <a:solidFill>
                  <a:srgbClr val="4DBBB1"/>
                </a:solidFill>
                <a:latin typeface="TeX Gyre Heros"/>
              </a:rPr>
              <a:t>cloud): </a:t>
            </a:r>
            <a:r>
              <a:rPr lang="en-US" sz="1600" dirty="0">
                <a:solidFill>
                  <a:srgbClr val="4DBBB1"/>
                </a:solidFill>
                <a:latin typeface="TeX Gyre Heros"/>
              </a:rPr>
              <a:t>Grid Data Source Engine, FITS on the Grid, Grid-VO coordination, </a:t>
            </a:r>
            <a:r>
              <a:rPr lang="en-US" sz="1600" dirty="0" smtClean="0">
                <a:solidFill>
                  <a:srgbClr val="4DBBB1"/>
                </a:solidFill>
                <a:latin typeface="TeX Gyre Heros"/>
              </a:rPr>
              <a:t>Cloud federation, Cloud-VO interoperability</a:t>
            </a:r>
            <a:r>
              <a:rPr lang="en-US" sz="1600" dirty="0">
                <a:solidFill>
                  <a:srgbClr val="4DBBB1"/>
                </a:solidFill>
                <a:latin typeface="TeX Gyre Heros"/>
              </a:rPr>
              <a:t>, Workflows. </a:t>
            </a:r>
            <a:endParaRPr lang="en-US" sz="2000" dirty="0" smtClean="0">
              <a:solidFill>
                <a:schemeClr val="bg1"/>
              </a:solidFill>
              <a:latin typeface="TeX Gyre Heros"/>
            </a:endParaRPr>
          </a:p>
          <a:p>
            <a:endParaRPr lang="en-US" sz="2000" dirty="0" smtClean="0">
              <a:solidFill>
                <a:schemeClr val="bg1"/>
              </a:solidFill>
              <a:latin typeface="TeX Gyre Heros"/>
            </a:endParaRPr>
          </a:p>
          <a:p>
            <a:r>
              <a:rPr lang="en-US" sz="2000" dirty="0" smtClean="0">
                <a:solidFill>
                  <a:schemeClr val="bg1"/>
                </a:solidFill>
                <a:latin typeface="TeX Gyre Heros"/>
              </a:rPr>
              <a:t>VO APPLICATIONS</a:t>
            </a:r>
          </a:p>
          <a:p>
            <a:pPr algn="just"/>
            <a:r>
              <a:rPr lang="en-US" sz="1600" dirty="0" err="1" smtClean="0">
                <a:solidFill>
                  <a:srgbClr val="4DBBB1"/>
                </a:solidFill>
                <a:latin typeface="TeX Gyre Heros"/>
              </a:rPr>
              <a:t>VisIVO</a:t>
            </a:r>
            <a:r>
              <a:rPr lang="en-US" sz="1600" dirty="0" smtClean="0">
                <a:solidFill>
                  <a:srgbClr val="4DBBB1"/>
                </a:solidFill>
                <a:latin typeface="TeX Gyre Heros"/>
              </a:rPr>
              <a:t> (visualization and analysis of astrophysical 3D data), VO-Dance (creates services compliant with VO DAL standards), </a:t>
            </a:r>
            <a:r>
              <a:rPr lang="en-US" sz="1600" dirty="0" err="1" smtClean="0">
                <a:solidFill>
                  <a:srgbClr val="4DBBB1"/>
                </a:solidFill>
                <a:latin typeface="TeX Gyre Heros"/>
              </a:rPr>
              <a:t>VOdka</a:t>
            </a:r>
            <a:r>
              <a:rPr lang="en-US" sz="1600" dirty="0" smtClean="0">
                <a:solidFill>
                  <a:srgbClr val="4DBBB1"/>
                </a:solidFill>
                <a:latin typeface="TeX Gyre Heros"/>
              </a:rPr>
              <a:t> (agent which monitors the status of user services).</a:t>
            </a:r>
          </a:p>
          <a:p>
            <a:endParaRPr lang="en-US" sz="2000" dirty="0" smtClean="0">
              <a:solidFill>
                <a:schemeClr val="bg1"/>
              </a:solidFill>
            </a:endParaRPr>
          </a:p>
          <a:p>
            <a:r>
              <a:rPr lang="en-US" sz="2000" dirty="0" smtClean="0">
                <a:solidFill>
                  <a:schemeClr val="bg1"/>
                </a:solidFill>
                <a:latin typeface="TeX Gyre Heros"/>
              </a:rPr>
              <a:t>OUTREACH AND EDUCATION FOR THE GENERAL PUBLIC AND SCHOOLS</a:t>
            </a:r>
          </a:p>
          <a:p>
            <a:pPr algn="just"/>
            <a:r>
              <a:rPr lang="en-US" sz="1600" dirty="0" smtClean="0">
                <a:solidFill>
                  <a:srgbClr val="4DBBB1"/>
                </a:solidFill>
                <a:latin typeface="TeX Gyre Heros"/>
              </a:rPr>
              <a:t>Services for higher education and outreach: dedicated simplified software and use cases. Specific </a:t>
            </a:r>
            <a:r>
              <a:rPr lang="en-US" sz="1600" dirty="0">
                <a:solidFill>
                  <a:srgbClr val="4DBBB1"/>
                </a:solidFill>
                <a:latin typeface="TeX Gyre Heros"/>
              </a:rPr>
              <a:t>VObs.it</a:t>
            </a:r>
            <a:r>
              <a:rPr lang="en-US" sz="1600" dirty="0" smtClean="0">
                <a:solidFill>
                  <a:srgbClr val="4DBBB1"/>
                </a:solidFill>
                <a:latin typeface="TeX Gyre Heros"/>
              </a:rPr>
              <a:t> responsibilities in Euro-VO projects funded by the EU. VAPE (web app for VO publishing of educational data).</a:t>
            </a:r>
          </a:p>
          <a:p>
            <a:endParaRPr lang="it-IT" sz="1600" dirty="0">
              <a:solidFill>
                <a:schemeClr val="bg1"/>
              </a:solidFill>
              <a:latin typeface="TeX Gyre Heros"/>
            </a:endParaRPr>
          </a:p>
          <a:p>
            <a:endParaRPr lang="it-IT" sz="2000" dirty="0">
              <a:solidFill>
                <a:schemeClr val="bg1"/>
              </a:solidFill>
              <a:latin typeface="TeX Gyre Heros"/>
            </a:endParaRPr>
          </a:p>
          <a:p>
            <a:endParaRPr lang="it-IT" sz="2000" dirty="0" smtClean="0">
              <a:solidFill>
                <a:schemeClr val="bg1"/>
              </a:solidFill>
            </a:endParaRPr>
          </a:p>
        </p:txBody>
      </p:sp>
      <p:cxnSp>
        <p:nvCxnSpPr>
          <p:cNvPr id="4" name="Connettore 1 3"/>
          <p:cNvCxnSpPr/>
          <p:nvPr/>
        </p:nvCxnSpPr>
        <p:spPr>
          <a:xfrm>
            <a:off x="5485474" y="130629"/>
            <a:ext cx="926" cy="5449077"/>
          </a:xfrm>
          <a:prstGeom prst="line">
            <a:avLst/>
          </a:prstGeom>
          <a:ln w="44450">
            <a:solidFill>
              <a:srgbClr val="4DBBB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9780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0" y="0"/>
            <a:ext cx="11002298" cy="5446856"/>
          </a:xfrm>
          <a:prstGeom prst="rect">
            <a:avLst/>
          </a:prstGeom>
          <a:solidFill>
            <a:srgbClr val="444247"/>
          </a:solidFill>
          <a:ln w="12700" cap="flat">
            <a:noFill/>
            <a:miter lim="400000"/>
          </a:ln>
          <a:effectLst/>
        </p:spPr>
        <p:txBody>
          <a:bodyPr/>
          <a:lstStyle/>
          <a:p>
            <a:endParaRPr lang="en-US" dirty="0"/>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0" y="465350"/>
            <a:ext cx="5892551" cy="1147719"/>
          </a:xfrm>
          <a:prstGeom prst="rect">
            <a:avLst/>
          </a:prstGeom>
          <a:noFill/>
          <a:ln w="12700" cap="flat">
            <a:noFill/>
            <a:miter lim="400000"/>
          </a:ln>
          <a:effectLst/>
        </p:spPr>
        <p:txBody>
          <a:bodyPr wrap="square" lIns="0" tIns="0" rIns="0" bIns="0" numCol="1" anchor="b">
            <a:noAutofit/>
          </a:bodyPr>
          <a:lstStyle/>
          <a:p>
            <a:pPr>
              <a:spcAft>
                <a:spcPts val="0"/>
              </a:spcAft>
            </a:pPr>
            <a:r>
              <a:rPr lang="it-IT" sz="4000" dirty="0" smtClean="0">
                <a:solidFill>
                  <a:srgbClr val="FFFFFF"/>
                </a:solidFill>
                <a:effectLst/>
                <a:latin typeface="TeX Gyre Heros"/>
                <a:ea typeface="Arial Unicode MS" panose="020B0604020202020204" pitchFamily="34" charset="-128"/>
                <a:cs typeface="Arial Unicode MS" panose="020B0604020202020204" pitchFamily="34" charset="-128"/>
              </a:rPr>
              <a:t>Virtual </a:t>
            </a:r>
            <a:r>
              <a:rPr lang="it-IT" sz="4000" dirty="0" err="1" smtClean="0">
                <a:solidFill>
                  <a:srgbClr val="FFFFFF"/>
                </a:solidFill>
                <a:effectLst/>
                <a:latin typeface="TeX Gyre Heros"/>
                <a:ea typeface="Arial Unicode MS" panose="020B0604020202020204" pitchFamily="34" charset="-128"/>
                <a:cs typeface="Arial Unicode MS" panose="020B0604020202020204" pitchFamily="34" charset="-128"/>
              </a:rPr>
              <a:t>Observatory</a:t>
            </a:r>
            <a:endParaRPr lang="it-IT" sz="4000" dirty="0" smtClean="0">
              <a:solidFill>
                <a:srgbClr val="FFFFFF"/>
              </a:solidFill>
              <a:effectLst/>
              <a:latin typeface="TeX Gyre Heros"/>
              <a:ea typeface="Arial Unicode MS" panose="020B0604020202020204" pitchFamily="34" charset="-128"/>
              <a:cs typeface="Arial Unicode MS" panose="020B0604020202020204" pitchFamily="34" charset="-128"/>
            </a:endParaRPr>
          </a:p>
          <a:p>
            <a:pPr>
              <a:spcAft>
                <a:spcPts val="0"/>
              </a:spcAft>
            </a:pPr>
            <a:r>
              <a:rPr lang="it-IT" sz="4000" i="1" dirty="0" smtClean="0">
                <a:solidFill>
                  <a:srgbClr val="FFFFFF"/>
                </a:solidFill>
                <a:latin typeface="TeX Gyre Heros"/>
                <a:ea typeface="Arial Unicode MS" panose="020B0604020202020204" pitchFamily="34" charset="-128"/>
                <a:cs typeface="Arial Unicode MS" panose="020B0604020202020204" pitchFamily="34" charset="-128"/>
              </a:rPr>
              <a:t>INDIA</a:t>
            </a:r>
            <a:endParaRPr lang="en-GB" sz="4000" i="1" dirty="0">
              <a:solidFill>
                <a:srgbClr val="4DBBB1"/>
              </a:solidFill>
              <a:effectLst/>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56530" y="2034073"/>
            <a:ext cx="9616474" cy="3242145"/>
          </a:xfrm>
          <a:prstGeom prst="rect">
            <a:avLst/>
          </a:prstGeom>
          <a:noFill/>
          <a:ln w="12700" cap="flat">
            <a:noFill/>
            <a:miter lim="400000"/>
          </a:ln>
          <a:effectLst/>
        </p:spPr>
        <p:txBody>
          <a:bodyPr wrap="square" lIns="0" tIns="0" rIns="0" bIns="0" numCol="1" anchor="b" anchorCtr="0">
            <a:noAutofit/>
          </a:bodyPr>
          <a:lstStyle/>
          <a:p>
            <a:pPr algn="just"/>
            <a:r>
              <a:rPr lang="en-IN" dirty="0">
                <a:solidFill>
                  <a:schemeClr val="bg1"/>
                </a:solidFill>
              </a:rPr>
              <a:t>The VO-India (VOI) project was jointly executed by the Inter-University Centre for Astronomy and Astrophysics, Pune and Persistent Systems Ltd., Pune. The primary aim of VOI has been to contribute to the rich ecosystem of VO tools as well as provide data archival solutions to major projects around the world. Tools developed in the past include </a:t>
            </a:r>
            <a:r>
              <a:rPr lang="en-IN" dirty="0" err="1">
                <a:solidFill>
                  <a:schemeClr val="bg1"/>
                </a:solidFill>
              </a:rPr>
              <a:t>VOPlot</a:t>
            </a:r>
            <a:r>
              <a:rPr lang="en-IN" dirty="0">
                <a:solidFill>
                  <a:schemeClr val="bg1"/>
                </a:solidFill>
              </a:rPr>
              <a:t> (a versatile plotting package), </a:t>
            </a:r>
            <a:r>
              <a:rPr lang="en-IN" dirty="0" err="1">
                <a:solidFill>
                  <a:schemeClr val="bg1"/>
                </a:solidFill>
              </a:rPr>
              <a:t>VOStat</a:t>
            </a:r>
            <a:r>
              <a:rPr lang="en-IN" dirty="0">
                <a:solidFill>
                  <a:schemeClr val="bg1"/>
                </a:solidFill>
              </a:rPr>
              <a:t>/</a:t>
            </a:r>
            <a:r>
              <a:rPr lang="en-IN" dirty="0" err="1">
                <a:solidFill>
                  <a:schemeClr val="bg1"/>
                </a:solidFill>
              </a:rPr>
              <a:t>AstroStat</a:t>
            </a:r>
            <a:r>
              <a:rPr lang="en-IN" dirty="0">
                <a:solidFill>
                  <a:schemeClr val="bg1"/>
                </a:solidFill>
              </a:rPr>
              <a:t> (for statistical analysis), mosaicking tools, file parsers,  and various Android applications. The VOI also helped provide mirror sites for databases such as 2dfGRS, 2MASS, SDSS, 2QZ and more. Data archival systems were developed for the Southern African Large Telescope (SALT) and the Himalayan Chandra Telescope (HCT). Efforts under the VOI project also resulted in the design of proposal management such systems as such as the </a:t>
            </a:r>
            <a:r>
              <a:rPr lang="en-IN" dirty="0" err="1">
                <a:solidFill>
                  <a:schemeClr val="bg1"/>
                </a:solidFill>
              </a:rPr>
              <a:t>AstroSat</a:t>
            </a:r>
            <a:r>
              <a:rPr lang="en-IN" dirty="0">
                <a:solidFill>
                  <a:schemeClr val="bg1"/>
                </a:solidFill>
              </a:rPr>
              <a:t> Proposal Processing System (APPS).</a:t>
            </a:r>
          </a:p>
          <a:p>
            <a:endParaRPr lang="en-IN" dirty="0">
              <a:solidFill>
                <a:schemeClr val="bg1"/>
              </a:solidFill>
            </a:endParaRPr>
          </a:p>
          <a:p>
            <a:r>
              <a:rPr lang="en-IN" sz="2000" b="1" dirty="0">
                <a:solidFill>
                  <a:schemeClr val="bg1"/>
                </a:solidFill>
              </a:rPr>
              <a:t>More details at: http://voi.iucaa.in</a:t>
            </a:r>
          </a:p>
          <a:p>
            <a:pPr algn="just"/>
            <a:endParaRPr lang="en-US" sz="1600" dirty="0">
              <a:solidFill>
                <a:schemeClr val="bg1"/>
              </a:solidFill>
              <a:latin typeface="TeX Gyre Heros"/>
            </a:endParaRPr>
          </a:p>
        </p:txBody>
      </p:sp>
      <p:pic>
        <p:nvPicPr>
          <p:cNvPr id="3" name="Immagine 2"/>
          <p:cNvPicPr>
            <a:picLocks noChangeAspect="1"/>
          </p:cNvPicPr>
          <p:nvPr/>
        </p:nvPicPr>
        <p:blipFill>
          <a:blip r:embed="rId4">
            <a:clrChange>
              <a:clrFrom>
                <a:srgbClr val="4D4D4D"/>
              </a:clrFrom>
              <a:clrTo>
                <a:srgbClr val="4D4D4D">
                  <a:alpha val="0"/>
                </a:srgbClr>
              </a:clrTo>
            </a:clrChange>
            <a:extLst>
              <a:ext uri="{28A0092B-C50C-407E-A947-70E740481C1C}">
                <a14:useLocalDpi xmlns:a14="http://schemas.microsoft.com/office/drawing/2010/main" val="0"/>
              </a:ext>
            </a:extLst>
          </a:blip>
          <a:stretch>
            <a:fillRect/>
          </a:stretch>
        </p:blipFill>
        <p:spPr>
          <a:xfrm>
            <a:off x="8316910" y="124236"/>
            <a:ext cx="2029518" cy="1779210"/>
          </a:xfrm>
          <a:prstGeom prst="rect">
            <a:avLst/>
          </a:prstGeom>
        </p:spPr>
      </p:pic>
    </p:spTree>
    <p:extLst>
      <p:ext uri="{BB962C8B-B14F-4D97-AF65-F5344CB8AC3E}">
        <p14:creationId xmlns:p14="http://schemas.microsoft.com/office/powerpoint/2010/main" val="1889256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8" name="officeArt object">
            <a:extLst>
              <a:ext uri="{FF2B5EF4-FFF2-40B4-BE49-F238E27FC236}">
                <a16:creationId xmlns:a16="http://schemas.microsoft.com/office/drawing/2014/main" xmlns="" id="{C71287FA-AECA-4848-B9AD-71AF1EA1A68C}"/>
              </a:ext>
            </a:extLst>
          </p:cNvPr>
          <p:cNvSpPr/>
          <p:nvPr/>
        </p:nvSpPr>
        <p:spPr>
          <a:xfrm>
            <a:off x="0" y="0"/>
            <a:ext cx="10966562" cy="5751873"/>
          </a:xfrm>
          <a:prstGeom prst="rect">
            <a:avLst/>
          </a:prstGeom>
          <a:solidFill>
            <a:srgbClr val="000000">
              <a:alpha val="70000"/>
            </a:srgbClr>
          </a:solidFill>
          <a:ln w="12700" cap="flat">
            <a:noFill/>
            <a:miter lim="400000"/>
          </a:ln>
          <a:effectLst/>
        </p:spPr>
        <p:txBody>
          <a:bodyPr lIns="270000" rIns="270000"/>
          <a:lstStyle/>
          <a:p>
            <a:endParaRPr lang="it-IT" sz="1600" dirty="0">
              <a:solidFill>
                <a:schemeClr val="bg1"/>
              </a:solidFill>
              <a:latin typeface="TeX Gyre Heros"/>
            </a:endParaRPr>
          </a:p>
          <a:p>
            <a:endParaRPr lang="it-IT" sz="2000" dirty="0">
              <a:solidFill>
                <a:schemeClr val="bg1"/>
              </a:solidFill>
              <a:latin typeface="TeX Gyre Heros"/>
            </a:endParaRPr>
          </a:p>
          <a:p>
            <a:endParaRPr lang="it-IT" sz="2000" dirty="0" smtClean="0">
              <a:solidFill>
                <a:schemeClr val="bg1"/>
              </a:solidFill>
            </a:endParaRPr>
          </a:p>
        </p:txBody>
      </p:sp>
      <p:sp>
        <p:nvSpPr>
          <p:cNvPr id="2" name="CasellaDiTesto 1"/>
          <p:cNvSpPr txBox="1"/>
          <p:nvPr/>
        </p:nvSpPr>
        <p:spPr>
          <a:xfrm>
            <a:off x="398097" y="276025"/>
            <a:ext cx="10170368" cy="4893647"/>
          </a:xfrm>
          <a:prstGeom prst="rect">
            <a:avLst/>
          </a:prstGeom>
          <a:noFill/>
        </p:spPr>
        <p:txBody>
          <a:bodyPr wrap="square" rtlCol="0">
            <a:spAutoFit/>
          </a:bodyPr>
          <a:lstStyle/>
          <a:p>
            <a:pPr algn="just"/>
            <a:r>
              <a:rPr lang="en-IN" sz="2400" dirty="0">
                <a:solidFill>
                  <a:schemeClr val="bg1"/>
                </a:solidFill>
              </a:rPr>
              <a:t>The activities originally carried out under VOI continue presently continue under another independent grant provided by the </a:t>
            </a:r>
            <a:r>
              <a:rPr lang="en-IN" sz="2400" b="1" dirty="0">
                <a:solidFill>
                  <a:schemeClr val="bg1"/>
                </a:solidFill>
              </a:rPr>
              <a:t>National Knowledge Network</a:t>
            </a:r>
            <a:r>
              <a:rPr lang="en-IN" sz="2400" dirty="0">
                <a:solidFill>
                  <a:schemeClr val="bg1"/>
                </a:solidFill>
              </a:rPr>
              <a:t>. The ongoing project has already resulted in very sophisticated data archival and management systems such as the </a:t>
            </a:r>
            <a:r>
              <a:rPr lang="en-IN" sz="2400" dirty="0" err="1">
                <a:solidFill>
                  <a:schemeClr val="bg1"/>
                </a:solidFill>
              </a:rPr>
              <a:t>Kodaikanal</a:t>
            </a:r>
            <a:r>
              <a:rPr lang="en-IN" sz="2400" dirty="0">
                <a:solidFill>
                  <a:schemeClr val="bg1"/>
                </a:solidFill>
              </a:rPr>
              <a:t> Solar Observatory Digitized Data Archive (which serves more than 100 years of solar observations), a data processing and product management tool for the </a:t>
            </a:r>
            <a:r>
              <a:rPr lang="en-IN" sz="2400" dirty="0" err="1">
                <a:solidFill>
                  <a:schemeClr val="bg1"/>
                </a:solidFill>
              </a:rPr>
              <a:t>AstroSat</a:t>
            </a:r>
            <a:r>
              <a:rPr lang="en-IN" sz="2400" dirty="0">
                <a:solidFill>
                  <a:schemeClr val="bg1"/>
                </a:solidFill>
              </a:rPr>
              <a:t> CZTI Payload Operations Centre and the CRTS Data Release 3 (for which IUCAA is the sole provider for image cut-outs). The Vizier mirror hosted at IUCAA, as a part of this project, is the only mirror to contain the complete big data catalogues  such as GAIA DR2 and SDSS DR12. Solutions are being provided to the Office of Astronomy for Development (OAD) for managing and sharing diverse content as well as the IUCAA instrumentation lab for an enterprise grade content management system.</a:t>
            </a:r>
            <a:endParaRPr lang="en-IN" sz="2400" dirty="0">
              <a:solidFill>
                <a:schemeClr val="bg1"/>
              </a:solidFill>
            </a:endParaRPr>
          </a:p>
        </p:txBody>
      </p:sp>
    </p:spTree>
    <p:extLst>
      <p:ext uri="{BB962C8B-B14F-4D97-AF65-F5344CB8AC3E}">
        <p14:creationId xmlns:p14="http://schemas.microsoft.com/office/powerpoint/2010/main" val="273359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0" y="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135668" y="628285"/>
            <a:ext cx="9238097" cy="764576"/>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a:solidFill>
                  <a:srgbClr val="FFFFFF"/>
                </a:solidFill>
                <a:latin typeface="TeX Gyre Heros"/>
                <a:ea typeface="Arial Unicode MS" panose="020B0604020202020204" pitchFamily="34" charset="-128"/>
                <a:cs typeface="Arial Unicode MS" panose="020B0604020202020204" pitchFamily="34" charset="-128"/>
              </a:rPr>
              <a:t>The Chilean Virtual Observatory (</a:t>
            </a:r>
            <a:r>
              <a:rPr lang="en-US" sz="4000" dirty="0" err="1" smtClean="0">
                <a:solidFill>
                  <a:srgbClr val="FFFFFF"/>
                </a:solidFill>
                <a:latin typeface="TeX Gyre Heros"/>
                <a:ea typeface="Arial Unicode MS" panose="020B0604020202020204" pitchFamily="34" charset="-128"/>
                <a:cs typeface="Arial Unicode MS" panose="020B0604020202020204" pitchFamily="34" charset="-128"/>
              </a:rPr>
              <a:t>ChiVO</a:t>
            </a:r>
            <a:r>
              <a:rPr lang="en-US" sz="4000" dirty="0">
                <a:solidFill>
                  <a:srgbClr val="FFFFFF"/>
                </a:solidFill>
                <a:latin typeface="TeX Gyre Heros"/>
                <a:ea typeface="Arial Unicode MS" panose="020B0604020202020204" pitchFamily="34" charset="-128"/>
                <a:cs typeface="Arial Unicode MS" panose="020B0604020202020204" pitchFamily="34" charset="-128"/>
              </a:rPr>
              <a:t>) </a:t>
            </a:r>
            <a:endParaRPr lang="en-GB" sz="4000" dirty="0">
              <a:solidFill>
                <a:srgbClr val="FFFFFF"/>
              </a:solidFill>
              <a:effectLst/>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164014" y="1706327"/>
            <a:ext cx="5718412" cy="2524353"/>
          </a:xfrm>
          <a:prstGeom prst="rect">
            <a:avLst/>
          </a:prstGeom>
          <a:noFill/>
          <a:ln w="12700" cap="flat">
            <a:noFill/>
            <a:miter lim="400000"/>
          </a:ln>
          <a:effectLst/>
        </p:spPr>
        <p:txBody>
          <a:bodyPr wrap="square" lIns="0" tIns="0" rIns="0" bIns="0" numCol="1" anchor="b" anchorCtr="0">
            <a:noAutofit/>
          </a:bodyPr>
          <a:lstStyle/>
          <a:p>
            <a:pPr algn="just">
              <a:spcAft>
                <a:spcPts val="0"/>
              </a:spcAft>
            </a:pPr>
            <a:r>
              <a:rPr lang="en-US" sz="1600" i="1" dirty="0">
                <a:solidFill>
                  <a:srgbClr val="FEFFFF"/>
                </a:solidFill>
                <a:latin typeface="TeX Gyre Heros"/>
                <a:ea typeface="Arial Unicode MS" panose="020B0604020202020204" pitchFamily="34" charset="-128"/>
                <a:cs typeface="Arial Unicode MS" panose="020B0604020202020204" pitchFamily="34" charset="-128"/>
              </a:rPr>
              <a:t>The Chilean Virtual Observatory (</a:t>
            </a:r>
            <a:r>
              <a:rPr lang="en-US" sz="1600" i="1" dirty="0" err="1">
                <a:solidFill>
                  <a:srgbClr val="FEFFFF"/>
                </a:solidFill>
                <a:latin typeface="TeX Gyre Heros"/>
                <a:ea typeface="Arial Unicode MS" panose="020B0604020202020204" pitchFamily="34" charset="-128"/>
                <a:cs typeface="Arial Unicode MS" panose="020B0604020202020204" pitchFamily="34" charset="-128"/>
              </a:rPr>
              <a:t>ChiVO</a:t>
            </a:r>
            <a:r>
              <a:rPr lang="en-US" sz="1600" i="1" dirty="0">
                <a:solidFill>
                  <a:srgbClr val="FEFFFF"/>
                </a:solidFill>
                <a:latin typeface="TeX Gyre Heros"/>
                <a:ea typeface="Arial Unicode MS" panose="020B0604020202020204" pitchFamily="34" charset="-128"/>
                <a:cs typeface="Arial Unicode MS" panose="020B0604020202020204" pitchFamily="34" charset="-128"/>
              </a:rPr>
              <a:t>) is a VO developed in Chile. It was born out of the need to archive data that require large storage capacities and the need to develop new tools for the analyzing large volumes of data and better algorithms for intelligent processing of astronomical data. Due to the large scale volumes of data that will be generated by astronomical observatories in Chile, mainly the ALMA project that will generate over 1TB of data per day, then </a:t>
            </a:r>
            <a:r>
              <a:rPr lang="en-US" sz="1600" i="1" dirty="0" err="1">
                <a:solidFill>
                  <a:srgbClr val="FEFFFF"/>
                </a:solidFill>
                <a:latin typeface="TeX Gyre Heros"/>
                <a:ea typeface="Arial Unicode MS" panose="020B0604020202020204" pitchFamily="34" charset="-128"/>
                <a:cs typeface="Arial Unicode MS" panose="020B0604020202020204" pitchFamily="34" charset="-128"/>
              </a:rPr>
              <a:t>ChiVO´s</a:t>
            </a:r>
            <a:r>
              <a:rPr lang="en-US" sz="1600" i="1" dirty="0">
                <a:solidFill>
                  <a:srgbClr val="FEFFFF"/>
                </a:solidFill>
                <a:latin typeface="TeX Gyre Heros"/>
                <a:ea typeface="Arial Unicode MS" panose="020B0604020202020204" pitchFamily="34" charset="-128"/>
                <a:cs typeface="Arial Unicode MS" panose="020B0604020202020204" pitchFamily="34" charset="-128"/>
              </a:rPr>
              <a:t> datacenter is able to store the data in the local territory to optimize the access and availability to the Chilean community of astronomers.</a:t>
            </a:r>
            <a:endParaRPr lang="en-US" sz="1600" i="1" dirty="0" smtClean="0">
              <a:solidFill>
                <a:srgbClr val="FEFFFF"/>
              </a:solidFill>
              <a:latin typeface="TeX Gyre Heros"/>
              <a:ea typeface="Arial Unicode MS" panose="020B0604020202020204" pitchFamily="34" charset="-128"/>
              <a:cs typeface="Arial Unicode MS" panose="020B0604020202020204" pitchFamily="34" charset="-128"/>
            </a:endParaRPr>
          </a:p>
        </p:txBody>
      </p:sp>
      <p:pic>
        <p:nvPicPr>
          <p:cNvPr id="2" name="Imagen 1"/>
          <p:cNvPicPr>
            <a:picLocks noChangeAspect="1"/>
          </p:cNvPicPr>
          <p:nvPr/>
        </p:nvPicPr>
        <p:blipFill>
          <a:blip r:embed="rId4"/>
          <a:stretch>
            <a:fillRect/>
          </a:stretch>
        </p:blipFill>
        <p:spPr>
          <a:xfrm>
            <a:off x="6417798" y="1243508"/>
            <a:ext cx="4020783" cy="1916288"/>
          </a:xfrm>
          <a:prstGeom prst="rect">
            <a:avLst/>
          </a:prstGeom>
        </p:spPr>
      </p:pic>
      <p:pic>
        <p:nvPicPr>
          <p:cNvPr id="16" name="Picture 9"/>
          <p:cNvPicPr>
            <a:picLocks noChangeAspect="1" noChangeArrowheads="1"/>
          </p:cNvPicPr>
          <p:nvPr/>
        </p:nvPicPr>
        <p:blipFill>
          <a:blip r:embed="rId5" cstate="print"/>
          <a:srcRect/>
          <a:stretch>
            <a:fillRect/>
          </a:stretch>
        </p:blipFill>
        <p:spPr bwMode="auto">
          <a:xfrm>
            <a:off x="7612147" y="4243189"/>
            <a:ext cx="773501" cy="1098724"/>
          </a:xfrm>
          <a:prstGeom prst="rect">
            <a:avLst/>
          </a:prstGeom>
          <a:noFill/>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6138" y="4265925"/>
            <a:ext cx="1175840" cy="1079460"/>
          </a:xfrm>
          <a:prstGeom prst="rect">
            <a:avLst/>
          </a:prstGeom>
        </p:spPr>
      </p:pic>
      <p:pic>
        <p:nvPicPr>
          <p:cNvPr id="19" name="Picture 4" descr="esultado de imagen para reuna log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0532" y="4425574"/>
            <a:ext cx="2003788" cy="7938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agen relacionada"/>
          <p:cNvPicPr>
            <a:picLocks noChangeAspect="1" noChangeArrowheads="1"/>
          </p:cNvPicPr>
          <p:nvPr/>
        </p:nvPicPr>
        <p:blipFill rotWithShape="1">
          <a:blip r:embed="rId8">
            <a:extLst>
              <a:ext uri="{28A0092B-C50C-407E-A947-70E740481C1C}">
                <a14:useLocalDpi xmlns:a14="http://schemas.microsoft.com/office/drawing/2010/main" val="0"/>
              </a:ext>
            </a:extLst>
          </a:blip>
          <a:srcRect l="17254" t="11890" r="16901" b="12315"/>
          <a:stretch/>
        </p:blipFill>
        <p:spPr bwMode="auto">
          <a:xfrm>
            <a:off x="2811827" y="4312483"/>
            <a:ext cx="1246687" cy="102001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sultado de imagen para utfsm logo"/>
          <p:cNvPicPr>
            <a:picLocks noChangeAspect="1" noChangeArrowheads="1"/>
          </p:cNvPicPr>
          <p:nvPr/>
        </p:nvPicPr>
        <p:blipFill rotWithShape="1">
          <a:blip r:embed="rId9">
            <a:extLst>
              <a:ext uri="{28A0092B-C50C-407E-A947-70E740481C1C}">
                <a14:useLocalDpi xmlns:a14="http://schemas.microsoft.com/office/drawing/2010/main" val="0"/>
              </a:ext>
            </a:extLst>
          </a:blip>
          <a:srcRect t="25938" b="25236"/>
          <a:stretch/>
        </p:blipFill>
        <p:spPr bwMode="auto">
          <a:xfrm>
            <a:off x="375603" y="4407694"/>
            <a:ext cx="1825359" cy="89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1053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3">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5312" y="-2"/>
            <a:ext cx="11881888" cy="5751873"/>
          </a:xfrm>
          <a:prstGeom prst="rect">
            <a:avLst/>
          </a:prstGeom>
          <a:solidFill>
            <a:srgbClr val="000000">
              <a:alpha val="70000"/>
            </a:srgbClr>
          </a:solidFill>
          <a:ln w="12700" cap="flat">
            <a:noFill/>
            <a:miter lim="400000"/>
          </a:ln>
          <a:effectLst/>
        </p:spPr>
        <p:txBody>
          <a:bodyPr/>
          <a:lstStyle/>
          <a:p>
            <a:endParaRPr lang="en-US"/>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8" name="officeArt object">
            <a:extLst>
              <a:ext uri="{FF2B5EF4-FFF2-40B4-BE49-F238E27FC236}">
                <a16:creationId xmlns:a16="http://schemas.microsoft.com/office/drawing/2014/main" xmlns="" id="{DFAF5B87-DC81-1E49-A9C9-B4B71EB82333}"/>
              </a:ext>
            </a:extLst>
          </p:cNvPr>
          <p:cNvSpPr txBox="1"/>
          <p:nvPr/>
        </p:nvSpPr>
        <p:spPr>
          <a:xfrm>
            <a:off x="255375" y="184082"/>
            <a:ext cx="7729691" cy="1589468"/>
          </a:xfrm>
          <a:prstGeom prst="rect">
            <a:avLst/>
          </a:prstGeom>
          <a:noFill/>
          <a:ln w="12700" cap="flat">
            <a:noFill/>
            <a:miter lim="400000"/>
          </a:ln>
          <a:effectLst/>
        </p:spPr>
        <p:txBody>
          <a:bodyPr wrap="square" lIns="0" tIns="0" rIns="0" bIns="0" numCol="1" anchor="t" anchorCtr="0">
            <a:noAutofit/>
          </a:bodyPr>
          <a:lstStyle/>
          <a:p>
            <a:pPr>
              <a:spcAft>
                <a:spcPts val="0"/>
              </a:spcAft>
            </a:pPr>
            <a:r>
              <a:rPr lang="en-US" b="1" dirty="0" smtClean="0">
                <a:solidFill>
                  <a:srgbClr val="FEFFFF"/>
                </a:solidFill>
                <a:latin typeface="TeX Gyre Heros"/>
                <a:ea typeface="Arial Unicode MS" panose="020B0604020202020204" pitchFamily="34" charset="-128"/>
                <a:cs typeface="Arial Unicode MS" panose="020B0604020202020204" pitchFamily="34" charset="-128"/>
              </a:rPr>
              <a:t>ChiVO</a:t>
            </a:r>
            <a:r>
              <a:rPr lang="en-US" b="1" i="1" dirty="0" smtClean="0">
                <a:solidFill>
                  <a:srgbClr val="FEFFFF"/>
                </a:solidFill>
                <a:latin typeface="TeX Gyre Heros"/>
                <a:ea typeface="Arial Unicode MS" panose="020B0604020202020204" pitchFamily="34" charset="-128"/>
                <a:cs typeface="Arial Unicode MS" panose="020B0604020202020204" pitchFamily="34" charset="-128"/>
              </a:rPr>
              <a:t> ALMA-VO </a:t>
            </a:r>
            <a:r>
              <a:rPr lang="en-US" b="1" i="1" dirty="0">
                <a:solidFill>
                  <a:srgbClr val="FEFFFF"/>
                </a:solidFill>
                <a:latin typeface="TeX Gyre Heros"/>
                <a:ea typeface="Arial Unicode MS" panose="020B0604020202020204" pitchFamily="34" charset="-128"/>
                <a:cs typeface="Arial Unicode MS" panose="020B0604020202020204" pitchFamily="34" charset="-128"/>
              </a:rPr>
              <a:t>Data Repository</a:t>
            </a:r>
          </a:p>
          <a:p>
            <a:pPr>
              <a:spcAft>
                <a:spcPts val="0"/>
              </a:spcAft>
            </a:pPr>
            <a:endParaRPr lang="en-US" sz="400" i="1" dirty="0" smtClean="0">
              <a:solidFill>
                <a:srgbClr val="FEFFFF"/>
              </a:solidFill>
              <a:latin typeface="TeX Gyre Heros"/>
              <a:ea typeface="Arial Unicode MS" panose="020B0604020202020204" pitchFamily="34" charset="-128"/>
              <a:cs typeface="Arial Unicode MS" panose="020B0604020202020204" pitchFamily="34" charset="-128"/>
            </a:endParaRPr>
          </a:p>
          <a:p>
            <a:pPr algn="just">
              <a:spcAft>
                <a:spcPts val="0"/>
              </a:spcAft>
            </a:pP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The </a:t>
            </a:r>
            <a:r>
              <a:rPr lang="en-US" sz="1400" dirty="0">
                <a:solidFill>
                  <a:srgbClr val="FEFFFF"/>
                </a:solidFill>
                <a:latin typeface="TeX Gyre Heros"/>
                <a:ea typeface="Arial Unicode MS" panose="020B0604020202020204" pitchFamily="34" charset="-128"/>
                <a:cs typeface="Arial Unicode MS" panose="020B0604020202020204" pitchFamily="34" charset="-128"/>
              </a:rPr>
              <a:t>ALMA-VO Data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Repository </a:t>
            </a:r>
            <a:r>
              <a:rPr lang="en-US" sz="1400" dirty="0">
                <a:solidFill>
                  <a:srgbClr val="FEFFFF"/>
                </a:solidFill>
                <a:latin typeface="TeX Gyre Heros"/>
                <a:ea typeface="Arial Unicode MS" panose="020B0604020202020204" pitchFamily="34" charset="-128"/>
                <a:cs typeface="Arial Unicode MS" panose="020B0604020202020204" pitchFamily="34" charset="-128"/>
              </a:rPr>
              <a:t>service offers the cycles 0</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 1</a:t>
            </a:r>
            <a:r>
              <a:rPr lang="en-US" sz="1400" dirty="0">
                <a:solidFill>
                  <a:srgbClr val="FEFFFF"/>
                </a:solidFill>
                <a:latin typeface="TeX Gyre Heros"/>
                <a:ea typeface="Arial Unicode MS" panose="020B0604020202020204" pitchFamily="34" charset="-128"/>
                <a:cs typeface="Arial Unicode MS" panose="020B0604020202020204" pitchFamily="34" charset="-128"/>
              </a:rPr>
              <a:t>, 2 and 3 of ALMA data (28,236 FITS) access through IVOA standard web-services/VO-apps or through a web-page. Currently we support single FITS files search [SCS, SIA and TAP] and complete data products (TAR files) [SCS and TAP]. In addition we are ingesting the raw data of ALMA, the ASDM. Of these files we have already stored 2079 files with a total weight of 88 [TB]. </a:t>
            </a:r>
            <a:r>
              <a:rPr lang="en-US" sz="1400" dirty="0">
                <a:solidFill>
                  <a:srgbClr val="00B0F0"/>
                </a:solidFill>
                <a:latin typeface="TeX Gyre Heros"/>
                <a:ea typeface="Arial Unicode MS" panose="020B0604020202020204" pitchFamily="34" charset="-128"/>
                <a:cs typeface="Arial Unicode MS" panose="020B0604020202020204" pitchFamily="34" charset="-128"/>
              </a:rPr>
              <a:t>https://</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vo.chivo.cl</a:t>
            </a:r>
            <a:r>
              <a:rPr lang="en-US" sz="1400" dirty="0">
                <a:solidFill>
                  <a:srgbClr val="00B0F0"/>
                </a:solidFill>
                <a:latin typeface="TeX Gyre Heros"/>
                <a:ea typeface="Arial Unicode MS" panose="020B0604020202020204" pitchFamily="34" charset="-128"/>
                <a:cs typeface="Arial Unicode MS" panose="020B0604020202020204" pitchFamily="34" charset="-128"/>
              </a:rPr>
              <a:t>/</a:t>
            </a:r>
          </a:p>
          <a:p>
            <a:pPr algn="just"/>
            <a:endParaRPr lang="en-US" sz="1600" dirty="0" smtClean="0">
              <a:solidFill>
                <a:srgbClr val="FEFFFF"/>
              </a:solidFill>
              <a:latin typeface="TeX Gyre Heros"/>
              <a:ea typeface="Arial Unicode MS" panose="020B0604020202020204" pitchFamily="34" charset="-128"/>
              <a:cs typeface="Arial Unicode MS" panose="020B0604020202020204" pitchFamily="34" charset="-128"/>
            </a:endParaRPr>
          </a:p>
          <a:p>
            <a:pPr>
              <a:spcAft>
                <a:spcPts val="0"/>
              </a:spcAft>
            </a:pPr>
            <a:r>
              <a:rPr lang="en-US" sz="2400" b="1" i="1" dirty="0" smtClean="0">
                <a:solidFill>
                  <a:srgbClr val="FEFFFF"/>
                </a:solidFill>
                <a:latin typeface="TeX Gyre Heros"/>
                <a:ea typeface="Arial Unicode MS" panose="020B0604020202020204" pitchFamily="34" charset="-128"/>
                <a:cs typeface="Arial Unicode MS" panose="020B0604020202020204" pitchFamily="34" charset="-128"/>
              </a:rPr>
              <a:t> </a:t>
            </a:r>
            <a:endParaRPr lang="en-US" sz="2400" i="1" dirty="0">
              <a:solidFill>
                <a:srgbClr val="FEFFFF"/>
              </a:solidFill>
              <a:latin typeface="TeX Gyre Heros"/>
              <a:ea typeface="Arial Unicode MS" panose="020B0604020202020204" pitchFamily="34" charset="-128"/>
              <a:cs typeface="Arial Unicode MS" panose="020B0604020202020204" pitchFamily="34" charset="-128"/>
            </a:endParaRPr>
          </a:p>
        </p:txBody>
      </p:sp>
      <p:pic>
        <p:nvPicPr>
          <p:cNvPr id="1028" name="Picture 4" descr="https://www.chivo.cl/media/service-images/alma-vo-data-repositor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8971" y="156786"/>
            <a:ext cx="3129047" cy="1616764"/>
          </a:xfrm>
          <a:prstGeom prst="rect">
            <a:avLst/>
          </a:prstGeom>
          <a:noFill/>
          <a:extLst>
            <a:ext uri="{909E8E84-426E-40DD-AFC4-6F175D3DCCD1}">
              <a14:hiddenFill xmlns:a14="http://schemas.microsoft.com/office/drawing/2010/main">
                <a:solidFill>
                  <a:srgbClr val="FFFFFF"/>
                </a:solidFill>
              </a14:hiddenFill>
            </a:ext>
          </a:extLst>
        </p:spPr>
      </p:pic>
      <p:sp>
        <p:nvSpPr>
          <p:cNvPr id="15" name="officeArt object">
            <a:extLst>
              <a:ext uri="{FF2B5EF4-FFF2-40B4-BE49-F238E27FC236}">
                <a16:creationId xmlns:a16="http://schemas.microsoft.com/office/drawing/2014/main" xmlns="" id="{DFAF5B87-DC81-1E49-A9C9-B4B71EB82333}"/>
              </a:ext>
            </a:extLst>
          </p:cNvPr>
          <p:cNvSpPr txBox="1"/>
          <p:nvPr/>
        </p:nvSpPr>
        <p:spPr>
          <a:xfrm>
            <a:off x="238073" y="1779554"/>
            <a:ext cx="7729691" cy="1481584"/>
          </a:xfrm>
          <a:prstGeom prst="rect">
            <a:avLst/>
          </a:prstGeom>
          <a:noFill/>
          <a:ln w="12700" cap="flat">
            <a:noFill/>
            <a:miter lim="400000"/>
          </a:ln>
          <a:effectLst/>
        </p:spPr>
        <p:txBody>
          <a:bodyPr wrap="square" lIns="0" tIns="0" rIns="0" bIns="0" numCol="1" anchor="t" anchorCtr="0">
            <a:noAutofit/>
          </a:bodyPr>
          <a:lstStyle/>
          <a:p>
            <a:pPr>
              <a:spcAft>
                <a:spcPts val="0"/>
              </a:spcAft>
            </a:pPr>
            <a:r>
              <a:rPr lang="en-US" b="1" dirty="0" smtClean="0">
                <a:solidFill>
                  <a:srgbClr val="FEFFFF"/>
                </a:solidFill>
                <a:latin typeface="TeX Gyre Heros"/>
                <a:ea typeface="Arial Unicode MS" panose="020B0604020202020204" pitchFamily="34" charset="-128"/>
                <a:cs typeface="Arial Unicode MS" panose="020B0604020202020204" pitchFamily="34" charset="-128"/>
              </a:rPr>
              <a:t>ChiVO</a:t>
            </a:r>
            <a:r>
              <a:rPr lang="en-US" b="1" i="1" dirty="0">
                <a:solidFill>
                  <a:srgbClr val="FEFFFF"/>
                </a:solidFill>
                <a:latin typeface="TeX Gyre Heros"/>
                <a:ea typeface="Arial Unicode MS" panose="020B0604020202020204" pitchFamily="34" charset="-128"/>
                <a:cs typeface="Arial Unicode MS" panose="020B0604020202020204" pitchFamily="34" charset="-128"/>
              </a:rPr>
              <a:t> The </a:t>
            </a:r>
            <a:r>
              <a:rPr lang="en-US" b="1" i="1" dirty="0" err="1">
                <a:solidFill>
                  <a:srgbClr val="FEFFFF"/>
                </a:solidFill>
                <a:latin typeface="TeX Gyre Heros"/>
                <a:ea typeface="Arial Unicode MS" panose="020B0604020202020204" pitchFamily="34" charset="-128"/>
                <a:cs typeface="Arial Unicode MS" panose="020B0604020202020204" pitchFamily="34" charset="-128"/>
              </a:rPr>
              <a:t>Jupyter</a:t>
            </a:r>
            <a:r>
              <a:rPr lang="en-US" b="1" i="1" dirty="0">
                <a:solidFill>
                  <a:srgbClr val="FEFFFF"/>
                </a:solidFill>
                <a:latin typeface="TeX Gyre Heros"/>
                <a:ea typeface="Arial Unicode MS" panose="020B0604020202020204" pitchFamily="34" charset="-128"/>
                <a:cs typeface="Arial Unicode MS" panose="020B0604020202020204" pitchFamily="34" charset="-128"/>
              </a:rPr>
              <a:t> </a:t>
            </a:r>
            <a:r>
              <a:rPr lang="en-US" b="1" i="1" dirty="0" err="1">
                <a:solidFill>
                  <a:srgbClr val="FEFFFF"/>
                </a:solidFill>
                <a:latin typeface="TeX Gyre Heros"/>
                <a:ea typeface="Arial Unicode MS" panose="020B0604020202020204" pitchFamily="34" charset="-128"/>
                <a:cs typeface="Arial Unicode MS" panose="020B0604020202020204" pitchFamily="34" charset="-128"/>
              </a:rPr>
              <a:t>OVerride</a:t>
            </a:r>
            <a:r>
              <a:rPr lang="en-US" b="1" i="1" dirty="0">
                <a:solidFill>
                  <a:srgbClr val="FEFFFF"/>
                </a:solidFill>
                <a:latin typeface="TeX Gyre Heros"/>
                <a:ea typeface="Arial Unicode MS" panose="020B0604020202020204" pitchFamily="34" charset="-128"/>
                <a:cs typeface="Arial Unicode MS" panose="020B0604020202020204" pitchFamily="34" charset="-128"/>
              </a:rPr>
              <a:t> for Astronomical Libraries (JOVIAL)</a:t>
            </a:r>
            <a:endParaRPr lang="en-US" sz="300" i="1" dirty="0" smtClean="0">
              <a:solidFill>
                <a:srgbClr val="FEFFFF"/>
              </a:solidFill>
              <a:latin typeface="TeX Gyre Heros"/>
              <a:ea typeface="Arial Unicode MS" panose="020B0604020202020204" pitchFamily="34" charset="-128"/>
              <a:cs typeface="Arial Unicode MS" panose="020B0604020202020204" pitchFamily="34" charset="-128"/>
            </a:endParaRPr>
          </a:p>
          <a:p>
            <a:pPr algn="just">
              <a:spcAft>
                <a:spcPts val="0"/>
              </a:spcAft>
            </a:pP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It is a</a:t>
            </a:r>
            <a:r>
              <a:rPr lang="en-US" sz="1400" dirty="0">
                <a:solidFill>
                  <a:srgbClr val="FEFFFF"/>
                </a:solidFill>
                <a:latin typeface="TeX Gyre Heros"/>
                <a:ea typeface="Arial Unicode MS" panose="020B0604020202020204" pitchFamily="34" charset="-128"/>
                <a:cs typeface="Arial Unicode MS" panose="020B0604020202020204" pitchFamily="34" charset="-128"/>
              </a:rPr>
              <a:t> notebook-based cloud environment to process astronomical data on-line. This service provides </a:t>
            </a:r>
            <a:r>
              <a:rPr lang="en-US" sz="1400" dirty="0" err="1">
                <a:solidFill>
                  <a:srgbClr val="FEFFFF"/>
                </a:solidFill>
                <a:latin typeface="TeX Gyre Heros"/>
                <a:ea typeface="Arial Unicode MS" panose="020B0604020202020204" pitchFamily="34" charset="-128"/>
                <a:cs typeface="Arial Unicode MS" panose="020B0604020202020204" pitchFamily="34" charset="-128"/>
              </a:rPr>
              <a:t>Jupyter</a:t>
            </a:r>
            <a:r>
              <a:rPr lang="en-US" sz="1400" dirty="0">
                <a:solidFill>
                  <a:srgbClr val="FEFFFF"/>
                </a:solidFill>
                <a:latin typeface="TeX Gyre Heros"/>
                <a:ea typeface="Arial Unicode MS" panose="020B0604020202020204" pitchFamily="34" charset="-128"/>
                <a:cs typeface="Arial Unicode MS" panose="020B0604020202020204" pitchFamily="34" charset="-128"/>
              </a:rPr>
              <a:t> Notebooks to astronomers, that are executed in the cloud under a python environment. No installation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is required </a:t>
            </a:r>
            <a:r>
              <a:rPr lang="en-US" sz="1400" dirty="0">
                <a:solidFill>
                  <a:srgbClr val="FEFFFF"/>
                </a:solidFill>
                <a:latin typeface="TeX Gyre Heros"/>
                <a:ea typeface="Arial Unicode MS" panose="020B0604020202020204" pitchFamily="34" charset="-128"/>
                <a:cs typeface="Arial Unicode MS" panose="020B0604020202020204" pitchFamily="34" charset="-128"/>
              </a:rPr>
              <a:t>so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it is accessible </a:t>
            </a:r>
            <a:r>
              <a:rPr lang="en-US" sz="1400" dirty="0">
                <a:solidFill>
                  <a:srgbClr val="FEFFFF"/>
                </a:solidFill>
                <a:latin typeface="TeX Gyre Heros"/>
                <a:ea typeface="Arial Unicode MS" panose="020B0604020202020204" pitchFamily="34" charset="-128"/>
                <a:cs typeface="Arial Unicode MS" panose="020B0604020202020204" pitchFamily="34" charset="-128"/>
              </a:rPr>
              <a:t>from any device. This service is in beta testing so you need an account to use it. If you are interested in participating of this project please contact </a:t>
            </a:r>
            <a:r>
              <a:rPr lang="en-US" sz="1400" dirty="0" err="1" smtClean="0">
                <a:solidFill>
                  <a:srgbClr val="FEFFFF"/>
                </a:solidFill>
                <a:latin typeface="TeX Gyre Heros"/>
                <a:ea typeface="Arial Unicode MS" panose="020B0604020202020204" pitchFamily="34" charset="-128"/>
                <a:cs typeface="Arial Unicode MS" panose="020B0604020202020204" pitchFamily="34" charset="-128"/>
              </a:rPr>
              <a:t>maray@inf.utfsm.cl</a:t>
            </a:r>
            <a:r>
              <a:rPr lang="en-US" sz="1400" dirty="0">
                <a:solidFill>
                  <a:srgbClr val="FEFFFF"/>
                </a:solidFill>
                <a:latin typeface="TeX Gyre Heros"/>
                <a:ea typeface="Arial Unicode MS" panose="020B0604020202020204" pitchFamily="34" charset="-128"/>
                <a:cs typeface="Arial Unicode MS" panose="020B0604020202020204" pitchFamily="34" charset="-128"/>
              </a:rPr>
              <a:t> - </a:t>
            </a:r>
            <a:r>
              <a:rPr lang="en-US" sz="1400" dirty="0">
                <a:solidFill>
                  <a:srgbClr val="00B0F0"/>
                </a:solidFill>
                <a:latin typeface="TeX Gyre Heros"/>
                <a:ea typeface="Arial Unicode MS" panose="020B0604020202020204" pitchFamily="34" charset="-128"/>
                <a:cs typeface="Arial Unicode MS" panose="020B0604020202020204" pitchFamily="34" charset="-128"/>
              </a:rPr>
              <a:t>https://</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github.com</a:t>
            </a:r>
            <a:r>
              <a:rPr lang="en-US" sz="1400" dirty="0">
                <a:solidFill>
                  <a:srgbClr val="00B0F0"/>
                </a:solidFill>
                <a:latin typeface="TeX Gyre Heros"/>
                <a:ea typeface="Arial Unicode MS" panose="020B0604020202020204" pitchFamily="34" charset="-128"/>
                <a:cs typeface="Arial Unicode MS" panose="020B0604020202020204" pitchFamily="34" charset="-128"/>
              </a:rPr>
              <a:t>/</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ChileanVirtualObservatory</a:t>
            </a:r>
            <a:r>
              <a:rPr lang="en-US" sz="1400" dirty="0">
                <a:solidFill>
                  <a:srgbClr val="00B0F0"/>
                </a:solidFill>
                <a:latin typeface="TeX Gyre Heros"/>
                <a:ea typeface="Arial Unicode MS" panose="020B0604020202020204" pitchFamily="34" charset="-128"/>
                <a:cs typeface="Arial Unicode MS" panose="020B0604020202020204" pitchFamily="34" charset="-128"/>
              </a:rPr>
              <a:t>/</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jovial.chivo.cl</a:t>
            </a:r>
            <a:endParaRPr lang="en-US" sz="1400" dirty="0" smtClean="0">
              <a:solidFill>
                <a:srgbClr val="00B0F0"/>
              </a:solidFill>
              <a:latin typeface="TeX Gyre Heros"/>
              <a:ea typeface="Arial Unicode MS" panose="020B0604020202020204" pitchFamily="34" charset="-128"/>
              <a:cs typeface="Arial Unicode MS" panose="020B0604020202020204" pitchFamily="34" charset="-128"/>
            </a:endParaRPr>
          </a:p>
          <a:p>
            <a:pPr>
              <a:spcAft>
                <a:spcPts val="0"/>
              </a:spcAft>
            </a:pPr>
            <a:r>
              <a:rPr lang="en-US" sz="2000" b="1" i="1" dirty="0" smtClean="0">
                <a:solidFill>
                  <a:srgbClr val="FEFFFF"/>
                </a:solidFill>
                <a:latin typeface="TeX Gyre Heros"/>
                <a:ea typeface="Arial Unicode MS" panose="020B0604020202020204" pitchFamily="34" charset="-128"/>
                <a:cs typeface="Arial Unicode MS" panose="020B0604020202020204" pitchFamily="34" charset="-128"/>
              </a:rPr>
              <a:t> </a:t>
            </a:r>
            <a:endParaRPr lang="en-US" sz="2000" i="1" dirty="0">
              <a:solidFill>
                <a:srgbClr val="FEFFFF"/>
              </a:solidFill>
              <a:latin typeface="TeX Gyre Heros"/>
              <a:ea typeface="Arial Unicode MS" panose="020B0604020202020204" pitchFamily="34" charset="-128"/>
              <a:cs typeface="Arial Unicode MS" panose="020B0604020202020204" pitchFamily="34" charset="-128"/>
            </a:endParaRPr>
          </a:p>
        </p:txBody>
      </p:sp>
      <p:pic>
        <p:nvPicPr>
          <p:cNvPr id="1034" name="Picture 10" descr="https://www.chivo.cl/media/service-images/jovia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8971" y="2128293"/>
            <a:ext cx="3246880" cy="761182"/>
          </a:xfrm>
          <a:prstGeom prst="rect">
            <a:avLst/>
          </a:prstGeom>
          <a:noFill/>
          <a:extLst>
            <a:ext uri="{909E8E84-426E-40DD-AFC4-6F175D3DCCD1}">
              <a14:hiddenFill xmlns:a14="http://schemas.microsoft.com/office/drawing/2010/main">
                <a:solidFill>
                  <a:srgbClr val="FFFFFF"/>
                </a:solidFill>
              </a14:hiddenFill>
            </a:ext>
          </a:extLst>
        </p:spPr>
      </p:pic>
      <p:sp>
        <p:nvSpPr>
          <p:cNvPr id="19" name="officeArt object">
            <a:extLst>
              <a:ext uri="{FF2B5EF4-FFF2-40B4-BE49-F238E27FC236}">
                <a16:creationId xmlns:a16="http://schemas.microsoft.com/office/drawing/2014/main" xmlns="" id="{DFAF5B87-DC81-1E49-A9C9-B4B71EB82333}"/>
              </a:ext>
            </a:extLst>
          </p:cNvPr>
          <p:cNvSpPr txBox="1"/>
          <p:nvPr/>
        </p:nvSpPr>
        <p:spPr>
          <a:xfrm>
            <a:off x="238073" y="3305179"/>
            <a:ext cx="7855049" cy="1021161"/>
          </a:xfrm>
          <a:prstGeom prst="rect">
            <a:avLst/>
          </a:prstGeom>
          <a:noFill/>
          <a:ln w="12700" cap="flat">
            <a:noFill/>
            <a:miter lim="400000"/>
          </a:ln>
          <a:effectLst/>
        </p:spPr>
        <p:txBody>
          <a:bodyPr wrap="square" lIns="0" tIns="0" rIns="0" bIns="0" numCol="1" anchor="t" anchorCtr="0">
            <a:noAutofit/>
          </a:bodyPr>
          <a:lstStyle/>
          <a:p>
            <a:pPr>
              <a:spcAft>
                <a:spcPts val="0"/>
              </a:spcAft>
            </a:pPr>
            <a:r>
              <a:rPr lang="en-US" b="1" dirty="0" smtClean="0">
                <a:solidFill>
                  <a:srgbClr val="FEFFFF"/>
                </a:solidFill>
                <a:latin typeface="TeX Gyre Heros"/>
                <a:ea typeface="Arial Unicode MS" panose="020B0604020202020204" pitchFamily="34" charset="-128"/>
                <a:cs typeface="Arial Unicode MS" panose="020B0604020202020204" pitchFamily="34" charset="-128"/>
              </a:rPr>
              <a:t>ChiVO</a:t>
            </a:r>
            <a:r>
              <a:rPr lang="en-US" b="1" i="1" dirty="0">
                <a:solidFill>
                  <a:srgbClr val="FEFFFF"/>
                </a:solidFill>
                <a:latin typeface="TeX Gyre Heros"/>
                <a:ea typeface="Arial Unicode MS" panose="020B0604020202020204" pitchFamily="34" charset="-128"/>
                <a:cs typeface="Arial Unicode MS" panose="020B0604020202020204" pitchFamily="34" charset="-128"/>
              </a:rPr>
              <a:t> The Advanced Computing for Astronomy Library (</a:t>
            </a:r>
            <a:r>
              <a:rPr lang="en-US" b="1" i="1" dirty="0" err="1">
                <a:solidFill>
                  <a:srgbClr val="FEFFFF"/>
                </a:solidFill>
                <a:latin typeface="TeX Gyre Heros"/>
                <a:ea typeface="Arial Unicode MS" panose="020B0604020202020204" pitchFamily="34" charset="-128"/>
                <a:cs typeface="Arial Unicode MS" panose="020B0604020202020204" pitchFamily="34" charset="-128"/>
              </a:rPr>
              <a:t>ACALib</a:t>
            </a:r>
            <a:r>
              <a:rPr lang="en-US" b="1" i="1" dirty="0" smtClean="0">
                <a:solidFill>
                  <a:srgbClr val="FEFFFF"/>
                </a:solidFill>
                <a:latin typeface="TeX Gyre Heros"/>
                <a:ea typeface="Arial Unicode MS" panose="020B0604020202020204" pitchFamily="34" charset="-128"/>
                <a:cs typeface="Arial Unicode MS" panose="020B0604020202020204" pitchFamily="34" charset="-128"/>
              </a:rPr>
              <a:t>)</a:t>
            </a:r>
          </a:p>
          <a:p>
            <a:pPr>
              <a:spcAft>
                <a:spcPts val="0"/>
              </a:spcAft>
            </a:pP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It is </a:t>
            </a:r>
            <a:r>
              <a:rPr lang="en-US" sz="1400" dirty="0">
                <a:solidFill>
                  <a:srgbClr val="FEFFFF"/>
                </a:solidFill>
                <a:latin typeface="TeX Gyre Heros"/>
                <a:ea typeface="Arial Unicode MS" panose="020B0604020202020204" pitchFamily="34" charset="-128"/>
                <a:cs typeface="Arial Unicode MS" panose="020B0604020202020204" pitchFamily="34" charset="-128"/>
              </a:rPr>
              <a:t>a package with state of the art Algorithms for Astronomers including novel algorithms produced by ChiVO and some HPC versions of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them. The official </a:t>
            </a:r>
            <a:r>
              <a:rPr lang="en-US" sz="1400" dirty="0">
                <a:solidFill>
                  <a:srgbClr val="FEFFFF"/>
                </a:solidFill>
                <a:latin typeface="TeX Gyre Heros"/>
                <a:ea typeface="Arial Unicode MS" panose="020B0604020202020204" pitchFamily="34" charset="-128"/>
                <a:cs typeface="Arial Unicode MS" panose="020B0604020202020204" pitchFamily="34" charset="-128"/>
              </a:rPr>
              <a:t>documentation can be found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in </a:t>
            </a:r>
            <a:r>
              <a:rPr lang="en-US" sz="1400" dirty="0" smtClean="0">
                <a:solidFill>
                  <a:srgbClr val="00B0F0"/>
                </a:solidFill>
                <a:latin typeface="TeX Gyre Heros"/>
                <a:ea typeface="Arial Unicode MS" panose="020B0604020202020204" pitchFamily="34" charset="-128"/>
                <a:cs typeface="Arial Unicode MS" panose="020B0604020202020204" pitchFamily="34" charset="-128"/>
              </a:rPr>
              <a:t>http</a:t>
            </a:r>
            <a:r>
              <a:rPr lang="en-US" sz="1400" dirty="0">
                <a:solidFill>
                  <a:srgbClr val="00B0F0"/>
                </a:solidFill>
                <a:latin typeface="TeX Gyre Heros"/>
                <a:ea typeface="Arial Unicode MS" panose="020B0604020202020204" pitchFamily="34" charset="-128"/>
                <a:cs typeface="Arial Unicode MS" panose="020B0604020202020204" pitchFamily="34" charset="-128"/>
              </a:rPr>
              <a:t>://</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acalib.readthedocs.io</a:t>
            </a:r>
            <a:r>
              <a:rPr lang="en-US" sz="1400" dirty="0">
                <a:solidFill>
                  <a:srgbClr val="00B0F0"/>
                </a:solidFill>
                <a:latin typeface="TeX Gyre Heros"/>
                <a:ea typeface="Arial Unicode MS" panose="020B0604020202020204" pitchFamily="34" charset="-128"/>
                <a:cs typeface="Arial Unicode MS" panose="020B0604020202020204" pitchFamily="34" charset="-128"/>
              </a:rPr>
              <a:t>/en/latest</a:t>
            </a:r>
            <a:r>
              <a:rPr lang="en-US" sz="1400" dirty="0" smtClean="0">
                <a:solidFill>
                  <a:srgbClr val="00B0F0"/>
                </a:solidFill>
                <a:latin typeface="TeX Gyre Heros"/>
                <a:ea typeface="Arial Unicode MS" panose="020B0604020202020204" pitchFamily="34" charset="-128"/>
                <a:cs typeface="Arial Unicode MS" panose="020B0604020202020204" pitchFamily="34" charset="-128"/>
              </a:rPr>
              <a:t>/</a:t>
            </a:r>
            <a:endParaRPr lang="en-US" sz="2000" i="1" dirty="0">
              <a:solidFill>
                <a:srgbClr val="00B0F0"/>
              </a:solidFill>
              <a:latin typeface="TeX Gyre Heros"/>
              <a:ea typeface="Arial Unicode MS" panose="020B0604020202020204" pitchFamily="34" charset="-128"/>
              <a:cs typeface="Arial Unicode MS" panose="020B0604020202020204" pitchFamily="34" charset="-128"/>
            </a:endParaRPr>
          </a:p>
        </p:txBody>
      </p:sp>
      <p:sp>
        <p:nvSpPr>
          <p:cNvPr id="21" name="officeArt object">
            <a:extLst>
              <a:ext uri="{FF2B5EF4-FFF2-40B4-BE49-F238E27FC236}">
                <a16:creationId xmlns:a16="http://schemas.microsoft.com/office/drawing/2014/main" xmlns="" id="{DFAF5B87-DC81-1E49-A9C9-B4B71EB82333}"/>
              </a:ext>
            </a:extLst>
          </p:cNvPr>
          <p:cNvSpPr txBox="1"/>
          <p:nvPr/>
        </p:nvSpPr>
        <p:spPr>
          <a:xfrm>
            <a:off x="238072" y="4399618"/>
            <a:ext cx="7855049" cy="1021161"/>
          </a:xfrm>
          <a:prstGeom prst="rect">
            <a:avLst/>
          </a:prstGeom>
          <a:noFill/>
          <a:ln w="12700" cap="flat">
            <a:noFill/>
            <a:miter lim="400000"/>
          </a:ln>
          <a:effectLst/>
        </p:spPr>
        <p:txBody>
          <a:bodyPr wrap="square" lIns="0" tIns="0" rIns="0" bIns="0" numCol="1" anchor="t" anchorCtr="0">
            <a:noAutofit/>
          </a:bodyPr>
          <a:lstStyle/>
          <a:p>
            <a:pPr>
              <a:spcAft>
                <a:spcPts val="0"/>
              </a:spcAft>
            </a:pPr>
            <a:r>
              <a:rPr lang="en-US" b="1" dirty="0" smtClean="0">
                <a:solidFill>
                  <a:srgbClr val="FEFFFF"/>
                </a:solidFill>
                <a:latin typeface="TeX Gyre Heros"/>
                <a:ea typeface="Arial Unicode MS" panose="020B0604020202020204" pitchFamily="34" charset="-128"/>
                <a:cs typeface="Arial Unicode MS" panose="020B0604020202020204" pitchFamily="34" charset="-128"/>
              </a:rPr>
              <a:t>ChiVO</a:t>
            </a:r>
            <a:r>
              <a:rPr lang="en-US" b="1" i="1" dirty="0">
                <a:solidFill>
                  <a:srgbClr val="FEFFFF"/>
                </a:solidFill>
                <a:latin typeface="TeX Gyre Heros"/>
                <a:ea typeface="Arial Unicode MS" panose="020B0604020202020204" pitchFamily="34" charset="-128"/>
                <a:cs typeface="Arial Unicode MS" panose="020B0604020202020204" pitchFamily="34" charset="-128"/>
              </a:rPr>
              <a:t> </a:t>
            </a:r>
            <a:r>
              <a:rPr lang="en-US" b="1" i="1" dirty="0" err="1" smtClean="0">
                <a:solidFill>
                  <a:srgbClr val="FEFFFF"/>
                </a:solidFill>
                <a:latin typeface="TeX Gyre Heros"/>
                <a:ea typeface="Arial Unicode MS" panose="020B0604020202020204" pitchFamily="34" charset="-128"/>
                <a:cs typeface="Arial Unicode MS" panose="020B0604020202020204" pitchFamily="34" charset="-128"/>
              </a:rPr>
              <a:t>DataCenter</a:t>
            </a:r>
            <a:r>
              <a:rPr lang="en-US" b="1" i="1" dirty="0" smtClean="0">
                <a:solidFill>
                  <a:srgbClr val="FEFFFF"/>
                </a:solidFill>
                <a:latin typeface="TeX Gyre Heros"/>
                <a:ea typeface="Arial Unicode MS" panose="020B0604020202020204" pitchFamily="34" charset="-128"/>
                <a:cs typeface="Arial Unicode MS" panose="020B0604020202020204" pitchFamily="34" charset="-128"/>
              </a:rPr>
              <a:t> (VO-HPC)</a:t>
            </a:r>
          </a:p>
          <a:p>
            <a:r>
              <a:rPr lang="en-US" sz="1400" dirty="0">
                <a:solidFill>
                  <a:srgbClr val="FEFFFF"/>
                </a:solidFill>
                <a:latin typeface="TeX Gyre Heros"/>
                <a:ea typeface="Arial Unicode MS" panose="020B0604020202020204" pitchFamily="34" charset="-128"/>
                <a:cs typeface="Arial Unicode MS" panose="020B0604020202020204" pitchFamily="34" charset="-128"/>
              </a:rPr>
              <a:t>The datacenter has the objective of providing storage and processing capacities to the local and foreign astronomers, including mirroring astronomical data generated in Chile.  And also will allow the astronomers re-process the raw data of ALMA over HPC support</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  </a:t>
            </a:r>
            <a:r>
              <a:rPr lang="en-US" sz="1400" dirty="0">
                <a:solidFill>
                  <a:srgbClr val="FEFFFF"/>
                </a:solidFill>
                <a:latin typeface="TeX Gyre Heros"/>
                <a:ea typeface="Arial Unicode MS" panose="020B0604020202020204" pitchFamily="34" charset="-128"/>
                <a:cs typeface="Arial Unicode MS" panose="020B0604020202020204" pitchFamily="34" charset="-128"/>
              </a:rPr>
              <a:t>The storage capacity is ≈ 1PB, but for 2019 </a:t>
            </a:r>
            <a:r>
              <a:rPr lang="en-US" sz="1400" dirty="0" smtClean="0">
                <a:solidFill>
                  <a:srgbClr val="FEFFFF"/>
                </a:solidFill>
                <a:latin typeface="TeX Gyre Heros"/>
                <a:ea typeface="Arial Unicode MS" panose="020B0604020202020204" pitchFamily="34" charset="-128"/>
                <a:cs typeface="Arial Unicode MS" panose="020B0604020202020204" pitchFamily="34" charset="-128"/>
              </a:rPr>
              <a:t>it </a:t>
            </a:r>
            <a:r>
              <a:rPr lang="en-US" sz="1400" dirty="0">
                <a:solidFill>
                  <a:srgbClr val="FEFFFF"/>
                </a:solidFill>
                <a:latin typeface="TeX Gyre Heros"/>
                <a:ea typeface="Arial Unicode MS" panose="020B0604020202020204" pitchFamily="34" charset="-128"/>
                <a:cs typeface="Arial Unicode MS" panose="020B0604020202020204" pitchFamily="34" charset="-128"/>
              </a:rPr>
              <a:t>will be ≈ 2 PB. </a:t>
            </a:r>
            <a:r>
              <a:rPr lang="en-US" sz="1400" dirty="0">
                <a:solidFill>
                  <a:srgbClr val="00B0F0"/>
                </a:solidFill>
                <a:latin typeface="TeX Gyre Heros"/>
                <a:ea typeface="Arial Unicode MS" panose="020B0604020202020204" pitchFamily="34" charset="-128"/>
                <a:cs typeface="Arial Unicode MS" panose="020B0604020202020204" pitchFamily="34" charset="-128"/>
              </a:rPr>
              <a:t>https://</a:t>
            </a:r>
            <a:r>
              <a:rPr lang="en-US" sz="1400" dirty="0" err="1">
                <a:solidFill>
                  <a:srgbClr val="00B0F0"/>
                </a:solidFill>
                <a:latin typeface="TeX Gyre Heros"/>
                <a:ea typeface="Arial Unicode MS" panose="020B0604020202020204" pitchFamily="34" charset="-128"/>
                <a:cs typeface="Arial Unicode MS" panose="020B0604020202020204" pitchFamily="34" charset="-128"/>
              </a:rPr>
              <a:t>www.chivo.cl</a:t>
            </a:r>
            <a:r>
              <a:rPr lang="en-US" sz="1400" dirty="0">
                <a:solidFill>
                  <a:srgbClr val="00B0F0"/>
                </a:solidFill>
                <a:latin typeface="TeX Gyre Heros"/>
                <a:ea typeface="Arial Unicode MS" panose="020B0604020202020204" pitchFamily="34" charset="-128"/>
                <a:cs typeface="Arial Unicode MS" panose="020B0604020202020204" pitchFamily="34" charset="-128"/>
              </a:rPr>
              <a:t>/</a:t>
            </a:r>
            <a:endParaRPr lang="en-US" sz="2000" i="1" dirty="0">
              <a:solidFill>
                <a:srgbClr val="00B0F0"/>
              </a:solidFill>
              <a:latin typeface="TeX Gyre Heros"/>
              <a:ea typeface="Arial Unicode MS" panose="020B0604020202020204" pitchFamily="34" charset="-128"/>
              <a:cs typeface="Arial Unicode MS" panose="020B0604020202020204" pitchFamily="34" charset="-128"/>
            </a:endParaRPr>
          </a:p>
        </p:txBody>
      </p:sp>
      <p:pic>
        <p:nvPicPr>
          <p:cNvPr id="1040" name="Picture 16" descr="https://www.chivo.cl/media/datacenter/20170406_DataCenterCHIVO_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48970" y="3366737"/>
            <a:ext cx="3129047" cy="2083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7440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8F0EBE53-775E-7A47-B6A3-454F53075FAC}"/>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 y="0"/>
            <a:ext cx="12192001" cy="6858002"/>
          </a:xfrm>
          <a:prstGeom prst="rect">
            <a:avLst/>
          </a:prstGeom>
        </p:spPr>
      </p:pic>
      <p:sp>
        <p:nvSpPr>
          <p:cNvPr id="12" name="officeArt object">
            <a:extLst>
              <a:ext uri="{FF2B5EF4-FFF2-40B4-BE49-F238E27FC236}">
                <a16:creationId xmlns:a16="http://schemas.microsoft.com/office/drawing/2014/main" xmlns="" id="{E8F03B07-76F5-9147-8DE5-7D8DA951DFC8}"/>
              </a:ext>
            </a:extLst>
          </p:cNvPr>
          <p:cNvSpPr/>
          <p:nvPr/>
        </p:nvSpPr>
        <p:spPr>
          <a:xfrm>
            <a:off x="0" y="0"/>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1" y="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1" y="218063"/>
            <a:ext cx="9727512" cy="2295438"/>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a:solidFill>
                  <a:srgbClr val="FFFFFF"/>
                </a:solidFill>
                <a:effectLst/>
                <a:latin typeface="TeX Gyre Heros"/>
                <a:ea typeface="Arial Unicode MS" panose="020B0604020202020204" pitchFamily="34" charset="-128"/>
                <a:cs typeface="Arial Unicode MS" panose="020B0604020202020204" pitchFamily="34" charset="-128"/>
              </a:rPr>
              <a:t>Chandra X-Ray data in the </a:t>
            </a:r>
          </a:p>
          <a:p>
            <a:pPr>
              <a:spcAft>
                <a:spcPts val="0"/>
              </a:spcAft>
            </a:pPr>
            <a:r>
              <a:rPr lang="en-US" sz="4000" dirty="0">
                <a:solidFill>
                  <a:srgbClr val="FFFFFF"/>
                </a:solidFill>
                <a:effectLst/>
                <a:latin typeface="TeX Gyre Heros"/>
                <a:ea typeface="Arial Unicode MS" panose="020B0604020202020204" pitchFamily="34" charset="-128"/>
                <a:cs typeface="Arial Unicode MS" panose="020B0604020202020204" pitchFamily="34" charset="-128"/>
              </a:rPr>
              <a:t>Virtual Observatory</a:t>
            </a:r>
          </a:p>
          <a:p>
            <a:pPr>
              <a:spcAft>
                <a:spcPts val="0"/>
              </a:spcAft>
            </a:pPr>
            <a:endParaRPr lang="en-GB" sz="4000" dirty="0">
              <a:solidFill>
                <a:srgbClr val="FFFFFF"/>
              </a:solidFill>
              <a:effectLst/>
              <a:latin typeface="TeX Gyre Heros"/>
              <a:ea typeface="Arial Unicode MS" panose="020B0604020202020204" pitchFamily="34" charset="-128"/>
              <a:cs typeface="Arial Unicode MS" panose="020B0604020202020204" pitchFamily="34" charset="-128"/>
            </a:endParaRPr>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74569" y="2597218"/>
            <a:ext cx="4994231" cy="2213321"/>
          </a:xfrm>
          <a:prstGeom prst="rect">
            <a:avLst/>
          </a:prstGeom>
          <a:noFill/>
          <a:ln w="12700" cap="flat">
            <a:noFill/>
            <a:miter lim="400000"/>
          </a:ln>
          <a:effectLst/>
        </p:spPr>
        <p:txBody>
          <a:bodyPr wrap="square" lIns="0" tIns="0" rIns="0" bIns="0" numCol="1" anchor="ctr" anchorCtr="0">
            <a:noAutofit/>
          </a:bodyPr>
          <a:lstStyle/>
          <a:p>
            <a:pPr>
              <a:spcAft>
                <a:spcPts val="0"/>
              </a:spcAft>
            </a:pPr>
            <a:r>
              <a:rPr lang="en-US" sz="2400" i="1" dirty="0">
                <a:solidFill>
                  <a:srgbClr val="FEFFFF"/>
                </a:solidFill>
                <a:latin typeface="TeX Gyre Heros"/>
                <a:ea typeface="Arial Unicode MS" panose="020B0604020202020204" pitchFamily="34" charset="-128"/>
                <a:cs typeface="Arial Unicode MS" panose="020B0604020202020204" pitchFamily="34" charset="-128"/>
              </a:rPr>
              <a:t>The Chandra X-ray Observatory has nearly 20 years of public data in its archive. Chandra data is easily accessible to the scientific community through VO-enabled services and interfaces.</a:t>
            </a:r>
          </a:p>
          <a:p>
            <a:pPr>
              <a:spcAft>
                <a:spcPts val="0"/>
              </a:spcAft>
            </a:pPr>
            <a:endParaRPr lang="en-US" sz="2400" i="1" dirty="0">
              <a:solidFill>
                <a:srgbClr val="FEFFFF"/>
              </a:solidFill>
              <a:effectLst/>
              <a:latin typeface="TeX Gyre Heros"/>
              <a:ea typeface="Arial Unicode MS" panose="020B0604020202020204" pitchFamily="34" charset="-128"/>
              <a:cs typeface="Arial Unicode MS" panose="020B0604020202020204" pitchFamily="34" charset="-128"/>
            </a:endParaRPr>
          </a:p>
          <a:p>
            <a:pPr>
              <a:spcAft>
                <a:spcPts val="0"/>
              </a:spcAft>
            </a:pPr>
            <a:endParaRPr lang="en-GB" sz="2800" i="1" dirty="0">
              <a:solidFill>
                <a:srgbClr val="FEFFFF"/>
              </a:solidFill>
              <a:effectLst/>
              <a:latin typeface="TeXGyreHeros-Italic"/>
              <a:ea typeface="Arial Unicode MS" panose="020B0604020202020204" pitchFamily="34" charset="-128"/>
              <a:cs typeface="Arial Unicode MS" panose="020B0604020202020204" pitchFamily="34" charset="-128"/>
            </a:endParaRPr>
          </a:p>
        </p:txBody>
      </p:sp>
      <p:sp>
        <p:nvSpPr>
          <p:cNvPr id="7" name="Rectangle 6">
            <a:extLst>
              <a:ext uri="{FF2B5EF4-FFF2-40B4-BE49-F238E27FC236}">
                <a16:creationId xmlns:a16="http://schemas.microsoft.com/office/drawing/2014/main" xmlns="" id="{C161F06E-CDD0-D04F-8742-5031B6F9784A}"/>
              </a:ext>
            </a:extLst>
          </p:cNvPr>
          <p:cNvSpPr/>
          <p:nvPr/>
        </p:nvSpPr>
        <p:spPr>
          <a:xfrm>
            <a:off x="1557299" y="4671106"/>
            <a:ext cx="2217467" cy="461665"/>
          </a:xfrm>
          <a:prstGeom prst="rect">
            <a:avLst/>
          </a:prstGeom>
        </p:spPr>
        <p:txBody>
          <a:bodyPr wrap="none">
            <a:spAutoFit/>
          </a:bodyPr>
          <a:lstStyle/>
          <a:p>
            <a:r>
              <a:rPr lang="en-US" sz="2400" b="1" dirty="0" err="1">
                <a:solidFill>
                  <a:srgbClr val="FEFFFF"/>
                </a:solidFill>
                <a:latin typeface="TeX Gyre Heros"/>
                <a:ea typeface="Arial Unicode MS" panose="020B0604020202020204" pitchFamily="34" charset="-128"/>
                <a:cs typeface="Arial Unicode MS" panose="020B0604020202020204" pitchFamily="34" charset="-128"/>
              </a:rPr>
              <a:t>cxc.harvard.edu</a:t>
            </a:r>
            <a:endParaRPr lang="en-US" sz="2400" dirty="0"/>
          </a:p>
        </p:txBody>
      </p:sp>
      <p:sp>
        <p:nvSpPr>
          <p:cNvPr id="20" name="officeArt object">
            <a:extLst>
              <a:ext uri="{FF2B5EF4-FFF2-40B4-BE49-F238E27FC236}">
                <a16:creationId xmlns:a16="http://schemas.microsoft.com/office/drawing/2014/main" xmlns="" id="{86D3F7F5-A09C-6A4D-B6E7-94F6D1BC6667}"/>
              </a:ext>
            </a:extLst>
          </p:cNvPr>
          <p:cNvSpPr txBox="1"/>
          <p:nvPr/>
        </p:nvSpPr>
        <p:spPr>
          <a:xfrm>
            <a:off x="7343221" y="6542546"/>
            <a:ext cx="4525379" cy="284405"/>
          </a:xfrm>
          <a:prstGeom prst="rect">
            <a:avLst/>
          </a:prstGeom>
          <a:noFill/>
          <a:ln w="12700" cap="flat">
            <a:noFill/>
            <a:miter lim="400000"/>
          </a:ln>
          <a:effectLst/>
        </p:spPr>
        <p:txBody>
          <a:bodyPr wrap="square" lIns="38100" tIns="38100" rIns="38100" bIns="38100" numCol="1" anchor="ctr">
            <a:noAutofit/>
          </a:bodyPr>
          <a:lstStyle/>
          <a:p>
            <a:pPr algn="r">
              <a:spcAft>
                <a:spcPts val="0"/>
              </a:spcAft>
            </a:pPr>
            <a:r>
              <a:rPr lang="en-US" sz="800" i="1" dirty="0">
                <a:solidFill>
                  <a:schemeClr val="bg1"/>
                </a:solidFill>
                <a:effectLst>
                  <a:outerShdw blurRad="50800" dist="38100" dir="2700000" algn="tl" rotWithShape="0">
                    <a:prstClr val="black">
                      <a:alpha val="40000"/>
                    </a:prstClr>
                  </a:outerShdw>
                </a:effectLst>
                <a:latin typeface="TeXGyreHeros" pitchFamily="2" charset="77"/>
                <a:ea typeface="Arial Unicode MS" panose="020B0604020202020204" pitchFamily="34" charset="-128"/>
                <a:cs typeface="Arial Unicode MS" panose="020B0604020202020204" pitchFamily="34" charset="-128"/>
              </a:rPr>
              <a:t>Image credit: </a:t>
            </a:r>
            <a:r>
              <a:rPr lang="en-US" sz="800" dirty="0">
                <a:solidFill>
                  <a:schemeClr val="bg1"/>
                </a:solidFill>
                <a:latin typeface="TeXGyreHeros" pitchFamily="2" charset="77"/>
              </a:rPr>
              <a:t>X-ray: NASA/CXC/UMass/D. Wang et al.; Optical: NASA/ESA/</a:t>
            </a:r>
            <a:r>
              <a:rPr lang="en-US" sz="800" dirty="0" err="1">
                <a:solidFill>
                  <a:schemeClr val="bg1"/>
                </a:solidFill>
                <a:latin typeface="TeXGyreHeros" pitchFamily="2" charset="77"/>
              </a:rPr>
              <a:t>STScI</a:t>
            </a:r>
            <a:r>
              <a:rPr lang="en-US" sz="800" dirty="0">
                <a:solidFill>
                  <a:schemeClr val="bg1"/>
                </a:solidFill>
                <a:latin typeface="TeXGyreHeros" pitchFamily="2" charset="77"/>
              </a:rPr>
              <a:t>/</a:t>
            </a:r>
            <a:r>
              <a:rPr lang="en-US" sz="800" dirty="0" err="1">
                <a:solidFill>
                  <a:schemeClr val="bg1"/>
                </a:solidFill>
                <a:latin typeface="TeXGyreHeros" pitchFamily="2" charset="77"/>
              </a:rPr>
              <a:t>D.Wang</a:t>
            </a:r>
            <a:r>
              <a:rPr lang="en-US" sz="800" dirty="0">
                <a:solidFill>
                  <a:schemeClr val="bg1"/>
                </a:solidFill>
                <a:latin typeface="TeXGyreHeros" pitchFamily="2" charset="77"/>
              </a:rPr>
              <a:t> et al.; IR: NASA/JPL-Caltech/SSC/</a:t>
            </a:r>
            <a:r>
              <a:rPr lang="en-US" sz="800" dirty="0" err="1">
                <a:solidFill>
                  <a:schemeClr val="bg1"/>
                </a:solidFill>
                <a:latin typeface="TeXGyreHeros" pitchFamily="2" charset="77"/>
              </a:rPr>
              <a:t>S.Stolovy</a:t>
            </a:r>
            <a:endParaRPr lang="en-GB" sz="800" i="1" dirty="0">
              <a:solidFill>
                <a:schemeClr val="bg1"/>
              </a:solidFill>
              <a:effectLst>
                <a:outerShdw blurRad="50800" dist="38100" dir="2700000" algn="tl" rotWithShape="0">
                  <a:prstClr val="black">
                    <a:alpha val="40000"/>
                  </a:prstClr>
                </a:outerShdw>
              </a:effectLst>
              <a:latin typeface="TeXGyreHeros" pitchFamily="2" charset="77"/>
              <a:ea typeface="Arial Unicode MS" panose="020B0604020202020204" pitchFamily="34" charset="-128"/>
              <a:cs typeface="Arial Unicode MS" panose="020B0604020202020204" pitchFamily="34" charset="-128"/>
            </a:endParaRPr>
          </a:p>
        </p:txBody>
      </p:sp>
      <p:pic>
        <p:nvPicPr>
          <p:cNvPr id="6" name="Picture 5">
            <a:extLst>
              <a:ext uri="{FF2B5EF4-FFF2-40B4-BE49-F238E27FC236}">
                <a16:creationId xmlns:a16="http://schemas.microsoft.com/office/drawing/2014/main" xmlns="" id="{B21CADE5-F429-AC4A-8487-50CA12F636B5}"/>
              </a:ext>
            </a:extLst>
          </p:cNvPr>
          <p:cNvPicPr>
            <a:picLocks noChangeAspect="1"/>
          </p:cNvPicPr>
          <p:nvPr/>
        </p:nvPicPr>
        <p:blipFill>
          <a:blip r:embed="rId4"/>
          <a:stretch>
            <a:fillRect/>
          </a:stretch>
        </p:blipFill>
        <p:spPr>
          <a:xfrm>
            <a:off x="5884496" y="1541533"/>
            <a:ext cx="4594780" cy="2734609"/>
          </a:xfrm>
          <a:prstGeom prst="rect">
            <a:avLst/>
          </a:prstGeom>
        </p:spPr>
      </p:pic>
      <p:grpSp>
        <p:nvGrpSpPr>
          <p:cNvPr id="40" name="Group 39">
            <a:extLst>
              <a:ext uri="{FF2B5EF4-FFF2-40B4-BE49-F238E27FC236}">
                <a16:creationId xmlns:a16="http://schemas.microsoft.com/office/drawing/2014/main" xmlns="" id="{3B5EFDC4-A194-FD45-8D9F-32D5A7C35EA7}"/>
              </a:ext>
            </a:extLst>
          </p:cNvPr>
          <p:cNvGrpSpPr/>
          <p:nvPr/>
        </p:nvGrpSpPr>
        <p:grpSpPr>
          <a:xfrm>
            <a:off x="8093431" y="5852573"/>
            <a:ext cx="3253167" cy="718531"/>
            <a:chOff x="8093431" y="5852573"/>
            <a:chExt cx="3253167" cy="718531"/>
          </a:xfrm>
        </p:grpSpPr>
        <p:pic>
          <p:nvPicPr>
            <p:cNvPr id="35" name="Picture 34">
              <a:extLst>
                <a:ext uri="{FF2B5EF4-FFF2-40B4-BE49-F238E27FC236}">
                  <a16:creationId xmlns:a16="http://schemas.microsoft.com/office/drawing/2014/main" xmlns="" id="{A381D03D-0670-FF45-A622-547880F1C788}"/>
                </a:ext>
              </a:extLst>
            </p:cNvPr>
            <p:cNvPicPr>
              <a:picLocks noChangeAspect="1"/>
            </p:cNvPicPr>
            <p:nvPr/>
          </p:nvPicPr>
          <p:blipFill>
            <a:blip r:embed="rId5"/>
            <a:stretch>
              <a:fillRect/>
            </a:stretch>
          </p:blipFill>
          <p:spPr bwMode="auto">
            <a:xfrm>
              <a:off x="8093431" y="5896101"/>
              <a:ext cx="1452067" cy="509994"/>
            </a:xfrm>
            <a:prstGeom prst="rect">
              <a:avLst/>
            </a:prstGeom>
            <a:noFill/>
            <a:ln w="12700">
              <a:noFill/>
            </a:ln>
          </p:spPr>
        </p:pic>
        <p:pic>
          <p:nvPicPr>
            <p:cNvPr id="36" name="Picture 35">
              <a:extLst>
                <a:ext uri="{FF2B5EF4-FFF2-40B4-BE49-F238E27FC236}">
                  <a16:creationId xmlns:a16="http://schemas.microsoft.com/office/drawing/2014/main" xmlns="" id="{A019125B-1DC1-7444-941F-30560F64C7A2}"/>
                </a:ext>
              </a:extLst>
            </p:cNvPr>
            <p:cNvPicPr>
              <a:picLocks noChangeAspect="1"/>
            </p:cNvPicPr>
            <p:nvPr/>
          </p:nvPicPr>
          <p:blipFill>
            <a:blip r:embed="rId6"/>
            <a:stretch>
              <a:fillRect/>
            </a:stretch>
          </p:blipFill>
          <p:spPr>
            <a:xfrm>
              <a:off x="10082902" y="5852573"/>
              <a:ext cx="560454" cy="718531"/>
            </a:xfrm>
            <a:prstGeom prst="rect">
              <a:avLst/>
            </a:prstGeom>
          </p:spPr>
        </p:pic>
        <p:pic>
          <p:nvPicPr>
            <p:cNvPr id="18" name="Picture 17">
              <a:extLst>
                <a:ext uri="{FF2B5EF4-FFF2-40B4-BE49-F238E27FC236}">
                  <a16:creationId xmlns:a16="http://schemas.microsoft.com/office/drawing/2014/main" xmlns="" id="{D9FC0055-DA47-DA4C-84E1-6E0AEE53A51B}"/>
                </a:ext>
              </a:extLst>
            </p:cNvPr>
            <p:cNvPicPr>
              <a:picLocks noChangeAspect="1"/>
            </p:cNvPicPr>
            <p:nvPr/>
          </p:nvPicPr>
          <p:blipFill>
            <a:blip r:embed="rId7"/>
            <a:stretch>
              <a:fillRect/>
            </a:stretch>
          </p:blipFill>
          <p:spPr>
            <a:xfrm>
              <a:off x="10723592" y="5869449"/>
              <a:ext cx="623006" cy="518341"/>
            </a:xfrm>
            <a:prstGeom prst="rect">
              <a:avLst/>
            </a:prstGeom>
          </p:spPr>
        </p:pic>
        <p:grpSp>
          <p:nvGrpSpPr>
            <p:cNvPr id="39" name="Group 38">
              <a:extLst>
                <a:ext uri="{FF2B5EF4-FFF2-40B4-BE49-F238E27FC236}">
                  <a16:creationId xmlns:a16="http://schemas.microsoft.com/office/drawing/2014/main" xmlns="" id="{8CC79F2A-C47C-784D-946F-AE25BC3CBD79}"/>
                </a:ext>
              </a:extLst>
            </p:cNvPr>
            <p:cNvGrpSpPr/>
            <p:nvPr/>
          </p:nvGrpSpPr>
          <p:grpSpPr>
            <a:xfrm>
              <a:off x="9562343" y="5890647"/>
              <a:ext cx="452768" cy="637272"/>
              <a:chOff x="9562343" y="5890647"/>
              <a:chExt cx="452768" cy="637272"/>
            </a:xfrm>
          </p:grpSpPr>
          <p:pic>
            <p:nvPicPr>
              <p:cNvPr id="37" name="Picture 36">
                <a:extLst>
                  <a:ext uri="{FF2B5EF4-FFF2-40B4-BE49-F238E27FC236}">
                    <a16:creationId xmlns:a16="http://schemas.microsoft.com/office/drawing/2014/main" xmlns="" id="{A195C3CD-ED08-EC4D-99EA-C11BB227A13E}"/>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98016" l="390" r="100000">
                            <a14:foregroundMark x1="56236" y1="89086" x2="56236" y2="89086"/>
                            <a14:backgroundMark x1="5234" y1="8773" x2="5234" y2="8773"/>
                            <a14:backgroundMark x1="92539" y1="7050" x2="92539" y2="7050"/>
                          </a14:backgroundRemoval>
                        </a14:imgEffect>
                      </a14:imgLayer>
                    </a14:imgProps>
                  </a:ext>
                </a:extLst>
              </a:blip>
              <a:stretch>
                <a:fillRect/>
              </a:stretch>
            </p:blipFill>
            <p:spPr>
              <a:xfrm>
                <a:off x="9562343" y="5890647"/>
                <a:ext cx="452768" cy="482516"/>
              </a:xfrm>
              <a:prstGeom prst="rect">
                <a:avLst/>
              </a:prstGeom>
            </p:spPr>
          </p:pic>
          <p:sp>
            <p:nvSpPr>
              <p:cNvPr id="24" name="Rectangle 23">
                <a:extLst>
                  <a:ext uri="{FF2B5EF4-FFF2-40B4-BE49-F238E27FC236}">
                    <a16:creationId xmlns:a16="http://schemas.microsoft.com/office/drawing/2014/main" xmlns="" id="{F988829E-D102-1E4D-8C90-FE9DE3F9B835}"/>
                  </a:ext>
                </a:extLst>
              </p:cNvPr>
              <p:cNvSpPr/>
              <p:nvPr/>
            </p:nvSpPr>
            <p:spPr>
              <a:xfrm>
                <a:off x="9586704" y="6312475"/>
                <a:ext cx="401072" cy="215444"/>
              </a:xfrm>
              <a:prstGeom prst="rect">
                <a:avLst/>
              </a:prstGeom>
            </p:spPr>
            <p:txBody>
              <a:bodyPr wrap="none">
                <a:spAutoFit/>
              </a:bodyPr>
              <a:lstStyle/>
              <a:p>
                <a:r>
                  <a:rPr lang="en-US" sz="800" dirty="0">
                    <a:solidFill>
                      <a:schemeClr val="bg1"/>
                    </a:solidFill>
                    <a:latin typeface="TeXGyreHeros" pitchFamily="2" charset="77"/>
                    <a:ea typeface="Arial Unicode MS" panose="020B0604020202020204" pitchFamily="34" charset="-128"/>
                    <a:cs typeface="Arial Unicode MS" panose="020B0604020202020204" pitchFamily="34" charset="-128"/>
                  </a:rPr>
                  <a:t>CXC</a:t>
                </a:r>
                <a:endParaRPr lang="en-US" sz="1600" dirty="0"/>
              </a:p>
            </p:txBody>
          </p:sp>
        </p:grpSp>
      </p:grpSp>
    </p:spTree>
    <p:extLst>
      <p:ext uri="{BB962C8B-B14F-4D97-AF65-F5344CB8AC3E}">
        <p14:creationId xmlns:p14="http://schemas.microsoft.com/office/powerpoint/2010/main" val="39195765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xmlns="" id="{3CFA50C8-6854-2145-9A90-834AF336157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 y="0"/>
            <a:ext cx="12192001" cy="6858002"/>
          </a:xfrm>
          <a:prstGeom prst="rect">
            <a:avLst/>
          </a:prstGeom>
        </p:spPr>
      </p:pic>
      <p:grpSp>
        <p:nvGrpSpPr>
          <p:cNvPr id="2" name="Group 1">
            <a:extLst>
              <a:ext uri="{FF2B5EF4-FFF2-40B4-BE49-F238E27FC236}">
                <a16:creationId xmlns:a16="http://schemas.microsoft.com/office/drawing/2014/main" xmlns="" id="{E45FA65B-6356-A64E-84F5-03C446932D87}"/>
              </a:ext>
            </a:extLst>
          </p:cNvPr>
          <p:cNvGrpSpPr/>
          <p:nvPr/>
        </p:nvGrpSpPr>
        <p:grpSpPr>
          <a:xfrm>
            <a:off x="-1" y="1075"/>
            <a:ext cx="11336198" cy="6761124"/>
            <a:chOff x="-1" y="1075"/>
            <a:chExt cx="11336198" cy="6761124"/>
          </a:xfrm>
        </p:grpSpPr>
        <p:sp>
          <p:nvSpPr>
            <p:cNvPr id="12" name="officeArt object">
              <a:extLst>
                <a:ext uri="{FF2B5EF4-FFF2-40B4-BE49-F238E27FC236}">
                  <a16:creationId xmlns:a16="http://schemas.microsoft.com/office/drawing/2014/main" xmlns="" id="{E8F03B07-76F5-9147-8DE5-7D8DA951DFC8}"/>
                </a:ext>
              </a:extLst>
            </p:cNvPr>
            <p:cNvSpPr/>
            <p:nvPr/>
          </p:nvSpPr>
          <p:spPr>
            <a:xfrm>
              <a:off x="-1" y="1075"/>
              <a:ext cx="11336198" cy="5751873"/>
            </a:xfrm>
            <a:prstGeom prst="rect">
              <a:avLst/>
            </a:prstGeom>
            <a:solidFill>
              <a:srgbClr val="000000">
                <a:alpha val="70000"/>
              </a:srgbClr>
            </a:solidFill>
            <a:ln w="12700" cap="flat">
              <a:noFill/>
              <a:miter lim="400000"/>
            </a:ln>
            <a:effectLst/>
          </p:spPr>
          <p:txBody>
            <a:bodyPr/>
            <a:lstStyle/>
            <a:p>
              <a:endParaRPr lang="en-US"/>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grpSp>
      <p:sp>
        <p:nvSpPr>
          <p:cNvPr id="38" name="officeArt object">
            <a:extLst>
              <a:ext uri="{FF2B5EF4-FFF2-40B4-BE49-F238E27FC236}">
                <a16:creationId xmlns:a16="http://schemas.microsoft.com/office/drawing/2014/main" xmlns="" id="{FAAE26FA-E421-044F-A89B-E23CBBD95D4C}"/>
              </a:ext>
            </a:extLst>
          </p:cNvPr>
          <p:cNvSpPr txBox="1"/>
          <p:nvPr/>
        </p:nvSpPr>
        <p:spPr>
          <a:xfrm>
            <a:off x="7343221" y="6542546"/>
            <a:ext cx="4525379" cy="284405"/>
          </a:xfrm>
          <a:prstGeom prst="rect">
            <a:avLst/>
          </a:prstGeom>
          <a:noFill/>
          <a:ln w="12700" cap="flat">
            <a:noFill/>
            <a:miter lim="400000"/>
          </a:ln>
          <a:effectLst/>
        </p:spPr>
        <p:txBody>
          <a:bodyPr wrap="square" lIns="38100" tIns="38100" rIns="38100" bIns="38100" numCol="1" anchor="ctr">
            <a:noAutofit/>
          </a:bodyPr>
          <a:lstStyle/>
          <a:p>
            <a:pPr algn="r">
              <a:spcAft>
                <a:spcPts val="0"/>
              </a:spcAft>
            </a:pPr>
            <a:r>
              <a:rPr lang="en-US" sz="800" i="1" dirty="0">
                <a:solidFill>
                  <a:schemeClr val="bg1"/>
                </a:solidFill>
                <a:effectLst>
                  <a:outerShdw blurRad="50800" dist="38100" dir="2700000" algn="tl" rotWithShape="0">
                    <a:prstClr val="black">
                      <a:alpha val="40000"/>
                    </a:prstClr>
                  </a:outerShdw>
                </a:effectLst>
                <a:latin typeface="TeXGyreHeros" pitchFamily="2" charset="77"/>
                <a:ea typeface="Arial Unicode MS" panose="020B0604020202020204" pitchFamily="34" charset="-128"/>
                <a:cs typeface="Arial Unicode MS" panose="020B0604020202020204" pitchFamily="34" charset="-128"/>
              </a:rPr>
              <a:t>Image credit: </a:t>
            </a:r>
            <a:r>
              <a:rPr lang="en-US" sz="800" dirty="0">
                <a:solidFill>
                  <a:schemeClr val="bg1"/>
                </a:solidFill>
                <a:latin typeface="TeXGyreHeros" pitchFamily="2" charset="77"/>
              </a:rPr>
              <a:t>X-ray: NASA/CXC/UMass/D. Wang et al.; Optical: NASA/ESA/</a:t>
            </a:r>
            <a:r>
              <a:rPr lang="en-US" sz="800" dirty="0" err="1">
                <a:solidFill>
                  <a:schemeClr val="bg1"/>
                </a:solidFill>
                <a:latin typeface="TeXGyreHeros" pitchFamily="2" charset="77"/>
              </a:rPr>
              <a:t>STScI</a:t>
            </a:r>
            <a:r>
              <a:rPr lang="en-US" sz="800" dirty="0">
                <a:solidFill>
                  <a:schemeClr val="bg1"/>
                </a:solidFill>
                <a:latin typeface="TeXGyreHeros" pitchFamily="2" charset="77"/>
              </a:rPr>
              <a:t>/</a:t>
            </a:r>
            <a:r>
              <a:rPr lang="en-US" sz="800" dirty="0" err="1">
                <a:solidFill>
                  <a:schemeClr val="bg1"/>
                </a:solidFill>
                <a:latin typeface="TeXGyreHeros" pitchFamily="2" charset="77"/>
              </a:rPr>
              <a:t>D.Wang</a:t>
            </a:r>
            <a:r>
              <a:rPr lang="en-US" sz="800" dirty="0">
                <a:solidFill>
                  <a:schemeClr val="bg1"/>
                </a:solidFill>
                <a:latin typeface="TeXGyreHeros" pitchFamily="2" charset="77"/>
              </a:rPr>
              <a:t> et al.; IR: NASA/JPL-Caltech/SSC/</a:t>
            </a:r>
            <a:r>
              <a:rPr lang="en-US" sz="800" dirty="0" err="1">
                <a:solidFill>
                  <a:schemeClr val="bg1"/>
                </a:solidFill>
                <a:latin typeface="TeXGyreHeros" pitchFamily="2" charset="77"/>
              </a:rPr>
              <a:t>S.Stolovy</a:t>
            </a:r>
            <a:endParaRPr lang="en-GB" sz="800" i="1" dirty="0">
              <a:solidFill>
                <a:schemeClr val="bg1"/>
              </a:solidFill>
              <a:effectLst>
                <a:outerShdw blurRad="50800" dist="38100" dir="2700000" algn="tl" rotWithShape="0">
                  <a:prstClr val="black">
                    <a:alpha val="40000"/>
                  </a:prstClr>
                </a:outerShdw>
              </a:effectLst>
              <a:latin typeface="TeXGyreHeros" pitchFamily="2" charset="77"/>
              <a:ea typeface="Arial Unicode MS" panose="020B0604020202020204" pitchFamily="34" charset="-128"/>
              <a:cs typeface="Arial Unicode MS" panose="020B0604020202020204" pitchFamily="34" charset="-128"/>
            </a:endParaRPr>
          </a:p>
        </p:txBody>
      </p:sp>
      <p:sp>
        <p:nvSpPr>
          <p:cNvPr id="4" name="Rectangle 3">
            <a:extLst>
              <a:ext uri="{FF2B5EF4-FFF2-40B4-BE49-F238E27FC236}">
                <a16:creationId xmlns:a16="http://schemas.microsoft.com/office/drawing/2014/main" xmlns="" id="{34DB516F-D861-0B45-8338-53A97BE76854}"/>
              </a:ext>
            </a:extLst>
          </p:cNvPr>
          <p:cNvSpPr/>
          <p:nvPr/>
        </p:nvSpPr>
        <p:spPr>
          <a:xfrm>
            <a:off x="1550843" y="57318"/>
            <a:ext cx="8245142" cy="400110"/>
          </a:xfrm>
          <a:prstGeom prst="rect">
            <a:avLst/>
          </a:prstGeom>
        </p:spPr>
        <p:txBody>
          <a:bodyPr wrap="none">
            <a:spAutoFit/>
          </a:bodyPr>
          <a:lstStyle/>
          <a:p>
            <a:pPr algn="ctr"/>
            <a:r>
              <a:rPr lang="en-US" sz="2000" b="1" i="1" dirty="0">
                <a:solidFill>
                  <a:schemeClr val="bg1"/>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Access Chandra X-ray data through Virtual Observatory Services &amp; Interfaces</a:t>
            </a:r>
            <a:endParaRPr lang="en-US" sz="2000" b="1" i="1" dirty="0"/>
          </a:p>
        </p:txBody>
      </p:sp>
      <p:grpSp>
        <p:nvGrpSpPr>
          <p:cNvPr id="44" name="Group 43">
            <a:extLst>
              <a:ext uri="{FF2B5EF4-FFF2-40B4-BE49-F238E27FC236}">
                <a16:creationId xmlns:a16="http://schemas.microsoft.com/office/drawing/2014/main" xmlns="" id="{39F7FB5B-8C15-F042-A85F-9ED82EA10C26}"/>
              </a:ext>
            </a:extLst>
          </p:cNvPr>
          <p:cNvGrpSpPr/>
          <p:nvPr/>
        </p:nvGrpSpPr>
        <p:grpSpPr>
          <a:xfrm>
            <a:off x="8639164" y="3971227"/>
            <a:ext cx="1636987" cy="1707757"/>
            <a:chOff x="4825006" y="3843558"/>
            <a:chExt cx="1636987" cy="1707757"/>
          </a:xfrm>
        </p:grpSpPr>
        <p:sp>
          <p:nvSpPr>
            <p:cNvPr id="45" name="Rectangle 44">
              <a:extLst>
                <a:ext uri="{FF2B5EF4-FFF2-40B4-BE49-F238E27FC236}">
                  <a16:creationId xmlns:a16="http://schemas.microsoft.com/office/drawing/2014/main" xmlns="" id="{CF8D8FC7-9257-3543-929F-5D87F641D9B7}"/>
                </a:ext>
              </a:extLst>
            </p:cNvPr>
            <p:cNvSpPr/>
            <p:nvPr/>
          </p:nvSpPr>
          <p:spPr>
            <a:xfrm>
              <a:off x="4960169" y="5243538"/>
              <a:ext cx="1465466" cy="307777"/>
            </a:xfrm>
            <a:prstGeom prst="rect">
              <a:avLst/>
            </a:prstGeom>
          </p:spPr>
          <p:txBody>
            <a:bodyPr wrap="none">
              <a:spAutoFit/>
            </a:bodyPr>
            <a:lstStyle/>
            <a:p>
              <a:r>
                <a:rPr lang="en-US" sz="1400" b="1" dirty="0" err="1">
                  <a:solidFill>
                    <a:schemeClr val="bg1"/>
                  </a:solidFill>
                  <a:latin typeface="TeX Gyre Heros"/>
                  <a:ea typeface="Arial Unicode MS" panose="020B0604020202020204" pitchFamily="34" charset="-128"/>
                  <a:cs typeface="Arial Unicode MS" panose="020B0604020202020204" pitchFamily="34" charset="-128"/>
                </a:rPr>
                <a:t>bit.ly</a:t>
              </a:r>
              <a:r>
                <a:rPr lang="en-US" sz="1400" b="1" dirty="0">
                  <a:solidFill>
                    <a:schemeClr val="bg1"/>
                  </a:solidFill>
                  <a:latin typeface="TeX Gyre Heros"/>
                  <a:ea typeface="Arial Unicode MS" panose="020B0604020202020204" pitchFamily="34" charset="-128"/>
                  <a:cs typeface="Arial Unicode MS" panose="020B0604020202020204" pitchFamily="34" charset="-128"/>
                </a:rPr>
                <a:t>/cxc-iau30</a:t>
              </a:r>
              <a:endParaRPr lang="en-US" sz="1400" b="1" dirty="0"/>
            </a:p>
          </p:txBody>
        </p:sp>
        <p:pic>
          <p:nvPicPr>
            <p:cNvPr id="46" name="Picture 45">
              <a:extLst>
                <a:ext uri="{FF2B5EF4-FFF2-40B4-BE49-F238E27FC236}">
                  <a16:creationId xmlns:a16="http://schemas.microsoft.com/office/drawing/2014/main" xmlns="" id="{5C14039C-8B4F-CA4F-8B0D-71090C50B1A8}"/>
                </a:ext>
              </a:extLst>
            </p:cNvPr>
            <p:cNvPicPr>
              <a:picLocks noChangeAspect="1"/>
            </p:cNvPicPr>
            <p:nvPr/>
          </p:nvPicPr>
          <p:blipFill>
            <a:blip r:embed="rId5"/>
            <a:stretch>
              <a:fillRect/>
            </a:stretch>
          </p:blipFill>
          <p:spPr>
            <a:xfrm>
              <a:off x="5124939" y="4178443"/>
              <a:ext cx="1045075" cy="1045075"/>
            </a:xfrm>
            <a:prstGeom prst="roundRect">
              <a:avLst/>
            </a:prstGeom>
          </p:spPr>
        </p:pic>
        <p:sp>
          <p:nvSpPr>
            <p:cNvPr id="47" name="Rectangle 46">
              <a:extLst>
                <a:ext uri="{FF2B5EF4-FFF2-40B4-BE49-F238E27FC236}">
                  <a16:creationId xmlns:a16="http://schemas.microsoft.com/office/drawing/2014/main" xmlns="" id="{1F7ABC55-1C40-774F-B509-F880965C1E4D}"/>
                </a:ext>
              </a:extLst>
            </p:cNvPr>
            <p:cNvSpPr/>
            <p:nvPr/>
          </p:nvSpPr>
          <p:spPr>
            <a:xfrm>
              <a:off x="4825006" y="3843558"/>
              <a:ext cx="1636987" cy="307777"/>
            </a:xfrm>
            <a:prstGeom prst="rect">
              <a:avLst/>
            </a:prstGeom>
          </p:spPr>
          <p:txBody>
            <a:bodyPr wrap="none">
              <a:spAutoFit/>
            </a:bodyPr>
            <a:lstStyle/>
            <a:p>
              <a:r>
                <a:rPr lang="en-US" sz="1400" dirty="0">
                  <a:solidFill>
                    <a:schemeClr val="bg1"/>
                  </a:solidFill>
                  <a:latin typeface="TeX Gyre Heros"/>
                  <a:ea typeface="Arial Unicode MS" panose="020B0604020202020204" pitchFamily="34" charset="-128"/>
                  <a:cs typeface="Arial Unicode MS" panose="020B0604020202020204" pitchFamily="34" charset="-128"/>
                </a:rPr>
                <a:t>More Chandra VO</a:t>
              </a:r>
              <a:endParaRPr lang="en-US" sz="1400" dirty="0"/>
            </a:p>
          </p:txBody>
        </p:sp>
      </p:grpSp>
      <p:cxnSp>
        <p:nvCxnSpPr>
          <p:cNvPr id="48" name="Straight Connector 47">
            <a:extLst>
              <a:ext uri="{FF2B5EF4-FFF2-40B4-BE49-F238E27FC236}">
                <a16:creationId xmlns:a16="http://schemas.microsoft.com/office/drawing/2014/main" xmlns="" id="{F62C0CDB-B7A9-AA44-ADFB-9B30BE8EB33E}"/>
              </a:ext>
            </a:extLst>
          </p:cNvPr>
          <p:cNvCxnSpPr>
            <a:cxnSpLocks/>
          </p:cNvCxnSpPr>
          <p:nvPr/>
        </p:nvCxnSpPr>
        <p:spPr>
          <a:xfrm>
            <a:off x="1866750" y="439521"/>
            <a:ext cx="76816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xmlns="" id="{8F1EC1AD-5B63-AD44-9837-F02AAAAE8AEE}"/>
              </a:ext>
            </a:extLst>
          </p:cNvPr>
          <p:cNvGrpSpPr/>
          <p:nvPr/>
        </p:nvGrpSpPr>
        <p:grpSpPr>
          <a:xfrm>
            <a:off x="6961162" y="553089"/>
            <a:ext cx="4429663" cy="3264093"/>
            <a:chOff x="6961162" y="553089"/>
            <a:chExt cx="4429663" cy="3264093"/>
          </a:xfrm>
        </p:grpSpPr>
        <p:sp>
          <p:nvSpPr>
            <p:cNvPr id="21" name="Rectangle 20">
              <a:extLst>
                <a:ext uri="{FF2B5EF4-FFF2-40B4-BE49-F238E27FC236}">
                  <a16:creationId xmlns:a16="http://schemas.microsoft.com/office/drawing/2014/main" xmlns="" id="{8684B1D8-6331-054E-8500-801526DDB7AA}"/>
                </a:ext>
              </a:extLst>
            </p:cNvPr>
            <p:cNvSpPr/>
            <p:nvPr/>
          </p:nvSpPr>
          <p:spPr>
            <a:xfrm>
              <a:off x="6961162" y="553089"/>
              <a:ext cx="4429663" cy="661720"/>
            </a:xfrm>
            <a:prstGeom prst="rect">
              <a:avLst/>
            </a:prstGeom>
          </p:spPr>
          <p:txBody>
            <a:bodyPr wrap="square">
              <a:spAutoFit/>
            </a:bodyPr>
            <a:lstStyle/>
            <a:p>
              <a:r>
                <a:rPr lang="en-US" sz="1400" dirty="0">
                  <a:solidFill>
                    <a:schemeClr val="bg1"/>
                  </a:solidFill>
                  <a:latin typeface="TeX Gyre Heros"/>
                  <a:ea typeface="Arial Unicode MS" panose="020B0604020202020204" pitchFamily="34" charset="-128"/>
                  <a:cs typeface="Arial Unicode MS" panose="020B0604020202020204" pitchFamily="34" charset="-128"/>
                </a:rPr>
                <a:t>VO-enabled archive interfaces: </a:t>
              </a:r>
              <a:r>
                <a:rPr lang="en-US" sz="1400" dirty="0" err="1">
                  <a:solidFill>
                    <a:schemeClr val="bg1"/>
                  </a:solidFill>
                  <a:latin typeface="TeX Gyre Heros"/>
                  <a:ea typeface="Arial Unicode MS" panose="020B0604020202020204" pitchFamily="34" charset="-128"/>
                  <a:cs typeface="Arial Unicode MS" panose="020B0604020202020204" pitchFamily="34" charset="-128"/>
                </a:rPr>
                <a:t>ChaSeR</a:t>
              </a:r>
              <a:r>
                <a:rPr lang="en-US" sz="1400" dirty="0">
                  <a:solidFill>
                    <a:schemeClr val="bg1"/>
                  </a:solidFill>
                  <a:latin typeface="TeX Gyre Heros"/>
                  <a:ea typeface="Arial Unicode MS" panose="020B0604020202020204" pitchFamily="34" charset="-128"/>
                  <a:cs typeface="Arial Unicode MS" panose="020B0604020202020204" pitchFamily="34" charset="-128"/>
                </a:rPr>
                <a:t> &amp; </a:t>
              </a:r>
              <a:r>
                <a:rPr lang="en-US" sz="1400" dirty="0" err="1">
                  <a:solidFill>
                    <a:schemeClr val="bg1"/>
                  </a:solidFill>
                  <a:latin typeface="TeX Gyre Heros"/>
                  <a:ea typeface="Arial Unicode MS" panose="020B0604020202020204" pitchFamily="34" charset="-128"/>
                  <a:cs typeface="Arial Unicode MS" panose="020B0604020202020204" pitchFamily="34" charset="-128"/>
                </a:rPr>
                <a:t>CSCview</a:t>
              </a:r>
              <a:endParaRPr lang="en-US" sz="1400" dirty="0">
                <a:solidFill>
                  <a:schemeClr val="bg1"/>
                </a:solidFill>
                <a:latin typeface="TeX Gyre Heros"/>
                <a:ea typeface="Arial Unicode MS" panose="020B0604020202020204" pitchFamily="34" charset="-128"/>
                <a:cs typeface="Arial Unicode MS" panose="020B0604020202020204" pitchFamily="34" charset="-128"/>
              </a:endParaRPr>
            </a:p>
            <a:p>
              <a:r>
                <a:rPr lang="en-US" sz="1150" dirty="0">
                  <a:solidFill>
                    <a:schemeClr val="bg1"/>
                  </a:solidFill>
                  <a:latin typeface="TeX Gyre Heros"/>
                  <a:ea typeface="Arial Unicode MS" panose="020B0604020202020204" pitchFamily="34" charset="-128"/>
                  <a:cs typeface="Arial Unicode MS" panose="020B0604020202020204" pitchFamily="34" charset="-128"/>
                </a:rPr>
                <a:t>Discovery, Query &amp; Access Chandra data through VO interfaces</a:t>
              </a:r>
            </a:p>
            <a:p>
              <a:r>
                <a:rPr lang="en-US" sz="1150" dirty="0">
                  <a:solidFill>
                    <a:schemeClr val="bg1"/>
                  </a:solidFill>
                  <a:latin typeface="TeX Gyre Heros"/>
                  <a:ea typeface="Arial Unicode MS" panose="020B0604020202020204" pitchFamily="34" charset="-128"/>
                  <a:cs typeface="Arial Unicode MS" panose="020B0604020202020204" pitchFamily="34" charset="-128"/>
                </a:rPr>
                <a:t>VO: ADQL, </a:t>
              </a:r>
              <a:r>
                <a:rPr lang="en-US" sz="1150" dirty="0" err="1">
                  <a:solidFill>
                    <a:schemeClr val="bg1"/>
                  </a:solidFill>
                  <a:latin typeface="TeX Gyre Heros"/>
                  <a:ea typeface="Arial Unicode MS" panose="020B0604020202020204" pitchFamily="34" charset="-128"/>
                  <a:cs typeface="Arial Unicode MS" panose="020B0604020202020204" pitchFamily="34" charset="-128"/>
                </a:rPr>
                <a:t>VOTable</a:t>
              </a:r>
              <a:r>
                <a:rPr lang="en-US" sz="1150" dirty="0">
                  <a:solidFill>
                    <a:schemeClr val="bg1"/>
                  </a:solidFill>
                  <a:latin typeface="TeX Gyre Heros"/>
                  <a:ea typeface="Arial Unicode MS" panose="020B0604020202020204" pitchFamily="34" charset="-128"/>
                  <a:cs typeface="Arial Unicode MS" panose="020B0604020202020204" pitchFamily="34" charset="-128"/>
                </a:rPr>
                <a:t>, SAMP</a:t>
              </a:r>
              <a:endParaRPr lang="en-US" sz="1150" dirty="0">
                <a:solidFill>
                  <a:schemeClr val="bg1"/>
                </a:solidFill>
              </a:endParaRPr>
            </a:p>
          </p:txBody>
        </p:sp>
        <p:pic>
          <p:nvPicPr>
            <p:cNvPr id="8" name="Picture 7">
              <a:extLst>
                <a:ext uri="{FF2B5EF4-FFF2-40B4-BE49-F238E27FC236}">
                  <a16:creationId xmlns:a16="http://schemas.microsoft.com/office/drawing/2014/main" xmlns="" id="{64944C5B-45B6-1F46-A19C-D57DB3A9D3EE}"/>
                </a:ext>
              </a:extLst>
            </p:cNvPr>
            <p:cNvPicPr>
              <a:picLocks noChangeAspect="1"/>
            </p:cNvPicPr>
            <p:nvPr/>
          </p:nvPicPr>
          <p:blipFill>
            <a:blip r:embed="rId6"/>
            <a:stretch>
              <a:fillRect/>
            </a:stretch>
          </p:blipFill>
          <p:spPr>
            <a:xfrm>
              <a:off x="7897073" y="1247649"/>
              <a:ext cx="2673844" cy="2034385"/>
            </a:xfrm>
            <a:prstGeom prst="rect">
              <a:avLst/>
            </a:prstGeom>
          </p:spPr>
        </p:pic>
        <p:pic>
          <p:nvPicPr>
            <p:cNvPr id="14" name="Picture 13">
              <a:extLst>
                <a:ext uri="{FF2B5EF4-FFF2-40B4-BE49-F238E27FC236}">
                  <a16:creationId xmlns:a16="http://schemas.microsoft.com/office/drawing/2014/main" xmlns="" id="{C6569A70-7589-834E-9D96-5B9974434BC4}"/>
                </a:ext>
              </a:extLst>
            </p:cNvPr>
            <p:cNvPicPr>
              <a:picLocks noChangeAspect="1"/>
            </p:cNvPicPr>
            <p:nvPr/>
          </p:nvPicPr>
          <p:blipFill>
            <a:blip r:embed="rId7"/>
            <a:stretch>
              <a:fillRect/>
            </a:stretch>
          </p:blipFill>
          <p:spPr>
            <a:xfrm>
              <a:off x="9392585" y="1936842"/>
              <a:ext cx="1767133" cy="1880340"/>
            </a:xfrm>
            <a:prstGeom prst="rect">
              <a:avLst/>
            </a:prstGeom>
            <a:ln>
              <a:solidFill>
                <a:srgbClr val="CACED0"/>
              </a:solidFill>
            </a:ln>
          </p:spPr>
        </p:pic>
      </p:grpSp>
      <p:sp>
        <p:nvSpPr>
          <p:cNvPr id="23" name="Rectangle 22">
            <a:extLst>
              <a:ext uri="{FF2B5EF4-FFF2-40B4-BE49-F238E27FC236}">
                <a16:creationId xmlns:a16="http://schemas.microsoft.com/office/drawing/2014/main" xmlns="" id="{635E4D19-C25C-8B45-BAB3-554330ECEDBD}"/>
              </a:ext>
            </a:extLst>
          </p:cNvPr>
          <p:cNvSpPr/>
          <p:nvPr/>
        </p:nvSpPr>
        <p:spPr>
          <a:xfrm>
            <a:off x="150469" y="4294038"/>
            <a:ext cx="3490451" cy="1154162"/>
          </a:xfrm>
          <a:prstGeom prst="rect">
            <a:avLst/>
          </a:prstGeom>
        </p:spPr>
        <p:txBody>
          <a:bodyPr wrap="square">
            <a:spAutoFit/>
          </a:bodyPr>
          <a:lstStyle/>
          <a:p>
            <a:r>
              <a:rPr lang="en-US" sz="1400" dirty="0">
                <a:solidFill>
                  <a:schemeClr val="bg1"/>
                </a:solidFill>
                <a:latin typeface="TeXGyreHeros" pitchFamily="2" charset="77"/>
                <a:ea typeface="Arial Unicode MS" panose="020B0604020202020204" pitchFamily="34" charset="-128"/>
                <a:cs typeface="Arial Unicode MS" panose="020B0604020202020204" pitchFamily="34" charset="-128"/>
              </a:rPr>
              <a:t>Access Chandra data from other VO tools </a:t>
            </a:r>
          </a:p>
          <a:p>
            <a:r>
              <a:rPr lang="en-US" sz="1400" dirty="0">
                <a:solidFill>
                  <a:schemeClr val="bg1"/>
                </a:solidFill>
                <a:latin typeface="TeXGyreHeros" pitchFamily="2" charset="77"/>
                <a:ea typeface="Arial Unicode MS" panose="020B0604020202020204" pitchFamily="34" charset="-128"/>
                <a:cs typeface="Arial Unicode MS" panose="020B0604020202020204" pitchFamily="34" charset="-128"/>
              </a:rPr>
              <a:t>and services with:</a:t>
            </a:r>
          </a:p>
          <a:p>
            <a:r>
              <a:rPr lang="en-US" sz="500" dirty="0">
                <a:solidFill>
                  <a:schemeClr val="bg1"/>
                </a:solidFill>
                <a:latin typeface="TeXGyreHeros" pitchFamily="2" charset="77"/>
                <a:ea typeface="Arial Unicode MS" panose="020B0604020202020204" pitchFamily="34" charset="-128"/>
                <a:cs typeface="Arial Unicode MS" panose="020B0604020202020204" pitchFamily="34" charset="-128"/>
              </a:rPr>
              <a:t> </a:t>
            </a:r>
          </a:p>
          <a:p>
            <a:pPr marL="171450" indent="-171450">
              <a:buFont typeface="Arial" panose="020B0604020202020204" pitchFamily="34" charset="0"/>
              <a:buChar char="•"/>
            </a:pPr>
            <a:r>
              <a:rPr lang="en-US" sz="1150" dirty="0">
                <a:solidFill>
                  <a:schemeClr val="bg1"/>
                </a:solidFill>
                <a:latin typeface="TeXGyreHeros" pitchFamily="2" charset="77"/>
                <a:sym typeface="Wingdings" pitchFamily="2" charset="2"/>
              </a:rPr>
              <a:t>Simple Cone Search</a:t>
            </a:r>
          </a:p>
          <a:p>
            <a:pPr marL="171450" indent="-171450">
              <a:buFont typeface="Arial" panose="020B0604020202020204" pitchFamily="34" charset="0"/>
              <a:buChar char="•"/>
            </a:pPr>
            <a:r>
              <a:rPr lang="en-US" sz="1150" dirty="0">
                <a:solidFill>
                  <a:schemeClr val="bg1"/>
                </a:solidFill>
                <a:latin typeface="TeXGyreHeros" pitchFamily="2" charset="77"/>
              </a:rPr>
              <a:t>Simple Image Access </a:t>
            </a:r>
            <a:r>
              <a:rPr lang="en-US" sz="1150" dirty="0">
                <a:solidFill>
                  <a:schemeClr val="bg1"/>
                </a:solidFill>
                <a:latin typeface="TeXGyreHeros" pitchFamily="2" charset="77"/>
                <a:sym typeface="Wingdings" pitchFamily="2" charset="2"/>
              </a:rPr>
              <a:t>(SIAP)</a:t>
            </a:r>
          </a:p>
          <a:p>
            <a:pPr marL="171450" indent="-171450">
              <a:buFont typeface="Arial" panose="020B0604020202020204" pitchFamily="34" charset="0"/>
              <a:buChar char="•"/>
            </a:pPr>
            <a:r>
              <a:rPr lang="en-US" sz="1150" dirty="0">
                <a:solidFill>
                  <a:schemeClr val="bg1"/>
                </a:solidFill>
                <a:latin typeface="TeXGyreHeros" pitchFamily="2" charset="77"/>
                <a:sym typeface="Wingdings" pitchFamily="2" charset="2"/>
              </a:rPr>
              <a:t>Table Access Protocol (TAP)</a:t>
            </a:r>
          </a:p>
        </p:txBody>
      </p:sp>
      <p:grpSp>
        <p:nvGrpSpPr>
          <p:cNvPr id="24" name="Group 23">
            <a:extLst>
              <a:ext uri="{FF2B5EF4-FFF2-40B4-BE49-F238E27FC236}">
                <a16:creationId xmlns:a16="http://schemas.microsoft.com/office/drawing/2014/main" xmlns="" id="{4EB96892-A7FD-FC40-92EC-FA038321BA61}"/>
              </a:ext>
            </a:extLst>
          </p:cNvPr>
          <p:cNvGrpSpPr/>
          <p:nvPr/>
        </p:nvGrpSpPr>
        <p:grpSpPr>
          <a:xfrm>
            <a:off x="3886343" y="1729161"/>
            <a:ext cx="3838132" cy="3795934"/>
            <a:chOff x="3850048" y="1386738"/>
            <a:chExt cx="3838132" cy="3795934"/>
          </a:xfrm>
        </p:grpSpPr>
        <p:sp>
          <p:nvSpPr>
            <p:cNvPr id="43" name="Rectangle 42">
              <a:extLst>
                <a:ext uri="{FF2B5EF4-FFF2-40B4-BE49-F238E27FC236}">
                  <a16:creationId xmlns:a16="http://schemas.microsoft.com/office/drawing/2014/main" xmlns="" id="{EB3735CD-CFE3-3049-ADCD-2FBE552C803C}"/>
                </a:ext>
              </a:extLst>
            </p:cNvPr>
            <p:cNvSpPr/>
            <p:nvPr/>
          </p:nvSpPr>
          <p:spPr>
            <a:xfrm>
              <a:off x="3850048" y="1386738"/>
              <a:ext cx="3838132" cy="492443"/>
            </a:xfrm>
            <a:prstGeom prst="rect">
              <a:avLst/>
            </a:prstGeom>
          </p:spPr>
          <p:txBody>
            <a:bodyPr wrap="square">
              <a:spAutoFit/>
            </a:bodyPr>
            <a:lstStyle/>
            <a:p>
              <a:r>
                <a:rPr lang="en-US" sz="1400" dirty="0">
                  <a:solidFill>
                    <a:schemeClr val="bg1"/>
                  </a:solidFill>
                  <a:latin typeface="TeX Gyre Heros"/>
                  <a:ea typeface="Arial Unicode MS" panose="020B0604020202020204" pitchFamily="34" charset="-128"/>
                  <a:cs typeface="Arial Unicode MS" panose="020B0604020202020204" pitchFamily="34" charset="-128"/>
                </a:rPr>
                <a:t>HEALPix Multi-Order Coverage maps (MOCs)</a:t>
              </a:r>
            </a:p>
            <a:p>
              <a:r>
                <a:rPr lang="en-US" sz="1150" dirty="0">
                  <a:solidFill>
                    <a:schemeClr val="bg1"/>
                  </a:solidFill>
                  <a:latin typeface="TeX Gyre Heros"/>
                  <a:ea typeface="Arial Unicode MS" panose="020B0604020202020204" pitchFamily="34" charset="-128"/>
                  <a:cs typeface="Arial Unicode MS" panose="020B0604020202020204" pitchFamily="34" charset="-128"/>
                </a:rPr>
                <a:t>Find sky regions that have been observed by Chandra</a:t>
              </a:r>
            </a:p>
          </p:txBody>
        </p:sp>
        <p:pic>
          <p:nvPicPr>
            <p:cNvPr id="19" name="Picture 18">
              <a:extLst>
                <a:ext uri="{FF2B5EF4-FFF2-40B4-BE49-F238E27FC236}">
                  <a16:creationId xmlns:a16="http://schemas.microsoft.com/office/drawing/2014/main" xmlns="" id="{5456930B-56A3-DA41-8AE0-66B338651BA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936413" y="1879181"/>
              <a:ext cx="3645144" cy="3303491"/>
            </a:xfrm>
            <a:prstGeom prst="rect">
              <a:avLst/>
            </a:prstGeom>
            <a:ln>
              <a:solidFill>
                <a:srgbClr val="CACED0"/>
              </a:solidFill>
            </a:ln>
          </p:spPr>
        </p:pic>
        <p:sp>
          <p:nvSpPr>
            <p:cNvPr id="22" name="Rectangle 21">
              <a:extLst>
                <a:ext uri="{FF2B5EF4-FFF2-40B4-BE49-F238E27FC236}">
                  <a16:creationId xmlns:a16="http://schemas.microsoft.com/office/drawing/2014/main" xmlns="" id="{25123899-04F6-0942-B027-7C2071626DAE}"/>
                </a:ext>
              </a:extLst>
            </p:cNvPr>
            <p:cNvSpPr/>
            <p:nvPr/>
          </p:nvSpPr>
          <p:spPr>
            <a:xfrm>
              <a:off x="3872428" y="4767174"/>
              <a:ext cx="3052439" cy="415498"/>
            </a:xfrm>
            <a:prstGeom prst="rect">
              <a:avLst/>
            </a:prstGeom>
          </p:spPr>
          <p:txBody>
            <a:bodyPr wrap="none">
              <a:spAutoFit/>
            </a:bodyPr>
            <a:lstStyle/>
            <a:p>
              <a:r>
                <a:rPr lang="en-US" sz="1050" dirty="0">
                  <a:solidFill>
                    <a:schemeClr val="bg1"/>
                  </a:solidFill>
                  <a:latin typeface="TeX Gyre Heros"/>
                  <a:ea typeface="Arial Unicode MS" panose="020B0604020202020204" pitchFamily="34" charset="-128"/>
                  <a:cs typeface="Arial Unicode MS" panose="020B0604020202020204" pitchFamily="34" charset="-128"/>
                </a:rPr>
                <a:t>Chandra coverage in the Galactic center on DSS </a:t>
              </a:r>
              <a:r>
                <a:rPr lang="en-US" sz="1050" dirty="0" err="1">
                  <a:solidFill>
                    <a:schemeClr val="bg1"/>
                  </a:solidFill>
                  <a:latin typeface="TeX Gyre Heros"/>
                  <a:ea typeface="Arial Unicode MS" panose="020B0604020202020204" pitchFamily="34" charset="-128"/>
                  <a:cs typeface="Arial Unicode MS" panose="020B0604020202020204" pitchFamily="34" charset="-128"/>
                </a:rPr>
                <a:t>HiPS</a:t>
              </a:r>
              <a:endParaRPr lang="en-US" sz="1050" dirty="0">
                <a:solidFill>
                  <a:schemeClr val="bg1"/>
                </a:solidFill>
                <a:latin typeface="TeX Gyre Heros"/>
                <a:ea typeface="Arial Unicode MS" panose="020B0604020202020204" pitchFamily="34" charset="-128"/>
                <a:cs typeface="Arial Unicode MS" panose="020B0604020202020204" pitchFamily="34" charset="-128"/>
              </a:endParaRPr>
            </a:p>
            <a:p>
              <a:r>
                <a:rPr lang="en-US" sz="1050" dirty="0">
                  <a:solidFill>
                    <a:schemeClr val="bg1"/>
                  </a:solidFill>
                  <a:latin typeface="TeX Gyre Heros"/>
                  <a:ea typeface="Arial Unicode MS" panose="020B0604020202020204" pitchFamily="34" charset="-128"/>
                  <a:cs typeface="Arial Unicode MS" panose="020B0604020202020204" pitchFamily="34" charset="-128"/>
                </a:rPr>
                <a:t>Visualized in ESA Sky</a:t>
              </a:r>
              <a:endParaRPr lang="en-US" sz="1400" dirty="0"/>
            </a:p>
          </p:txBody>
        </p:sp>
      </p:grpSp>
      <p:grpSp>
        <p:nvGrpSpPr>
          <p:cNvPr id="11" name="Group 10">
            <a:extLst>
              <a:ext uri="{FF2B5EF4-FFF2-40B4-BE49-F238E27FC236}">
                <a16:creationId xmlns:a16="http://schemas.microsoft.com/office/drawing/2014/main" xmlns="" id="{D5259D24-665C-6340-9282-87DB5605739C}"/>
              </a:ext>
            </a:extLst>
          </p:cNvPr>
          <p:cNvGrpSpPr/>
          <p:nvPr/>
        </p:nvGrpSpPr>
        <p:grpSpPr>
          <a:xfrm>
            <a:off x="150470" y="595889"/>
            <a:ext cx="4216219" cy="3335021"/>
            <a:chOff x="150470" y="595889"/>
            <a:chExt cx="4216219" cy="3335021"/>
          </a:xfrm>
        </p:grpSpPr>
        <p:sp>
          <p:nvSpPr>
            <p:cNvPr id="7" name="Rectangle 6">
              <a:extLst>
                <a:ext uri="{FF2B5EF4-FFF2-40B4-BE49-F238E27FC236}">
                  <a16:creationId xmlns:a16="http://schemas.microsoft.com/office/drawing/2014/main" xmlns="" id="{4F9E22E1-5196-2F43-B59B-FE9DD8AC976F}"/>
                </a:ext>
              </a:extLst>
            </p:cNvPr>
            <p:cNvSpPr/>
            <p:nvPr/>
          </p:nvSpPr>
          <p:spPr>
            <a:xfrm>
              <a:off x="150470" y="595889"/>
              <a:ext cx="4216219" cy="484748"/>
            </a:xfrm>
            <a:prstGeom prst="rect">
              <a:avLst/>
            </a:prstGeom>
          </p:spPr>
          <p:txBody>
            <a:bodyPr wrap="none">
              <a:spAutoFit/>
            </a:bodyPr>
            <a:lstStyle/>
            <a:p>
              <a:r>
                <a:rPr lang="en-US" sz="1400" dirty="0">
                  <a:solidFill>
                    <a:schemeClr val="bg1"/>
                  </a:solidFill>
                  <a:latin typeface="TeX Gyre Heros"/>
                  <a:ea typeface="Arial Unicode MS" panose="020B0604020202020204" pitchFamily="34" charset="-128"/>
                  <a:cs typeface="Arial Unicode MS" panose="020B0604020202020204" pitchFamily="34" charset="-128"/>
                </a:rPr>
                <a:t>Chandra Hierarchical Progressive Survey (</a:t>
              </a:r>
              <a:r>
                <a:rPr lang="en-US" sz="1400" dirty="0" err="1">
                  <a:solidFill>
                    <a:schemeClr val="bg1"/>
                  </a:solidFill>
                  <a:latin typeface="TeX Gyre Heros"/>
                  <a:ea typeface="Arial Unicode MS" panose="020B0604020202020204" pitchFamily="34" charset="-128"/>
                  <a:cs typeface="Arial Unicode MS" panose="020B0604020202020204" pitchFamily="34" charset="-128"/>
                </a:rPr>
                <a:t>HiPS</a:t>
              </a:r>
              <a:r>
                <a:rPr lang="en-US" sz="1400" dirty="0">
                  <a:solidFill>
                    <a:schemeClr val="bg1"/>
                  </a:solidFill>
                  <a:latin typeface="TeX Gyre Heros"/>
                  <a:ea typeface="Arial Unicode MS" panose="020B0604020202020204" pitchFamily="34" charset="-128"/>
                  <a:cs typeface="Arial Unicode MS" panose="020B0604020202020204" pitchFamily="34" charset="-128"/>
                </a:rPr>
                <a:t>)</a:t>
              </a:r>
            </a:p>
            <a:p>
              <a:r>
                <a:rPr lang="en-US" sz="1150" dirty="0">
                  <a:solidFill>
                    <a:schemeClr val="bg1"/>
                  </a:solidFill>
                  <a:latin typeface="TeX Gyre Heros"/>
                  <a:ea typeface="Arial Unicode MS" panose="020B0604020202020204" pitchFamily="34" charset="-128"/>
                  <a:cs typeface="Arial Unicode MS" panose="020B0604020202020204" pitchFamily="34" charset="-128"/>
                </a:rPr>
                <a:t>Visualize sky regions with source overlays as you zoom in/out</a:t>
              </a:r>
            </a:p>
          </p:txBody>
        </p:sp>
        <p:pic>
          <p:nvPicPr>
            <p:cNvPr id="5" name="Picture 4">
              <a:extLst>
                <a:ext uri="{FF2B5EF4-FFF2-40B4-BE49-F238E27FC236}">
                  <a16:creationId xmlns:a16="http://schemas.microsoft.com/office/drawing/2014/main" xmlns="" id="{BBE89285-319D-034A-8F63-3C84B7B11361}"/>
                </a:ext>
              </a:extLst>
            </p:cNvPr>
            <p:cNvPicPr>
              <a:picLocks noChangeAspect="1"/>
            </p:cNvPicPr>
            <p:nvPr/>
          </p:nvPicPr>
          <p:blipFill rotWithShape="1">
            <a:blip r:embed="rId9">
              <a:extLst>
                <a:ext uri="{28A0092B-C50C-407E-A947-70E740481C1C}">
                  <a14:useLocalDpi xmlns:a14="http://schemas.microsoft.com/office/drawing/2010/main"/>
                </a:ext>
              </a:extLst>
            </a:blip>
            <a:srcRect/>
            <a:stretch/>
          </p:blipFill>
          <p:spPr>
            <a:xfrm>
              <a:off x="233727" y="1088331"/>
              <a:ext cx="3449633" cy="2842579"/>
            </a:xfrm>
            <a:prstGeom prst="rect">
              <a:avLst/>
            </a:prstGeom>
            <a:ln>
              <a:solidFill>
                <a:srgbClr val="CACED0"/>
              </a:solidFill>
            </a:ln>
          </p:spPr>
        </p:pic>
        <p:sp>
          <p:nvSpPr>
            <p:cNvPr id="40" name="Rectangle 39">
              <a:extLst>
                <a:ext uri="{FF2B5EF4-FFF2-40B4-BE49-F238E27FC236}">
                  <a16:creationId xmlns:a16="http://schemas.microsoft.com/office/drawing/2014/main" xmlns="" id="{DD939239-E463-0248-905D-51C8DDFF7468}"/>
                </a:ext>
              </a:extLst>
            </p:cNvPr>
            <p:cNvSpPr/>
            <p:nvPr/>
          </p:nvSpPr>
          <p:spPr>
            <a:xfrm>
              <a:off x="182782" y="2669262"/>
              <a:ext cx="2468681" cy="415498"/>
            </a:xfrm>
            <a:prstGeom prst="rect">
              <a:avLst/>
            </a:prstGeom>
          </p:spPr>
          <p:txBody>
            <a:bodyPr wrap="square">
              <a:spAutoFit/>
            </a:bodyPr>
            <a:lstStyle/>
            <a:p>
              <a:r>
                <a:rPr lang="en-US" sz="1050" dirty="0">
                  <a:solidFill>
                    <a:schemeClr val="bg1"/>
                  </a:solidFill>
                  <a:latin typeface="TeX Gyre Heros"/>
                  <a:ea typeface="Arial Unicode MS" panose="020B0604020202020204" pitchFamily="34" charset="-128"/>
                  <a:cs typeface="Arial Unicode MS" panose="020B0604020202020204" pitchFamily="34" charset="-128"/>
                </a:rPr>
                <a:t>Chandra </a:t>
              </a:r>
              <a:r>
                <a:rPr lang="en-US" sz="1050" dirty="0" err="1">
                  <a:solidFill>
                    <a:schemeClr val="bg1"/>
                  </a:solidFill>
                  <a:latin typeface="TeX Gyre Heros"/>
                  <a:ea typeface="Arial Unicode MS" panose="020B0604020202020204" pitchFamily="34" charset="-128"/>
                  <a:cs typeface="Arial Unicode MS" panose="020B0604020202020204" pitchFamily="34" charset="-128"/>
                </a:rPr>
                <a:t>HiPS</a:t>
              </a:r>
              <a:r>
                <a:rPr lang="en-US" sz="1050" dirty="0">
                  <a:solidFill>
                    <a:schemeClr val="bg1"/>
                  </a:solidFill>
                  <a:latin typeface="TeX Gyre Heros"/>
                  <a:ea typeface="Arial Unicode MS" panose="020B0604020202020204" pitchFamily="34" charset="-128"/>
                  <a:cs typeface="Arial Unicode MS" panose="020B0604020202020204" pitchFamily="34" charset="-128"/>
                </a:rPr>
                <a:t> of NGC 6231 with</a:t>
              </a:r>
            </a:p>
            <a:p>
              <a:r>
                <a:rPr lang="en-US" sz="1050" dirty="0">
                  <a:solidFill>
                    <a:schemeClr val="bg1"/>
                  </a:solidFill>
                  <a:latin typeface="TeX Gyre Heros"/>
                  <a:ea typeface="Arial Unicode MS" panose="020B0604020202020204" pitchFamily="34" charset="-128"/>
                  <a:cs typeface="Arial Unicode MS" panose="020B0604020202020204" pitchFamily="34" charset="-128"/>
                </a:rPr>
                <a:t>CSC1.1 sources in ESA Sky</a:t>
              </a:r>
              <a:endParaRPr lang="en-US" sz="1400" dirty="0"/>
            </a:p>
          </p:txBody>
        </p:sp>
      </p:grpSp>
      <p:grpSp>
        <p:nvGrpSpPr>
          <p:cNvPr id="55" name="Group 54">
            <a:extLst>
              <a:ext uri="{FF2B5EF4-FFF2-40B4-BE49-F238E27FC236}">
                <a16:creationId xmlns:a16="http://schemas.microsoft.com/office/drawing/2014/main" xmlns="" id="{644A2FEB-259D-BB48-ADBD-521A12FB1887}"/>
              </a:ext>
            </a:extLst>
          </p:cNvPr>
          <p:cNvGrpSpPr/>
          <p:nvPr/>
        </p:nvGrpSpPr>
        <p:grpSpPr>
          <a:xfrm>
            <a:off x="8093431" y="5852573"/>
            <a:ext cx="3253167" cy="718531"/>
            <a:chOff x="8093431" y="5852573"/>
            <a:chExt cx="3253167" cy="718531"/>
          </a:xfrm>
        </p:grpSpPr>
        <p:pic>
          <p:nvPicPr>
            <p:cNvPr id="56" name="Picture 55">
              <a:extLst>
                <a:ext uri="{FF2B5EF4-FFF2-40B4-BE49-F238E27FC236}">
                  <a16:creationId xmlns:a16="http://schemas.microsoft.com/office/drawing/2014/main" xmlns="" id="{81CEB13B-3EC8-AE46-8E23-A99EE4B8CA82}"/>
                </a:ext>
              </a:extLst>
            </p:cNvPr>
            <p:cNvPicPr>
              <a:picLocks noChangeAspect="1"/>
            </p:cNvPicPr>
            <p:nvPr/>
          </p:nvPicPr>
          <p:blipFill>
            <a:blip r:embed="rId10"/>
            <a:stretch>
              <a:fillRect/>
            </a:stretch>
          </p:blipFill>
          <p:spPr bwMode="auto">
            <a:xfrm>
              <a:off x="8093431" y="5896101"/>
              <a:ext cx="1452067" cy="509994"/>
            </a:xfrm>
            <a:prstGeom prst="rect">
              <a:avLst/>
            </a:prstGeom>
            <a:noFill/>
            <a:ln w="12700">
              <a:noFill/>
            </a:ln>
          </p:spPr>
        </p:pic>
        <p:pic>
          <p:nvPicPr>
            <p:cNvPr id="57" name="Picture 56">
              <a:extLst>
                <a:ext uri="{FF2B5EF4-FFF2-40B4-BE49-F238E27FC236}">
                  <a16:creationId xmlns:a16="http://schemas.microsoft.com/office/drawing/2014/main" xmlns="" id="{EF88D4B8-E8E1-4C41-A615-5390A41DC006}"/>
                </a:ext>
              </a:extLst>
            </p:cNvPr>
            <p:cNvPicPr>
              <a:picLocks noChangeAspect="1"/>
            </p:cNvPicPr>
            <p:nvPr/>
          </p:nvPicPr>
          <p:blipFill>
            <a:blip r:embed="rId11"/>
            <a:stretch>
              <a:fillRect/>
            </a:stretch>
          </p:blipFill>
          <p:spPr>
            <a:xfrm>
              <a:off x="10082902" y="5852573"/>
              <a:ext cx="560454" cy="718531"/>
            </a:xfrm>
            <a:prstGeom prst="rect">
              <a:avLst/>
            </a:prstGeom>
          </p:spPr>
        </p:pic>
        <p:pic>
          <p:nvPicPr>
            <p:cNvPr id="58" name="Picture 57">
              <a:extLst>
                <a:ext uri="{FF2B5EF4-FFF2-40B4-BE49-F238E27FC236}">
                  <a16:creationId xmlns:a16="http://schemas.microsoft.com/office/drawing/2014/main" xmlns="" id="{90CC2183-D382-004D-BC68-09C1CE33C0B0}"/>
                </a:ext>
              </a:extLst>
            </p:cNvPr>
            <p:cNvPicPr>
              <a:picLocks noChangeAspect="1"/>
            </p:cNvPicPr>
            <p:nvPr/>
          </p:nvPicPr>
          <p:blipFill>
            <a:blip r:embed="rId12"/>
            <a:stretch>
              <a:fillRect/>
            </a:stretch>
          </p:blipFill>
          <p:spPr>
            <a:xfrm>
              <a:off x="10723592" y="5869449"/>
              <a:ext cx="623006" cy="518341"/>
            </a:xfrm>
            <a:prstGeom prst="rect">
              <a:avLst/>
            </a:prstGeom>
          </p:spPr>
        </p:pic>
        <p:grpSp>
          <p:nvGrpSpPr>
            <p:cNvPr id="59" name="Group 58">
              <a:extLst>
                <a:ext uri="{FF2B5EF4-FFF2-40B4-BE49-F238E27FC236}">
                  <a16:creationId xmlns:a16="http://schemas.microsoft.com/office/drawing/2014/main" xmlns="" id="{8FB6AF50-4D70-1944-883A-9E55530CA129}"/>
                </a:ext>
              </a:extLst>
            </p:cNvPr>
            <p:cNvGrpSpPr/>
            <p:nvPr/>
          </p:nvGrpSpPr>
          <p:grpSpPr>
            <a:xfrm>
              <a:off x="9562343" y="5890647"/>
              <a:ext cx="452768" cy="637272"/>
              <a:chOff x="9562343" y="5890647"/>
              <a:chExt cx="452768" cy="637272"/>
            </a:xfrm>
          </p:grpSpPr>
          <p:pic>
            <p:nvPicPr>
              <p:cNvPr id="60" name="Picture 59">
                <a:extLst>
                  <a:ext uri="{FF2B5EF4-FFF2-40B4-BE49-F238E27FC236}">
                    <a16:creationId xmlns:a16="http://schemas.microsoft.com/office/drawing/2014/main" xmlns="" id="{0072DF80-CDD4-8943-AF3E-21AABAD8C3D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8016" l="390" r="100000">
                            <a14:foregroundMark x1="56236" y1="89086" x2="56236" y2="89086"/>
                            <a14:backgroundMark x1="5234" y1="8773" x2="5234" y2="8773"/>
                            <a14:backgroundMark x1="92539" y1="7050" x2="92539" y2="7050"/>
                          </a14:backgroundRemoval>
                        </a14:imgEffect>
                      </a14:imgLayer>
                    </a14:imgProps>
                  </a:ext>
                </a:extLst>
              </a:blip>
              <a:stretch>
                <a:fillRect/>
              </a:stretch>
            </p:blipFill>
            <p:spPr>
              <a:xfrm>
                <a:off x="9562343" y="5890647"/>
                <a:ext cx="452768" cy="482516"/>
              </a:xfrm>
              <a:prstGeom prst="rect">
                <a:avLst/>
              </a:prstGeom>
            </p:spPr>
          </p:pic>
          <p:sp>
            <p:nvSpPr>
              <p:cNvPr id="61" name="Rectangle 60">
                <a:extLst>
                  <a:ext uri="{FF2B5EF4-FFF2-40B4-BE49-F238E27FC236}">
                    <a16:creationId xmlns:a16="http://schemas.microsoft.com/office/drawing/2014/main" xmlns="" id="{6A38743D-CE5E-F04F-A263-184E1A54AEDB}"/>
                  </a:ext>
                </a:extLst>
              </p:cNvPr>
              <p:cNvSpPr/>
              <p:nvPr/>
            </p:nvSpPr>
            <p:spPr>
              <a:xfrm>
                <a:off x="9586704" y="6312475"/>
                <a:ext cx="401072" cy="215444"/>
              </a:xfrm>
              <a:prstGeom prst="rect">
                <a:avLst/>
              </a:prstGeom>
            </p:spPr>
            <p:txBody>
              <a:bodyPr wrap="none">
                <a:spAutoFit/>
              </a:bodyPr>
              <a:lstStyle/>
              <a:p>
                <a:r>
                  <a:rPr lang="en-US" sz="800" dirty="0">
                    <a:solidFill>
                      <a:schemeClr val="bg1"/>
                    </a:solidFill>
                    <a:latin typeface="TeXGyreHeros" pitchFamily="2" charset="77"/>
                    <a:ea typeface="Arial Unicode MS" panose="020B0604020202020204" pitchFamily="34" charset="-128"/>
                    <a:cs typeface="Arial Unicode MS" panose="020B0604020202020204" pitchFamily="34" charset="-128"/>
                  </a:rPr>
                  <a:t>CXC</a:t>
                </a:r>
                <a:endParaRPr lang="en-US" sz="1600" dirty="0"/>
              </a:p>
            </p:txBody>
          </p:sp>
        </p:grpSp>
      </p:grpSp>
    </p:spTree>
    <p:extLst>
      <p:ext uri="{BB962C8B-B14F-4D97-AF65-F5344CB8AC3E}">
        <p14:creationId xmlns:p14="http://schemas.microsoft.com/office/powerpoint/2010/main" val="303650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12" name="officeArt object">
            <a:extLst>
              <a:ext uri="{FF2B5EF4-FFF2-40B4-BE49-F238E27FC236}">
                <a16:creationId xmlns:a16="http://schemas.microsoft.com/office/drawing/2014/main" xmlns="" id="{E8F03B07-76F5-9147-8DE5-7D8DA951DFC8}"/>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a:p>
        </p:txBody>
      </p:sp>
      <p:sp>
        <p:nvSpPr>
          <p:cNvPr id="4" name="officeArt object">
            <a:extLst>
              <a:ext uri="{FF2B5EF4-FFF2-40B4-BE49-F238E27FC236}">
                <a16:creationId xmlns:a16="http://schemas.microsoft.com/office/drawing/2014/main" xmlns="" id="{C6D1D9FF-5ABE-DB40-9F21-6A31A8AF000D}"/>
              </a:ext>
            </a:extLst>
          </p:cNvPr>
          <p:cNvSpPr/>
          <p:nvPr/>
        </p:nvSpPr>
        <p:spPr>
          <a:xfrm>
            <a:off x="-1" y="0"/>
            <a:ext cx="11002298" cy="5446856"/>
          </a:xfrm>
          <a:prstGeom prst="rect">
            <a:avLst/>
          </a:prstGeom>
          <a:solidFill>
            <a:srgbClr val="444247"/>
          </a:solidFill>
          <a:ln w="12700" cap="flat">
            <a:noFill/>
            <a:miter lim="400000"/>
          </a:ln>
          <a:effectLst/>
        </p:spPr>
        <p:txBody>
          <a:bodyPr/>
          <a:lstStyle/>
          <a:p>
            <a:endParaRPr lang="en-US"/>
          </a:p>
        </p:txBody>
      </p:sp>
      <p:sp>
        <p:nvSpPr>
          <p:cNvPr id="5" name="officeArt object">
            <a:extLst>
              <a:ext uri="{FF2B5EF4-FFF2-40B4-BE49-F238E27FC236}">
                <a16:creationId xmlns:a16="http://schemas.microsoft.com/office/drawing/2014/main" xmlns="" id="{793E6998-34CE-9D44-AC26-0CF21D9837DE}"/>
              </a:ext>
            </a:extLst>
          </p:cNvPr>
          <p:cNvSpPr txBox="1"/>
          <p:nvPr/>
        </p:nvSpPr>
        <p:spPr>
          <a:xfrm>
            <a:off x="656530" y="218063"/>
            <a:ext cx="5892551" cy="2295438"/>
          </a:xfrm>
          <a:prstGeom prst="rect">
            <a:avLst/>
          </a:prstGeom>
          <a:noFill/>
          <a:ln w="12700" cap="flat">
            <a:noFill/>
            <a:miter lim="400000"/>
          </a:ln>
          <a:effectLst/>
        </p:spPr>
        <p:txBody>
          <a:bodyPr wrap="square" lIns="0" tIns="0" rIns="0" bIns="0" numCol="1" anchor="b">
            <a:noAutofit/>
          </a:bodyPr>
          <a:lstStyle/>
          <a:p>
            <a:pPr>
              <a:spcAft>
                <a:spcPts val="0"/>
              </a:spcAft>
            </a:pPr>
            <a:r>
              <a:rPr lang="en-US" sz="4000" dirty="0">
                <a:solidFill>
                  <a:srgbClr val="FFFFFF"/>
                </a:solidFill>
                <a:latin typeface="TeX Gyre Heros"/>
                <a:ea typeface="Arial Unicode MS" panose="020B0604020202020204" pitchFamily="34" charset="-128"/>
                <a:cs typeface="Arial Unicode MS" panose="020B0604020202020204" pitchFamily="34" charset="-128"/>
              </a:rPr>
              <a:t>Japanese Virtual Observatory, NAOJ</a:t>
            </a:r>
            <a:r>
              <a:rPr lang="en-US" sz="4000" dirty="0">
                <a:solidFill>
                  <a:srgbClr val="FFFFFF"/>
                </a:solidFill>
                <a:effectLst/>
                <a:latin typeface="TeX Gyre Heros"/>
                <a:ea typeface="Arial Unicode MS" panose="020B0604020202020204" pitchFamily="34" charset="-128"/>
                <a:cs typeface="Arial Unicode MS" panose="020B0604020202020204" pitchFamily="34" charset="-128"/>
              </a:rPr>
              <a:t> </a:t>
            </a:r>
          </a:p>
          <a:p>
            <a:pPr>
              <a:spcAft>
                <a:spcPts val="0"/>
              </a:spcAft>
            </a:pPr>
            <a:endParaRPr lang="en-GB" sz="4000" dirty="0">
              <a:solidFill>
                <a:srgbClr val="FFFFFF"/>
              </a:solidFill>
              <a:effectLst/>
              <a:latin typeface="TeX Gyre Heros"/>
              <a:ea typeface="Arial Unicode MS" panose="020B0604020202020204" pitchFamily="34" charset="-128"/>
              <a:cs typeface="Arial Unicode MS" panose="020B0604020202020204" pitchFamily="34" charset="-128"/>
            </a:endParaRPr>
          </a:p>
        </p:txBody>
      </p:sp>
      <p:sp>
        <p:nvSpPr>
          <p:cNvPr id="7" name="officeArt object">
            <a:extLst>
              <a:ext uri="{FF2B5EF4-FFF2-40B4-BE49-F238E27FC236}">
                <a16:creationId xmlns:a16="http://schemas.microsoft.com/office/drawing/2014/main" xmlns="" id="{678681BB-C9B7-124B-87E5-4465C18A90CF}"/>
              </a:ext>
            </a:extLst>
          </p:cNvPr>
          <p:cNvSpPr txBox="1"/>
          <p:nvPr/>
        </p:nvSpPr>
        <p:spPr>
          <a:xfrm>
            <a:off x="690512" y="2513501"/>
            <a:ext cx="4132211" cy="339090"/>
          </a:xfrm>
          <a:prstGeom prst="rect">
            <a:avLst/>
          </a:prstGeom>
          <a:noFill/>
          <a:ln w="12700" cap="flat">
            <a:noFill/>
            <a:miter lim="400000"/>
          </a:ln>
          <a:effectLst/>
        </p:spPr>
        <p:txBody>
          <a:bodyPr wrap="square" lIns="0" tIns="0" rIns="0" bIns="0" numCol="1" anchor="b" anchorCtr="0">
            <a:noAutofit/>
          </a:bodyPr>
          <a:lstStyle/>
          <a:p>
            <a:pPr algn="ctr">
              <a:spcAft>
                <a:spcPts val="0"/>
              </a:spcAft>
            </a:pPr>
            <a:r>
              <a:rPr lang="en-US" sz="2400" i="1" dirty="0">
                <a:solidFill>
                  <a:srgbClr val="FEFFFF"/>
                </a:solidFill>
                <a:latin typeface="TeX Gyre Heros"/>
                <a:ea typeface="Arial Unicode MS" panose="020B0604020202020204" pitchFamily="34" charset="-128"/>
                <a:cs typeface="Arial Unicode MS" panose="020B0604020202020204" pitchFamily="34" charset="-128"/>
              </a:rPr>
              <a:t>The Japanese Data Hub for Astronomy</a:t>
            </a:r>
            <a:endParaRPr lang="en-GB" sz="2800" i="1" dirty="0">
              <a:solidFill>
                <a:srgbClr val="FEFFFF"/>
              </a:solidFill>
              <a:effectLst/>
              <a:latin typeface="TeXGyreHeros-Italic"/>
              <a:ea typeface="Arial Unicode MS" panose="020B0604020202020204" pitchFamily="34" charset="-128"/>
              <a:cs typeface="Arial Unicode MS" panose="020B0604020202020204" pitchFamily="34" charset="-128"/>
            </a:endParaRPr>
          </a:p>
        </p:txBody>
      </p:sp>
      <p:pic>
        <p:nvPicPr>
          <p:cNvPr id="8" name="Picture 7">
            <a:extLst>
              <a:ext uri="{FF2B5EF4-FFF2-40B4-BE49-F238E27FC236}">
                <a16:creationId xmlns:a16="http://schemas.microsoft.com/office/drawing/2014/main" xmlns="" id="{6298CCC2-DD74-8241-BB3C-4D4818C5F54B}"/>
              </a:ext>
            </a:extLst>
          </p:cNvPr>
          <p:cNvPicPr/>
          <p:nvPr/>
        </p:nvPicPr>
        <p:blipFill>
          <a:blip r:embed="rId3"/>
          <a:stretch>
            <a:fillRect/>
          </a:stretch>
        </p:blipFill>
        <p:spPr bwMode="auto">
          <a:xfrm>
            <a:off x="5934639" y="2183454"/>
            <a:ext cx="4449404" cy="2491090"/>
          </a:xfrm>
          <a:prstGeom prst="rect">
            <a:avLst/>
          </a:prstGeom>
          <a:noFill/>
          <a:ln w="12700">
            <a:noFill/>
          </a:ln>
        </p:spPr>
      </p:pic>
      <p:pic>
        <p:nvPicPr>
          <p:cNvPr id="9" name="Picture 8">
            <a:extLst>
              <a:ext uri="{FF2B5EF4-FFF2-40B4-BE49-F238E27FC236}">
                <a16:creationId xmlns:a16="http://schemas.microsoft.com/office/drawing/2014/main" xmlns="" id="{777D7CB3-19BF-E348-ACDB-1C63898C57E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4" name="officeArt object">
            <a:extLst>
              <a:ext uri="{FF2B5EF4-FFF2-40B4-BE49-F238E27FC236}">
                <a16:creationId xmlns:a16="http://schemas.microsoft.com/office/drawing/2014/main" xmlns="" id="{497810CA-2C27-F04D-B573-1868F1AE9B4F}"/>
              </a:ext>
            </a:extLst>
          </p:cNvPr>
          <p:cNvSpPr txBox="1"/>
          <p:nvPr/>
        </p:nvSpPr>
        <p:spPr>
          <a:xfrm>
            <a:off x="656530" y="3182048"/>
            <a:ext cx="4938896" cy="1956100"/>
          </a:xfrm>
          <a:prstGeom prst="rect">
            <a:avLst/>
          </a:prstGeom>
          <a:noFill/>
          <a:ln w="12700" cap="flat">
            <a:noFill/>
            <a:miter lim="400000"/>
          </a:ln>
          <a:effectLst/>
        </p:spPr>
        <p:txBody>
          <a:bodyPr wrap="square" lIns="0" tIns="0" rIns="0" bIns="0" numCol="1" anchor="ctr" anchorCtr="0">
            <a:noAutofit/>
          </a:bodyPr>
          <a:lstStyle/>
          <a:p>
            <a:pPr>
              <a:spcAft>
                <a:spcPts val="0"/>
              </a:spcAft>
            </a:pPr>
            <a:r>
              <a:rPr lang="en-US" sz="2400" i="1" dirty="0">
                <a:solidFill>
                  <a:srgbClr val="FEFFFF"/>
                </a:solidFill>
                <a:latin typeface="TeX Gyre Heros"/>
                <a:ea typeface="Arial Unicode MS" panose="020B0604020202020204" pitchFamily="34" charset="-128"/>
                <a:cs typeface="Arial Unicode MS" panose="020B0604020202020204" pitchFamily="34" charset="-128"/>
              </a:rPr>
              <a:t>JVO provides astronomers with observational data from Subaru, ALMA, </a:t>
            </a:r>
            <a:r>
              <a:rPr lang="en-US" sz="2400" i="1" dirty="0" err="1">
                <a:solidFill>
                  <a:srgbClr val="FEFFFF"/>
                </a:solidFill>
                <a:latin typeface="TeX Gyre Heros"/>
                <a:ea typeface="Arial Unicode MS" panose="020B0604020202020204" pitchFamily="34" charset="-128"/>
                <a:cs typeface="Arial Unicode MS" panose="020B0604020202020204" pitchFamily="34" charset="-128"/>
              </a:rPr>
              <a:t>Nobeyama</a:t>
            </a:r>
            <a:r>
              <a:rPr lang="en-US" sz="2400" i="1" dirty="0">
                <a:solidFill>
                  <a:srgbClr val="FEFFFF"/>
                </a:solidFill>
                <a:latin typeface="TeX Gyre Heros"/>
                <a:ea typeface="Arial Unicode MS" panose="020B0604020202020204" pitchFamily="34" charset="-128"/>
                <a:cs typeface="Arial Unicode MS" panose="020B0604020202020204" pitchFamily="34" charset="-128"/>
              </a:rPr>
              <a:t>, ISAS, GAIA, </a:t>
            </a:r>
            <a:endParaRPr lang="en-US" sz="2400" i="1" dirty="0" smtClean="0">
              <a:solidFill>
                <a:srgbClr val="FEFFFF"/>
              </a:solidFill>
              <a:latin typeface="TeX Gyre Heros"/>
              <a:ea typeface="Arial Unicode MS" panose="020B0604020202020204" pitchFamily="34" charset="-128"/>
              <a:cs typeface="Arial Unicode MS" panose="020B0604020202020204" pitchFamily="34" charset="-128"/>
            </a:endParaRPr>
          </a:p>
          <a:p>
            <a:pPr>
              <a:spcAft>
                <a:spcPts val="0"/>
              </a:spcAft>
            </a:pPr>
            <a:r>
              <a:rPr lang="en-US" sz="2400" i="1" dirty="0" smtClean="0">
                <a:solidFill>
                  <a:srgbClr val="FEFFFF"/>
                </a:solidFill>
                <a:latin typeface="TeX Gyre Heros"/>
                <a:ea typeface="Arial Unicode MS" panose="020B0604020202020204" pitchFamily="34" charset="-128"/>
                <a:cs typeface="Arial Unicode MS" panose="020B0604020202020204" pitchFamily="34" charset="-128"/>
              </a:rPr>
              <a:t>and </a:t>
            </a:r>
            <a:r>
              <a:rPr lang="en-US" sz="2400" i="1" dirty="0">
                <a:solidFill>
                  <a:srgbClr val="FEFFFF"/>
                </a:solidFill>
                <a:latin typeface="TeX Gyre Heros"/>
                <a:ea typeface="Arial Unicode MS" panose="020B0604020202020204" pitchFamily="34" charset="-128"/>
                <a:cs typeface="Arial Unicode MS" panose="020B0604020202020204" pitchFamily="34" charset="-128"/>
              </a:rPr>
              <a:t>others through VO services worldwide.</a:t>
            </a:r>
          </a:p>
          <a:p>
            <a:pPr>
              <a:spcAft>
                <a:spcPts val="0"/>
              </a:spcAft>
            </a:pPr>
            <a:r>
              <a:rPr lang="en-US" sz="2400" i="1" dirty="0">
                <a:solidFill>
                  <a:srgbClr val="FEFFFF"/>
                </a:solidFill>
                <a:effectLst/>
                <a:latin typeface="TeX Gyre Heros"/>
                <a:ea typeface="Arial Unicode MS" panose="020B0604020202020204" pitchFamily="34" charset="-128"/>
                <a:cs typeface="Arial Unicode MS" panose="020B0604020202020204" pitchFamily="34" charset="-128"/>
              </a:rPr>
              <a:t>                   </a:t>
            </a:r>
            <a:r>
              <a:rPr lang="en-US" sz="2400" i="1" dirty="0">
                <a:solidFill>
                  <a:srgbClr val="FF0000"/>
                </a:solidFill>
                <a:effectLst/>
                <a:latin typeface="TeX Gyre Heros"/>
                <a:ea typeface="Arial Unicode MS" panose="020B0604020202020204" pitchFamily="34" charset="-128"/>
                <a:cs typeface="Arial Unicode MS" panose="020B0604020202020204" pitchFamily="34" charset="-128"/>
              </a:rPr>
              <a:t>http://</a:t>
            </a:r>
            <a:r>
              <a:rPr lang="en-US" sz="2400" i="1" dirty="0" err="1">
                <a:solidFill>
                  <a:srgbClr val="FF0000"/>
                </a:solidFill>
                <a:effectLst/>
                <a:latin typeface="TeX Gyre Heros"/>
                <a:ea typeface="Arial Unicode MS" panose="020B0604020202020204" pitchFamily="34" charset="-128"/>
                <a:cs typeface="Arial Unicode MS" panose="020B0604020202020204" pitchFamily="34" charset="-128"/>
              </a:rPr>
              <a:t>jvo.nao.ac.jp</a:t>
            </a:r>
            <a:r>
              <a:rPr lang="en-US" sz="2400" i="1" dirty="0">
                <a:solidFill>
                  <a:srgbClr val="FF0000"/>
                </a:solidFill>
                <a:effectLst/>
                <a:latin typeface="TeX Gyre Heros"/>
                <a:ea typeface="Arial Unicode MS" panose="020B0604020202020204" pitchFamily="34" charset="-128"/>
                <a:cs typeface="Arial Unicode MS" panose="020B0604020202020204" pitchFamily="34" charset="-128"/>
              </a:rPr>
              <a:t>/</a:t>
            </a:r>
          </a:p>
        </p:txBody>
      </p:sp>
      <p:pic>
        <p:nvPicPr>
          <p:cNvPr id="2" name="図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4639" y="735648"/>
            <a:ext cx="2157284" cy="903371"/>
          </a:xfrm>
          <a:prstGeom prst="rect">
            <a:avLst/>
          </a:prstGeom>
        </p:spPr>
      </p:pic>
      <p:sp>
        <p:nvSpPr>
          <p:cNvPr id="13" name="正方形/長方形 12"/>
          <p:cNvSpPr/>
          <p:nvPr/>
        </p:nvSpPr>
        <p:spPr>
          <a:xfrm>
            <a:off x="8449878" y="749937"/>
            <a:ext cx="1903808" cy="8693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69858" y="749937"/>
            <a:ext cx="1464305" cy="915191"/>
          </a:xfrm>
          <a:prstGeom prst="rect">
            <a:avLst/>
          </a:prstGeom>
        </p:spPr>
      </p:pic>
    </p:spTree>
    <p:extLst>
      <p:ext uri="{BB962C8B-B14F-4D97-AF65-F5344CB8AC3E}">
        <p14:creationId xmlns:p14="http://schemas.microsoft.com/office/powerpoint/2010/main" val="510170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a:extLst/>
          </a:blip>
          <a:srcRect b="42187"/>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0" y="0"/>
            <a:ext cx="11336198" cy="5751873"/>
          </a:xfrm>
          <a:prstGeom prst="rect">
            <a:avLst/>
          </a:prstGeom>
          <a:solidFill>
            <a:srgbClr val="000000">
              <a:alpha val="70000"/>
            </a:srgbClr>
          </a:solidFill>
          <a:ln w="12700" cap="flat">
            <a:noFill/>
            <a:miter lim="400000"/>
          </a:ln>
          <a:effectLst/>
        </p:spPr>
        <p:txBody>
          <a:bodyPr/>
          <a:lstStyle/>
          <a:p>
            <a:endParaRPr lang="en-US" dirty="0"/>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sp>
        <p:nvSpPr>
          <p:cNvPr id="16" name="officeArt object">
            <a:extLst>
              <a:ext uri="{FF2B5EF4-FFF2-40B4-BE49-F238E27FC236}">
                <a16:creationId xmlns:a16="http://schemas.microsoft.com/office/drawing/2014/main" xmlns="" id="{DFAF5B87-DC81-1E49-A9C9-B4B71EB82333}"/>
              </a:ext>
            </a:extLst>
          </p:cNvPr>
          <p:cNvSpPr txBox="1"/>
          <p:nvPr/>
        </p:nvSpPr>
        <p:spPr>
          <a:xfrm>
            <a:off x="3084225" y="1472899"/>
            <a:ext cx="6413735" cy="1956100"/>
          </a:xfrm>
          <a:prstGeom prst="rect">
            <a:avLst/>
          </a:prstGeom>
          <a:noFill/>
          <a:ln w="12700" cap="flat">
            <a:noFill/>
            <a:miter lim="400000"/>
          </a:ln>
          <a:effectLst/>
        </p:spPr>
        <p:txBody>
          <a:bodyPr wrap="square" lIns="0" tIns="0" rIns="0" bIns="0" numCol="1" anchor="b" anchorCtr="0">
            <a:noAutofit/>
          </a:bodyPr>
          <a:lstStyle/>
          <a:p>
            <a:pPr>
              <a:spcAft>
                <a:spcPts val="0"/>
              </a:spcAft>
            </a:pPr>
            <a:r>
              <a:rPr lang="en-US" sz="2400" i="1" dirty="0">
                <a:solidFill>
                  <a:srgbClr val="FEFFFF"/>
                </a:solidFill>
                <a:effectLst/>
                <a:latin typeface="TeX Gyre Heros"/>
                <a:ea typeface="Arial Unicode MS" panose="020B0604020202020204" pitchFamily="34" charset="-128"/>
                <a:cs typeface="Arial Unicode MS" panose="020B0604020202020204" pitchFamily="34" charset="-128"/>
              </a:rPr>
              <a:t>Informatio</a:t>
            </a:r>
            <a:r>
              <a:rPr lang="en-US" sz="2400" i="1" dirty="0">
                <a:solidFill>
                  <a:srgbClr val="FEFFFF"/>
                </a:solidFill>
                <a:latin typeface="TeX Gyre Heros"/>
                <a:ea typeface="Arial Unicode MS" panose="020B0604020202020204" pitchFamily="34" charset="-128"/>
                <a:cs typeface="Arial Unicode MS" panose="020B0604020202020204" pitchFamily="34" charset="-128"/>
              </a:rPr>
              <a:t>n / images / text about your project</a:t>
            </a:r>
            <a:endParaRPr lang="en-US" sz="2400" i="1" dirty="0">
              <a:solidFill>
                <a:srgbClr val="FEFFFF"/>
              </a:solidFill>
              <a:effectLst/>
              <a:latin typeface="TeX Gyre Heros"/>
              <a:ea typeface="Arial Unicode MS" panose="020B0604020202020204" pitchFamily="34" charset="-128"/>
              <a:cs typeface="Arial Unicode MS" panose="020B0604020202020204" pitchFamily="34" charset="-128"/>
            </a:endParaRPr>
          </a:p>
          <a:p>
            <a:pPr>
              <a:spcAft>
                <a:spcPts val="0"/>
              </a:spcAft>
            </a:pPr>
            <a:endParaRPr lang="en-GB" sz="2800" i="1" dirty="0">
              <a:solidFill>
                <a:srgbClr val="FEFFFF"/>
              </a:solidFill>
              <a:effectLst/>
              <a:latin typeface="TeXGyreHeros-Italic"/>
              <a:ea typeface="Arial Unicode MS" panose="020B0604020202020204" pitchFamily="34" charset="-128"/>
              <a:cs typeface="Arial Unicode MS" panose="020B0604020202020204" pitchFamily="34" charset="-128"/>
            </a:endParaRPr>
          </a:p>
        </p:txBody>
      </p:sp>
      <p:pic>
        <p:nvPicPr>
          <p:cNvPr id="4" name="図 3">
            <a:extLst>
              <a:ext uri="{FF2B5EF4-FFF2-40B4-BE49-F238E27FC236}">
                <a16:creationId xmlns:a16="http://schemas.microsoft.com/office/drawing/2014/main" xmlns="" id="{268B5A0E-F023-AF40-9E87-96365BF8A4CB}"/>
              </a:ext>
            </a:extLst>
          </p:cNvPr>
          <p:cNvPicPr>
            <a:picLocks noChangeAspect="1"/>
          </p:cNvPicPr>
          <p:nvPr/>
        </p:nvPicPr>
        <p:blipFill>
          <a:blip r:embed="rId4"/>
          <a:stretch>
            <a:fillRect/>
          </a:stretch>
        </p:blipFill>
        <p:spPr>
          <a:xfrm>
            <a:off x="0" y="1"/>
            <a:ext cx="8945217" cy="3473260"/>
          </a:xfrm>
          <a:prstGeom prst="rect">
            <a:avLst/>
          </a:prstGeom>
        </p:spPr>
      </p:pic>
      <p:pic>
        <p:nvPicPr>
          <p:cNvPr id="6" name="図 5">
            <a:extLst>
              <a:ext uri="{FF2B5EF4-FFF2-40B4-BE49-F238E27FC236}">
                <a16:creationId xmlns:a16="http://schemas.microsoft.com/office/drawing/2014/main" xmlns="" id="{75745B1D-9B4C-B14B-870E-455A87F05F8C}"/>
              </a:ext>
            </a:extLst>
          </p:cNvPr>
          <p:cNvPicPr>
            <a:picLocks noChangeAspect="1"/>
          </p:cNvPicPr>
          <p:nvPr/>
        </p:nvPicPr>
        <p:blipFill>
          <a:blip r:embed="rId5"/>
          <a:stretch>
            <a:fillRect/>
          </a:stretch>
        </p:blipFill>
        <p:spPr>
          <a:xfrm>
            <a:off x="5493497" y="2870711"/>
            <a:ext cx="6698503" cy="3351866"/>
          </a:xfrm>
          <a:prstGeom prst="rect">
            <a:avLst/>
          </a:prstGeom>
        </p:spPr>
      </p:pic>
      <p:sp>
        <p:nvSpPr>
          <p:cNvPr id="7" name="テキスト ボックス 6">
            <a:extLst>
              <a:ext uri="{FF2B5EF4-FFF2-40B4-BE49-F238E27FC236}">
                <a16:creationId xmlns:a16="http://schemas.microsoft.com/office/drawing/2014/main" xmlns="" id="{2A51AF76-6F4A-1D4F-BFF8-5F1796410E4D}"/>
              </a:ext>
            </a:extLst>
          </p:cNvPr>
          <p:cNvSpPr txBox="1"/>
          <p:nvPr/>
        </p:nvSpPr>
        <p:spPr>
          <a:xfrm>
            <a:off x="167183" y="3636361"/>
            <a:ext cx="5335243" cy="1415772"/>
          </a:xfrm>
          <a:prstGeom prst="rect">
            <a:avLst/>
          </a:prstGeom>
          <a:noFill/>
        </p:spPr>
        <p:txBody>
          <a:bodyPr wrap="none" rtlCol="0">
            <a:spAutoFit/>
          </a:bodyPr>
          <a:lstStyle/>
          <a:p>
            <a:r>
              <a:rPr kumimoji="1" lang="en-US" altLang="ja-JP" sz="2000" dirty="0">
                <a:solidFill>
                  <a:schemeClr val="bg1"/>
                </a:solidFill>
              </a:rPr>
              <a:t>One stop data services from Japanese telescopes </a:t>
            </a:r>
          </a:p>
          <a:p>
            <a:r>
              <a:rPr kumimoji="1" lang="en-US" altLang="ja-JP" sz="2000" dirty="0">
                <a:solidFill>
                  <a:schemeClr val="bg1"/>
                </a:solidFill>
              </a:rPr>
              <a:t>and those from all over the world.</a:t>
            </a:r>
            <a:br>
              <a:rPr kumimoji="1" lang="en-US" altLang="ja-JP" sz="2000" dirty="0">
                <a:solidFill>
                  <a:schemeClr val="bg1"/>
                </a:solidFill>
              </a:rPr>
            </a:br>
            <a:r>
              <a:rPr kumimoji="1" lang="en-US" altLang="ja-JP" dirty="0">
                <a:solidFill>
                  <a:schemeClr val="bg1"/>
                </a:solidFill>
              </a:rPr>
              <a:t/>
            </a:r>
            <a:br>
              <a:rPr kumimoji="1" lang="en-US" altLang="ja-JP" dirty="0">
                <a:solidFill>
                  <a:schemeClr val="bg1"/>
                </a:solidFill>
              </a:rPr>
            </a:br>
            <a:r>
              <a:rPr kumimoji="1" lang="en-US" altLang="ja-JP" dirty="0">
                <a:solidFill>
                  <a:schemeClr val="bg1"/>
                </a:solidFill>
              </a:rPr>
              <a:t>Visit </a:t>
            </a:r>
            <a:r>
              <a:rPr kumimoji="1" lang="en-US" altLang="ja-JP">
                <a:solidFill>
                  <a:schemeClr val="bg1"/>
                </a:solidFill>
              </a:rPr>
              <a:t>us at </a:t>
            </a:r>
            <a:r>
              <a:rPr kumimoji="1" lang="en-US" altLang="ja-JP" sz="2800" dirty="0">
                <a:solidFill>
                  <a:srgbClr val="FF0000"/>
                </a:solidFill>
              </a:rPr>
              <a:t>http://jvo.nao.ac.jp/ </a:t>
            </a:r>
            <a:endParaRPr kumimoji="1" lang="ja-JP" altLang="en-US">
              <a:solidFill>
                <a:schemeClr val="bg1"/>
              </a:solidFill>
            </a:endParaRPr>
          </a:p>
        </p:txBody>
      </p:sp>
      <p:sp>
        <p:nvSpPr>
          <p:cNvPr id="8" name="テキスト ボックス 7">
            <a:extLst>
              <a:ext uri="{FF2B5EF4-FFF2-40B4-BE49-F238E27FC236}">
                <a16:creationId xmlns:a16="http://schemas.microsoft.com/office/drawing/2014/main" xmlns="" id="{106BC8B2-AFA5-0C44-A4D1-3943666B97C8}"/>
              </a:ext>
            </a:extLst>
          </p:cNvPr>
          <p:cNvSpPr txBox="1"/>
          <p:nvPr/>
        </p:nvSpPr>
        <p:spPr>
          <a:xfrm>
            <a:off x="9119364" y="1472542"/>
            <a:ext cx="2877134" cy="1323439"/>
          </a:xfrm>
          <a:prstGeom prst="rect">
            <a:avLst/>
          </a:prstGeom>
          <a:noFill/>
        </p:spPr>
        <p:txBody>
          <a:bodyPr wrap="none" rtlCol="0">
            <a:spAutoFit/>
          </a:bodyPr>
          <a:lstStyle/>
          <a:p>
            <a:r>
              <a:rPr kumimoji="1" lang="en-US" altLang="ja-JP" sz="2000" dirty="0">
                <a:solidFill>
                  <a:schemeClr val="bg1"/>
                </a:solidFill>
              </a:rPr>
              <a:t>JVO provides a unique </a:t>
            </a:r>
          </a:p>
          <a:p>
            <a:r>
              <a:rPr kumimoji="1" lang="en-US" altLang="ja-JP" sz="2000" dirty="0">
                <a:solidFill>
                  <a:schemeClr val="bg1"/>
                </a:solidFill>
              </a:rPr>
              <a:t>quick-look service for the </a:t>
            </a:r>
          </a:p>
          <a:p>
            <a:r>
              <a:rPr kumimoji="1" lang="en-US" altLang="ja-JP" sz="2000" dirty="0">
                <a:solidFill>
                  <a:schemeClr val="bg1"/>
                </a:solidFill>
              </a:rPr>
              <a:t>ALMA FITS files. </a:t>
            </a:r>
            <a:br>
              <a:rPr kumimoji="1" lang="en-US" altLang="ja-JP" sz="2000" dirty="0">
                <a:solidFill>
                  <a:schemeClr val="bg1"/>
                </a:solidFill>
              </a:rPr>
            </a:br>
            <a:r>
              <a:rPr kumimoji="1" lang="en-US" altLang="ja-JP" sz="2000" dirty="0">
                <a:solidFill>
                  <a:schemeClr val="bg1"/>
                </a:solidFill>
              </a:rPr>
              <a:t>                      </a:t>
            </a:r>
            <a:r>
              <a:rPr kumimoji="1" lang="ja-JP" altLang="en-US" sz="2000">
                <a:solidFill>
                  <a:schemeClr val="bg1"/>
                </a:solidFill>
              </a:rPr>
              <a:t>↓</a:t>
            </a:r>
          </a:p>
        </p:txBody>
      </p:sp>
    </p:spTree>
    <p:extLst>
      <p:ext uri="{BB962C8B-B14F-4D97-AF65-F5344CB8AC3E}">
        <p14:creationId xmlns:p14="http://schemas.microsoft.com/office/powerpoint/2010/main" val="1612924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officeArt object">
            <a:extLst>
              <a:ext uri="{FF2B5EF4-FFF2-40B4-BE49-F238E27FC236}">
                <a16:creationId xmlns:a16="http://schemas.microsoft.com/office/drawing/2014/main" xmlns="" id="{5AA7ADD5-7536-8349-BA90-0E1B2DE118EF}"/>
              </a:ext>
            </a:extLst>
          </p:cNvPr>
          <p:cNvPicPr/>
          <p:nvPr/>
        </p:nvPicPr>
        <p:blipFill rotWithShape="1">
          <a:blip r:embed="rId2" cstate="hqprint">
            <a:extLst>
              <a:ext uri="{28A0092B-C50C-407E-A947-70E740481C1C}">
                <a14:useLocalDpi xmlns:a14="http://schemas.microsoft.com/office/drawing/2010/main"/>
              </a:ext>
            </a:extLst>
          </a:blip>
          <a:srcRect/>
          <a:stretch/>
        </p:blipFill>
        <p:spPr>
          <a:xfrm>
            <a:off x="0" y="-2"/>
            <a:ext cx="12192000" cy="6858002"/>
          </a:xfrm>
          <a:prstGeom prst="rect">
            <a:avLst/>
          </a:prstGeom>
          <a:ln w="12700" cap="flat">
            <a:noFill/>
            <a:miter lim="400000"/>
          </a:ln>
          <a:effectLst/>
        </p:spPr>
      </p:pic>
      <p:sp>
        <p:nvSpPr>
          <p:cNvPr id="3" name="officeArt object">
            <a:extLst>
              <a:ext uri="{FF2B5EF4-FFF2-40B4-BE49-F238E27FC236}">
                <a16:creationId xmlns:a16="http://schemas.microsoft.com/office/drawing/2014/main" xmlns="" id="{C71287FA-AECA-4848-B9AD-71AF1EA1A68C}"/>
              </a:ext>
            </a:extLst>
          </p:cNvPr>
          <p:cNvSpPr/>
          <p:nvPr/>
        </p:nvSpPr>
        <p:spPr>
          <a:xfrm>
            <a:off x="5312" y="-2"/>
            <a:ext cx="11336198" cy="5751873"/>
          </a:xfrm>
          <a:prstGeom prst="rect">
            <a:avLst/>
          </a:prstGeom>
          <a:solidFill>
            <a:srgbClr val="000000">
              <a:alpha val="70000"/>
            </a:srgbClr>
          </a:solidFill>
          <a:ln w="12700" cap="flat">
            <a:noFill/>
            <a:miter lim="400000"/>
          </a:ln>
          <a:effectLst/>
        </p:spPr>
        <p:txBody>
          <a:bodyPr/>
          <a:lstStyle/>
          <a:p>
            <a:endParaRPr lang="en-US" dirty="0"/>
          </a:p>
        </p:txBody>
      </p:sp>
      <p:pic>
        <p:nvPicPr>
          <p:cNvPr id="9" name="Picture 8">
            <a:extLst>
              <a:ext uri="{FF2B5EF4-FFF2-40B4-BE49-F238E27FC236}">
                <a16:creationId xmlns:a16="http://schemas.microsoft.com/office/drawing/2014/main" xmlns="" id="{777D7CB3-19BF-E348-ACDB-1C63898C57E8}"/>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514719" y="6030679"/>
            <a:ext cx="1310640" cy="731520"/>
          </a:xfrm>
          <a:prstGeom prst="rect">
            <a:avLst/>
          </a:prstGeom>
          <a:noFill/>
          <a:ln>
            <a:noFill/>
          </a:ln>
          <a:effectLst/>
        </p:spPr>
      </p:pic>
      <p:sp>
        <p:nvSpPr>
          <p:cNvPr id="10" name="Shape 1073741847">
            <a:extLst>
              <a:ext uri="{FF2B5EF4-FFF2-40B4-BE49-F238E27FC236}">
                <a16:creationId xmlns:a16="http://schemas.microsoft.com/office/drawing/2014/main" xmlns="" id="{2B3AC850-AA0C-E54B-AC85-47F1DBA7E28A}"/>
              </a:ext>
            </a:extLst>
          </p:cNvPr>
          <p:cNvSpPr txBox="1"/>
          <p:nvPr/>
        </p:nvSpPr>
        <p:spPr>
          <a:xfrm>
            <a:off x="2015614" y="6222577"/>
            <a:ext cx="5137354" cy="393700"/>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2000"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International Virtual Observatory Alliance</a:t>
            </a:r>
            <a:endParaRPr lang="en-GB" sz="2000" dirty="0">
              <a:solidFill>
                <a:srgbClr val="FEFEFE"/>
              </a:solidFill>
              <a:effectLst>
                <a:outerShdw blurRad="50800" dist="38100" dir="2700000" algn="tl" rotWithShape="0">
                  <a:prstClr val="black">
                    <a:alpha val="40000"/>
                  </a:prstClr>
                </a:outerShdw>
              </a:effectLst>
              <a:latin typeface="TeXGyreHeros-Regular"/>
              <a:ea typeface="Arial Unicode MS" panose="020B0604020202020204" pitchFamily="34" charset="-128"/>
              <a:cs typeface="Arial Unicode MS" panose="020B0604020202020204" pitchFamily="34" charset="-128"/>
            </a:endParaRPr>
          </a:p>
        </p:txBody>
      </p:sp>
      <p:sp>
        <p:nvSpPr>
          <p:cNvPr id="11" name="officeArt object">
            <a:extLst>
              <a:ext uri="{FF2B5EF4-FFF2-40B4-BE49-F238E27FC236}">
                <a16:creationId xmlns:a16="http://schemas.microsoft.com/office/drawing/2014/main" xmlns="" id="{E1BF215A-F012-6846-B485-91037C342F77}"/>
              </a:ext>
            </a:extLst>
          </p:cNvPr>
          <p:cNvSpPr txBox="1"/>
          <p:nvPr/>
        </p:nvSpPr>
        <p:spPr>
          <a:xfrm>
            <a:off x="7683910" y="6536704"/>
            <a:ext cx="4934320" cy="284405"/>
          </a:xfrm>
          <a:prstGeom prst="rect">
            <a:avLst/>
          </a:prstGeom>
          <a:noFill/>
          <a:ln w="12700" cap="flat">
            <a:noFill/>
            <a:miter lim="400000"/>
          </a:ln>
          <a:effectLst/>
        </p:spPr>
        <p:txBody>
          <a:bodyPr wrap="square" lIns="38100" tIns="38100" rIns="38100" bIns="38100" numCol="1" anchor="ctr">
            <a:noAutofit/>
          </a:bodyPr>
          <a:lstStyle/>
          <a:p>
            <a:pPr>
              <a:spcAft>
                <a:spcPts val="0"/>
              </a:spcAft>
            </a:pP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Credit: X-ray: NASA/CXC/</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CfA</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/R. </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Tullmann</a:t>
            </a:r>
            <a:r>
              <a:rPr lang="en-US" sz="1000" i="1" dirty="0">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 et al.; Optical: NASA/AURA/</a:t>
            </a:r>
            <a:r>
              <a:rPr lang="en-US" sz="1000" i="1" dirty="0" err="1">
                <a:solidFill>
                  <a:srgbClr val="FEFEFE"/>
                </a:solidFill>
                <a:effectLst>
                  <a:outerShdw blurRad="50800" dist="38100" dir="2700000" algn="tl" rotWithShape="0">
                    <a:prstClr val="black">
                      <a:alpha val="40000"/>
                    </a:prstClr>
                  </a:outerShdw>
                </a:effectLst>
                <a:latin typeface="TeX Gyre Heros"/>
                <a:ea typeface="Arial Unicode MS" panose="020B0604020202020204" pitchFamily="34" charset="-128"/>
                <a:cs typeface="Arial Unicode MS" panose="020B0604020202020204" pitchFamily="34" charset="-128"/>
              </a:rPr>
              <a:t>STScI</a:t>
            </a:r>
            <a:endParaRPr lang="en-GB" sz="1000" i="1" dirty="0">
              <a:solidFill>
                <a:srgbClr val="FEFEFE"/>
              </a:solidFill>
              <a:effectLst>
                <a:outerShdw blurRad="50800" dist="38100" dir="2700000" algn="tl" rotWithShape="0">
                  <a:prstClr val="black">
                    <a:alpha val="40000"/>
                  </a:prstClr>
                </a:outerShdw>
              </a:effectLst>
              <a:latin typeface="TeXGyreHeros-Italic"/>
              <a:ea typeface="Arial Unicode MS" panose="020B0604020202020204" pitchFamily="34" charset="-128"/>
              <a:cs typeface="Arial Unicode MS" panose="020B0604020202020204" pitchFamily="34" charset="-128"/>
            </a:endParaRPr>
          </a:p>
        </p:txBody>
      </p:sp>
      <p:pic>
        <p:nvPicPr>
          <p:cNvPr id="8" name="Picture 5">
            <a:extLst>
              <a:ext uri="{FF2B5EF4-FFF2-40B4-BE49-F238E27FC236}">
                <a16:creationId xmlns:a16="http://schemas.microsoft.com/office/drawing/2014/main" xmlns="" id="{CECB7FCC-F281-8A48-B972-967CB52C3D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1711" y="1007165"/>
            <a:ext cx="4288376" cy="3235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13" name="Rectangle 3">
            <a:extLst>
              <a:ext uri="{FF2B5EF4-FFF2-40B4-BE49-F238E27FC236}">
                <a16:creationId xmlns:a16="http://schemas.microsoft.com/office/drawing/2014/main" xmlns="" id="{1D363AA0-B3D8-FD4A-8AC7-30F1DACC81EA}"/>
              </a:ext>
            </a:extLst>
          </p:cNvPr>
          <p:cNvSpPr txBox="1">
            <a:spLocks noChangeArrowheads="1"/>
          </p:cNvSpPr>
          <p:nvPr/>
        </p:nvSpPr>
        <p:spPr>
          <a:xfrm>
            <a:off x="5220404" y="1292089"/>
            <a:ext cx="5679507" cy="41321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defRPr/>
            </a:pPr>
            <a:r>
              <a:rPr lang="en-US" altLang="en-US" sz="4800" i="1" dirty="0">
                <a:solidFill>
                  <a:schemeClr val="bg1">
                    <a:lumMod val="95000"/>
                  </a:schemeClr>
                </a:solidFill>
              </a:rPr>
              <a:t/>
            </a:r>
            <a:br>
              <a:rPr lang="en-US" altLang="en-US" sz="4800" i="1" dirty="0">
                <a:solidFill>
                  <a:schemeClr val="bg1">
                    <a:lumMod val="95000"/>
                  </a:schemeClr>
                </a:solidFill>
              </a:rPr>
            </a:br>
            <a:r>
              <a:rPr lang="en-US" altLang="en-US" sz="4800" dirty="0">
                <a:solidFill>
                  <a:schemeClr val="bg1">
                    <a:lumMod val="95000"/>
                  </a:schemeClr>
                </a:solidFill>
              </a:rPr>
              <a:t>The </a:t>
            </a:r>
            <a:r>
              <a:rPr lang="en-US" altLang="en-US" sz="4800" b="1" dirty="0">
                <a:solidFill>
                  <a:schemeClr val="bg1">
                    <a:lumMod val="95000"/>
                  </a:schemeClr>
                </a:solidFill>
              </a:rPr>
              <a:t>NOAO Data Lab</a:t>
            </a:r>
          </a:p>
          <a:p>
            <a:pPr algn="just">
              <a:defRPr/>
            </a:pPr>
            <a:endParaRPr lang="en-US" altLang="en-US" sz="3900" b="1" dirty="0">
              <a:solidFill>
                <a:schemeClr val="bg1">
                  <a:lumMod val="95000"/>
                </a:schemeClr>
              </a:solidFill>
            </a:endParaRPr>
          </a:p>
          <a:p>
            <a:pPr algn="just">
              <a:defRPr/>
            </a:pPr>
            <a:r>
              <a:rPr lang="en-US" sz="2400" dirty="0">
                <a:solidFill>
                  <a:schemeClr val="bg1">
                    <a:lumMod val="95000"/>
                  </a:schemeClr>
                </a:solidFill>
              </a:rPr>
              <a:t>We seek to empower astronomers through efficient exploration and analysis of large astronomy datasets with an emphasis on NOAO wide-field telescopes.</a:t>
            </a:r>
          </a:p>
          <a:p>
            <a:pPr algn="just">
              <a:defRPr/>
            </a:pPr>
            <a:r>
              <a:rPr lang="en-US" altLang="en-US" sz="2800" b="1" i="1" dirty="0">
                <a:solidFill>
                  <a:schemeClr val="bg1">
                    <a:lumMod val="95000"/>
                  </a:schemeClr>
                </a:solidFill>
              </a:rPr>
              <a:t/>
            </a:r>
            <a:br>
              <a:rPr lang="en-US" altLang="en-US" sz="2800" b="1" i="1" dirty="0">
                <a:solidFill>
                  <a:schemeClr val="bg1">
                    <a:lumMod val="95000"/>
                  </a:schemeClr>
                </a:solidFill>
              </a:rPr>
            </a:br>
            <a:r>
              <a:rPr lang="en-US" altLang="en-US" sz="2800" b="1" dirty="0">
                <a:solidFill>
                  <a:schemeClr val="bg1">
                    <a:lumMod val="95000"/>
                  </a:schemeClr>
                </a:solidFill>
              </a:rPr>
              <a:t>datalab.noao.edu</a:t>
            </a:r>
            <a:endParaRPr lang="en-US" sz="2800" b="1" dirty="0">
              <a:solidFill>
                <a:schemeClr val="bg1">
                  <a:lumMod val="95000"/>
                </a:schemeClr>
              </a:solidFill>
            </a:endParaRPr>
          </a:p>
          <a:p>
            <a:pPr algn="just">
              <a:defRPr/>
            </a:pPr>
            <a:r>
              <a:rPr lang="en-US" altLang="en-US" dirty="0">
                <a:solidFill>
                  <a:schemeClr val="bg1">
                    <a:lumMod val="95000"/>
                  </a:schemeClr>
                </a:solidFill>
              </a:rPr>
              <a:t/>
            </a:r>
            <a:br>
              <a:rPr lang="en-US" altLang="en-US" dirty="0">
                <a:solidFill>
                  <a:schemeClr val="bg1">
                    <a:lumMod val="95000"/>
                  </a:schemeClr>
                </a:solidFill>
              </a:rPr>
            </a:br>
            <a:endParaRPr lang="en-US" altLang="en-US" sz="2600" i="1" dirty="0">
              <a:solidFill>
                <a:schemeClr val="bg1">
                  <a:lumMod val="95000"/>
                </a:schemeClr>
              </a:solidFill>
            </a:endParaRPr>
          </a:p>
        </p:txBody>
      </p:sp>
      <p:pic>
        <p:nvPicPr>
          <p:cNvPr id="14" name="Shape 57">
            <a:extLst>
              <a:ext uri="{FF2B5EF4-FFF2-40B4-BE49-F238E27FC236}">
                <a16:creationId xmlns:a16="http://schemas.microsoft.com/office/drawing/2014/main" xmlns="" id="{276739BC-9441-2042-82B7-E78D9DD3D4AD}"/>
              </a:ext>
            </a:extLst>
          </p:cNvPr>
          <p:cNvPicPr preferRelativeResize="0">
            <a:picLocks noChangeAspect="1"/>
          </p:cNvPicPr>
          <p:nvPr/>
        </p:nvPicPr>
        <p:blipFill>
          <a:blip r:embed="rId5" cstate="hqprint">
            <a:alphaModFix/>
            <a:extLst>
              <a:ext uri="{28A0092B-C50C-407E-A947-70E740481C1C}">
                <a14:useLocalDpi xmlns:a14="http://schemas.microsoft.com/office/drawing/2010/main"/>
              </a:ext>
            </a:extLst>
          </a:blip>
          <a:stretch>
            <a:fillRect/>
          </a:stretch>
        </p:blipFill>
        <p:spPr>
          <a:xfrm>
            <a:off x="1022302" y="4773311"/>
            <a:ext cx="481001" cy="481001"/>
          </a:xfrm>
          <a:prstGeom prst="rect">
            <a:avLst/>
          </a:prstGeom>
          <a:noFill/>
          <a:ln>
            <a:noFill/>
          </a:ln>
        </p:spPr>
      </p:pic>
      <p:pic>
        <p:nvPicPr>
          <p:cNvPr id="15" name="Shape 59">
            <a:extLst>
              <a:ext uri="{FF2B5EF4-FFF2-40B4-BE49-F238E27FC236}">
                <a16:creationId xmlns:a16="http://schemas.microsoft.com/office/drawing/2014/main" xmlns="" id="{BD38AF06-84C4-384B-A090-5BBF50605D9C}"/>
              </a:ext>
            </a:extLst>
          </p:cNvPr>
          <p:cNvPicPr preferRelativeResize="0">
            <a:picLocks noChangeAspect="1"/>
          </p:cNvPicPr>
          <p:nvPr/>
        </p:nvPicPr>
        <p:blipFill>
          <a:blip r:embed="rId6" cstate="hqprint">
            <a:alphaModFix/>
            <a:extLst>
              <a:ext uri="{28A0092B-C50C-407E-A947-70E740481C1C}">
                <a14:useLocalDpi xmlns:a14="http://schemas.microsoft.com/office/drawing/2010/main"/>
              </a:ext>
            </a:extLst>
          </a:blip>
          <a:stretch>
            <a:fillRect/>
          </a:stretch>
        </p:blipFill>
        <p:spPr>
          <a:xfrm>
            <a:off x="1672242" y="4725456"/>
            <a:ext cx="548639" cy="548640"/>
          </a:xfrm>
          <a:prstGeom prst="rect">
            <a:avLst/>
          </a:prstGeom>
          <a:noFill/>
          <a:ln>
            <a:noFill/>
          </a:ln>
        </p:spPr>
      </p:pic>
      <p:pic>
        <p:nvPicPr>
          <p:cNvPr id="2" name="Picture 1">
            <a:extLst>
              <a:ext uri="{FF2B5EF4-FFF2-40B4-BE49-F238E27FC236}">
                <a16:creationId xmlns:a16="http://schemas.microsoft.com/office/drawing/2014/main" xmlns="" id="{14612E9D-5E2A-7249-AA7E-CF7BB11B94E8}"/>
              </a:ext>
            </a:extLst>
          </p:cNvPr>
          <p:cNvPicPr>
            <a:picLocks noChangeAspect="1"/>
          </p:cNvPicPr>
          <p:nvPr/>
        </p:nvPicPr>
        <p:blipFill>
          <a:blip r:embed="rId7"/>
          <a:stretch>
            <a:fillRect/>
          </a:stretch>
        </p:blipFill>
        <p:spPr>
          <a:xfrm>
            <a:off x="2335941" y="4720256"/>
            <a:ext cx="867771" cy="548431"/>
          </a:xfrm>
          <a:prstGeom prst="rect">
            <a:avLst/>
          </a:prstGeom>
        </p:spPr>
      </p:pic>
    </p:spTree>
    <p:extLst>
      <p:ext uri="{BB962C8B-B14F-4D97-AF65-F5344CB8AC3E}">
        <p14:creationId xmlns:p14="http://schemas.microsoft.com/office/powerpoint/2010/main" val="24958491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447</TotalTime>
  <Words>2917</Words>
  <Application>Microsoft Office PowerPoint</Application>
  <PresentationFormat>Personalizzato</PresentationFormat>
  <Paragraphs>253</Paragraphs>
  <Slides>24</Slides>
  <Notes>3</Notes>
  <HiddenSlides>0</HiddenSlides>
  <MMClips>0</MMClips>
  <ScaleCrop>false</ScaleCrop>
  <HeadingPairs>
    <vt:vector size="4" baseType="variant">
      <vt:variant>
        <vt:lpstr>Tema</vt:lpstr>
      </vt:variant>
      <vt:variant>
        <vt:i4>1</vt:i4>
      </vt:variant>
      <vt:variant>
        <vt:lpstr>Titoli diapositive</vt:lpstr>
      </vt:variant>
      <vt:variant>
        <vt:i4>24</vt:i4>
      </vt:variant>
    </vt:vector>
  </HeadingPairs>
  <TitlesOfParts>
    <vt:vector size="25" baseType="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Giulia</cp:lastModifiedBy>
  <cp:revision>30</cp:revision>
  <dcterms:created xsi:type="dcterms:W3CDTF">2018-06-25T20:49:30Z</dcterms:created>
  <dcterms:modified xsi:type="dcterms:W3CDTF">2018-08-14T11:14:01Z</dcterms:modified>
</cp:coreProperties>
</file>