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9"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247"/>
    <a:srgbClr val="63686B"/>
    <a:srgbClr val="E1EDF2"/>
    <a:srgbClr val="CACED0"/>
    <a:srgbClr val="314B66"/>
    <a:srgbClr val="E15F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89"/>
    <p:restoredTop sz="94370"/>
  </p:normalViewPr>
  <p:slideViewPr>
    <p:cSldViewPr snapToGrid="0" snapToObjects="1">
      <p:cViewPr>
        <p:scale>
          <a:sx n="110" d="100"/>
          <a:sy n="110" d="100"/>
        </p:scale>
        <p:origin x="-968"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5CC02-DEC1-4745-85BF-11B21A60CB40}" type="datetimeFigureOut">
              <a:rPr lang="es-ES_tradnl" smtClean="0"/>
              <a:t>8/8/18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EED95-74E2-D948-964A-0CC568CC04F6}" type="slidenum">
              <a:rPr lang="es-ES_tradnl" smtClean="0"/>
              <a:t>‹Nr.›</a:t>
            </a:fld>
            <a:endParaRPr lang="es-ES_tradnl"/>
          </a:p>
        </p:txBody>
      </p:sp>
    </p:spTree>
    <p:extLst>
      <p:ext uri="{BB962C8B-B14F-4D97-AF65-F5344CB8AC3E}">
        <p14:creationId xmlns:p14="http://schemas.microsoft.com/office/powerpoint/2010/main" val="4096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CEEED95-74E2-D948-964A-0CC568CC04F6}" type="slidenum">
              <a:rPr lang="es-ES_tradnl" smtClean="0"/>
              <a:t>2</a:t>
            </a:fld>
            <a:endParaRPr lang="es-ES_tradnl"/>
          </a:p>
        </p:txBody>
      </p:sp>
    </p:spTree>
    <p:extLst>
      <p:ext uri="{BB962C8B-B14F-4D97-AF65-F5344CB8AC3E}">
        <p14:creationId xmlns:p14="http://schemas.microsoft.com/office/powerpoint/2010/main" val="127884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E8283B-DDF4-6347-A5CE-CCA685B50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B903D2F-E0B7-A444-8961-B97FBCD365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BBF62C6-14C1-A747-B73D-1C5BBC4507EB}"/>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E1A00107-7547-654B-BC5C-E04FC8E1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908A01-F79C-1B45-8C68-E9EBE1A137BB}"/>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45473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3CBBAE-7CE6-BA47-9078-0489F85F1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6F84A48-2923-AF47-AF2E-6478175D55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4B0F85-7BA9-7346-AC2B-C9936DA71671}"/>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F3E26906-7A5E-B041-A05F-31D6E93F4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F6AD423-4C2A-8C4C-A8FD-00638628A992}"/>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20096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DDDBE6F-820D-3246-A819-9BC90D8100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952E862-4600-C949-8A00-4344AFF80C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4E662C-D139-6A46-82C2-7FB139D1B529}"/>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0C65BE61-3E58-334C-BDF0-193E36A01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B139CA0-657A-454B-B9D7-064CF06D7DA5}"/>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397071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A13FA-14B6-9841-AB76-4007DF522E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9404F64-8791-D141-A991-206FDFC9C83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8053D1-4756-904F-956A-BD6EC8BB871E}"/>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A79D8FCE-2F9A-824D-8F86-D4FC4407A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CF7662-A03F-BA4F-81FD-1A0A882A7FED}"/>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256231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C9DE9A-674D-FA42-A794-5B9BBC0271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E4AA35E-1524-8844-8C4F-6121B4D1D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DF5E406-FE2F-1745-9F62-D1409F82150C}"/>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8300982F-79D7-8C47-B74B-63D5DA60B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32FD022-1998-0F4D-A4F7-197FA06E4CAF}"/>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13872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28677F-52A2-D04A-911B-BBAD17315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85C10DB-7E1D-8A45-BCC2-345DC1B9DC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C5473B2-A807-0C4E-A337-FC197A2305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A887B11-BBF2-9849-B5EA-8DB4D9417966}"/>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6" name="Footer Placeholder 5">
            <a:extLst>
              <a:ext uri="{FF2B5EF4-FFF2-40B4-BE49-F238E27FC236}">
                <a16:creationId xmlns="" xmlns:a16="http://schemas.microsoft.com/office/drawing/2014/main" id="{80D2290D-4B43-B141-9B20-EE9338B8C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546D73F-8E87-414A-9098-F9B7A76B826D}"/>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101139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743B9B-44D1-6F4F-94C8-063F3197AD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3C0E634-D35F-EC40-8CAB-44DC1AD2C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1E64143-67E2-A349-882C-2AD8F93601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5D3336A-16A1-4548-BEED-CECD72B37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5317EBC-B496-AB46-BE94-6C6E7D82D5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F20C1C4-4CB6-F040-B014-E6FF14ADF9B3}"/>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8" name="Footer Placeholder 7">
            <a:extLst>
              <a:ext uri="{FF2B5EF4-FFF2-40B4-BE49-F238E27FC236}">
                <a16:creationId xmlns="" xmlns:a16="http://schemas.microsoft.com/office/drawing/2014/main" id="{F323296E-447A-AB48-8254-C198D07EEF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E3ACFE7-5BE2-FB49-A83E-9C31E4F56459}"/>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242049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E18CF2-2A80-5B4A-9BA9-80C198235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FAB2B2-CDB5-A641-B1D2-6E6A25828809}"/>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4" name="Footer Placeholder 3">
            <a:extLst>
              <a:ext uri="{FF2B5EF4-FFF2-40B4-BE49-F238E27FC236}">
                <a16:creationId xmlns="" xmlns:a16="http://schemas.microsoft.com/office/drawing/2014/main" id="{F68374F3-C235-3645-984B-D2120F850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5F3BF93-8221-454C-BECB-36D29339A95E}"/>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298658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61D2593-F22A-2849-8367-331C97931C77}"/>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3" name="Footer Placeholder 2">
            <a:extLst>
              <a:ext uri="{FF2B5EF4-FFF2-40B4-BE49-F238E27FC236}">
                <a16:creationId xmlns="" xmlns:a16="http://schemas.microsoft.com/office/drawing/2014/main" id="{08F1DB44-A815-B34F-AC70-341B3FC59B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24C87A7-0390-134D-8DFB-EBADC13E3800}"/>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415921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7DAA61-1A64-7548-AA4C-2A291F425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F0C9460-D0D8-A849-97E9-573BA9D67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02074D6-0DE2-4549-B73D-A16B0E9E7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AF50E06-637D-6344-A2C5-426AA50910B3}"/>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6" name="Footer Placeholder 5">
            <a:extLst>
              <a:ext uri="{FF2B5EF4-FFF2-40B4-BE49-F238E27FC236}">
                <a16:creationId xmlns="" xmlns:a16="http://schemas.microsoft.com/office/drawing/2014/main" id="{1972A93A-75B8-AE48-8081-44955660E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25E536B-1101-404C-B50C-78619A5B7855}"/>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142179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1AA533-5C8C-AF46-B4C8-66521787A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5830C74-9A32-B84D-B6DF-819DE8628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0C17207-2990-7A47-9ABE-C792C15D7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24F835A-BEA8-E14C-B328-26ED2BEA43AC}"/>
              </a:ext>
            </a:extLst>
          </p:cNvPr>
          <p:cNvSpPr>
            <a:spLocks noGrp="1"/>
          </p:cNvSpPr>
          <p:nvPr>
            <p:ph type="dt" sz="half" idx="10"/>
          </p:nvPr>
        </p:nvSpPr>
        <p:spPr/>
        <p:txBody>
          <a:bodyPr/>
          <a:lstStyle/>
          <a:p>
            <a:fld id="{72E6638A-AFEB-0940-8930-CAE8364EABA5}" type="datetimeFigureOut">
              <a:rPr lang="en-US" smtClean="0"/>
              <a:t>8/8/18</a:t>
            </a:fld>
            <a:endParaRPr lang="en-US"/>
          </a:p>
        </p:txBody>
      </p:sp>
      <p:sp>
        <p:nvSpPr>
          <p:cNvPr id="6" name="Footer Placeholder 5">
            <a:extLst>
              <a:ext uri="{FF2B5EF4-FFF2-40B4-BE49-F238E27FC236}">
                <a16:creationId xmlns="" xmlns:a16="http://schemas.microsoft.com/office/drawing/2014/main" id="{FB88E172-89DA-0F48-A794-152A37BA7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CD0A041-947F-6E48-A3D6-8C63AFD7F3B2}"/>
              </a:ext>
            </a:extLst>
          </p:cNvPr>
          <p:cNvSpPr>
            <a:spLocks noGrp="1"/>
          </p:cNvSpPr>
          <p:nvPr>
            <p:ph type="sldNum" sz="quarter" idx="12"/>
          </p:nvPr>
        </p:nvSpPr>
        <p:spPr/>
        <p:txBody>
          <a:bodyPr/>
          <a:lstStyle/>
          <a:p>
            <a:fld id="{61155CC1-09AD-2647-9526-55D469011137}" type="slidenum">
              <a:rPr lang="en-US" smtClean="0"/>
              <a:t>‹Nr.›</a:t>
            </a:fld>
            <a:endParaRPr lang="en-US"/>
          </a:p>
        </p:txBody>
      </p:sp>
    </p:spTree>
    <p:extLst>
      <p:ext uri="{BB962C8B-B14F-4D97-AF65-F5344CB8AC3E}">
        <p14:creationId xmlns:p14="http://schemas.microsoft.com/office/powerpoint/2010/main" val="3585192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5A932D-3900-F540-90F7-E370A7B82B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F7C04F4-194A-2342-90EE-D23917C6B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3176BA1-2548-C740-8E56-4C43C9E7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638A-AFEB-0940-8930-CAE8364EABA5}" type="datetimeFigureOut">
              <a:rPr lang="en-US" smtClean="0"/>
              <a:t>8/8/18</a:t>
            </a:fld>
            <a:endParaRPr lang="en-US"/>
          </a:p>
        </p:txBody>
      </p:sp>
      <p:sp>
        <p:nvSpPr>
          <p:cNvPr id="5" name="Footer Placeholder 4">
            <a:extLst>
              <a:ext uri="{FF2B5EF4-FFF2-40B4-BE49-F238E27FC236}">
                <a16:creationId xmlns="" xmlns:a16="http://schemas.microsoft.com/office/drawing/2014/main" id="{A83D08F5-ABAD-E94E-98FB-DD0457FDE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8C7154D-A0A1-0C41-8E00-0D831A576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55CC1-09AD-2647-9526-55D469011137}" type="slidenum">
              <a:rPr lang="en-US" smtClean="0"/>
              <a:t>‹Nr.›</a:t>
            </a:fld>
            <a:endParaRPr lang="en-US"/>
          </a:p>
        </p:txBody>
      </p:sp>
    </p:spTree>
    <p:extLst>
      <p:ext uri="{BB962C8B-B14F-4D97-AF65-F5344CB8AC3E}">
        <p14:creationId xmlns:p14="http://schemas.microsoft.com/office/powerpoint/2010/main" val="353761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fficeArt object">
            <a:extLst>
              <a:ext uri="{FF2B5EF4-FFF2-40B4-BE49-F238E27FC236}">
                <a16:creationId xmlns="" xmlns:a16="http://schemas.microsoft.com/office/drawing/2014/main" id="{5AA7ADD5-7536-8349-BA90-0E1B2DE118EF}"/>
              </a:ext>
            </a:extLst>
          </p:cNvPr>
          <p:cNvPicPr/>
          <p:nvPr/>
        </p:nvPicPr>
        <p:blipFill rotWithShape="1">
          <a:blip r:embed="rId2">
            <a:extLst/>
          </a:blip>
          <a:srcRect b="42187"/>
          <a:stretch/>
        </p:blipFill>
        <p:spPr>
          <a:xfrm>
            <a:off x="0" y="-2"/>
            <a:ext cx="12192000" cy="6858002"/>
          </a:xfrm>
          <a:prstGeom prst="rect">
            <a:avLst/>
          </a:prstGeom>
          <a:ln w="12700" cap="flat">
            <a:noFill/>
            <a:miter lim="400000"/>
          </a:ln>
          <a:effectLst/>
        </p:spPr>
      </p:pic>
      <p:sp>
        <p:nvSpPr>
          <p:cNvPr id="12" name="officeArt object">
            <a:extLst>
              <a:ext uri="{FF2B5EF4-FFF2-40B4-BE49-F238E27FC236}">
                <a16:creationId xmlns="" xmlns:a16="http://schemas.microsoft.com/office/drawing/2014/main" id="{E8F03B07-76F5-9147-8DE5-7D8DA951DFC8}"/>
              </a:ext>
            </a:extLst>
          </p:cNvPr>
          <p:cNvSpPr/>
          <p:nvPr/>
        </p:nvSpPr>
        <p:spPr>
          <a:xfrm>
            <a:off x="5312" y="-2"/>
            <a:ext cx="11336198" cy="5751873"/>
          </a:xfrm>
          <a:prstGeom prst="rect">
            <a:avLst/>
          </a:prstGeom>
          <a:solidFill>
            <a:srgbClr val="000000">
              <a:alpha val="70000"/>
            </a:srgbClr>
          </a:solidFill>
          <a:ln w="12700" cap="flat">
            <a:noFill/>
            <a:miter lim="400000"/>
          </a:ln>
          <a:effectLst/>
        </p:spPr>
        <p:txBody>
          <a:bodyPr/>
          <a:lstStyle/>
          <a:p>
            <a:endParaRPr lang="en-US"/>
          </a:p>
        </p:txBody>
      </p:sp>
      <p:sp>
        <p:nvSpPr>
          <p:cNvPr id="4" name="officeArt object">
            <a:extLst>
              <a:ext uri="{FF2B5EF4-FFF2-40B4-BE49-F238E27FC236}">
                <a16:creationId xmlns="" xmlns:a16="http://schemas.microsoft.com/office/drawing/2014/main" id="{C6D1D9FF-5ABE-DB40-9F21-6A31A8AF000D}"/>
              </a:ext>
            </a:extLst>
          </p:cNvPr>
          <p:cNvSpPr/>
          <p:nvPr/>
        </p:nvSpPr>
        <p:spPr>
          <a:xfrm>
            <a:off x="0" y="0"/>
            <a:ext cx="11002298" cy="5446856"/>
          </a:xfrm>
          <a:prstGeom prst="rect">
            <a:avLst/>
          </a:prstGeom>
          <a:solidFill>
            <a:srgbClr val="444247"/>
          </a:solidFill>
          <a:ln w="12700" cap="flat">
            <a:noFill/>
            <a:miter lim="400000"/>
          </a:ln>
          <a:effectLst/>
        </p:spPr>
        <p:txBody>
          <a:bodyPr/>
          <a:lstStyle/>
          <a:p>
            <a:endParaRPr lang="en-US"/>
          </a:p>
        </p:txBody>
      </p:sp>
      <p:sp>
        <p:nvSpPr>
          <p:cNvPr id="5" name="officeArt object">
            <a:extLst>
              <a:ext uri="{FF2B5EF4-FFF2-40B4-BE49-F238E27FC236}">
                <a16:creationId xmlns="" xmlns:a16="http://schemas.microsoft.com/office/drawing/2014/main" id="{793E6998-34CE-9D44-AC26-0CF21D9837DE}"/>
              </a:ext>
            </a:extLst>
          </p:cNvPr>
          <p:cNvSpPr txBox="1"/>
          <p:nvPr/>
        </p:nvSpPr>
        <p:spPr>
          <a:xfrm>
            <a:off x="135669" y="68448"/>
            <a:ext cx="9238097" cy="764576"/>
          </a:xfrm>
          <a:prstGeom prst="rect">
            <a:avLst/>
          </a:prstGeom>
          <a:noFill/>
          <a:ln w="12700" cap="flat">
            <a:noFill/>
            <a:miter lim="400000"/>
          </a:ln>
          <a:effectLst/>
        </p:spPr>
        <p:txBody>
          <a:bodyPr wrap="square" lIns="0" tIns="0" rIns="0" bIns="0" numCol="1" anchor="b">
            <a:noAutofit/>
          </a:bodyPr>
          <a:lstStyle/>
          <a:p>
            <a:pPr>
              <a:spcAft>
                <a:spcPts val="0"/>
              </a:spcAft>
            </a:pPr>
            <a:r>
              <a:rPr lang="en-US" sz="4000" dirty="0">
                <a:solidFill>
                  <a:srgbClr val="FFFFFF"/>
                </a:solidFill>
                <a:latin typeface="TeX Gyre Heros"/>
                <a:ea typeface="Arial Unicode MS" panose="020B0604020202020204" pitchFamily="34" charset="-128"/>
                <a:cs typeface="Arial Unicode MS" panose="020B0604020202020204" pitchFamily="34" charset="-128"/>
              </a:rPr>
              <a:t>The Chilean Virtual Observatory (</a:t>
            </a:r>
            <a:r>
              <a:rPr lang="en-US" sz="4000" dirty="0" err="1" smtClean="0">
                <a:solidFill>
                  <a:srgbClr val="FFFFFF"/>
                </a:solidFill>
                <a:latin typeface="TeX Gyre Heros"/>
                <a:ea typeface="Arial Unicode MS" panose="020B0604020202020204" pitchFamily="34" charset="-128"/>
                <a:cs typeface="Arial Unicode MS" panose="020B0604020202020204" pitchFamily="34" charset="-128"/>
              </a:rPr>
              <a:t>ChiVO</a:t>
            </a:r>
            <a:r>
              <a:rPr lang="en-US" sz="4000" dirty="0">
                <a:solidFill>
                  <a:srgbClr val="FFFFFF"/>
                </a:solidFill>
                <a:latin typeface="TeX Gyre Heros"/>
                <a:ea typeface="Arial Unicode MS" panose="020B0604020202020204" pitchFamily="34" charset="-128"/>
                <a:cs typeface="Arial Unicode MS" panose="020B0604020202020204" pitchFamily="34" charset="-128"/>
              </a:rPr>
              <a:t>) </a:t>
            </a:r>
            <a:endParaRPr lang="en-GB" sz="4000" dirty="0">
              <a:solidFill>
                <a:srgbClr val="FFFFFF"/>
              </a:solidFill>
              <a:effectLst/>
              <a:latin typeface="TeX Gyre Heros"/>
              <a:ea typeface="Arial Unicode MS" panose="020B0604020202020204" pitchFamily="34" charset="-128"/>
              <a:cs typeface="Arial Unicode MS" panose="020B0604020202020204" pitchFamily="34" charset="-128"/>
            </a:endParaRPr>
          </a:p>
        </p:txBody>
      </p:sp>
      <p:pic>
        <p:nvPicPr>
          <p:cNvPr id="9" name="Picture 8">
            <a:extLst>
              <a:ext uri="{FF2B5EF4-FFF2-40B4-BE49-F238E27FC236}">
                <a16:creationId xmlns="" xmlns:a16="http://schemas.microsoft.com/office/drawing/2014/main" id="{777D7CB3-19BF-E348-ACDB-1C63898C57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4719" y="6030679"/>
            <a:ext cx="1310640" cy="731520"/>
          </a:xfrm>
          <a:prstGeom prst="rect">
            <a:avLst/>
          </a:prstGeom>
          <a:noFill/>
          <a:ln>
            <a:noFill/>
          </a:ln>
          <a:effectLst/>
        </p:spPr>
      </p:pic>
      <p:sp>
        <p:nvSpPr>
          <p:cNvPr id="10" name="Shape 1073741847">
            <a:extLst>
              <a:ext uri="{FF2B5EF4-FFF2-40B4-BE49-F238E27FC236}">
                <a16:creationId xmlns="" xmlns:a16="http://schemas.microsoft.com/office/drawing/2014/main" id="{2B3AC850-AA0C-E54B-AC85-47F1DBA7E28A}"/>
              </a:ext>
            </a:extLst>
          </p:cNvPr>
          <p:cNvSpPr txBox="1"/>
          <p:nvPr/>
        </p:nvSpPr>
        <p:spPr>
          <a:xfrm>
            <a:off x="2015614" y="6222577"/>
            <a:ext cx="5137354" cy="393700"/>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2000"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International Virtual Observatory Alliance</a:t>
            </a:r>
            <a:endParaRPr lang="en-GB" sz="2000" dirty="0">
              <a:solidFill>
                <a:srgbClr val="FEFEFE"/>
              </a:solidFill>
              <a:effectLst>
                <a:outerShdw blurRad="50800" dist="38100" dir="2700000" algn="tl" rotWithShape="0">
                  <a:prstClr val="black">
                    <a:alpha val="40000"/>
                  </a:prstClr>
                </a:outerShdw>
              </a:effectLst>
              <a:latin typeface="TeXGyreHeros-Regular"/>
              <a:ea typeface="Arial Unicode MS" panose="020B0604020202020204" pitchFamily="34" charset="-128"/>
              <a:cs typeface="Arial Unicode MS" panose="020B0604020202020204" pitchFamily="34" charset="-128"/>
            </a:endParaRPr>
          </a:p>
        </p:txBody>
      </p:sp>
      <p:sp>
        <p:nvSpPr>
          <p:cNvPr id="11" name="officeArt object">
            <a:extLst>
              <a:ext uri="{FF2B5EF4-FFF2-40B4-BE49-F238E27FC236}">
                <a16:creationId xmlns="" xmlns:a16="http://schemas.microsoft.com/office/drawing/2014/main" id="{E1BF215A-F012-6846-B485-91037C342F77}"/>
              </a:ext>
            </a:extLst>
          </p:cNvPr>
          <p:cNvSpPr txBox="1"/>
          <p:nvPr/>
        </p:nvSpPr>
        <p:spPr>
          <a:xfrm>
            <a:off x="7683910" y="6536704"/>
            <a:ext cx="4934320" cy="284405"/>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Credit: X-ray: NASA/CXC/</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CfA</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/R. </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Tullmann</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 et al.; Optical: NASA/AURA/</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STScI</a:t>
            </a:r>
            <a:endParaRPr lang="en-GB" sz="1000" i="1" dirty="0">
              <a:solidFill>
                <a:srgbClr val="FEFEFE"/>
              </a:solidFill>
              <a:effectLst>
                <a:outerShdw blurRad="50800" dist="38100" dir="2700000" algn="tl" rotWithShape="0">
                  <a:prstClr val="black">
                    <a:alpha val="40000"/>
                  </a:prstClr>
                </a:outerShdw>
              </a:effectLst>
              <a:latin typeface="TeXGyreHeros-Italic"/>
              <a:ea typeface="Arial Unicode MS" panose="020B0604020202020204" pitchFamily="34" charset="-128"/>
              <a:cs typeface="Arial Unicode MS" panose="020B0604020202020204" pitchFamily="34" charset="-128"/>
            </a:endParaRPr>
          </a:p>
        </p:txBody>
      </p:sp>
      <p:sp>
        <p:nvSpPr>
          <p:cNvPr id="14" name="officeArt object">
            <a:extLst>
              <a:ext uri="{FF2B5EF4-FFF2-40B4-BE49-F238E27FC236}">
                <a16:creationId xmlns="" xmlns:a16="http://schemas.microsoft.com/office/drawing/2014/main" id="{497810CA-2C27-F04D-B573-1868F1AE9B4F}"/>
              </a:ext>
            </a:extLst>
          </p:cNvPr>
          <p:cNvSpPr txBox="1"/>
          <p:nvPr/>
        </p:nvSpPr>
        <p:spPr>
          <a:xfrm>
            <a:off x="135669" y="906134"/>
            <a:ext cx="5718412" cy="2524353"/>
          </a:xfrm>
          <a:prstGeom prst="rect">
            <a:avLst/>
          </a:prstGeom>
          <a:noFill/>
          <a:ln w="12700" cap="flat">
            <a:noFill/>
            <a:miter lim="400000"/>
          </a:ln>
          <a:effectLst/>
        </p:spPr>
        <p:txBody>
          <a:bodyPr wrap="square" lIns="0" tIns="0" rIns="0" bIns="0" numCol="1" anchor="b" anchorCtr="0">
            <a:noAutofit/>
          </a:bodyPr>
          <a:lstStyle/>
          <a:p>
            <a:pPr algn="just">
              <a:spcAft>
                <a:spcPts val="0"/>
              </a:spcAft>
            </a:pPr>
            <a:r>
              <a:rPr lang="en-US" sz="1600" i="1" dirty="0">
                <a:solidFill>
                  <a:srgbClr val="FEFFFF"/>
                </a:solidFill>
                <a:latin typeface="TeX Gyre Heros"/>
                <a:ea typeface="Arial Unicode MS" panose="020B0604020202020204" pitchFamily="34" charset="-128"/>
                <a:cs typeface="Arial Unicode MS" panose="020B0604020202020204" pitchFamily="34" charset="-128"/>
              </a:rPr>
              <a:t>The Chilean Virtual Observatory (</a:t>
            </a:r>
            <a:r>
              <a:rPr lang="en-US" sz="1600" i="1" dirty="0" err="1">
                <a:solidFill>
                  <a:srgbClr val="FEFFFF"/>
                </a:solidFill>
                <a:latin typeface="TeX Gyre Heros"/>
                <a:ea typeface="Arial Unicode MS" panose="020B0604020202020204" pitchFamily="34" charset="-128"/>
                <a:cs typeface="Arial Unicode MS" panose="020B0604020202020204" pitchFamily="34" charset="-128"/>
              </a:rPr>
              <a:t>ChiVO</a:t>
            </a:r>
            <a:r>
              <a:rPr lang="en-US" sz="1600" i="1" dirty="0">
                <a:solidFill>
                  <a:srgbClr val="FEFFFF"/>
                </a:solidFill>
                <a:latin typeface="TeX Gyre Heros"/>
                <a:ea typeface="Arial Unicode MS" panose="020B0604020202020204" pitchFamily="34" charset="-128"/>
                <a:cs typeface="Arial Unicode MS" panose="020B0604020202020204" pitchFamily="34" charset="-128"/>
              </a:rPr>
              <a:t>) is a VO developed in Chile. It was born out of the need to archive data that require large storage capacities and the need to develop new tools for the analyzing large volumes of data and better algorithms for intelligent processing of astronomical data. Due to the large scale volumes of data that will be generated by astronomical observatories in Chile, mainly the ALMA project that will generate over 1TB of data per day, then </a:t>
            </a:r>
            <a:r>
              <a:rPr lang="en-US" sz="1600" i="1" dirty="0" err="1">
                <a:solidFill>
                  <a:srgbClr val="FEFFFF"/>
                </a:solidFill>
                <a:latin typeface="TeX Gyre Heros"/>
                <a:ea typeface="Arial Unicode MS" panose="020B0604020202020204" pitchFamily="34" charset="-128"/>
                <a:cs typeface="Arial Unicode MS" panose="020B0604020202020204" pitchFamily="34" charset="-128"/>
              </a:rPr>
              <a:t>ChiVO´s</a:t>
            </a:r>
            <a:r>
              <a:rPr lang="en-US" sz="1600" i="1" dirty="0">
                <a:solidFill>
                  <a:srgbClr val="FEFFFF"/>
                </a:solidFill>
                <a:latin typeface="TeX Gyre Heros"/>
                <a:ea typeface="Arial Unicode MS" panose="020B0604020202020204" pitchFamily="34" charset="-128"/>
                <a:cs typeface="Arial Unicode MS" panose="020B0604020202020204" pitchFamily="34" charset="-128"/>
              </a:rPr>
              <a:t> datacenter is able to store the data in the local territory to optimize the access and availability to the Chilean community of astronomers.</a:t>
            </a:r>
            <a:endParaRPr lang="en-US" sz="1600" i="1" dirty="0" smtClean="0">
              <a:solidFill>
                <a:srgbClr val="FEFFFF"/>
              </a:solidFill>
              <a:latin typeface="TeX Gyre Heros"/>
              <a:ea typeface="Arial Unicode MS" panose="020B0604020202020204" pitchFamily="34" charset="-128"/>
              <a:cs typeface="Arial Unicode MS" panose="020B0604020202020204" pitchFamily="34" charset="-128"/>
            </a:endParaRPr>
          </a:p>
        </p:txBody>
      </p:sp>
      <p:pic>
        <p:nvPicPr>
          <p:cNvPr id="2" name="Imagen 1"/>
          <p:cNvPicPr>
            <a:picLocks noChangeAspect="1"/>
          </p:cNvPicPr>
          <p:nvPr/>
        </p:nvPicPr>
        <p:blipFill>
          <a:blip r:embed="rId4"/>
          <a:stretch>
            <a:fillRect/>
          </a:stretch>
        </p:blipFill>
        <p:spPr>
          <a:xfrm>
            <a:off x="6417798" y="1243508"/>
            <a:ext cx="4020783" cy="1916288"/>
          </a:xfrm>
          <a:prstGeom prst="rect">
            <a:avLst/>
          </a:prstGeom>
        </p:spPr>
      </p:pic>
      <p:pic>
        <p:nvPicPr>
          <p:cNvPr id="16" name="Picture 9"/>
          <p:cNvPicPr>
            <a:picLocks noChangeAspect="1" noChangeArrowheads="1"/>
          </p:cNvPicPr>
          <p:nvPr/>
        </p:nvPicPr>
        <p:blipFill>
          <a:blip r:embed="rId5" cstate="print"/>
          <a:srcRect/>
          <a:stretch>
            <a:fillRect/>
          </a:stretch>
        </p:blipFill>
        <p:spPr bwMode="auto">
          <a:xfrm>
            <a:off x="7612147" y="4243189"/>
            <a:ext cx="773501" cy="1098724"/>
          </a:xfrm>
          <a:prstGeom prst="rect">
            <a:avLst/>
          </a:prstGeom>
          <a:noFill/>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6138" y="4265925"/>
            <a:ext cx="1175840" cy="1079460"/>
          </a:xfrm>
          <a:prstGeom prst="rect">
            <a:avLst/>
          </a:prstGeom>
        </p:spPr>
      </p:pic>
      <p:pic>
        <p:nvPicPr>
          <p:cNvPr id="19" name="Picture 4" descr="esultado de imagen para reun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0532" y="4425574"/>
            <a:ext cx="2003788" cy="7938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17254" t="11890" r="16901" b="12315"/>
          <a:stretch/>
        </p:blipFill>
        <p:spPr bwMode="auto">
          <a:xfrm>
            <a:off x="2811827" y="4312483"/>
            <a:ext cx="1246687" cy="10200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sultado de imagen para utfsm logo"/>
          <p:cNvPicPr>
            <a:picLocks noChangeAspect="1" noChangeArrowheads="1"/>
          </p:cNvPicPr>
          <p:nvPr/>
        </p:nvPicPr>
        <p:blipFill rotWithShape="1">
          <a:blip r:embed="rId9">
            <a:extLst>
              <a:ext uri="{28A0092B-C50C-407E-A947-70E740481C1C}">
                <a14:useLocalDpi xmlns:a14="http://schemas.microsoft.com/office/drawing/2010/main" val="0"/>
              </a:ext>
            </a:extLst>
          </a:blip>
          <a:srcRect t="25938" b="25236"/>
          <a:stretch/>
        </p:blipFill>
        <p:spPr bwMode="auto">
          <a:xfrm>
            <a:off x="375603" y="4407694"/>
            <a:ext cx="1825359" cy="8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8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fficeArt object">
            <a:extLst>
              <a:ext uri="{FF2B5EF4-FFF2-40B4-BE49-F238E27FC236}">
                <a16:creationId xmlns="" xmlns:a16="http://schemas.microsoft.com/office/drawing/2014/main" id="{5AA7ADD5-7536-8349-BA90-0E1B2DE118EF}"/>
              </a:ext>
            </a:extLst>
          </p:cNvPr>
          <p:cNvPicPr/>
          <p:nvPr/>
        </p:nvPicPr>
        <p:blipFill rotWithShape="1">
          <a:blip r:embed="rId3">
            <a:extLst/>
          </a:blip>
          <a:srcRect b="42187"/>
          <a:stretch/>
        </p:blipFill>
        <p:spPr>
          <a:xfrm>
            <a:off x="0" y="-2"/>
            <a:ext cx="12192000" cy="6858002"/>
          </a:xfrm>
          <a:prstGeom prst="rect">
            <a:avLst/>
          </a:prstGeom>
          <a:ln w="12700" cap="flat">
            <a:noFill/>
            <a:miter lim="400000"/>
          </a:ln>
          <a:effectLst/>
        </p:spPr>
      </p:pic>
      <p:sp>
        <p:nvSpPr>
          <p:cNvPr id="3" name="officeArt object">
            <a:extLst>
              <a:ext uri="{FF2B5EF4-FFF2-40B4-BE49-F238E27FC236}">
                <a16:creationId xmlns="" xmlns:a16="http://schemas.microsoft.com/office/drawing/2014/main" id="{C71287FA-AECA-4848-B9AD-71AF1EA1A68C}"/>
              </a:ext>
            </a:extLst>
          </p:cNvPr>
          <p:cNvSpPr/>
          <p:nvPr/>
        </p:nvSpPr>
        <p:spPr>
          <a:xfrm>
            <a:off x="5312" y="-2"/>
            <a:ext cx="11881888" cy="5751873"/>
          </a:xfrm>
          <a:prstGeom prst="rect">
            <a:avLst/>
          </a:prstGeom>
          <a:solidFill>
            <a:srgbClr val="000000">
              <a:alpha val="70000"/>
            </a:srgbClr>
          </a:solidFill>
          <a:ln w="12700" cap="flat">
            <a:noFill/>
            <a:miter lim="400000"/>
          </a:ln>
          <a:effectLst/>
        </p:spPr>
        <p:txBody>
          <a:bodyPr/>
          <a:lstStyle/>
          <a:p>
            <a:endParaRPr lang="en-US"/>
          </a:p>
        </p:txBody>
      </p:sp>
      <p:pic>
        <p:nvPicPr>
          <p:cNvPr id="9" name="Picture 8">
            <a:extLst>
              <a:ext uri="{FF2B5EF4-FFF2-40B4-BE49-F238E27FC236}">
                <a16:creationId xmlns="" xmlns:a16="http://schemas.microsoft.com/office/drawing/2014/main" id="{777D7CB3-19BF-E348-ACDB-1C63898C57E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4719" y="6030679"/>
            <a:ext cx="1310640" cy="731520"/>
          </a:xfrm>
          <a:prstGeom prst="rect">
            <a:avLst/>
          </a:prstGeom>
          <a:noFill/>
          <a:ln>
            <a:noFill/>
          </a:ln>
          <a:effectLst/>
        </p:spPr>
      </p:pic>
      <p:sp>
        <p:nvSpPr>
          <p:cNvPr id="10" name="Shape 1073741847">
            <a:extLst>
              <a:ext uri="{FF2B5EF4-FFF2-40B4-BE49-F238E27FC236}">
                <a16:creationId xmlns="" xmlns:a16="http://schemas.microsoft.com/office/drawing/2014/main" id="{2B3AC850-AA0C-E54B-AC85-47F1DBA7E28A}"/>
              </a:ext>
            </a:extLst>
          </p:cNvPr>
          <p:cNvSpPr txBox="1"/>
          <p:nvPr/>
        </p:nvSpPr>
        <p:spPr>
          <a:xfrm>
            <a:off x="2015614" y="6222577"/>
            <a:ext cx="5137354" cy="393700"/>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2000"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International Virtual Observatory Alliance</a:t>
            </a:r>
            <a:endParaRPr lang="en-GB" sz="2000" dirty="0">
              <a:solidFill>
                <a:srgbClr val="FEFEFE"/>
              </a:solidFill>
              <a:effectLst>
                <a:outerShdw blurRad="50800" dist="38100" dir="2700000" algn="tl" rotWithShape="0">
                  <a:prstClr val="black">
                    <a:alpha val="40000"/>
                  </a:prstClr>
                </a:outerShdw>
              </a:effectLst>
              <a:latin typeface="TeXGyreHeros-Regular"/>
              <a:ea typeface="Arial Unicode MS" panose="020B0604020202020204" pitchFamily="34" charset="-128"/>
              <a:cs typeface="Arial Unicode MS" panose="020B0604020202020204" pitchFamily="34" charset="-128"/>
            </a:endParaRPr>
          </a:p>
        </p:txBody>
      </p:sp>
      <p:sp>
        <p:nvSpPr>
          <p:cNvPr id="11" name="officeArt object">
            <a:extLst>
              <a:ext uri="{FF2B5EF4-FFF2-40B4-BE49-F238E27FC236}">
                <a16:creationId xmlns="" xmlns:a16="http://schemas.microsoft.com/office/drawing/2014/main" id="{E1BF215A-F012-6846-B485-91037C342F77}"/>
              </a:ext>
            </a:extLst>
          </p:cNvPr>
          <p:cNvSpPr txBox="1"/>
          <p:nvPr/>
        </p:nvSpPr>
        <p:spPr>
          <a:xfrm>
            <a:off x="7683910" y="6536704"/>
            <a:ext cx="4934320" cy="284405"/>
          </a:xfrm>
          <a:prstGeom prst="rect">
            <a:avLst/>
          </a:prstGeom>
          <a:noFill/>
          <a:ln w="12700" cap="flat">
            <a:noFill/>
            <a:miter lim="400000"/>
          </a:ln>
          <a:effectLst/>
        </p:spPr>
        <p:txBody>
          <a:bodyPr wrap="square" lIns="38100" tIns="38100" rIns="38100" bIns="38100" numCol="1" anchor="ctr">
            <a:noAutofit/>
          </a:bodyPr>
          <a:lstStyle/>
          <a:p>
            <a:pPr>
              <a:spcAft>
                <a:spcPts val="0"/>
              </a:spcAft>
            </a:pP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Credit: X-ray: NASA/CXC/</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CfA</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/R. </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Tullmann</a:t>
            </a:r>
            <a:r>
              <a:rPr lang="en-US" sz="1000" i="1" dirty="0">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 et al.; Optical: NASA/AURA/</a:t>
            </a:r>
            <a:r>
              <a:rPr lang="en-US" sz="1000" i="1" dirty="0" err="1">
                <a:solidFill>
                  <a:srgbClr val="FEFEFE"/>
                </a:solidFill>
                <a:effectLst>
                  <a:outerShdw blurRad="50800" dist="38100" dir="2700000" algn="tl" rotWithShape="0">
                    <a:prstClr val="black">
                      <a:alpha val="40000"/>
                    </a:prstClr>
                  </a:outerShdw>
                </a:effectLst>
                <a:latin typeface="TeX Gyre Heros"/>
                <a:ea typeface="Arial Unicode MS" panose="020B0604020202020204" pitchFamily="34" charset="-128"/>
                <a:cs typeface="Arial Unicode MS" panose="020B0604020202020204" pitchFamily="34" charset="-128"/>
              </a:rPr>
              <a:t>STScI</a:t>
            </a:r>
            <a:endParaRPr lang="en-GB" sz="1000" i="1" dirty="0">
              <a:solidFill>
                <a:srgbClr val="FEFEFE"/>
              </a:solidFill>
              <a:effectLst>
                <a:outerShdw blurRad="50800" dist="38100" dir="2700000" algn="tl" rotWithShape="0">
                  <a:prstClr val="black">
                    <a:alpha val="40000"/>
                  </a:prstClr>
                </a:outerShdw>
              </a:effectLst>
              <a:latin typeface="TeXGyreHeros-Italic"/>
              <a:ea typeface="Arial Unicode MS" panose="020B0604020202020204" pitchFamily="34" charset="-128"/>
              <a:cs typeface="Arial Unicode MS" panose="020B0604020202020204" pitchFamily="34" charset="-128"/>
            </a:endParaRPr>
          </a:p>
        </p:txBody>
      </p:sp>
      <p:sp>
        <p:nvSpPr>
          <p:cNvPr id="8" name="officeArt object">
            <a:extLst>
              <a:ext uri="{FF2B5EF4-FFF2-40B4-BE49-F238E27FC236}">
                <a16:creationId xmlns="" xmlns:a16="http://schemas.microsoft.com/office/drawing/2014/main" id="{DFAF5B87-DC81-1E49-A9C9-B4B71EB82333}"/>
              </a:ext>
            </a:extLst>
          </p:cNvPr>
          <p:cNvSpPr txBox="1"/>
          <p:nvPr/>
        </p:nvSpPr>
        <p:spPr>
          <a:xfrm>
            <a:off x="255375" y="184082"/>
            <a:ext cx="7729691" cy="1589468"/>
          </a:xfrm>
          <a:prstGeom prst="rect">
            <a:avLst/>
          </a:prstGeom>
          <a:noFill/>
          <a:ln w="12700" cap="flat">
            <a:noFill/>
            <a:miter lim="400000"/>
          </a:ln>
          <a:effectLst/>
        </p:spPr>
        <p:txBody>
          <a:bodyPr wrap="square" lIns="0" tIns="0" rIns="0" bIns="0" numCol="1" anchor="t" anchorCtr="0">
            <a:noAutofit/>
          </a:bodyPr>
          <a:lstStyle/>
          <a:p>
            <a:pPr>
              <a:spcAft>
                <a:spcPts val="0"/>
              </a:spcAft>
            </a:pPr>
            <a:r>
              <a:rPr lang="en-US" b="1" dirty="0" smtClean="0">
                <a:solidFill>
                  <a:srgbClr val="FEFFFF"/>
                </a:solidFill>
                <a:latin typeface="TeX Gyre Heros"/>
                <a:ea typeface="Arial Unicode MS" panose="020B0604020202020204" pitchFamily="34" charset="-128"/>
                <a:cs typeface="Arial Unicode MS" panose="020B0604020202020204" pitchFamily="34" charset="-128"/>
              </a:rPr>
              <a:t>ChiVO</a:t>
            </a:r>
            <a:r>
              <a:rPr lang="en-US" b="1" i="1" dirty="0" smtClean="0">
                <a:solidFill>
                  <a:srgbClr val="FEFFFF"/>
                </a:solidFill>
                <a:latin typeface="TeX Gyre Heros"/>
                <a:ea typeface="Arial Unicode MS" panose="020B0604020202020204" pitchFamily="34" charset="-128"/>
                <a:cs typeface="Arial Unicode MS" panose="020B0604020202020204" pitchFamily="34" charset="-128"/>
              </a:rPr>
              <a:t> ALMA-VO </a:t>
            </a:r>
            <a:r>
              <a:rPr lang="en-US" b="1" i="1" dirty="0">
                <a:solidFill>
                  <a:srgbClr val="FEFFFF"/>
                </a:solidFill>
                <a:latin typeface="TeX Gyre Heros"/>
                <a:ea typeface="Arial Unicode MS" panose="020B0604020202020204" pitchFamily="34" charset="-128"/>
                <a:cs typeface="Arial Unicode MS" panose="020B0604020202020204" pitchFamily="34" charset="-128"/>
              </a:rPr>
              <a:t>Data Repository</a:t>
            </a:r>
          </a:p>
          <a:p>
            <a:pPr>
              <a:spcAft>
                <a:spcPts val="0"/>
              </a:spcAft>
            </a:pPr>
            <a:endParaRPr lang="en-US" sz="400" i="1" dirty="0" smtClean="0">
              <a:solidFill>
                <a:srgbClr val="FEFFFF"/>
              </a:solidFill>
              <a:latin typeface="TeX Gyre Heros"/>
              <a:ea typeface="Arial Unicode MS" panose="020B0604020202020204" pitchFamily="34" charset="-128"/>
              <a:cs typeface="Arial Unicode MS" panose="020B0604020202020204" pitchFamily="34" charset="-128"/>
            </a:endParaRPr>
          </a:p>
          <a:p>
            <a:pPr algn="just">
              <a:spcAft>
                <a:spcPts val="0"/>
              </a:spcAft>
            </a:pP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The </a:t>
            </a:r>
            <a:r>
              <a:rPr lang="en-US" sz="1400" dirty="0">
                <a:solidFill>
                  <a:srgbClr val="FEFFFF"/>
                </a:solidFill>
                <a:latin typeface="TeX Gyre Heros"/>
                <a:ea typeface="Arial Unicode MS" panose="020B0604020202020204" pitchFamily="34" charset="-128"/>
                <a:cs typeface="Arial Unicode MS" panose="020B0604020202020204" pitchFamily="34" charset="-128"/>
              </a:rPr>
              <a:t>ALMA-VO Data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Repository </a:t>
            </a:r>
            <a:r>
              <a:rPr lang="en-US" sz="1400" dirty="0">
                <a:solidFill>
                  <a:srgbClr val="FEFFFF"/>
                </a:solidFill>
                <a:latin typeface="TeX Gyre Heros"/>
                <a:ea typeface="Arial Unicode MS" panose="020B0604020202020204" pitchFamily="34" charset="-128"/>
                <a:cs typeface="Arial Unicode MS" panose="020B0604020202020204" pitchFamily="34" charset="-128"/>
              </a:rPr>
              <a:t>service offers the cycles 0</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 1</a:t>
            </a:r>
            <a:r>
              <a:rPr lang="en-US" sz="1400" dirty="0">
                <a:solidFill>
                  <a:srgbClr val="FEFFFF"/>
                </a:solidFill>
                <a:latin typeface="TeX Gyre Heros"/>
                <a:ea typeface="Arial Unicode MS" panose="020B0604020202020204" pitchFamily="34" charset="-128"/>
                <a:cs typeface="Arial Unicode MS" panose="020B0604020202020204" pitchFamily="34" charset="-128"/>
              </a:rPr>
              <a:t>, 2 and 3 of ALMA data (28,236 FITS) access through IVOA standard web-services/VO-apps or through a web-page. Currently we support single FITS files search [SCS, SIA and TAP] and complete data products (TAR files) [SCS and TAP]. In addition we are ingesting the raw data of ALMA, the ASDM. Of these files we have already stored 2079 files with a total weight of 88 [TB]. </a:t>
            </a:r>
            <a:r>
              <a:rPr lang="en-US" sz="1400" dirty="0">
                <a:solidFill>
                  <a:srgbClr val="00B0F0"/>
                </a:solidFill>
                <a:latin typeface="TeX Gyre Heros"/>
                <a:ea typeface="Arial Unicode MS" panose="020B0604020202020204" pitchFamily="34" charset="-128"/>
                <a:cs typeface="Arial Unicode MS" panose="020B0604020202020204" pitchFamily="34" charset="-128"/>
              </a:rPr>
              <a:t>https://</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vo.chivo.cl</a:t>
            </a:r>
            <a:r>
              <a:rPr lang="en-US" sz="1400" dirty="0">
                <a:solidFill>
                  <a:srgbClr val="00B0F0"/>
                </a:solidFill>
                <a:latin typeface="TeX Gyre Heros"/>
                <a:ea typeface="Arial Unicode MS" panose="020B0604020202020204" pitchFamily="34" charset="-128"/>
                <a:cs typeface="Arial Unicode MS" panose="020B0604020202020204" pitchFamily="34" charset="-128"/>
              </a:rPr>
              <a:t>/</a:t>
            </a:r>
          </a:p>
          <a:p>
            <a:pPr algn="just"/>
            <a:endParaRPr lang="en-US" sz="1600" dirty="0" smtClean="0">
              <a:solidFill>
                <a:srgbClr val="FEFFFF"/>
              </a:solidFill>
              <a:latin typeface="TeX Gyre Heros"/>
              <a:ea typeface="Arial Unicode MS" panose="020B0604020202020204" pitchFamily="34" charset="-128"/>
              <a:cs typeface="Arial Unicode MS" panose="020B0604020202020204" pitchFamily="34" charset="-128"/>
            </a:endParaRPr>
          </a:p>
          <a:p>
            <a:pPr>
              <a:spcAft>
                <a:spcPts val="0"/>
              </a:spcAft>
            </a:pPr>
            <a:r>
              <a:rPr lang="en-US" sz="2400" b="1" i="1" dirty="0" smtClean="0">
                <a:solidFill>
                  <a:srgbClr val="FEFFFF"/>
                </a:solidFill>
                <a:latin typeface="TeX Gyre Heros"/>
                <a:ea typeface="Arial Unicode MS" panose="020B0604020202020204" pitchFamily="34" charset="-128"/>
                <a:cs typeface="Arial Unicode MS" panose="020B0604020202020204" pitchFamily="34" charset="-128"/>
              </a:rPr>
              <a:t> </a:t>
            </a:r>
            <a:endParaRPr lang="en-US" sz="2400" i="1" dirty="0">
              <a:solidFill>
                <a:srgbClr val="FEFFFF"/>
              </a:solidFill>
              <a:latin typeface="TeX Gyre Heros"/>
              <a:ea typeface="Arial Unicode MS" panose="020B0604020202020204" pitchFamily="34" charset="-128"/>
              <a:cs typeface="Arial Unicode MS" panose="020B0604020202020204" pitchFamily="34" charset="-128"/>
            </a:endParaRPr>
          </a:p>
        </p:txBody>
      </p:sp>
      <p:pic>
        <p:nvPicPr>
          <p:cNvPr id="1028" name="Picture 4" descr="https://www.chivo.cl/media/service-images/alma-vo-data-repositor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971" y="156786"/>
            <a:ext cx="3129047" cy="1616764"/>
          </a:xfrm>
          <a:prstGeom prst="rect">
            <a:avLst/>
          </a:prstGeom>
          <a:noFill/>
          <a:extLst>
            <a:ext uri="{909E8E84-426E-40DD-AFC4-6F175D3DCCD1}">
              <a14:hiddenFill xmlns:a14="http://schemas.microsoft.com/office/drawing/2010/main">
                <a:solidFill>
                  <a:srgbClr val="FFFFFF"/>
                </a:solidFill>
              </a14:hiddenFill>
            </a:ext>
          </a:extLst>
        </p:spPr>
      </p:pic>
      <p:sp>
        <p:nvSpPr>
          <p:cNvPr id="15" name="officeArt object">
            <a:extLst>
              <a:ext uri="{FF2B5EF4-FFF2-40B4-BE49-F238E27FC236}">
                <a16:creationId xmlns="" xmlns:a16="http://schemas.microsoft.com/office/drawing/2014/main" id="{DFAF5B87-DC81-1E49-A9C9-B4B71EB82333}"/>
              </a:ext>
            </a:extLst>
          </p:cNvPr>
          <p:cNvSpPr txBox="1"/>
          <p:nvPr/>
        </p:nvSpPr>
        <p:spPr>
          <a:xfrm>
            <a:off x="238073" y="1779554"/>
            <a:ext cx="7729691" cy="1481584"/>
          </a:xfrm>
          <a:prstGeom prst="rect">
            <a:avLst/>
          </a:prstGeom>
          <a:noFill/>
          <a:ln w="12700" cap="flat">
            <a:noFill/>
            <a:miter lim="400000"/>
          </a:ln>
          <a:effectLst/>
        </p:spPr>
        <p:txBody>
          <a:bodyPr wrap="square" lIns="0" tIns="0" rIns="0" bIns="0" numCol="1" anchor="t" anchorCtr="0">
            <a:noAutofit/>
          </a:bodyPr>
          <a:lstStyle/>
          <a:p>
            <a:pPr>
              <a:spcAft>
                <a:spcPts val="0"/>
              </a:spcAft>
            </a:pPr>
            <a:r>
              <a:rPr lang="en-US" b="1" dirty="0" smtClean="0">
                <a:solidFill>
                  <a:srgbClr val="FEFFFF"/>
                </a:solidFill>
                <a:latin typeface="TeX Gyre Heros"/>
                <a:ea typeface="Arial Unicode MS" panose="020B0604020202020204" pitchFamily="34" charset="-128"/>
                <a:cs typeface="Arial Unicode MS" panose="020B0604020202020204" pitchFamily="34" charset="-128"/>
              </a:rPr>
              <a:t>ChiVO</a:t>
            </a:r>
            <a:r>
              <a:rPr lang="en-US" b="1" i="1" dirty="0">
                <a:solidFill>
                  <a:srgbClr val="FEFFFF"/>
                </a:solidFill>
                <a:latin typeface="TeX Gyre Heros"/>
                <a:ea typeface="Arial Unicode MS" panose="020B0604020202020204" pitchFamily="34" charset="-128"/>
                <a:cs typeface="Arial Unicode MS" panose="020B0604020202020204" pitchFamily="34" charset="-128"/>
              </a:rPr>
              <a:t> The </a:t>
            </a:r>
            <a:r>
              <a:rPr lang="en-US" b="1" i="1" dirty="0" err="1">
                <a:solidFill>
                  <a:srgbClr val="FEFFFF"/>
                </a:solidFill>
                <a:latin typeface="TeX Gyre Heros"/>
                <a:ea typeface="Arial Unicode MS" panose="020B0604020202020204" pitchFamily="34" charset="-128"/>
                <a:cs typeface="Arial Unicode MS" panose="020B0604020202020204" pitchFamily="34" charset="-128"/>
              </a:rPr>
              <a:t>Jupyter</a:t>
            </a:r>
            <a:r>
              <a:rPr lang="en-US" b="1" i="1" dirty="0">
                <a:solidFill>
                  <a:srgbClr val="FEFFFF"/>
                </a:solidFill>
                <a:latin typeface="TeX Gyre Heros"/>
                <a:ea typeface="Arial Unicode MS" panose="020B0604020202020204" pitchFamily="34" charset="-128"/>
                <a:cs typeface="Arial Unicode MS" panose="020B0604020202020204" pitchFamily="34" charset="-128"/>
              </a:rPr>
              <a:t> </a:t>
            </a:r>
            <a:r>
              <a:rPr lang="en-US" b="1" i="1" dirty="0" err="1">
                <a:solidFill>
                  <a:srgbClr val="FEFFFF"/>
                </a:solidFill>
                <a:latin typeface="TeX Gyre Heros"/>
                <a:ea typeface="Arial Unicode MS" panose="020B0604020202020204" pitchFamily="34" charset="-128"/>
                <a:cs typeface="Arial Unicode MS" panose="020B0604020202020204" pitchFamily="34" charset="-128"/>
              </a:rPr>
              <a:t>OVerride</a:t>
            </a:r>
            <a:r>
              <a:rPr lang="en-US" b="1" i="1" dirty="0">
                <a:solidFill>
                  <a:srgbClr val="FEFFFF"/>
                </a:solidFill>
                <a:latin typeface="TeX Gyre Heros"/>
                <a:ea typeface="Arial Unicode MS" panose="020B0604020202020204" pitchFamily="34" charset="-128"/>
                <a:cs typeface="Arial Unicode MS" panose="020B0604020202020204" pitchFamily="34" charset="-128"/>
              </a:rPr>
              <a:t> for Astronomical Libraries (JOVIAL)</a:t>
            </a:r>
            <a:endParaRPr lang="en-US" sz="300" i="1" dirty="0" smtClean="0">
              <a:solidFill>
                <a:srgbClr val="FEFFFF"/>
              </a:solidFill>
              <a:latin typeface="TeX Gyre Heros"/>
              <a:ea typeface="Arial Unicode MS" panose="020B0604020202020204" pitchFamily="34" charset="-128"/>
              <a:cs typeface="Arial Unicode MS" panose="020B0604020202020204" pitchFamily="34" charset="-128"/>
            </a:endParaRPr>
          </a:p>
          <a:p>
            <a:pPr algn="just">
              <a:spcAft>
                <a:spcPts val="0"/>
              </a:spcAft>
            </a:pP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It is a</a:t>
            </a:r>
            <a:r>
              <a:rPr lang="en-US" sz="1400" dirty="0">
                <a:solidFill>
                  <a:srgbClr val="FEFFFF"/>
                </a:solidFill>
                <a:latin typeface="TeX Gyre Heros"/>
                <a:ea typeface="Arial Unicode MS" panose="020B0604020202020204" pitchFamily="34" charset="-128"/>
                <a:cs typeface="Arial Unicode MS" panose="020B0604020202020204" pitchFamily="34" charset="-128"/>
              </a:rPr>
              <a:t> notebook-based cloud environment to process astronomical data on-line. This service provides </a:t>
            </a:r>
            <a:r>
              <a:rPr lang="en-US" sz="1400" dirty="0" err="1">
                <a:solidFill>
                  <a:srgbClr val="FEFFFF"/>
                </a:solidFill>
                <a:latin typeface="TeX Gyre Heros"/>
                <a:ea typeface="Arial Unicode MS" panose="020B0604020202020204" pitchFamily="34" charset="-128"/>
                <a:cs typeface="Arial Unicode MS" panose="020B0604020202020204" pitchFamily="34" charset="-128"/>
              </a:rPr>
              <a:t>Jupyter</a:t>
            </a:r>
            <a:r>
              <a:rPr lang="en-US" sz="1400" dirty="0">
                <a:solidFill>
                  <a:srgbClr val="FEFFFF"/>
                </a:solidFill>
                <a:latin typeface="TeX Gyre Heros"/>
                <a:ea typeface="Arial Unicode MS" panose="020B0604020202020204" pitchFamily="34" charset="-128"/>
                <a:cs typeface="Arial Unicode MS" panose="020B0604020202020204" pitchFamily="34" charset="-128"/>
              </a:rPr>
              <a:t> Notebooks to astronomers, that are executed in the cloud under a python environment. No installation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is required </a:t>
            </a:r>
            <a:r>
              <a:rPr lang="en-US" sz="1400" dirty="0">
                <a:solidFill>
                  <a:srgbClr val="FEFFFF"/>
                </a:solidFill>
                <a:latin typeface="TeX Gyre Heros"/>
                <a:ea typeface="Arial Unicode MS" panose="020B0604020202020204" pitchFamily="34" charset="-128"/>
                <a:cs typeface="Arial Unicode MS" panose="020B0604020202020204" pitchFamily="34" charset="-128"/>
              </a:rPr>
              <a:t>so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it is accessible </a:t>
            </a:r>
            <a:r>
              <a:rPr lang="en-US" sz="1400" dirty="0">
                <a:solidFill>
                  <a:srgbClr val="FEFFFF"/>
                </a:solidFill>
                <a:latin typeface="TeX Gyre Heros"/>
                <a:ea typeface="Arial Unicode MS" panose="020B0604020202020204" pitchFamily="34" charset="-128"/>
                <a:cs typeface="Arial Unicode MS" panose="020B0604020202020204" pitchFamily="34" charset="-128"/>
              </a:rPr>
              <a:t>from any device. This service is in beta testing so you need an account to use it. If you are interested in participating of this project please contact </a:t>
            </a:r>
            <a:r>
              <a:rPr lang="en-US" sz="1400" dirty="0" err="1" smtClean="0">
                <a:solidFill>
                  <a:srgbClr val="FEFFFF"/>
                </a:solidFill>
                <a:latin typeface="TeX Gyre Heros"/>
                <a:ea typeface="Arial Unicode MS" panose="020B0604020202020204" pitchFamily="34" charset="-128"/>
                <a:cs typeface="Arial Unicode MS" panose="020B0604020202020204" pitchFamily="34" charset="-128"/>
              </a:rPr>
              <a:t>maray@inf.utfsm.cl</a:t>
            </a:r>
            <a:r>
              <a:rPr lang="en-US" sz="1400" dirty="0">
                <a:solidFill>
                  <a:srgbClr val="FEFFFF"/>
                </a:solidFill>
                <a:latin typeface="TeX Gyre Heros"/>
                <a:ea typeface="Arial Unicode MS" panose="020B0604020202020204" pitchFamily="34" charset="-128"/>
                <a:cs typeface="Arial Unicode MS" panose="020B0604020202020204" pitchFamily="34" charset="-128"/>
              </a:rPr>
              <a:t> - </a:t>
            </a:r>
            <a:r>
              <a:rPr lang="en-US" sz="1400" dirty="0">
                <a:solidFill>
                  <a:srgbClr val="00B0F0"/>
                </a:solidFill>
                <a:latin typeface="TeX Gyre Heros"/>
                <a:ea typeface="Arial Unicode MS" panose="020B0604020202020204" pitchFamily="34" charset="-128"/>
                <a:cs typeface="Arial Unicode MS" panose="020B0604020202020204" pitchFamily="34" charset="-128"/>
              </a:rPr>
              <a:t>https://</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github.com</a:t>
            </a:r>
            <a:r>
              <a:rPr lang="en-US" sz="1400" dirty="0">
                <a:solidFill>
                  <a:srgbClr val="00B0F0"/>
                </a:solidFill>
                <a:latin typeface="TeX Gyre Heros"/>
                <a:ea typeface="Arial Unicode MS" panose="020B0604020202020204" pitchFamily="34" charset="-128"/>
                <a:cs typeface="Arial Unicode MS" panose="020B0604020202020204" pitchFamily="34" charset="-128"/>
              </a:rPr>
              <a:t>/</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ChileanVirtualObservatory</a:t>
            </a:r>
            <a:r>
              <a:rPr lang="en-US" sz="1400" dirty="0">
                <a:solidFill>
                  <a:srgbClr val="00B0F0"/>
                </a:solidFill>
                <a:latin typeface="TeX Gyre Heros"/>
                <a:ea typeface="Arial Unicode MS" panose="020B0604020202020204" pitchFamily="34" charset="-128"/>
                <a:cs typeface="Arial Unicode MS" panose="020B0604020202020204" pitchFamily="34" charset="-128"/>
              </a:rPr>
              <a:t>/</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jovial.chivo.cl</a:t>
            </a:r>
            <a:endParaRPr lang="en-US" sz="1400" dirty="0" smtClean="0">
              <a:solidFill>
                <a:srgbClr val="00B0F0"/>
              </a:solidFill>
              <a:latin typeface="TeX Gyre Heros"/>
              <a:ea typeface="Arial Unicode MS" panose="020B0604020202020204" pitchFamily="34" charset="-128"/>
              <a:cs typeface="Arial Unicode MS" panose="020B0604020202020204" pitchFamily="34" charset="-128"/>
            </a:endParaRPr>
          </a:p>
          <a:p>
            <a:pPr>
              <a:spcAft>
                <a:spcPts val="0"/>
              </a:spcAft>
            </a:pPr>
            <a:r>
              <a:rPr lang="en-US" sz="2000" b="1" i="1" dirty="0" smtClean="0">
                <a:solidFill>
                  <a:srgbClr val="FEFFFF"/>
                </a:solidFill>
                <a:latin typeface="TeX Gyre Heros"/>
                <a:ea typeface="Arial Unicode MS" panose="020B0604020202020204" pitchFamily="34" charset="-128"/>
                <a:cs typeface="Arial Unicode MS" panose="020B0604020202020204" pitchFamily="34" charset="-128"/>
              </a:rPr>
              <a:t> </a:t>
            </a:r>
            <a:endParaRPr lang="en-US" sz="2000" i="1" dirty="0">
              <a:solidFill>
                <a:srgbClr val="FEFFFF"/>
              </a:solidFill>
              <a:latin typeface="TeX Gyre Heros"/>
              <a:ea typeface="Arial Unicode MS" panose="020B0604020202020204" pitchFamily="34" charset="-128"/>
              <a:cs typeface="Arial Unicode MS" panose="020B0604020202020204" pitchFamily="34" charset="-128"/>
            </a:endParaRPr>
          </a:p>
        </p:txBody>
      </p:sp>
      <p:pic>
        <p:nvPicPr>
          <p:cNvPr id="1034" name="Picture 10" descr="https://www.chivo.cl/media/service-images/jovi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8971" y="2128293"/>
            <a:ext cx="3246880" cy="761182"/>
          </a:xfrm>
          <a:prstGeom prst="rect">
            <a:avLst/>
          </a:prstGeom>
          <a:noFill/>
          <a:extLst>
            <a:ext uri="{909E8E84-426E-40DD-AFC4-6F175D3DCCD1}">
              <a14:hiddenFill xmlns:a14="http://schemas.microsoft.com/office/drawing/2010/main">
                <a:solidFill>
                  <a:srgbClr val="FFFFFF"/>
                </a:solidFill>
              </a14:hiddenFill>
            </a:ext>
          </a:extLst>
        </p:spPr>
      </p:pic>
      <p:sp>
        <p:nvSpPr>
          <p:cNvPr id="19" name="officeArt object">
            <a:extLst>
              <a:ext uri="{FF2B5EF4-FFF2-40B4-BE49-F238E27FC236}">
                <a16:creationId xmlns="" xmlns:a16="http://schemas.microsoft.com/office/drawing/2014/main" id="{DFAF5B87-DC81-1E49-A9C9-B4B71EB82333}"/>
              </a:ext>
            </a:extLst>
          </p:cNvPr>
          <p:cNvSpPr txBox="1"/>
          <p:nvPr/>
        </p:nvSpPr>
        <p:spPr>
          <a:xfrm>
            <a:off x="238073" y="3305179"/>
            <a:ext cx="7855049" cy="1021161"/>
          </a:xfrm>
          <a:prstGeom prst="rect">
            <a:avLst/>
          </a:prstGeom>
          <a:noFill/>
          <a:ln w="12700" cap="flat">
            <a:noFill/>
            <a:miter lim="400000"/>
          </a:ln>
          <a:effectLst/>
        </p:spPr>
        <p:txBody>
          <a:bodyPr wrap="square" lIns="0" tIns="0" rIns="0" bIns="0" numCol="1" anchor="t" anchorCtr="0">
            <a:noAutofit/>
          </a:bodyPr>
          <a:lstStyle/>
          <a:p>
            <a:pPr>
              <a:spcAft>
                <a:spcPts val="0"/>
              </a:spcAft>
            </a:pPr>
            <a:r>
              <a:rPr lang="en-US" b="1" dirty="0" smtClean="0">
                <a:solidFill>
                  <a:srgbClr val="FEFFFF"/>
                </a:solidFill>
                <a:latin typeface="TeX Gyre Heros"/>
                <a:ea typeface="Arial Unicode MS" panose="020B0604020202020204" pitchFamily="34" charset="-128"/>
                <a:cs typeface="Arial Unicode MS" panose="020B0604020202020204" pitchFamily="34" charset="-128"/>
              </a:rPr>
              <a:t>ChiVO</a:t>
            </a:r>
            <a:r>
              <a:rPr lang="en-US" b="1" i="1" dirty="0">
                <a:solidFill>
                  <a:srgbClr val="FEFFFF"/>
                </a:solidFill>
                <a:latin typeface="TeX Gyre Heros"/>
                <a:ea typeface="Arial Unicode MS" panose="020B0604020202020204" pitchFamily="34" charset="-128"/>
                <a:cs typeface="Arial Unicode MS" panose="020B0604020202020204" pitchFamily="34" charset="-128"/>
              </a:rPr>
              <a:t> The Advanced Computing for Astronomy Library (</a:t>
            </a:r>
            <a:r>
              <a:rPr lang="en-US" b="1" i="1" dirty="0" err="1">
                <a:solidFill>
                  <a:srgbClr val="FEFFFF"/>
                </a:solidFill>
                <a:latin typeface="TeX Gyre Heros"/>
                <a:ea typeface="Arial Unicode MS" panose="020B0604020202020204" pitchFamily="34" charset="-128"/>
                <a:cs typeface="Arial Unicode MS" panose="020B0604020202020204" pitchFamily="34" charset="-128"/>
              </a:rPr>
              <a:t>ACALib</a:t>
            </a:r>
            <a:r>
              <a:rPr lang="en-US" b="1" i="1" dirty="0" smtClean="0">
                <a:solidFill>
                  <a:srgbClr val="FEFFFF"/>
                </a:solidFill>
                <a:latin typeface="TeX Gyre Heros"/>
                <a:ea typeface="Arial Unicode MS" panose="020B0604020202020204" pitchFamily="34" charset="-128"/>
                <a:cs typeface="Arial Unicode MS" panose="020B0604020202020204" pitchFamily="34" charset="-128"/>
              </a:rPr>
              <a:t>)</a:t>
            </a:r>
          </a:p>
          <a:p>
            <a:pPr>
              <a:spcAft>
                <a:spcPts val="0"/>
              </a:spcAft>
            </a:pP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It is </a:t>
            </a:r>
            <a:r>
              <a:rPr lang="en-US" sz="1400" dirty="0">
                <a:solidFill>
                  <a:srgbClr val="FEFFFF"/>
                </a:solidFill>
                <a:latin typeface="TeX Gyre Heros"/>
                <a:ea typeface="Arial Unicode MS" panose="020B0604020202020204" pitchFamily="34" charset="-128"/>
                <a:cs typeface="Arial Unicode MS" panose="020B0604020202020204" pitchFamily="34" charset="-128"/>
              </a:rPr>
              <a:t>a package with state of the art Algorithms for Astronomers including novel algorithms produced by ChiVO and some HPC versions of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them. The official </a:t>
            </a:r>
            <a:r>
              <a:rPr lang="en-US" sz="1400" dirty="0">
                <a:solidFill>
                  <a:srgbClr val="FEFFFF"/>
                </a:solidFill>
                <a:latin typeface="TeX Gyre Heros"/>
                <a:ea typeface="Arial Unicode MS" panose="020B0604020202020204" pitchFamily="34" charset="-128"/>
                <a:cs typeface="Arial Unicode MS" panose="020B0604020202020204" pitchFamily="34" charset="-128"/>
              </a:rPr>
              <a:t>documentation can be found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in </a:t>
            </a:r>
            <a:r>
              <a:rPr lang="en-US" sz="1400" dirty="0" smtClean="0">
                <a:solidFill>
                  <a:srgbClr val="00B0F0"/>
                </a:solidFill>
                <a:latin typeface="TeX Gyre Heros"/>
                <a:ea typeface="Arial Unicode MS" panose="020B0604020202020204" pitchFamily="34" charset="-128"/>
                <a:cs typeface="Arial Unicode MS" panose="020B0604020202020204" pitchFamily="34" charset="-128"/>
              </a:rPr>
              <a:t>http</a:t>
            </a:r>
            <a:r>
              <a:rPr lang="en-US" sz="1400" dirty="0">
                <a:solidFill>
                  <a:srgbClr val="00B0F0"/>
                </a:solidFill>
                <a:latin typeface="TeX Gyre Heros"/>
                <a:ea typeface="Arial Unicode MS" panose="020B0604020202020204" pitchFamily="34" charset="-128"/>
                <a:cs typeface="Arial Unicode MS" panose="020B0604020202020204" pitchFamily="34" charset="-128"/>
              </a:rPr>
              <a:t>://</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acalib.readthedocs.io</a:t>
            </a:r>
            <a:r>
              <a:rPr lang="en-US" sz="1400" dirty="0">
                <a:solidFill>
                  <a:srgbClr val="00B0F0"/>
                </a:solidFill>
                <a:latin typeface="TeX Gyre Heros"/>
                <a:ea typeface="Arial Unicode MS" panose="020B0604020202020204" pitchFamily="34" charset="-128"/>
                <a:cs typeface="Arial Unicode MS" panose="020B0604020202020204" pitchFamily="34" charset="-128"/>
              </a:rPr>
              <a:t>/en/latest</a:t>
            </a:r>
            <a:r>
              <a:rPr lang="en-US" sz="1400" dirty="0" smtClean="0">
                <a:solidFill>
                  <a:srgbClr val="00B0F0"/>
                </a:solidFill>
                <a:latin typeface="TeX Gyre Heros"/>
                <a:ea typeface="Arial Unicode MS" panose="020B0604020202020204" pitchFamily="34" charset="-128"/>
                <a:cs typeface="Arial Unicode MS" panose="020B0604020202020204" pitchFamily="34" charset="-128"/>
              </a:rPr>
              <a:t>/</a:t>
            </a:r>
            <a:endParaRPr lang="en-US" sz="2000" i="1" dirty="0">
              <a:solidFill>
                <a:srgbClr val="00B0F0"/>
              </a:solidFill>
              <a:latin typeface="TeX Gyre Heros"/>
              <a:ea typeface="Arial Unicode MS" panose="020B0604020202020204" pitchFamily="34" charset="-128"/>
              <a:cs typeface="Arial Unicode MS" panose="020B0604020202020204" pitchFamily="34" charset="-128"/>
            </a:endParaRPr>
          </a:p>
        </p:txBody>
      </p:sp>
      <p:sp>
        <p:nvSpPr>
          <p:cNvPr id="21" name="officeArt object">
            <a:extLst>
              <a:ext uri="{FF2B5EF4-FFF2-40B4-BE49-F238E27FC236}">
                <a16:creationId xmlns="" xmlns:a16="http://schemas.microsoft.com/office/drawing/2014/main" id="{DFAF5B87-DC81-1E49-A9C9-B4B71EB82333}"/>
              </a:ext>
            </a:extLst>
          </p:cNvPr>
          <p:cNvSpPr txBox="1"/>
          <p:nvPr/>
        </p:nvSpPr>
        <p:spPr>
          <a:xfrm>
            <a:off x="238072" y="4399618"/>
            <a:ext cx="7855049" cy="1021161"/>
          </a:xfrm>
          <a:prstGeom prst="rect">
            <a:avLst/>
          </a:prstGeom>
          <a:noFill/>
          <a:ln w="12700" cap="flat">
            <a:noFill/>
            <a:miter lim="400000"/>
          </a:ln>
          <a:effectLst/>
        </p:spPr>
        <p:txBody>
          <a:bodyPr wrap="square" lIns="0" tIns="0" rIns="0" bIns="0" numCol="1" anchor="t" anchorCtr="0">
            <a:noAutofit/>
          </a:bodyPr>
          <a:lstStyle/>
          <a:p>
            <a:pPr>
              <a:spcAft>
                <a:spcPts val="0"/>
              </a:spcAft>
            </a:pPr>
            <a:r>
              <a:rPr lang="en-US" b="1" dirty="0" smtClean="0">
                <a:solidFill>
                  <a:srgbClr val="FEFFFF"/>
                </a:solidFill>
                <a:latin typeface="TeX Gyre Heros"/>
                <a:ea typeface="Arial Unicode MS" panose="020B0604020202020204" pitchFamily="34" charset="-128"/>
                <a:cs typeface="Arial Unicode MS" panose="020B0604020202020204" pitchFamily="34" charset="-128"/>
              </a:rPr>
              <a:t>ChiVO</a:t>
            </a:r>
            <a:r>
              <a:rPr lang="en-US" b="1" i="1" dirty="0">
                <a:solidFill>
                  <a:srgbClr val="FEFFFF"/>
                </a:solidFill>
                <a:latin typeface="TeX Gyre Heros"/>
                <a:ea typeface="Arial Unicode MS" panose="020B0604020202020204" pitchFamily="34" charset="-128"/>
                <a:cs typeface="Arial Unicode MS" panose="020B0604020202020204" pitchFamily="34" charset="-128"/>
              </a:rPr>
              <a:t> </a:t>
            </a:r>
            <a:r>
              <a:rPr lang="en-US" b="1" i="1" dirty="0" err="1" smtClean="0">
                <a:solidFill>
                  <a:srgbClr val="FEFFFF"/>
                </a:solidFill>
                <a:latin typeface="TeX Gyre Heros"/>
                <a:ea typeface="Arial Unicode MS" panose="020B0604020202020204" pitchFamily="34" charset="-128"/>
                <a:cs typeface="Arial Unicode MS" panose="020B0604020202020204" pitchFamily="34" charset="-128"/>
              </a:rPr>
              <a:t>DataCenter</a:t>
            </a:r>
            <a:r>
              <a:rPr lang="en-US" b="1" i="1" dirty="0" smtClean="0">
                <a:solidFill>
                  <a:srgbClr val="FEFFFF"/>
                </a:solidFill>
                <a:latin typeface="TeX Gyre Heros"/>
                <a:ea typeface="Arial Unicode MS" panose="020B0604020202020204" pitchFamily="34" charset="-128"/>
                <a:cs typeface="Arial Unicode MS" panose="020B0604020202020204" pitchFamily="34" charset="-128"/>
              </a:rPr>
              <a:t> (VO-HPC)</a:t>
            </a:r>
          </a:p>
          <a:p>
            <a:r>
              <a:rPr lang="en-US" sz="1400" dirty="0">
                <a:solidFill>
                  <a:srgbClr val="FEFFFF"/>
                </a:solidFill>
                <a:latin typeface="TeX Gyre Heros"/>
                <a:ea typeface="Arial Unicode MS" panose="020B0604020202020204" pitchFamily="34" charset="-128"/>
                <a:cs typeface="Arial Unicode MS" panose="020B0604020202020204" pitchFamily="34" charset="-128"/>
              </a:rPr>
              <a:t>The datacenter has the objective of providing storage and processing capacities to the local and foreign astronomers, including mirroring astronomical data generated in Chile.  And also will allow the astronomers re-process the raw data of ALMA over HPC support</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  </a:t>
            </a:r>
            <a:r>
              <a:rPr lang="en-US" sz="1400" dirty="0">
                <a:solidFill>
                  <a:srgbClr val="FEFFFF"/>
                </a:solidFill>
                <a:latin typeface="TeX Gyre Heros"/>
                <a:ea typeface="Arial Unicode MS" panose="020B0604020202020204" pitchFamily="34" charset="-128"/>
                <a:cs typeface="Arial Unicode MS" panose="020B0604020202020204" pitchFamily="34" charset="-128"/>
              </a:rPr>
              <a:t>The storage capacity is ≈ 1PB, but for 2019 </a:t>
            </a:r>
            <a:r>
              <a:rPr lang="en-US" sz="1400" dirty="0" smtClean="0">
                <a:solidFill>
                  <a:srgbClr val="FEFFFF"/>
                </a:solidFill>
                <a:latin typeface="TeX Gyre Heros"/>
                <a:ea typeface="Arial Unicode MS" panose="020B0604020202020204" pitchFamily="34" charset="-128"/>
                <a:cs typeface="Arial Unicode MS" panose="020B0604020202020204" pitchFamily="34" charset="-128"/>
              </a:rPr>
              <a:t>it </a:t>
            </a:r>
            <a:r>
              <a:rPr lang="en-US" sz="1400" dirty="0">
                <a:solidFill>
                  <a:srgbClr val="FEFFFF"/>
                </a:solidFill>
                <a:latin typeface="TeX Gyre Heros"/>
                <a:ea typeface="Arial Unicode MS" panose="020B0604020202020204" pitchFamily="34" charset="-128"/>
                <a:cs typeface="Arial Unicode MS" panose="020B0604020202020204" pitchFamily="34" charset="-128"/>
              </a:rPr>
              <a:t>will be ≈ 2 PB. </a:t>
            </a:r>
            <a:r>
              <a:rPr lang="en-US" sz="1400" dirty="0">
                <a:solidFill>
                  <a:srgbClr val="00B0F0"/>
                </a:solidFill>
                <a:latin typeface="TeX Gyre Heros"/>
                <a:ea typeface="Arial Unicode MS" panose="020B0604020202020204" pitchFamily="34" charset="-128"/>
                <a:cs typeface="Arial Unicode MS" panose="020B0604020202020204" pitchFamily="34" charset="-128"/>
              </a:rPr>
              <a:t>https://</a:t>
            </a:r>
            <a:r>
              <a:rPr lang="en-US" sz="1400" dirty="0" err="1">
                <a:solidFill>
                  <a:srgbClr val="00B0F0"/>
                </a:solidFill>
                <a:latin typeface="TeX Gyre Heros"/>
                <a:ea typeface="Arial Unicode MS" panose="020B0604020202020204" pitchFamily="34" charset="-128"/>
                <a:cs typeface="Arial Unicode MS" panose="020B0604020202020204" pitchFamily="34" charset="-128"/>
              </a:rPr>
              <a:t>www.chivo.cl</a:t>
            </a:r>
            <a:r>
              <a:rPr lang="en-US" sz="1400" dirty="0">
                <a:solidFill>
                  <a:srgbClr val="00B0F0"/>
                </a:solidFill>
                <a:latin typeface="TeX Gyre Heros"/>
                <a:ea typeface="Arial Unicode MS" panose="020B0604020202020204" pitchFamily="34" charset="-128"/>
                <a:cs typeface="Arial Unicode MS" panose="020B0604020202020204" pitchFamily="34" charset="-128"/>
              </a:rPr>
              <a:t>/</a:t>
            </a:r>
            <a:endParaRPr lang="en-US" sz="2000" i="1" dirty="0">
              <a:solidFill>
                <a:srgbClr val="00B0F0"/>
              </a:solidFill>
              <a:latin typeface="TeX Gyre Heros"/>
              <a:ea typeface="Arial Unicode MS" panose="020B0604020202020204" pitchFamily="34" charset="-128"/>
              <a:cs typeface="Arial Unicode MS" panose="020B0604020202020204" pitchFamily="34" charset="-128"/>
            </a:endParaRPr>
          </a:p>
        </p:txBody>
      </p:sp>
      <p:pic>
        <p:nvPicPr>
          <p:cNvPr id="1040" name="Picture 16" descr="https://www.chivo.cl/media/datacenter/20170406_DataCenterCHIVO_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8970" y="3366737"/>
            <a:ext cx="3129047" cy="208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9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288</Words>
  <Application>Microsoft Macintosh PowerPoint</Application>
  <PresentationFormat>Panorámica</PresentationFormat>
  <Paragraphs>19</Paragraphs>
  <Slides>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vt:i4>
      </vt:variant>
    </vt:vector>
  </HeadingPairs>
  <TitlesOfParts>
    <vt:vector size="10" baseType="lpstr">
      <vt:lpstr>Arial Unicode MS</vt:lpstr>
      <vt:lpstr>Calibri</vt:lpstr>
      <vt:lpstr>Calibri Light</vt:lpstr>
      <vt:lpstr>TeX Gyre Heros</vt:lpstr>
      <vt:lpstr>TeXGyreHeros-Italic</vt:lpstr>
      <vt:lpstr>TeXGyreHeros-Regular</vt:lpstr>
      <vt:lpstr>Arial</vt:lpstr>
      <vt:lpstr>Office Theme</vt:lpstr>
      <vt:lpstr>Presentación de PowerPoint</vt:lpstr>
      <vt:lpstr>Presentación de PowerPoint</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Usuario de Microsoft Office</cp:lastModifiedBy>
  <cp:revision>38</cp:revision>
  <dcterms:created xsi:type="dcterms:W3CDTF">2018-06-25T20:49:30Z</dcterms:created>
  <dcterms:modified xsi:type="dcterms:W3CDTF">2018-08-08T18:14:14Z</dcterms:modified>
</cp:coreProperties>
</file>