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04" r:id="rId1"/>
    <p:sldMasterId id="2147484229" r:id="rId2"/>
  </p:sldMasterIdLst>
  <p:notesMasterIdLst>
    <p:notesMasterId r:id="rId36"/>
  </p:notesMasterIdLst>
  <p:handoutMasterIdLst>
    <p:handoutMasterId r:id="rId37"/>
  </p:handoutMasterIdLst>
  <p:sldIdLst>
    <p:sldId id="1078" r:id="rId3"/>
    <p:sldId id="1136" r:id="rId4"/>
    <p:sldId id="1163" r:id="rId5"/>
    <p:sldId id="1162" r:id="rId6"/>
    <p:sldId id="1153" r:id="rId7"/>
    <p:sldId id="1154" r:id="rId8"/>
    <p:sldId id="1166" r:id="rId9"/>
    <p:sldId id="1155" r:id="rId10"/>
    <p:sldId id="1148" r:id="rId11"/>
    <p:sldId id="1141" r:id="rId12"/>
    <p:sldId id="1145" r:id="rId13"/>
    <p:sldId id="1146" r:id="rId14"/>
    <p:sldId id="1140" r:id="rId15"/>
    <p:sldId id="1125" r:id="rId16"/>
    <p:sldId id="1107" r:id="rId17"/>
    <p:sldId id="1108" r:id="rId18"/>
    <p:sldId id="1128" r:id="rId19"/>
    <p:sldId id="1127" r:id="rId20"/>
    <p:sldId id="1130" r:id="rId21"/>
    <p:sldId id="1147" r:id="rId22"/>
    <p:sldId id="1126" r:id="rId23"/>
    <p:sldId id="1129" r:id="rId24"/>
    <p:sldId id="1134" r:id="rId25"/>
    <p:sldId id="1165" r:id="rId26"/>
    <p:sldId id="1118" r:id="rId27"/>
    <p:sldId id="1115" r:id="rId28"/>
    <p:sldId id="1151" r:id="rId29"/>
    <p:sldId id="1164" r:id="rId30"/>
    <p:sldId id="1158" r:id="rId31"/>
    <p:sldId id="1139" r:id="rId32"/>
    <p:sldId id="1119" r:id="rId33"/>
    <p:sldId id="1133" r:id="rId34"/>
    <p:sldId id="1135" r:id="rId35"/>
  </p:sldIdLst>
  <p:sldSz cx="8686800" cy="6400800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4025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1225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68425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5625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>
          <p15:clr>
            <a:srgbClr val="A4A3A4"/>
          </p15:clr>
        </p15:guide>
        <p15:guide id="2" pos="27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FFCD"/>
    <a:srgbClr val="F5FFDC"/>
    <a:srgbClr val="DFFF5F"/>
    <a:srgbClr val="CC6600"/>
    <a:srgbClr val="FF6600"/>
    <a:srgbClr val="969696"/>
    <a:srgbClr val="FFFF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79"/>
    <p:restoredTop sz="94103" autoAdjust="0"/>
  </p:normalViewPr>
  <p:slideViewPr>
    <p:cSldViewPr>
      <p:cViewPr varScale="1">
        <p:scale>
          <a:sx n="66" d="100"/>
          <a:sy n="66" d="100"/>
        </p:scale>
        <p:origin x="1542" y="26"/>
      </p:cViewPr>
      <p:guideLst>
        <p:guide orient="horz" pos="2016"/>
        <p:guide pos="2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296" y="-11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4300" y="806450"/>
            <a:ext cx="4543425" cy="33480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3613" y="4592638"/>
            <a:ext cx="5378450" cy="426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7332" tIns="46988" rIns="97332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MS PGothic" charset="0"/>
      </a:defRPr>
    </a:lvl1pPr>
    <a:lvl2pPr marL="4540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MS PGothic" charset="0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MS PGothic" charset="0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MS PGothic" charset="0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MS PGothic" charset="0"/>
      </a:defRPr>
    </a:lvl5pPr>
    <a:lvl6pPr marL="2285091" algn="l" defTabSz="457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8" algn="l" defTabSz="457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6" algn="l" defTabSz="457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46" algn="l" defTabSz="457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dirty="0"/>
              <a:t>Some Definitions – Read</a:t>
            </a:r>
          </a:p>
          <a:p>
            <a:pPr marL="547672" lvl="1" indent="-228600">
              <a:buFont typeface="+mj-lt"/>
              <a:buAutoNum type="arabicPeriod"/>
            </a:pPr>
            <a:r>
              <a:rPr lang="en-US" sz="1200" dirty="0"/>
              <a:t>Domain of discourse</a:t>
            </a:r>
          </a:p>
          <a:p>
            <a:pPr marL="868330" lvl="2" indent="-228600">
              <a:buFont typeface="+mj-lt"/>
              <a:buAutoNum type="arabicPeriod"/>
            </a:pPr>
            <a:r>
              <a:rPr lang="en-US" sz="1200" dirty="0"/>
              <a:t>Set of entities that we are interested in</a:t>
            </a:r>
          </a:p>
          <a:p>
            <a:pPr marL="868330" lvl="2" indent="-228600">
              <a:buFont typeface="+mj-lt"/>
              <a:buAutoNum type="arabicPeriod"/>
            </a:pPr>
            <a:r>
              <a:rPr lang="en-US" sz="1200" dirty="0"/>
              <a:t>Things of interest</a:t>
            </a:r>
          </a:p>
          <a:p>
            <a:pPr marL="868330" lvl="2" indent="-228600">
              <a:buFont typeface="+mj-lt"/>
              <a:buAutoNum type="arabicPeriod"/>
            </a:pPr>
            <a:r>
              <a:rPr lang="en-US" sz="1200" dirty="0" err="1"/>
              <a:t>Im</a:t>
            </a:r>
            <a:r>
              <a:rPr lang="en-US" sz="1200" dirty="0"/>
              <a:t> is a formal definition of the domain of </a:t>
            </a:r>
            <a:r>
              <a:rPr lang="en-US" sz="1200" dirty="0" err="1"/>
              <a:t>discource</a:t>
            </a:r>
            <a:endParaRPr lang="en-US" sz="1200" dirty="0"/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Theme is communication</a:t>
            </a:r>
          </a:p>
          <a:p>
            <a:pPr marL="547672" lvl="1" indent="-228600">
              <a:buFont typeface="+mj-lt"/>
              <a:buAutoNum type="arabicPeriod"/>
            </a:pPr>
            <a:r>
              <a:rPr lang="en-US" sz="1200" dirty="0"/>
              <a:t>Allows unambiguous communication between machines and humans and between machines</a:t>
            </a:r>
          </a:p>
          <a:p>
            <a:pPr marL="547672" lvl="1" indent="-228600">
              <a:buFont typeface="+mj-lt"/>
              <a:buAutoNum type="arabicPeriod"/>
            </a:pPr>
            <a:r>
              <a:rPr lang="en-US" sz="1200" dirty="0"/>
              <a:t>Activity of exchanging information and meaning</a:t>
            </a:r>
          </a:p>
          <a:p>
            <a:pPr marL="547672" lvl="1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Also has a role as information requirements for the domain, information system.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A8638-FBE3-416D-9814-B8911FA7FF5B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ヒラギノ角ゴ ProN W3" pitchFamily="-84" charset="-128"/>
                <a:cs typeface="+mn-cs"/>
                <a:sym typeface="Gill Sans" pitchFamily="-8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itchFamily="-84" charset="0"/>
              <a:ea typeface="ヒラギノ角ゴ ProN W3" pitchFamily="-84" charset="-128"/>
              <a:cs typeface="+mn-cs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47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A8638-FBE3-416D-9814-B8911FA7FF5B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ヒラギノ角ゴ ProN W3" pitchFamily="-84" charset="-128"/>
                <a:cs typeface="+mn-cs"/>
                <a:sym typeface="Gill Sans" pitchFamily="-8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itchFamily="-84" charset="0"/>
              <a:ea typeface="ヒラギノ角ゴ ProN W3" pitchFamily="-84" charset="-128"/>
              <a:cs typeface="+mn-cs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36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08500" y="8892445"/>
            <a:ext cx="3067040" cy="469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8" tIns="46083" rIns="92168" bIns="46083"/>
          <a:lstStyle>
            <a:lvl1pPr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6858766" indent="-36414498"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4426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8885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328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777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B945C45-80D8-402A-AE77-4563BDD51E32}" type="slidenum">
              <a:rPr lang="en-US" altLang="en-US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54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08500" y="8892445"/>
            <a:ext cx="3067040" cy="469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8" tIns="46083" rIns="92168" bIns="46083"/>
          <a:lstStyle>
            <a:lvl1pPr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6858766" indent="-36414498"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4426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8885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328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777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945C45-80D8-402A-AE77-4563BDD51E32}" type="slidenum"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2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095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08500" y="8892445"/>
            <a:ext cx="3067040" cy="46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8" tIns="46083" rIns="92168" bIns="46083"/>
          <a:lstStyle>
            <a:lvl1pPr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6858766" indent="-36414498"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4426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8885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328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777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945C45-80D8-402A-AE77-4563BDD51E32}" type="slidenum"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2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563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dirty="0"/>
              <a:t>Some Definitions – Read</a:t>
            </a:r>
          </a:p>
          <a:p>
            <a:pPr marL="547672" lvl="1" indent="-228600">
              <a:buFont typeface="+mj-lt"/>
              <a:buAutoNum type="arabicPeriod"/>
            </a:pPr>
            <a:r>
              <a:rPr lang="en-US" sz="1200" dirty="0"/>
              <a:t>Domain of discourse</a:t>
            </a:r>
          </a:p>
          <a:p>
            <a:pPr marL="868330" lvl="2" indent="-228600">
              <a:buFont typeface="+mj-lt"/>
              <a:buAutoNum type="arabicPeriod"/>
            </a:pPr>
            <a:r>
              <a:rPr lang="en-US" sz="1200" dirty="0"/>
              <a:t>Set of entities that we are interested in</a:t>
            </a:r>
          </a:p>
          <a:p>
            <a:pPr marL="868330" lvl="2" indent="-228600">
              <a:buFont typeface="+mj-lt"/>
              <a:buAutoNum type="arabicPeriod"/>
            </a:pPr>
            <a:r>
              <a:rPr lang="en-US" sz="1200" dirty="0"/>
              <a:t>Things of interest</a:t>
            </a:r>
          </a:p>
          <a:p>
            <a:pPr marL="868330" lvl="2" indent="-228600">
              <a:buFont typeface="+mj-lt"/>
              <a:buAutoNum type="arabicPeriod"/>
            </a:pPr>
            <a:r>
              <a:rPr lang="en-US" sz="1200" dirty="0" err="1"/>
              <a:t>Im</a:t>
            </a:r>
            <a:r>
              <a:rPr lang="en-US" sz="1200" dirty="0"/>
              <a:t> is a formal definition of the domain of </a:t>
            </a:r>
            <a:r>
              <a:rPr lang="en-US" sz="1200" dirty="0" err="1"/>
              <a:t>discource</a:t>
            </a:r>
            <a:endParaRPr lang="en-US" sz="1200" dirty="0"/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Theme is communication</a:t>
            </a:r>
          </a:p>
          <a:p>
            <a:pPr marL="547672" lvl="1" indent="-228600">
              <a:buFont typeface="+mj-lt"/>
              <a:buAutoNum type="arabicPeriod"/>
            </a:pPr>
            <a:r>
              <a:rPr lang="en-US" sz="1200" dirty="0"/>
              <a:t>Allows unambiguous communication between machines and humans and between machines</a:t>
            </a:r>
          </a:p>
          <a:p>
            <a:pPr marL="547672" lvl="1" indent="-228600">
              <a:buFont typeface="+mj-lt"/>
              <a:buAutoNum type="arabicPeriod"/>
            </a:pPr>
            <a:r>
              <a:rPr lang="en-US" sz="1200" dirty="0"/>
              <a:t>Activity of exchanging information and meaning</a:t>
            </a:r>
          </a:p>
          <a:p>
            <a:pPr marL="547672" lvl="1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Also has a role as information requirements for the domain, information system.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A8638-FBE3-416D-9814-B8911FA7FF5B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ヒラギノ角ゴ ProN W3" pitchFamily="-84" charset="-128"/>
                <a:cs typeface="+mn-cs"/>
                <a:sym typeface="Gill Sans" pitchFamily="-8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itchFamily="-84" charset="0"/>
              <a:ea typeface="ヒラギノ角ゴ ProN W3" pitchFamily="-84" charset="-128"/>
              <a:cs typeface="+mn-cs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361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dirty="0"/>
              <a:t>Some Definitions – Read</a:t>
            </a:r>
          </a:p>
          <a:p>
            <a:pPr marL="547672" lvl="1" indent="-228600">
              <a:buFont typeface="+mj-lt"/>
              <a:buAutoNum type="arabicPeriod"/>
            </a:pPr>
            <a:r>
              <a:rPr lang="en-US" sz="1200" dirty="0"/>
              <a:t>Domain of discourse</a:t>
            </a:r>
          </a:p>
          <a:p>
            <a:pPr marL="868330" lvl="2" indent="-228600">
              <a:buFont typeface="+mj-lt"/>
              <a:buAutoNum type="arabicPeriod"/>
            </a:pPr>
            <a:r>
              <a:rPr lang="en-US" sz="1200" dirty="0"/>
              <a:t>Set of entities that we are interested in</a:t>
            </a:r>
          </a:p>
          <a:p>
            <a:pPr marL="868330" lvl="2" indent="-228600">
              <a:buFont typeface="+mj-lt"/>
              <a:buAutoNum type="arabicPeriod"/>
            </a:pPr>
            <a:r>
              <a:rPr lang="en-US" sz="1200" dirty="0"/>
              <a:t>Things of interest</a:t>
            </a:r>
          </a:p>
          <a:p>
            <a:pPr marL="868330" lvl="2" indent="-228600">
              <a:buFont typeface="+mj-lt"/>
              <a:buAutoNum type="arabicPeriod"/>
            </a:pPr>
            <a:r>
              <a:rPr lang="en-US" sz="1200" dirty="0" err="1"/>
              <a:t>Im</a:t>
            </a:r>
            <a:r>
              <a:rPr lang="en-US" sz="1200" dirty="0"/>
              <a:t> is a formal definition of the domain of </a:t>
            </a:r>
            <a:r>
              <a:rPr lang="en-US" sz="1200" dirty="0" err="1"/>
              <a:t>discource</a:t>
            </a:r>
            <a:endParaRPr lang="en-US" sz="1200" dirty="0"/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Theme is communication</a:t>
            </a:r>
          </a:p>
          <a:p>
            <a:pPr marL="547672" lvl="1" indent="-228600">
              <a:buFont typeface="+mj-lt"/>
              <a:buAutoNum type="arabicPeriod"/>
            </a:pPr>
            <a:r>
              <a:rPr lang="en-US" sz="1200" dirty="0"/>
              <a:t>Allows unambiguous communication between machines and humans and between machines</a:t>
            </a:r>
          </a:p>
          <a:p>
            <a:pPr marL="547672" lvl="1" indent="-228600">
              <a:buFont typeface="+mj-lt"/>
              <a:buAutoNum type="arabicPeriod"/>
            </a:pPr>
            <a:r>
              <a:rPr lang="en-US" sz="1200" dirty="0"/>
              <a:t>Activity of exchanging information and meaning</a:t>
            </a:r>
          </a:p>
          <a:p>
            <a:pPr marL="547672" lvl="1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Also has a role as information requirements for the domain, information system.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A8638-FBE3-416D-9814-B8911FA7FF5B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ヒラギノ角ゴ ProN W3" pitchFamily="-84" charset="-128"/>
                <a:cs typeface="+mn-cs"/>
                <a:sym typeface="Gill Sans" pitchFamily="-8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itchFamily="-84" charset="0"/>
              <a:ea typeface="ヒラギノ角ゴ ProN W3" pitchFamily="-84" charset="-128"/>
              <a:cs typeface="+mn-cs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592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dirty="0">
                <a:solidFill>
                  <a:srgbClr val="000000"/>
                </a:solidFill>
              </a:rPr>
              <a:t>.</a:t>
            </a:r>
          </a:p>
          <a:p>
            <a:pPr lvl="0"/>
            <a:endParaRPr lang="en-US" sz="12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A8638-FBE3-416D-9814-B8911FA7FF5B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ヒラギノ角ゴ ProN W3" pitchFamily="-84" charset="-128"/>
                <a:cs typeface="+mn-cs"/>
                <a:sym typeface="Gill Sans" pitchFamily="-8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itchFamily="-84" charset="0"/>
              <a:ea typeface="ヒラギノ角ゴ ProN W3" pitchFamily="-84" charset="-128"/>
              <a:cs typeface="+mn-cs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86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dirty="0">
                <a:solidFill>
                  <a:srgbClr val="000000"/>
                </a:solidFill>
              </a:rPr>
              <a:t>.</a:t>
            </a:r>
          </a:p>
          <a:p>
            <a:pPr lvl="0"/>
            <a:endParaRPr lang="en-US" sz="12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A8638-FBE3-416D-9814-B8911FA7FF5B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ヒラギノ角ゴ ProN W3" pitchFamily="-84" charset="-128"/>
                <a:cs typeface="+mn-cs"/>
                <a:sym typeface="Gill Sans" pitchFamily="-8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itchFamily="-84" charset="0"/>
              <a:ea typeface="ヒラギノ角ゴ ProN W3" pitchFamily="-84" charset="-128"/>
              <a:cs typeface="+mn-cs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53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D41FCE-4EB4-402B-8EBD-C61B8D5B1EE1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  <a:cs typeface="ヒラギノ角ゴ ProN W3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dirty="0"/>
              <a:t>Some Definitions – Read</a:t>
            </a:r>
          </a:p>
          <a:p>
            <a:pPr marL="547672" lvl="1" indent="-228600">
              <a:buFont typeface="+mj-lt"/>
              <a:buAutoNum type="arabicPeriod"/>
            </a:pPr>
            <a:r>
              <a:rPr lang="en-US" sz="1200" dirty="0"/>
              <a:t>Domain of discourse</a:t>
            </a:r>
          </a:p>
          <a:p>
            <a:pPr marL="868330" lvl="2" indent="-228600">
              <a:buFont typeface="+mj-lt"/>
              <a:buAutoNum type="arabicPeriod"/>
            </a:pPr>
            <a:r>
              <a:rPr lang="en-US" sz="1200" dirty="0"/>
              <a:t>Set of entities that we are interested in</a:t>
            </a:r>
          </a:p>
          <a:p>
            <a:pPr marL="868330" lvl="2" indent="-228600">
              <a:buFont typeface="+mj-lt"/>
              <a:buAutoNum type="arabicPeriod"/>
            </a:pPr>
            <a:r>
              <a:rPr lang="en-US" sz="1200" dirty="0"/>
              <a:t>Things of interest</a:t>
            </a:r>
          </a:p>
          <a:p>
            <a:pPr marL="868330" lvl="2" indent="-228600">
              <a:buFont typeface="+mj-lt"/>
              <a:buAutoNum type="arabicPeriod"/>
            </a:pPr>
            <a:r>
              <a:rPr lang="en-US" sz="1200" dirty="0" err="1"/>
              <a:t>Im</a:t>
            </a:r>
            <a:r>
              <a:rPr lang="en-US" sz="1200" dirty="0"/>
              <a:t> is a formal definition of the domain of </a:t>
            </a:r>
            <a:r>
              <a:rPr lang="en-US" sz="1200" dirty="0" err="1"/>
              <a:t>discource</a:t>
            </a:r>
            <a:endParaRPr lang="en-US" sz="1200" dirty="0"/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Theme is communication</a:t>
            </a:r>
          </a:p>
          <a:p>
            <a:pPr marL="547672" lvl="1" indent="-228600">
              <a:buFont typeface="+mj-lt"/>
              <a:buAutoNum type="arabicPeriod"/>
            </a:pPr>
            <a:r>
              <a:rPr lang="en-US" sz="1200" dirty="0"/>
              <a:t>Allows unambiguous communication between machines and humans and between machines</a:t>
            </a:r>
          </a:p>
          <a:p>
            <a:pPr marL="547672" lvl="1" indent="-228600">
              <a:buFont typeface="+mj-lt"/>
              <a:buAutoNum type="arabicPeriod"/>
            </a:pPr>
            <a:r>
              <a:rPr lang="en-US" sz="1200" dirty="0"/>
              <a:t>Activity of exchanging information and meaning</a:t>
            </a:r>
          </a:p>
          <a:p>
            <a:pPr marL="547672" lvl="1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Also has a role as information requirements for the domain, information system.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A8638-FBE3-416D-9814-B8911FA7FF5B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ヒラギノ角ゴ ProN W3" pitchFamily="-84" charset="-128"/>
                <a:cs typeface="+mn-cs"/>
                <a:sym typeface="Gill Sans" pitchFamily="-8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itchFamily="-84" charset="0"/>
              <a:ea typeface="ヒラギノ角ゴ ProN W3" pitchFamily="-84" charset="-128"/>
              <a:cs typeface="+mn-cs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6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4876800"/>
            <a:ext cx="3417887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03396" y="632178"/>
            <a:ext cx="3179989" cy="1028398"/>
          </a:xfrm>
        </p:spPr>
        <p:txBody>
          <a:bodyPr anchor="b"/>
          <a:lstStyle>
            <a:lvl1pPr marL="0" indent="0" algn="ctr">
              <a:buNone/>
              <a:defRPr sz="1330">
                <a:solidFill>
                  <a:schemeClr val="accent1"/>
                </a:solidFill>
                <a:latin typeface="+mj-lt"/>
              </a:defRPr>
            </a:lvl1pPr>
            <a:lvl2pPr marL="434340" indent="0" algn="ctr">
              <a:buNone/>
              <a:defRPr sz="1330">
                <a:solidFill>
                  <a:schemeClr val="accent1"/>
                </a:solidFill>
              </a:defRPr>
            </a:lvl2pPr>
            <a:lvl3pPr marL="868680" indent="0" algn="ctr">
              <a:buNone/>
              <a:defRPr sz="1330">
                <a:solidFill>
                  <a:schemeClr val="accent1"/>
                </a:solidFill>
              </a:defRPr>
            </a:lvl3pPr>
            <a:lvl4pPr marL="1303020" indent="0" algn="ctr">
              <a:buNone/>
              <a:defRPr sz="1330">
                <a:solidFill>
                  <a:schemeClr val="accent1"/>
                </a:solidFill>
              </a:defRPr>
            </a:lvl4pPr>
            <a:lvl5pPr marL="1737360" indent="0" algn="ctr">
              <a:buNone/>
              <a:defRPr sz="133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5403396" y="1685863"/>
            <a:ext cx="3179989" cy="906066"/>
          </a:xfrm>
        </p:spPr>
        <p:txBody>
          <a:bodyPr/>
          <a:lstStyle>
            <a:lvl1pPr marL="0" indent="0" algn="ctr">
              <a:buNone/>
              <a:defRPr sz="2090" b="1" baseline="0">
                <a:solidFill>
                  <a:schemeClr val="tx1"/>
                </a:solidFill>
                <a:latin typeface="+mj-lt"/>
              </a:defRPr>
            </a:lvl1pPr>
            <a:lvl2pPr marL="434340" indent="0" algn="ctr">
              <a:buNone/>
              <a:defRPr sz="1330">
                <a:solidFill>
                  <a:schemeClr val="accent1"/>
                </a:solidFill>
              </a:defRPr>
            </a:lvl2pPr>
            <a:lvl3pPr marL="868680" indent="0" algn="ctr">
              <a:buNone/>
              <a:defRPr sz="1330">
                <a:solidFill>
                  <a:schemeClr val="accent1"/>
                </a:solidFill>
              </a:defRPr>
            </a:lvl3pPr>
            <a:lvl4pPr marL="1303020" indent="0" algn="ctr">
              <a:buNone/>
              <a:defRPr sz="1330">
                <a:solidFill>
                  <a:schemeClr val="accent1"/>
                </a:solidFill>
              </a:defRPr>
            </a:lvl4pPr>
            <a:lvl5pPr marL="1737360" indent="0" algn="ctr">
              <a:buNone/>
              <a:defRPr sz="133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269389" cy="6400800"/>
          </a:xfrm>
        </p:spPr>
        <p:txBody>
          <a:bodyPr rtlCol="0" anchor="ctr">
            <a:noAutofit/>
          </a:bodyPr>
          <a:lstStyle>
            <a:lvl1pPr marL="0" marR="0" indent="0" algn="ctr" defTabSz="4343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33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403396" y="2693077"/>
            <a:ext cx="3179989" cy="1036772"/>
          </a:xfrm>
        </p:spPr>
        <p:txBody>
          <a:bodyPr/>
          <a:lstStyle>
            <a:lvl1pPr marL="0" indent="0" algn="ctr">
              <a:buNone/>
              <a:defRPr sz="950" baseline="0">
                <a:solidFill>
                  <a:schemeClr val="tx1"/>
                </a:solidFill>
                <a:latin typeface="+mj-lt"/>
              </a:defRPr>
            </a:lvl1pPr>
            <a:lvl2pPr marL="434340" indent="0" algn="ctr">
              <a:buNone/>
              <a:defRPr sz="1330">
                <a:solidFill>
                  <a:schemeClr val="accent1"/>
                </a:solidFill>
              </a:defRPr>
            </a:lvl2pPr>
            <a:lvl3pPr marL="868680" indent="0" algn="ctr">
              <a:buNone/>
              <a:defRPr sz="1330">
                <a:solidFill>
                  <a:schemeClr val="accent1"/>
                </a:solidFill>
              </a:defRPr>
            </a:lvl3pPr>
            <a:lvl4pPr marL="1303020" indent="0" algn="ctr">
              <a:buNone/>
              <a:defRPr sz="1330">
                <a:solidFill>
                  <a:schemeClr val="accent1"/>
                </a:solidFill>
              </a:defRPr>
            </a:lvl4pPr>
            <a:lvl5pPr marL="1737360" indent="0" algn="ctr">
              <a:buNone/>
              <a:defRPr sz="133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5403396" y="5714887"/>
            <a:ext cx="3179989" cy="685913"/>
          </a:xfrm>
        </p:spPr>
        <p:txBody>
          <a:bodyPr anchor="b"/>
          <a:lstStyle>
            <a:lvl1pPr marL="0" indent="0" algn="ctr">
              <a:buNone/>
              <a:defRPr sz="76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34340" indent="0" algn="ctr">
              <a:buNone/>
              <a:defRPr sz="1330">
                <a:solidFill>
                  <a:schemeClr val="accent1"/>
                </a:solidFill>
              </a:defRPr>
            </a:lvl2pPr>
            <a:lvl3pPr marL="868680" indent="0" algn="ctr">
              <a:buNone/>
              <a:defRPr sz="1330">
                <a:solidFill>
                  <a:schemeClr val="accent1"/>
                </a:solidFill>
              </a:defRPr>
            </a:lvl3pPr>
            <a:lvl4pPr marL="1303020" indent="0" algn="ctr">
              <a:buNone/>
              <a:defRPr sz="1330">
                <a:solidFill>
                  <a:schemeClr val="accent1"/>
                </a:solidFill>
              </a:defRPr>
            </a:lvl4pPr>
            <a:lvl5pPr marL="1737360" indent="0" algn="ctr">
              <a:buNone/>
              <a:defRPr sz="133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58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October 28, 2014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Leveraging Open Source Technologies to Enable Scientific Discovery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32244E-F87A-4470-91F3-FD84A00B5F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17483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October 28, 2014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Leveraging Open Source Technologies to Enable Scientific Discovery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21C6A-57D2-42E8-8ABC-31DE7E79C0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5322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Leveraging Open Source Technologies to Enable Scientific Discovery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21C6A-57D2-42E8-8ABC-31DE7E79C0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28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2D59A-0AB6-4B20-974D-9626E2A3C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93424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7A7BD-E905-44C4-83AF-926D23348B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483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407988"/>
            <a:ext cx="80883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1300" y="1493838"/>
            <a:ext cx="8010525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1300" y="5976938"/>
            <a:ext cx="1350963" cy="341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6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2263" y="5976938"/>
            <a:ext cx="5502275" cy="341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76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4538" y="5976938"/>
            <a:ext cx="557212" cy="338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6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98" r:id="rId2"/>
    <p:sldLayoutId id="2147484399" r:id="rId3"/>
    <p:sldLayoutId id="2147484367" r:id="rId4"/>
  </p:sldLayoutIdLst>
  <p:hf hdr="0"/>
  <p:txStyles>
    <p:titleStyle>
      <a:lvl1pPr algn="l" defTabSz="433388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33388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2pPr>
      <a:lvl3pPr algn="l" defTabSz="433388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3pPr>
      <a:lvl4pPr algn="l" defTabSz="433388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4pPr>
      <a:lvl5pPr algn="l" defTabSz="433388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5pPr>
      <a:lvl6pPr marL="457200" algn="l" defTabSz="433388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6pPr>
      <a:lvl7pPr marL="914400" algn="l" defTabSz="433388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7pPr>
      <a:lvl8pPr marL="1371600" algn="l" defTabSz="433388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8pPr>
      <a:lvl9pPr marL="1828800" algn="l" defTabSz="433388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0663" indent="-220663" algn="l" defTabSz="433388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655638" indent="-220663" algn="l" defTabSz="433388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025" indent="-220663" algn="l" defTabSz="433388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indent="-220663" algn="l" defTabSz="433388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958975" indent="-220663" algn="l" defTabSz="433388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388870" indent="-217170" algn="l" defTabSz="43434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23210" indent="-217170" algn="l" defTabSz="43434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57550" indent="-217170" algn="l" defTabSz="43434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91890" indent="-217170" algn="l" defTabSz="43434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434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34340" algn="l" defTabSz="43434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algn="l" defTabSz="43434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3pPr>
      <a:lvl4pPr marL="1303020" algn="l" defTabSz="43434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737360" algn="l" defTabSz="43434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171700" algn="l" defTabSz="43434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606040" algn="l" defTabSz="43434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3040380" algn="l" defTabSz="43434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474720" algn="l" defTabSz="43434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0" y="0"/>
            <a:ext cx="8686800" cy="950913"/>
          </a:xfrm>
          <a:prstGeom prst="rect">
            <a:avLst/>
          </a:prstGeom>
          <a:solidFill>
            <a:srgbClr val="EBEBF3"/>
          </a:solidFill>
          <a:ln>
            <a:noFill/>
          </a:ln>
          <a:extLst>
            <a:ext uri="{91240B29-F687-4f45-9708-019B960494DF}"/>
          </a:extLst>
        </p:spPr>
        <p:txBody>
          <a:bodyPr wrap="none" lIns="85268" tIns="42635" rIns="85268" bIns="42635" anchor="ctr"/>
          <a:lstStyle>
            <a:lvl1pPr eaLnBrk="0" hangingPunct="0"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1pPr>
            <a:lvl2pPr marL="742950" indent="-285750" eaLnBrk="0" hangingPunct="0"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2pPr>
            <a:lvl3pPr marL="1143000" indent="-228600" eaLnBrk="0" hangingPunct="0"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3pPr>
            <a:lvl4pPr marL="1600200" indent="-228600" eaLnBrk="0" hangingPunct="0"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4pPr>
            <a:lvl5pPr marL="2057400" indent="-228600" eaLnBrk="0" hangingPunct="0"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9pPr>
          </a:lstStyle>
          <a:p>
            <a:pPr eaLnBrk="1" hangingPunct="1">
              <a:defRPr/>
            </a:pPr>
            <a:endParaRPr lang="en-US" altLang="en-US" sz="747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2638" y="0"/>
            <a:ext cx="581025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1101725"/>
            <a:ext cx="7843838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188075"/>
            <a:ext cx="18097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>
              <a:defRPr sz="933">
                <a:latin typeface="Arial" charset="0"/>
                <a:ea typeface="+mn-ea"/>
                <a:cs typeface="+mn-cs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188075"/>
            <a:ext cx="18097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algn="r">
              <a:defRPr sz="933">
                <a:latin typeface="Arial" pitchFamily="34" charset="0"/>
              </a:defRPr>
            </a:lvl1pPr>
          </a:lstStyle>
          <a:p>
            <a:pPr>
              <a:defRPr/>
            </a:pPr>
            <a:fld id="{07C788E1-DB8C-4952-94C2-823FB04F80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3079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90488"/>
            <a:ext cx="5619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63575" y="58738"/>
            <a:ext cx="1400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85268" tIns="42635" rIns="85268" bIns="42635">
            <a:spAutoFit/>
          </a:bodyPr>
          <a:lstStyle>
            <a:lvl1pPr eaLnBrk="0" hangingPunct="0"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1pPr>
            <a:lvl2pPr marL="742950" indent="-285750" eaLnBrk="0" hangingPunct="0"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2pPr>
            <a:lvl3pPr marL="1143000" indent="-228600" eaLnBrk="0" hangingPunct="0"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3pPr>
            <a:lvl4pPr marL="1600200" indent="-228600" eaLnBrk="0" hangingPunct="0"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4pPr>
            <a:lvl5pPr marL="2057400" indent="-228600" eaLnBrk="0" hangingPunct="0"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Gill Sans" pitchFamily="-84" charset="0"/>
                <a:ea typeface="MS PGothic" pitchFamily="34" charset="-128"/>
                <a:sym typeface="Gill Sans" pitchFamily="-84" charset="0"/>
              </a:defRPr>
            </a:lvl9pPr>
          </a:lstStyle>
          <a:p>
            <a:pPr eaLnBrk="1" hangingPunct="1">
              <a:defRPr/>
            </a:pPr>
            <a:r>
              <a:rPr lang="en-US" altLang="en-US" sz="747" b="1" dirty="0">
                <a:latin typeface="Arial" pitchFamily="34" charset="0"/>
              </a:rPr>
              <a:t>National Aeronautics and </a:t>
            </a:r>
            <a:br>
              <a:rPr lang="en-US" altLang="en-US" sz="747" b="1" dirty="0">
                <a:latin typeface="Arial" pitchFamily="34" charset="0"/>
              </a:rPr>
            </a:br>
            <a:r>
              <a:rPr lang="en-US" altLang="en-US" sz="747" b="1" dirty="0">
                <a:latin typeface="Arial" pitchFamily="34" charset="0"/>
              </a:rPr>
              <a:t>Space Administration</a:t>
            </a:r>
          </a:p>
          <a:p>
            <a:pPr eaLnBrk="1" hangingPunct="1">
              <a:defRPr/>
            </a:pPr>
            <a:endParaRPr lang="en-US" altLang="en-US" sz="840" b="1" dirty="0"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altLang="en-US" sz="747" b="1" dirty="0">
                <a:latin typeface="Arial" pitchFamily="34" charset="0"/>
              </a:rPr>
              <a:t>Jet Propulsion Laboratory</a:t>
            </a:r>
          </a:p>
          <a:p>
            <a:pPr eaLnBrk="1" hangingPunct="1">
              <a:defRPr/>
            </a:pPr>
            <a:r>
              <a:rPr lang="en-US" altLang="en-US" sz="653" dirty="0">
                <a:latin typeface="Arial" pitchFamily="34" charset="0"/>
              </a:rPr>
              <a:t>California Institute of Technology</a:t>
            </a:r>
          </a:p>
          <a:p>
            <a:pPr eaLnBrk="1" hangingPunct="1">
              <a:defRPr/>
            </a:pPr>
            <a:r>
              <a:rPr lang="en-US" altLang="en-US" sz="653" dirty="0">
                <a:latin typeface="Arial" pitchFamily="34" charset="0"/>
              </a:rPr>
              <a:t>Pasadena, California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26330" algn="ctr" rtl="0" eaLnBrk="1" fontAlgn="base" hangingPunct="1">
        <a:spcBef>
          <a:spcPct val="0"/>
        </a:spcBef>
        <a:spcAft>
          <a:spcPct val="0"/>
        </a:spcAft>
        <a:defRPr sz="1867" b="1">
          <a:solidFill>
            <a:srgbClr val="663300"/>
          </a:solidFill>
          <a:latin typeface="Arial" pitchFamily="80" charset="0"/>
        </a:defRPr>
      </a:lvl6pPr>
      <a:lvl7pPr marL="852666" algn="ctr" rtl="0" eaLnBrk="1" fontAlgn="base" hangingPunct="1">
        <a:spcBef>
          <a:spcPct val="0"/>
        </a:spcBef>
        <a:spcAft>
          <a:spcPct val="0"/>
        </a:spcAft>
        <a:defRPr sz="1867" b="1">
          <a:solidFill>
            <a:srgbClr val="663300"/>
          </a:solidFill>
          <a:latin typeface="Arial" pitchFamily="80" charset="0"/>
        </a:defRPr>
      </a:lvl7pPr>
      <a:lvl8pPr marL="1279004" algn="ctr" rtl="0" eaLnBrk="1" fontAlgn="base" hangingPunct="1">
        <a:spcBef>
          <a:spcPct val="0"/>
        </a:spcBef>
        <a:spcAft>
          <a:spcPct val="0"/>
        </a:spcAft>
        <a:defRPr sz="1867" b="1">
          <a:solidFill>
            <a:srgbClr val="663300"/>
          </a:solidFill>
          <a:latin typeface="Arial" pitchFamily="80" charset="0"/>
        </a:defRPr>
      </a:lvl8pPr>
      <a:lvl9pPr marL="1705336" algn="ctr" rtl="0" eaLnBrk="1" fontAlgn="base" hangingPunct="1">
        <a:spcBef>
          <a:spcPct val="0"/>
        </a:spcBef>
        <a:spcAft>
          <a:spcPct val="0"/>
        </a:spcAft>
        <a:defRPr sz="1867" b="1">
          <a:solidFill>
            <a:srgbClr val="663300"/>
          </a:solidFill>
          <a:latin typeface="Arial" pitchFamily="80" charset="0"/>
        </a:defRPr>
      </a:lvl9pPr>
    </p:titleStyle>
    <p:bodyStyle>
      <a:lvl1pPr marL="315913" indent="-315913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8975" indent="-261938" algn="l" rtl="0" eaLnBrk="0" fontAlgn="base" hangingPunct="0">
        <a:spcBef>
          <a:spcPct val="20000"/>
        </a:spcBef>
        <a:spcAft>
          <a:spcPct val="0"/>
        </a:spcAft>
        <a:buChar char="–"/>
        <a:defRPr i="1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062038" indent="-2095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487488" indent="-209550" algn="l" rtl="0" eaLnBrk="0" fontAlgn="base" hangingPunct="0">
        <a:spcBef>
          <a:spcPct val="20000"/>
        </a:spcBef>
        <a:spcAft>
          <a:spcPct val="0"/>
        </a:spcAft>
        <a:buChar char="–"/>
        <a:defRPr sz="1500" i="1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914525" indent="-209550" algn="l" rtl="0" eaLnBrk="0" fontAlgn="base" hangingPunct="0">
        <a:spcBef>
          <a:spcPct val="20000"/>
        </a:spcBef>
        <a:spcAft>
          <a:spcPct val="0"/>
        </a:spcAft>
        <a:buChar char="»"/>
        <a:defRPr sz="1500" b="1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344838" indent="-213165" algn="l" rtl="0" eaLnBrk="1" fontAlgn="base" hangingPunct="1">
        <a:spcBef>
          <a:spcPct val="20000"/>
        </a:spcBef>
        <a:spcAft>
          <a:spcPct val="0"/>
        </a:spcAft>
        <a:buChar char="»"/>
        <a:defRPr sz="1307" b="1">
          <a:solidFill>
            <a:schemeClr val="accent2"/>
          </a:solidFill>
          <a:latin typeface="+mn-lt"/>
          <a:ea typeface="ＭＳ Ｐゴシック" pitchFamily="80" charset="-128"/>
        </a:defRPr>
      </a:lvl6pPr>
      <a:lvl7pPr marL="2771169" indent="-213165" algn="l" rtl="0" eaLnBrk="1" fontAlgn="base" hangingPunct="1">
        <a:spcBef>
          <a:spcPct val="20000"/>
        </a:spcBef>
        <a:spcAft>
          <a:spcPct val="0"/>
        </a:spcAft>
        <a:buChar char="»"/>
        <a:defRPr sz="1307" b="1">
          <a:solidFill>
            <a:schemeClr val="accent2"/>
          </a:solidFill>
          <a:latin typeface="+mn-lt"/>
          <a:ea typeface="ＭＳ Ｐゴシック" pitchFamily="80" charset="-128"/>
        </a:defRPr>
      </a:lvl7pPr>
      <a:lvl8pPr marL="3197505" indent="-213165" algn="l" rtl="0" eaLnBrk="1" fontAlgn="base" hangingPunct="1">
        <a:spcBef>
          <a:spcPct val="20000"/>
        </a:spcBef>
        <a:spcAft>
          <a:spcPct val="0"/>
        </a:spcAft>
        <a:buChar char="»"/>
        <a:defRPr sz="1307" b="1">
          <a:solidFill>
            <a:schemeClr val="accent2"/>
          </a:solidFill>
          <a:latin typeface="+mn-lt"/>
          <a:ea typeface="ＭＳ Ｐゴシック" pitchFamily="80" charset="-128"/>
        </a:defRPr>
      </a:lvl8pPr>
      <a:lvl9pPr marL="3623834" indent="-213165" algn="l" rtl="0" eaLnBrk="1" fontAlgn="base" hangingPunct="1">
        <a:spcBef>
          <a:spcPct val="20000"/>
        </a:spcBef>
        <a:spcAft>
          <a:spcPct val="0"/>
        </a:spcAft>
        <a:buChar char="»"/>
        <a:defRPr sz="1307" b="1">
          <a:solidFill>
            <a:schemeClr val="accent2"/>
          </a:solidFill>
          <a:latin typeface="+mn-lt"/>
          <a:ea typeface="ＭＳ Ｐゴシック" pitchFamily="80" charset="-128"/>
        </a:defRPr>
      </a:lvl9pPr>
    </p:bodyStyle>
    <p:otherStyle>
      <a:defPPr>
        <a:defRPr lang="en-US"/>
      </a:defPPr>
      <a:lvl1pPr marL="0" algn="l" defTabSz="42633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330" algn="l" defTabSz="42633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2666" algn="l" defTabSz="42633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79004" algn="l" defTabSz="42633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5336" algn="l" defTabSz="42633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1667" algn="l" defTabSz="42633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58005" algn="l" defTabSz="42633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4333" algn="l" defTabSz="42633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0671" algn="l" defTabSz="42633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064124" y="238324"/>
            <a:ext cx="3179763" cy="636587"/>
          </a:xfrm>
        </p:spPr>
        <p:txBody>
          <a:bodyPr rtlCol="0">
            <a:noAutofit/>
          </a:bodyPr>
          <a:lstStyle/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/>
              <a:buNone/>
              <a:defRPr/>
            </a:pPr>
            <a:r>
              <a:rPr lang="en-US" dirty="0"/>
              <a:t>Planetary Data System </a:t>
            </a:r>
          </a:p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/>
              <a:buNone/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27587" y="752425"/>
            <a:ext cx="3859213" cy="1287462"/>
          </a:xfrm>
        </p:spPr>
        <p:txBody>
          <a:bodyPr rtlCol="0">
            <a:noAutofit/>
          </a:bodyPr>
          <a:lstStyle/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defRPr/>
            </a:pPr>
            <a:r>
              <a:rPr lang="en-US" altLang="en-US" sz="2000" dirty="0"/>
              <a:t>The PDS4 Information Model</a:t>
            </a:r>
          </a:p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defRPr/>
            </a:pPr>
            <a:r>
              <a:rPr lang="en-US" sz="2000" b="0" dirty="0"/>
              <a:t>An Implementation-Agnostic Model for Interoperability</a:t>
            </a:r>
            <a:endParaRPr lang="en-US" altLang="en-US" sz="2000" dirty="0"/>
          </a:p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defRPr/>
            </a:pP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028029" y="2139950"/>
            <a:ext cx="3581400" cy="2120900"/>
          </a:xfrm>
        </p:spPr>
        <p:txBody>
          <a:bodyPr rtlCol="0">
            <a:noAutofit/>
          </a:bodyPr>
          <a:lstStyle/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defRPr/>
            </a:pPr>
            <a:r>
              <a:rPr lang="en-US" sz="1800" b="1" dirty="0"/>
              <a:t>J. Steven Hughes</a:t>
            </a:r>
          </a:p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defRPr/>
            </a:pPr>
            <a:r>
              <a:rPr lang="en-US" sz="1800" b="1" dirty="0"/>
              <a:t>Anne C. Raugh</a:t>
            </a:r>
          </a:p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defRPr/>
            </a:pPr>
            <a:r>
              <a:rPr lang="en-US" altLang="en-US" sz="1600" dirty="0"/>
              <a:t>DM II - Thursday, May 11 </a:t>
            </a:r>
          </a:p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defRPr/>
            </a:pPr>
            <a:r>
              <a:rPr lang="en-US" altLang="en-US" sz="1600" dirty="0"/>
              <a:t>11:00-12:30, Plenary Room</a:t>
            </a:r>
          </a:p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defRPr/>
            </a:pPr>
            <a:endParaRPr lang="en-US" sz="1600" b="1" dirty="0"/>
          </a:p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defRPr/>
            </a:pPr>
            <a:r>
              <a:rPr lang="en-US" sz="1600" b="1" dirty="0"/>
              <a:t>2023 IVOA Interop Meeting</a:t>
            </a:r>
          </a:p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defRPr/>
            </a:pPr>
            <a:r>
              <a:rPr lang="en-US" sz="1600" dirty="0"/>
              <a:t>Monday 8 - Friday 12, May 2023</a:t>
            </a:r>
            <a:br>
              <a:rPr lang="en-US" sz="1600" dirty="0"/>
            </a:br>
            <a:r>
              <a:rPr lang="en-US" sz="1600" dirty="0"/>
              <a:t>Congress Center, CNR Research Area, Bologna, Italy 	</a:t>
            </a:r>
          </a:p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/>
              <a:buNone/>
              <a:defRPr/>
            </a:pPr>
            <a:endParaRPr lang="en-US" sz="1600" dirty="0"/>
          </a:p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/>
              <a:buNone/>
              <a:defRPr/>
            </a:pPr>
            <a:endParaRPr lang="en-US" altLang="en-US" sz="1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403850" y="5715000"/>
            <a:ext cx="3179763" cy="685800"/>
          </a:xfrm>
        </p:spPr>
        <p:txBody>
          <a:bodyPr rtlCol="0">
            <a:noAutofit/>
          </a:bodyPr>
          <a:lstStyle/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/>
              <a:buNone/>
              <a:defRPr/>
            </a:pPr>
            <a:r>
              <a:rPr lang="en-US" dirty="0"/>
              <a:t>Copyright 2023. All rights reserved.</a:t>
            </a:r>
          </a:p>
          <a:p>
            <a:pPr defTabSz="434340" eaLnBrk="1" fontAlgn="auto" hangingPunct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/>
              <a:buNone/>
              <a:defRPr/>
            </a:pPr>
            <a:endParaRPr lang="en-US" dirty="0"/>
          </a:p>
        </p:txBody>
      </p:sp>
      <p:pic>
        <p:nvPicPr>
          <p:cNvPr id="8198" name="Picture Placeholder 21" descr="Photo-2015-03-12-085758 - D2015_0302_D370_CMSalt2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27414" r="11723"/>
          <a:stretch>
            <a:fillRect/>
          </a:stretch>
        </p:blipFill>
        <p:spPr>
          <a:xfrm>
            <a:off x="0" y="757238"/>
            <a:ext cx="4935538" cy="4576762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147763"/>
            <a:ext cx="8150225" cy="51101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</a:rPr>
              <a:t>PDS4 Concept Map</a:t>
            </a:r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77050" y="5832475"/>
            <a:ext cx="1809750" cy="425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E58FCC-38CE-4886-BD88-02CE13C69E84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1" name="Rectangle 60"/>
          <p:cNvSpPr>
            <a:spLocks noChangeArrowheads="1"/>
          </p:cNvSpPr>
          <p:nvPr/>
        </p:nvSpPr>
        <p:spPr bwMode="auto">
          <a:xfrm>
            <a:off x="2590800" y="228600"/>
            <a:ext cx="4946437" cy="51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334" tIns="42667" rIns="85334" bIns="4266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PDS4 Ontology (1)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460"/>
            <a:ext cx="8686800" cy="435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147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1" name="Rectangle 60"/>
          <p:cNvSpPr>
            <a:spLocks noChangeArrowheads="1"/>
          </p:cNvSpPr>
          <p:nvPr/>
        </p:nvSpPr>
        <p:spPr bwMode="auto">
          <a:xfrm>
            <a:off x="1981200" y="152400"/>
            <a:ext cx="6546637" cy="70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334" tIns="42667" rIns="85334" bIns="4266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PDS4 Ontology - 2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ISO/IEC 11179 – Metadata Registry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220"/>
            <a:ext cx="8686800" cy="44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4790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Model (IM)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843838" cy="3622675"/>
          </a:xfrm>
        </p:spPr>
        <p:txBody>
          <a:bodyPr/>
          <a:lstStyle/>
          <a:p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 information model is a representation of concepts, relationships, constraints, rules, and operations to specify data semantics for a chosen domain of discourse.” </a:t>
            </a:r>
            <a:r>
              <a:rPr lang="en-US" sz="24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endParaRPr lang="en-US" sz="11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kern="12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The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Information Model (IM) </a:t>
            </a:r>
            <a:r>
              <a:rPr lang="en-US" sz="2400" b="0" kern="12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defines a knowledge base for the community.</a:t>
            </a:r>
            <a:endParaRPr lang="en-US" sz="1000" b="0" kern="1200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342900" indent="-3429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kern="12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The 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IM</a:t>
            </a:r>
            <a:r>
              <a:rPr lang="en-US" sz="2400" b="0" kern="12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remains independent of the implementation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indent="-3429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It provides a sharable, stable, and organized structure of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information requirements 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for information systems development </a:t>
            </a:r>
          </a:p>
          <a:p>
            <a:pPr marL="0" indent="0">
              <a:buNone/>
            </a:pPr>
            <a:endParaRPr lang="en-US" sz="261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61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1307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</p:spPr>
        <p:txBody>
          <a:bodyPr/>
          <a:lstStyle/>
          <a:p>
            <a:pPr defTabSz="853410" eaLnBrk="1" hangingPunct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Gill Sans" pitchFamily="-84" charset="0"/>
            </a:endParaRPr>
          </a:p>
          <a:p>
            <a:pPr defTabSz="853410" eaLnBrk="1" hangingPunct="1"/>
            <a:fld id="{AF0C8947-5007-485D-AAD2-775F75C9582E}" type="slidenum"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Gill Sans" pitchFamily="-84" charset="0"/>
              </a:rPr>
              <a:pPr defTabSz="853410" eaLnBrk="1" hangingPunct="1"/>
              <a:t>13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Gill Sans" pitchFamily="-8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" y="5797558"/>
            <a:ext cx="6825908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410" eaLnBrk="1" hangingPunct="1"/>
            <a:r>
              <a:rPr lang="en-US" sz="112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Gill Sans" pitchFamily="-84" charset="0"/>
              </a:rPr>
              <a:t>1</a:t>
            </a:r>
            <a:r>
              <a:rPr lang="en-US" sz="112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Gill Sans" pitchFamily="-84" charset="0"/>
              </a:rPr>
              <a:t> Lee, Y. T. 1999. Information Modeling: From Design To Implementation. In Proceedings of the Second World</a:t>
            </a:r>
          </a:p>
          <a:p>
            <a:pPr defTabSz="853410" eaLnBrk="1" hangingPunct="1"/>
            <a:r>
              <a:rPr lang="en-US" sz="112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Gill Sans" pitchFamily="-84" charset="0"/>
              </a:rPr>
              <a:t>  Manufacturing Congress, ed. S. </a:t>
            </a:r>
            <a:r>
              <a:rPr lang="en-US" sz="112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Gill Sans" pitchFamily="-84" charset="0"/>
              </a:rPr>
              <a:t>Nahavandi</a:t>
            </a:r>
            <a:r>
              <a:rPr lang="en-US" sz="112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Gill Sans" pitchFamily="-84" charset="0"/>
              </a:rPr>
              <a:t> and M. </a:t>
            </a:r>
            <a:r>
              <a:rPr lang="en-US" sz="112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Gill Sans" pitchFamily="-84" charset="0"/>
              </a:rPr>
              <a:t>Saadat</a:t>
            </a:r>
            <a:r>
              <a:rPr lang="en-US" sz="112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Gill Sans" pitchFamily="-84" charset="0"/>
              </a:rPr>
              <a:t>, 315-321. Canada/Switzerland: International Computer</a:t>
            </a:r>
          </a:p>
          <a:p>
            <a:pPr defTabSz="853410" eaLnBrk="1" hangingPunct="1"/>
            <a:r>
              <a:rPr lang="en-US" sz="112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Gill Sans" pitchFamily="-84" charset="0"/>
              </a:rPr>
              <a:t>  Science Conventions.</a:t>
            </a:r>
          </a:p>
        </p:txBody>
      </p:sp>
    </p:spTree>
    <p:extLst>
      <p:ext uri="{BB962C8B-B14F-4D97-AF65-F5344CB8AC3E}">
        <p14:creationId xmlns:p14="http://schemas.microsoft.com/office/powerpoint/2010/main" val="9487574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017560" y="1300480"/>
            <a:ext cx="3593041" cy="48303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511" tIns="45256" rIns="90511" bIns="45256">
            <a:spAutoFit/>
          </a:bodyPr>
          <a:lstStyle/>
          <a:p>
            <a:pPr defTabSz="905220" eaLnBrk="1" hangingPunct="1"/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Gill Sans" pitchFamily="-84" charset="0"/>
              </a:rPr>
              <a:t>Product</a:t>
            </a:r>
          </a:p>
          <a:p>
            <a:pPr defTabSz="905220" eaLnBrk="1" hangingPunct="1"/>
            <a:endParaRPr lang="en-US" sz="1400" b="1" dirty="0">
              <a:solidFill>
                <a:srgbClr val="000000"/>
              </a:solidFill>
              <a:latin typeface="Verdana" pitchFamily="3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400" dirty="0">
                <a:solidFill>
                  <a:schemeClr val="tx1"/>
                </a:solidFill>
              </a:rPr>
              <a:t>From Information Model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 to Product Label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</p:spPr>
        <p:txBody>
          <a:bodyPr/>
          <a:lstStyle/>
          <a:p>
            <a:pPr defTabSz="853410" eaLnBrk="1" hangingPunct="1"/>
            <a:fld id="{B4BC9CAB-BF2A-4744-ADF3-CFC28E01415B}" type="slidenum">
              <a:rPr lang="en-US">
                <a:solidFill>
                  <a:srgbClr val="000000"/>
                </a:solidFill>
                <a:sym typeface="Gill Sans" pitchFamily="-84" charset="0"/>
              </a:rPr>
              <a:pPr defTabSz="853410" eaLnBrk="1" hangingPunct="1"/>
              <a:t>14</a:t>
            </a:fld>
            <a:endParaRPr lang="en-US" dirty="0">
              <a:solidFill>
                <a:srgbClr val="000000"/>
              </a:solidFill>
              <a:sym typeface="Gill Sans" pitchFamily="-8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167208" y="1564641"/>
            <a:ext cx="3369310" cy="41983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511" tIns="45256" rIns="90511" bIns="45256">
            <a:spAutoFit/>
          </a:bodyPr>
          <a:lstStyle/>
          <a:p>
            <a:pPr defTabSz="905220" eaLnBrk="1" hangingPunct="1"/>
            <a:r>
              <a:rPr lang="en-US" sz="1213" b="1" dirty="0">
                <a:solidFill>
                  <a:srgbClr val="000000"/>
                </a:solidFill>
                <a:latin typeface="Verdana" pitchFamily="34" charset="0"/>
                <a:sym typeface="Gill Sans" pitchFamily="-84" charset="0"/>
              </a:rPr>
              <a:t>Tagged Data Object</a:t>
            </a:r>
          </a:p>
          <a:p>
            <a:pPr defTabSz="905220" eaLnBrk="1" hangingPunct="1"/>
            <a:r>
              <a:rPr lang="en-US" sz="1213" b="1" dirty="0">
                <a:solidFill>
                  <a:srgbClr val="000000"/>
                </a:solidFill>
                <a:latin typeface="Verdana" pitchFamily="34" charset="0"/>
                <a:sym typeface="Gill Sans" pitchFamily="-84" charset="0"/>
              </a:rPr>
              <a:t>   </a:t>
            </a:r>
            <a:r>
              <a:rPr lang="en-US" sz="933" dirty="0">
                <a:solidFill>
                  <a:srgbClr val="000000"/>
                </a:solidFill>
                <a:latin typeface="Verdana" pitchFamily="34" charset="0"/>
                <a:sym typeface="Gill Sans" pitchFamily="-84" charset="0"/>
              </a:rPr>
              <a:t>(Information Object)</a:t>
            </a:r>
          </a:p>
          <a:p>
            <a:pPr defTabSz="905220" eaLnBrk="1" hangingPunct="1"/>
            <a:endParaRPr lang="en-US" sz="933" dirty="0">
              <a:solidFill>
                <a:srgbClr val="000000"/>
              </a:solidFill>
              <a:latin typeface="Verdana" pitchFamily="3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  <a:p>
            <a:pPr defTabSz="905220" eaLnBrk="1" hangingPunct="1"/>
            <a:endParaRPr lang="en-US" sz="2333" b="1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554519" y="2597999"/>
            <a:ext cx="823807" cy="608965"/>
            <a:chOff x="2016" y="1632"/>
            <a:chExt cx="528" cy="384"/>
          </a:xfrm>
        </p:grpSpPr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016" y="1632"/>
              <a:ext cx="528" cy="384"/>
            </a:xfrm>
            <a:prstGeom prst="flowChartDocumen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53410" eaLnBrk="1" hangingPunct="1"/>
              <a:endParaRPr lang="en-US" sz="747" dirty="0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endParaRPr>
            </a:p>
          </p:txBody>
        </p:sp>
        <p:sp>
          <p:nvSpPr>
            <p:cNvPr id="9" name="Rectangle 34"/>
            <p:cNvSpPr>
              <a:spLocks noChangeArrowheads="1"/>
            </p:cNvSpPr>
            <p:nvPr/>
          </p:nvSpPr>
          <p:spPr bwMode="auto">
            <a:xfrm>
              <a:off x="2091" y="1680"/>
              <a:ext cx="401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05220" eaLnBrk="1" hangingPunct="1"/>
              <a:r>
                <a:rPr lang="en-US" sz="1027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  <a:sym typeface="Gill Sans" pitchFamily="-84" charset="0"/>
                </a:rPr>
                <a:t>XML </a:t>
              </a:r>
            </a:p>
            <a:p>
              <a:pPr algn="ctr" defTabSz="905220" eaLnBrk="1" hangingPunct="1"/>
              <a:r>
                <a:rPr lang="en-US" sz="1027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  <a:sym typeface="Gill Sans" pitchFamily="-84" charset="0"/>
                </a:rPr>
                <a:t> Schema</a:t>
              </a:r>
            </a:p>
          </p:txBody>
        </p:sp>
      </p:grp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3907580" y="1633643"/>
            <a:ext cx="559449" cy="3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05220" eaLnBrk="1" hangingPunct="1"/>
            <a:r>
              <a:rPr lang="en-US" sz="1027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  <a:sym typeface="Gill Sans" pitchFamily="-84" charset="0"/>
              </a:rPr>
              <a:t>Used to</a:t>
            </a:r>
          </a:p>
          <a:p>
            <a:pPr defTabSz="905220" eaLnBrk="1" hangingPunct="1"/>
            <a:r>
              <a:rPr lang="en-US" sz="1027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  <a:sym typeface="Gill Sans" pitchFamily="-84" charset="0"/>
              </a:rPr>
              <a:t> Create</a:t>
            </a:r>
          </a:p>
        </p:txBody>
      </p:sp>
      <p:sp>
        <p:nvSpPr>
          <p:cNvPr id="11" name="Rectangle 38"/>
          <p:cNvSpPr>
            <a:spLocks noChangeArrowheads="1"/>
          </p:cNvSpPr>
          <p:nvPr/>
        </p:nvSpPr>
        <p:spPr bwMode="auto">
          <a:xfrm>
            <a:off x="6903720" y="4196080"/>
            <a:ext cx="721351" cy="15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05220" eaLnBrk="1" hangingPunct="1"/>
            <a:r>
              <a:rPr lang="en-US" sz="1027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  <a:sym typeface="Gill Sans" pitchFamily="-84" charset="0"/>
              </a:rPr>
              <a:t>Describes</a:t>
            </a: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3300308" y="3561928"/>
            <a:ext cx="1628651" cy="15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05220" eaLnBrk="1" hangingPunct="1"/>
            <a:r>
              <a:rPr lang="en-US" sz="1027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  <a:sym typeface="Gill Sans" pitchFamily="-84" charset="0"/>
              </a:rPr>
              <a:t>Extracted/Specialized</a:t>
            </a:r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>
            <a:off x="1369697" y="2966509"/>
            <a:ext cx="524510" cy="686011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5339" tIns="42670" rIns="85339" bIns="42670"/>
          <a:lstStyle/>
          <a:p>
            <a:pPr defTabSz="853410" eaLnBrk="1" hangingPunct="1"/>
            <a:endParaRPr lang="en-US" sz="747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14" name="Text Box 60"/>
          <p:cNvSpPr txBox="1">
            <a:spLocks noChangeArrowheads="1"/>
          </p:cNvSpPr>
          <p:nvPr/>
        </p:nvSpPr>
        <p:spPr bwMode="auto">
          <a:xfrm>
            <a:off x="76202" y="963508"/>
            <a:ext cx="1487381" cy="49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511" tIns="45256" rIns="90511" bIns="45256">
            <a:spAutoFit/>
          </a:bodyPr>
          <a:lstStyle/>
          <a:p>
            <a:pPr defTabSz="905220" eaLnBrk="1" hangingPunct="1"/>
            <a:r>
              <a:rPr lang="en-US" sz="1307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  <a:sym typeface="Gill Sans" pitchFamily="-84" charset="0"/>
              </a:rPr>
              <a:t>Information</a:t>
            </a:r>
          </a:p>
          <a:p>
            <a:pPr defTabSz="905220" eaLnBrk="1" hangingPunct="1"/>
            <a:r>
              <a:rPr lang="en-US" sz="1307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  <a:sym typeface="Gill Sans" pitchFamily="-84" charset="0"/>
              </a:rPr>
              <a:t>Model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614921" y="5120640"/>
            <a:ext cx="870431" cy="15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05220" eaLnBrk="1" hangingPunct="1"/>
            <a:r>
              <a:rPr lang="en-US" sz="1027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  <a:sym typeface="Gill Sans" pitchFamily="-84" charset="0"/>
              </a:rPr>
              <a:t>Data Object</a:t>
            </a: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6781800" y="4124960"/>
            <a:ext cx="1" cy="40639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5339" tIns="42670" rIns="85339" bIns="42670"/>
          <a:lstStyle/>
          <a:p>
            <a:pPr defTabSz="853410" eaLnBrk="1" hangingPunct="1"/>
            <a:endParaRPr lang="en-US" sz="747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289686" y="3810848"/>
            <a:ext cx="2469938" cy="1851660"/>
            <a:chOff x="912" y="2208"/>
            <a:chExt cx="1584" cy="1632"/>
          </a:xfrm>
        </p:grpSpPr>
        <p:sp>
          <p:nvSpPr>
            <p:cNvPr id="18" name="Rounded Rectangle 48"/>
            <p:cNvSpPr>
              <a:spLocks noChangeArrowheads="1"/>
            </p:cNvSpPr>
            <p:nvPr/>
          </p:nvSpPr>
          <p:spPr bwMode="auto">
            <a:xfrm>
              <a:off x="912" y="2208"/>
              <a:ext cx="1584" cy="1632"/>
            </a:xfrm>
            <a:prstGeom prst="roundRect">
              <a:avLst>
                <a:gd name="adj" fmla="val 16667"/>
              </a:avLst>
            </a:prstGeom>
            <a:solidFill>
              <a:srgbClr val="B3B3B3">
                <a:alpha val="25882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516" tIns="45258" rIns="90516" bIns="45258"/>
            <a:lstStyle/>
            <a:p>
              <a:pPr defTabSz="905220" eaLnBrk="1" hangingPunct="1"/>
              <a:endParaRPr lang="en-US" sz="1213" b="1" dirty="0">
                <a:solidFill>
                  <a:srgbClr val="000000"/>
                </a:solidFill>
                <a:latin typeface="Verdana" pitchFamily="34" charset="0"/>
                <a:sym typeface="Gill Sans" pitchFamily="-84" charset="0"/>
              </a:endParaRPr>
            </a:p>
          </p:txBody>
        </p: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1296" y="2256"/>
              <a:ext cx="720" cy="624"/>
              <a:chOff x="1104" y="2976"/>
              <a:chExt cx="720" cy="624"/>
            </a:xfrm>
          </p:grpSpPr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1104" y="2976"/>
                <a:ext cx="720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516" tIns="45258" rIns="90516" bIns="45258" anchor="ctr"/>
              <a:lstStyle/>
              <a:p>
                <a:pPr algn="ctr" defTabSz="905220" eaLnBrk="1" hangingPunct="1"/>
                <a:r>
                  <a:rPr lang="en-US" sz="1027" b="1" dirty="0">
                    <a:solidFill>
                      <a:srgbClr val="000000"/>
                    </a:solidFill>
                    <a:latin typeface="Verdana" pitchFamily="34" charset="0"/>
                    <a:sym typeface="Gill Sans" pitchFamily="-84" charset="0"/>
                  </a:rPr>
                  <a:t>Data Element</a:t>
                </a: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1104" y="3408"/>
                <a:ext cx="720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516" tIns="45258" rIns="90516" bIns="45258" anchor="ctr"/>
              <a:lstStyle/>
              <a:p>
                <a:pPr algn="ctr" defTabSz="905220" eaLnBrk="1" hangingPunct="1"/>
                <a:r>
                  <a:rPr lang="en-US" sz="1027" b="1" dirty="0">
                    <a:solidFill>
                      <a:srgbClr val="000000"/>
                    </a:solidFill>
                    <a:latin typeface="Verdana" pitchFamily="34" charset="0"/>
                    <a:sym typeface="Gill Sans" pitchFamily="-84" charset="0"/>
                  </a:rPr>
                  <a:t>Class</a:t>
                </a:r>
              </a:p>
            </p:txBody>
          </p:sp>
          <p:sp>
            <p:nvSpPr>
              <p:cNvPr id="23" name="Line 21"/>
              <p:cNvSpPr>
                <a:spLocks noChangeShapeType="1"/>
              </p:cNvSpPr>
              <p:nvPr/>
            </p:nvSpPr>
            <p:spPr bwMode="auto">
              <a:xfrm flipV="1">
                <a:off x="1488" y="3168"/>
                <a:ext cx="0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853410" eaLnBrk="1" hangingPunct="1"/>
                <a:endParaRPr lang="en-US" sz="747" dirty="0">
                  <a:solidFill>
                    <a:srgbClr val="000000"/>
                  </a:solidFill>
                  <a:latin typeface="Gill Sans" pitchFamily="-84" charset="0"/>
                  <a:sym typeface="Gill Sans" pitchFamily="-84" charset="0"/>
                </a:endParaRPr>
              </a:p>
            </p:txBody>
          </p:sp>
          <p:sp>
            <p:nvSpPr>
              <p:cNvPr id="24" name="Rectangle 5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168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05220" eaLnBrk="1" hangingPunct="1"/>
                <a:r>
                  <a:rPr lang="en-US" sz="1027" b="1" dirty="0">
                    <a:solidFill>
                      <a:srgbClr val="000000"/>
                    </a:solidFill>
                    <a:latin typeface="Verdana" pitchFamily="34" charset="0"/>
                    <a:cs typeface="Arial" pitchFamily="34" charset="0"/>
                    <a:sym typeface="Gill Sans" pitchFamily="-84" charset="0"/>
                  </a:rPr>
                  <a:t>has</a:t>
                </a:r>
                <a:endParaRPr lang="en-US" sz="1773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  <a:sym typeface="Gill Sans" pitchFamily="-84" charset="0"/>
                </a:endParaRPr>
              </a:p>
            </p:txBody>
          </p:sp>
        </p:grp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1023" y="3005"/>
              <a:ext cx="1345" cy="7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516" tIns="45258" rIns="90516" bIns="45258">
              <a:spAutoFit/>
            </a:bodyPr>
            <a:lstStyle/>
            <a:p>
              <a:pPr algn="ctr" defTabSz="905220" eaLnBrk="1" hangingPunct="1"/>
              <a:r>
                <a:rPr lang="en-US" sz="1493" b="1" dirty="0">
                  <a:solidFill>
                    <a:srgbClr val="000000"/>
                  </a:solidFill>
                  <a:latin typeface="Verdana" pitchFamily="34" charset="0"/>
                  <a:sym typeface="Gill Sans" pitchFamily="-84" charset="0"/>
                </a:rPr>
                <a:t>Planetary Science</a:t>
              </a:r>
            </a:p>
            <a:p>
              <a:pPr algn="ctr" defTabSz="905220" eaLnBrk="1" hangingPunct="1"/>
              <a:r>
                <a:rPr lang="en-US" sz="1493" b="1" dirty="0">
                  <a:solidFill>
                    <a:srgbClr val="000000"/>
                  </a:solidFill>
                  <a:latin typeface="Verdana" pitchFamily="34" charset="0"/>
                  <a:sym typeface="Gill Sans" pitchFamily="-84" charset="0"/>
                </a:rPr>
                <a:t>Data Dictionary</a:t>
              </a:r>
            </a:p>
            <a:p>
              <a:pPr algn="ctr" defTabSz="905220" eaLnBrk="1" hangingPunct="1"/>
              <a:endParaRPr lang="en-US" sz="1213" b="1" dirty="0">
                <a:solidFill>
                  <a:srgbClr val="000000"/>
                </a:solidFill>
                <a:latin typeface="Verdana" pitchFamily="34" charset="0"/>
                <a:sym typeface="Gill Sans" pitchFamily="-84" charset="0"/>
              </a:endParaRPr>
            </a:p>
            <a:p>
              <a:pPr algn="ctr" defTabSz="905220" eaLnBrk="1" hangingPunct="1"/>
              <a:r>
                <a:rPr lang="en-US" sz="1027" dirty="0">
                  <a:solidFill>
                    <a:srgbClr val="000000"/>
                  </a:solidFill>
                  <a:latin typeface="Verdana" pitchFamily="34" charset="0"/>
                  <a:sym typeface="Gill Sans" pitchFamily="-84" charset="0"/>
                </a:rPr>
                <a:t> </a:t>
              </a:r>
            </a:p>
          </p:txBody>
        </p:sp>
      </p:grpSp>
      <p:sp>
        <p:nvSpPr>
          <p:cNvPr id="25" name="Text Box 60"/>
          <p:cNvSpPr txBox="1">
            <a:spLocks noChangeArrowheads="1"/>
          </p:cNvSpPr>
          <p:nvPr/>
        </p:nvSpPr>
        <p:spPr bwMode="auto">
          <a:xfrm>
            <a:off x="676276" y="3489327"/>
            <a:ext cx="1123103" cy="43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11" tIns="45256" rIns="90511" bIns="45256">
            <a:spAutoFit/>
          </a:bodyPr>
          <a:lstStyle/>
          <a:p>
            <a:pPr defTabSz="905220" eaLnBrk="1" hangingPunct="1"/>
            <a:r>
              <a:rPr lang="en-US" sz="112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  <a:sym typeface="Gill Sans" pitchFamily="-84" charset="0"/>
              </a:rPr>
              <a:t>Expressed As</a:t>
            </a:r>
          </a:p>
        </p:txBody>
      </p:sp>
      <p:sp>
        <p:nvSpPr>
          <p:cNvPr id="26" name="Line 58"/>
          <p:cNvSpPr>
            <a:spLocks noChangeShapeType="1"/>
          </p:cNvSpPr>
          <p:nvPr/>
        </p:nvSpPr>
        <p:spPr bwMode="auto">
          <a:xfrm flipV="1">
            <a:off x="4276720" y="1786050"/>
            <a:ext cx="598593" cy="45635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5339" tIns="42670" rIns="85339" bIns="42670"/>
          <a:lstStyle/>
          <a:p>
            <a:pPr defTabSz="853410" eaLnBrk="1" hangingPunct="1"/>
            <a:endParaRPr lang="en-US" sz="747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27" name="Line 58"/>
          <p:cNvSpPr>
            <a:spLocks noChangeShapeType="1"/>
          </p:cNvSpPr>
          <p:nvPr/>
        </p:nvSpPr>
        <p:spPr bwMode="auto">
          <a:xfrm flipV="1">
            <a:off x="3069168" y="3292265"/>
            <a:ext cx="496359" cy="441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5339" tIns="42670" rIns="85339" bIns="42670"/>
          <a:lstStyle/>
          <a:p>
            <a:pPr defTabSz="853410" eaLnBrk="1" hangingPunct="1"/>
            <a:endParaRPr lang="en-US" sz="747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pic>
        <p:nvPicPr>
          <p:cNvPr id="28" name="Picture 27" descr="mo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461347"/>
            <a:ext cx="3357658" cy="143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Line 58"/>
          <p:cNvSpPr>
            <a:spLocks noChangeShapeType="1"/>
          </p:cNvSpPr>
          <p:nvPr/>
        </p:nvSpPr>
        <p:spPr bwMode="auto">
          <a:xfrm flipV="1">
            <a:off x="4490085" y="2581064"/>
            <a:ext cx="497840" cy="46228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5339" tIns="42670" rIns="85339" bIns="42670"/>
          <a:lstStyle/>
          <a:p>
            <a:pPr defTabSz="853410" eaLnBrk="1" hangingPunct="1"/>
            <a:endParaRPr lang="en-US" sz="747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31" name="Rectangle 43"/>
          <p:cNvSpPr>
            <a:spLocks noChangeArrowheads="1"/>
          </p:cNvSpPr>
          <p:nvPr/>
        </p:nvSpPr>
        <p:spPr bwMode="auto">
          <a:xfrm>
            <a:off x="4293871" y="2340613"/>
            <a:ext cx="684483" cy="15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05220" eaLnBrk="1" hangingPunct="1"/>
            <a:r>
              <a:rPr lang="en-US" sz="1027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  <a:sym typeface="Gill Sans" pitchFamily="-84" charset="0"/>
              </a:rPr>
              <a:t>Validates</a:t>
            </a:r>
          </a:p>
        </p:txBody>
      </p: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5339081" y="1949873"/>
            <a:ext cx="2859768" cy="23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93" tIns="45247" rIns="90493" bIns="452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&lt;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local_identifier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&gt;MPFL_M_IMP_IMAGE&lt;/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local_identifier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&lt;offset unit="byte"&gt;0&lt;/offset&gt;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&lt;axes&gt;2&lt;/axes&gt;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&lt;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axis_index_order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Last_Index_Fastest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&lt;/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axis_index_order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&lt;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encoding_type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&gt;Binary&lt;/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encoding_type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&lt;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Element_Array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    &lt;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data_type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&gt;SignedMSB4&lt;/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data_type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    &lt;unit&gt;pixel&lt;/unit&gt;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&lt;/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Element_Array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&lt;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Axis_Array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    &lt;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axis_name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&gt;Line&lt;/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axis_name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    &lt;elements&gt;248&lt;/elements&gt;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    &lt;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sequence_number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&gt;1&lt;/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sequence_number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&lt;/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Axis_Array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&lt;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Axis_Array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    &lt;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axis_name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&gt;Sample&lt;/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axis_name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    &lt;elements&gt;256&lt;/elements&gt;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    &lt;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sequence_number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&gt;2&lt;/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sequence_number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     &lt;/</a:t>
            </a:r>
            <a:r>
              <a:rPr lang="en-US" altLang="en-US" sz="747" dirty="0" err="1">
                <a:solidFill>
                  <a:srgbClr val="000000"/>
                </a:solidFill>
                <a:sym typeface="Gill Sans" pitchFamily="-84" charset="0"/>
              </a:rPr>
              <a:t>Axis_Array</a:t>
            </a:r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&gt;</a:t>
            </a:r>
          </a:p>
          <a:p>
            <a:pPr defTabSz="853410" eaLnBrk="1" hangingPunct="1"/>
            <a:r>
              <a:rPr lang="en-US" altLang="en-US" sz="747" dirty="0">
                <a:solidFill>
                  <a:srgbClr val="000000"/>
                </a:solidFill>
                <a:sym typeface="Gill Sans" pitchFamily="-84" charset="0"/>
              </a:rPr>
              <a:t>&lt;/Array_2D_Image&gt;</a:t>
            </a:r>
          </a:p>
        </p:txBody>
      </p:sp>
      <p:pic>
        <p:nvPicPr>
          <p:cNvPr id="7" name="Picture 6" descr="satu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1" y="4551680"/>
            <a:ext cx="1473637" cy="114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59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</a:rPr>
              <a:t>Model Driven Architecture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85010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564FD373-FCA0-4B90-A4E6-C295F493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750" y="0"/>
            <a:ext cx="7385050" cy="1066800"/>
          </a:xfrm>
        </p:spPr>
        <p:txBody>
          <a:bodyPr/>
          <a:lstStyle/>
          <a:p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Artifacts Generated from the Model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D5F3C-2228-482A-9AE4-87B3F962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905000"/>
            <a:ext cx="8610600" cy="324802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</a:rPr>
              <a:t>XML Schema and 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 err="1">
                <a:solidFill>
                  <a:schemeClr val="tx1"/>
                </a:solidFill>
              </a:rPr>
              <a:t>Schematron</a:t>
            </a:r>
            <a:r>
              <a:rPr lang="en-US" altLang="en-US" sz="2400" dirty="0">
                <a:solidFill>
                  <a:schemeClr val="tx1"/>
                </a:solidFill>
              </a:rPr>
              <a:t> Files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693360" indent="-26667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66708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493390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20073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46756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773439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200122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626805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0D119B-38AB-49DF-8FAD-A64A584FD896}" type="slidenum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pPr marL="0" marR="0" lvl="0" indent="0" algn="r" defTabSz="8534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+mn-cs"/>
              <a:sym typeface="Gill Sans" pitchFamily="-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771" y="1137920"/>
            <a:ext cx="7609840" cy="3109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xs:complexType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name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"Array"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xs:annotation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xs:documentation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The Array class defines a homogeneous N-dimensional array of scalars. …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xs:annotation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xs:complexContent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xs:extension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base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pds:Byte_Stream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xs:sequence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xs:element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name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"offset"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type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pds:offset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minOccurs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"1"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maxOccurs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"1"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xs:element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xs:element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name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"axes"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type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pds:axes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minOccurs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"1"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maxOccurs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"1"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xs:element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xs:element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name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axis_index_order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type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pds:axis_index_order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minOccurs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"1“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…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xs:element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name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"description"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type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pds:description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minOccurs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"0"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maxOccurs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"1"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…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xs:element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name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Element_Array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type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pds:Element_Array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minOccurs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"1“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…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xs:element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name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Axis_Array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type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pds:Axis_Array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minOccurs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"1“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…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…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endParaRPr kumimoji="0" lang="en-US" sz="130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itchFamily="-84" charset="0"/>
              <a:ea typeface="MS PGothic" panose="020B0600070205080204" pitchFamily="34" charset="-128"/>
              <a:cs typeface="+mn-cs"/>
              <a:sym typeface="Gill Sans" pitchFamily="-8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680" y="4379130"/>
            <a:ext cx="7661264" cy="896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sch:pattern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sch:rule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context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pds:Array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pds:axis_index_order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sch:assert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5844C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test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FF804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=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". = ('Last Index Fastest')"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b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</a:b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The attribute 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pds:axis_index_order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must be equal to the value 'Last Index Fastest'.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sch:assert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  <a:endParaRPr kumimoji="0" lang="en-US" sz="130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itchFamily="-84" charset="0"/>
              <a:ea typeface="MS PGothic" panose="020B0600070205080204" pitchFamily="34" charset="-128"/>
              <a:cs typeface="+mn-cs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61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</a:rPr>
              <a:t>XML Product Templates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 and Labels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693360" indent="-26667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66708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493390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20073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46756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773439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200122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626805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0D119B-38AB-49DF-8FAD-A64A584FD896}" type="slidenum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pPr marL="0" marR="0" lvl="0" indent="0" algn="r" defTabSz="8534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+mn-cs"/>
              <a:sym typeface="Gill Sans" pitchFamily="-8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440" y="959881"/>
            <a:ext cx="8392160" cy="572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Product_Observational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Identification_Area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logical_identifier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&gt;urn:nasa:pds:example.dph.sampleproducts:exampleproducts:array2d_image …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version_id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&gt;1.0&lt;/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version_id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&lt;title&gt;MARS PATHFINDER LANDER Experiment&lt;/title&gt;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&lt;Array_2D_Image&gt;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local_identifier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&gt;MPFL-M-IMP_IMG_GRAYSCALE&lt;/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local_identifier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&lt;offset unit="byte"&gt;0&lt;/offset&gt;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&lt;axes&gt;2&lt;/axes&gt;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axis_index_order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&gt;Last Index Fastest&lt;/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axis_index_order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itchFamily="-84" charset="0"/>
              <a:ea typeface="MS PGothic" panose="020B0600070205080204" pitchFamily="34" charset="-128"/>
              <a:cs typeface="+mn-cs"/>
              <a:sym typeface="Gill Sans" pitchFamily="-84" charset="0"/>
            </a:endParaRP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Element_Array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data_type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&gt;UnsignedMSB2&lt;/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data_type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&lt;unit&gt;data number&lt;/unit&gt;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scaling_factor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&gt;1&lt;/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scaling_factor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value_offset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&gt;0&lt;/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value_offset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Element_Array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           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Axis_Array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axis_name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&gt;Line&lt;/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axis_name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&lt;elements&gt;248&lt;/elements&gt;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sequence_number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&gt;1&lt;/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sequence_number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Axis_Array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Axis_Array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axis_name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&gt;Sample&lt;/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axis_name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&lt;elements&gt;256&lt;/elements&gt;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&lt;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sequence_number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&gt;2&lt;/</a:t>
            </a:r>
            <a:r>
              <a:rPr kumimoji="0" lang="en-US" sz="130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sequence_number</a:t>
            </a: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&gt;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468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</a:rPr>
              <a:t>JSON File (Tool Configuration)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693360" indent="-26667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66708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493390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20073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46756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773439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200122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626805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0D119B-38AB-49DF-8FAD-A64A584FD896}" type="slidenum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pPr marL="0" marR="0" lvl="0" indent="0" algn="r" defTabSz="8534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+mn-cs"/>
              <a:sym typeface="Gill Sans" pitchFamily="-8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60" y="1066800"/>
            <a:ext cx="8178801" cy="5376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"class": {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"identifier": "0001_NASA_PDS_1.pds.Array_2D_Image"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"title": "Array_2D_Image"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registrationAuthorityId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": "0001_NASA_PDS_1"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nameSpaceId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":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pds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"steward":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pds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versionId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": "1.1.0.0"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"description": "The Array 2D Image class is an extension of the Array 2D class and …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,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associationList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": [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{"association": {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   "identifier": "0001_NASA_PDS_1.pds.Array.pds.offset"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   "title": "offset"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  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isAttribute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": "true"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  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isChoice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": "false"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  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isAny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": "false"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  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minimumCardinality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": "1"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  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maximumCardinality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": "1"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  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classOrder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": "1010" ,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   "</a:t>
            </a: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attributeId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": [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     "0001_NASA_PDS_1.pds.Array.pds.offset"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    ]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       }</a:t>
            </a:r>
          </a:p>
          <a:p>
            <a:pPr marL="0" marR="0" lvl="0" indent="0" algn="l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8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t>            }</a:t>
            </a:r>
          </a:p>
        </p:txBody>
      </p:sp>
    </p:spTree>
    <p:extLst>
      <p:ext uri="{BB962C8B-B14F-4D97-AF65-F5344CB8AC3E}">
        <p14:creationId xmlns:p14="http://schemas.microsoft.com/office/powerpoint/2010/main" val="187946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203" y="1600200"/>
            <a:ext cx="7722394" cy="1981200"/>
          </a:xfrm>
        </p:spPr>
        <p:txBody>
          <a:bodyPr/>
          <a:lstStyle/>
          <a:p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ISO Standards for Digital Repositories</a:t>
            </a:r>
          </a:p>
          <a:p>
            <a:endParaRPr lang="en-US" sz="2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Ontologies for Semantic </a:t>
            </a:r>
            <a:r>
              <a:rPr lang="en-US" sz="2800" b="0" dirty="0" err="1">
                <a:latin typeface="Calibri" panose="020F0502020204030204" pitchFamily="34" charset="0"/>
                <a:cs typeface="Calibri" panose="020F0502020204030204" pitchFamily="34" charset="0"/>
              </a:rPr>
              <a:t>Interoperabilty</a:t>
            </a:r>
            <a:endParaRPr lang="en-US" sz="2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Information Model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Model Governance</a:t>
            </a:r>
            <a:endParaRPr lang="en-US" sz="2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Architectural Principles for Interoperability</a:t>
            </a:r>
          </a:p>
          <a:p>
            <a:pPr lvl="2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between Science Disciplines</a:t>
            </a:r>
          </a:p>
          <a:p>
            <a:pPr lvl="2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across Tools, APIs,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en-US" sz="261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613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1307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</p:spPr>
        <p:txBody>
          <a:bodyPr/>
          <a:lstStyle/>
          <a:p>
            <a:pPr defTabSz="853410" eaLnBrk="1" hangingPunct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Gill Sans" pitchFamily="-84" charset="0"/>
            </a:endParaRPr>
          </a:p>
          <a:p>
            <a:pPr defTabSz="853410" eaLnBrk="1" hangingPunct="1"/>
            <a:fld id="{AF0C8947-5007-485D-AAD2-775F75C9582E}" type="slidenum"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Gill Sans" pitchFamily="-84" charset="0"/>
              </a:rPr>
              <a:pPr defTabSz="853410" eaLnBrk="1" hangingPunct="1"/>
              <a:t>2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1559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RDF</a:t>
            </a:r>
            <a:r>
              <a:rPr lang="en-US" altLang="en-US" sz="2400" dirty="0">
                <a:solidFill>
                  <a:schemeClr val="tx1"/>
                </a:solidFill>
              </a:rPr>
              <a:t> File (Semantic Processing)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693360" indent="-26667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66708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493390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20073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46756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773439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200122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626805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0D119B-38AB-49DF-8FAD-A64A584FD896}" type="slidenum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pPr marL="0" marR="0" lvl="0" indent="0" algn="r" defTabSz="8534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+mn-cs"/>
              <a:sym typeface="Gill Sans" pitchFamily="-8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371600"/>
            <a:ext cx="8178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&lt;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kb:NonEnumeratedValueDomain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rdf:about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="&amp;pdsns;NEVD.0001_NASA_PDS_1.pds.Array.pds.offset"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kb:dataIdentifier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="0001_NASA_PDS_1.pds.Array.pds.offset"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kb:versionIdentifier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="1.13"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kb:maximumCharacterQuantity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TBD_maximum_characters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"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kb:minimumCharacterQuantity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TBD_minimum_characters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"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kb:maximumValue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TBD_maximum_value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"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kb:minimumValue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="0"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kb:pattern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TBD_pattern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"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kb:valueDomainFormat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TBD_format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"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kb:defaultUnitId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="byte"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rdfs:label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="0001_NASA_PDS_1.pds.Array.pds.offset"&gt;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&lt;kb:representedBy1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rdf:resource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="&amp;pdsns;DE.0001_NASA_PDS_1.pds.Array.pds.offset"/&gt;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&lt;kb:representedBy2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rdf:resource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="&amp;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pdsns;CD_Integer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"/&gt;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&lt;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kb:datatype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rdf:resource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="&amp;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pdsns;ASCII_NonNegative_Integer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"/&gt;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&lt;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kb:unitOfMeasure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rdf:resource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="&amp;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pdsns;Units_of_Storage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"/&gt;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&lt;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kb:registeredBy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rdf:resource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="&amp;pdsns;RA_0001_NASA_PDS_1"/&gt;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&lt;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kb:steward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rdf:resource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="&amp;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pdsns;pds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"/&gt;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&lt;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kb:submitter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rdf:resource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="&amp;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pdsns;Submitter_PDS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"/&gt;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&lt;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kb:terminologicalEntry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rdf:resource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="&amp;pdsns;TE.0001_NASA_PDS_1.pds.Array.pds.offset"/&gt;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&lt;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kb:administrationRecord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rdf:resource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="&amp;pdsns;DD_1.13.0.0"/&gt;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&lt;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kb:registrationAuthorityIdentifier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rdf:resource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="&amp;pdsns;0001_NASA_PDS_1"/&gt;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&lt;/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kb:NonEnumeratedValueDomain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265608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</a:rPr>
              <a:t>Information Model Specification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693360" indent="-26667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66708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493390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20073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46756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773439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200122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626805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0D119B-38AB-49DF-8FAD-A64A584FD896}" type="slidenum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pPr marL="0" marR="0" lvl="0" indent="0" algn="r" defTabSz="8534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+mn-cs"/>
              <a:sym typeface="Gill Sans" pitchFamily="-8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20" y="943822"/>
            <a:ext cx="6329680" cy="54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62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</a:rPr>
              <a:t>Data Dictionary Document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(pdf and html formats)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693360" indent="-26667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66708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493390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20073" indent="-21334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46756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773439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200122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626805" indent="-213341" defTabSz="4266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0D119B-38AB-49DF-8FAD-A64A584FD896}" type="slidenum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pPr marL="0" marR="0" lvl="0" indent="0" algn="r" defTabSz="8534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+mn-cs"/>
              <a:sym typeface="Gill Sans" pitchFamily="-8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1209041"/>
            <a:ext cx="6671945" cy="48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8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636" y="1143000"/>
            <a:ext cx="7843838" cy="3622675"/>
          </a:xfrm>
        </p:spPr>
        <p:txBody>
          <a:bodyPr/>
          <a:lstStyle/>
          <a:p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Model (IM) consists of a hierarchy of models.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Common model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Discipline models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Mission models</a:t>
            </a: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The partitioning of the IM into individual models reduces the impact of change.</a:t>
            </a: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Each model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as a steward that manages the development and maintenance of that model.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has a unique namespace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61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61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1307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</p:spPr>
        <p:txBody>
          <a:bodyPr/>
          <a:lstStyle/>
          <a:p>
            <a:pPr defTabSz="853410" eaLnBrk="1" hangingPunct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Gill Sans" pitchFamily="-84" charset="0"/>
            </a:endParaRPr>
          </a:p>
          <a:p>
            <a:pPr defTabSz="853410" eaLnBrk="1" hangingPunct="1"/>
            <a:fld id="{AF0C8947-5007-485D-AAD2-775F75C9582E}" type="slidenum"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Gill Sans" pitchFamily="-84" charset="0"/>
              </a:rPr>
              <a:pPr defTabSz="853410" eaLnBrk="1" hangingPunct="1"/>
              <a:t>23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3113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56576" y="4689221"/>
            <a:ext cx="1854024" cy="1331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9" tIns="42670" rIns="85339" bIns="42670" rtlCol="0" anchor="ctr"/>
          <a:lstStyle/>
          <a:p>
            <a:pPr algn="ctr" defTabSz="853410" eaLnBrk="1" hangingPunct="1"/>
            <a:endParaRPr lang="en-US" sz="747">
              <a:solidFill>
                <a:srgbClr val="FFFFFF"/>
              </a:solidFill>
              <a:latin typeface="Arial"/>
              <a:sym typeface="Gill Sans" pitchFamily="-84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Diverse Disciplines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10500" y="6040438"/>
            <a:ext cx="876300" cy="339725"/>
          </a:xfrm>
        </p:spPr>
        <p:txBody>
          <a:bodyPr/>
          <a:lstStyle/>
          <a:p>
            <a:pPr defTabSz="853410" eaLnBrk="1" hangingPunct="1"/>
            <a:fld id="{B4BC9CAB-BF2A-4744-ADF3-CFC28E01415B}" type="slidenum">
              <a:rPr lang="en-US">
                <a:solidFill>
                  <a:srgbClr val="000000"/>
                </a:solidFill>
                <a:sym typeface="Gill Sans" pitchFamily="-84" charset="0"/>
              </a:rPr>
              <a:pPr defTabSz="853410" eaLnBrk="1" hangingPunct="1"/>
              <a:t>24</a:t>
            </a:fld>
            <a:endParaRPr lang="en-US" dirty="0">
              <a:solidFill>
                <a:srgbClr val="000000"/>
              </a:solidFill>
              <a:sym typeface="Gill Sans" pitchFamily="-84" charset="0"/>
            </a:endParaRP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011BE000-0C5F-4563-9571-9F8BE8B3C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81" y="944563"/>
            <a:ext cx="7143862" cy="543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48710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56576" y="4689221"/>
            <a:ext cx="1854024" cy="1331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9" tIns="42670" rIns="85339" bIns="42670" rtlCol="0" anchor="ctr"/>
          <a:lstStyle/>
          <a:p>
            <a:pPr algn="ctr" defTabSz="853410" eaLnBrk="1" hangingPunct="1"/>
            <a:endParaRPr lang="en-US" sz="747">
              <a:solidFill>
                <a:srgbClr val="FFFFFF"/>
              </a:solidFill>
              <a:latin typeface="Arial"/>
              <a:sym typeface="Gill Sans" pitchFamily="-84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Information Model </a:t>
            </a:r>
            <a:br>
              <a:rPr lang="en-US" sz="2400" dirty="0"/>
            </a:br>
            <a:r>
              <a:rPr lang="en-US" sz="2400" dirty="0"/>
              <a:t>Multi-level Governance</a:t>
            </a:r>
            <a:endParaRPr lang="en-US" altLang="en-US" sz="24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10500" y="6040438"/>
            <a:ext cx="876300" cy="339725"/>
          </a:xfrm>
        </p:spPr>
        <p:txBody>
          <a:bodyPr/>
          <a:lstStyle/>
          <a:p>
            <a:pPr defTabSz="853410" eaLnBrk="1" hangingPunct="1"/>
            <a:fld id="{B4BC9CAB-BF2A-4744-ADF3-CFC28E01415B}" type="slidenum">
              <a:rPr lang="en-US">
                <a:solidFill>
                  <a:srgbClr val="000000"/>
                </a:solidFill>
                <a:sym typeface="Gill Sans" pitchFamily="-84" charset="0"/>
              </a:rPr>
              <a:pPr defTabSz="853410" eaLnBrk="1" hangingPunct="1"/>
              <a:t>25</a:t>
            </a:fld>
            <a:endParaRPr lang="en-US" dirty="0">
              <a:solidFill>
                <a:srgbClr val="000000"/>
              </a:solidFill>
              <a:sym typeface="Gill Sans" pitchFamily="-84" charset="0"/>
            </a:endParaRPr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384387" y="1137920"/>
            <a:ext cx="8001000" cy="4919133"/>
          </a:xfrm>
          <a:prstGeom prst="triangle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85339" tIns="42670" rIns="85339" bIns="4267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53410" eaLnBrk="1" hangingPunct="1"/>
            <a:endParaRPr lang="en-US" altLang="en-US" sz="747">
              <a:solidFill>
                <a:srgbClr val="000000"/>
              </a:solidFill>
              <a:sym typeface="Gill Sans" pitchFamily="-84" charset="0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 flipV="1">
            <a:off x="2731347" y="3200400"/>
            <a:ext cx="329522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5339" tIns="42670" rIns="85339" bIns="42670"/>
          <a:lstStyle/>
          <a:p>
            <a:pPr defTabSz="853410" eaLnBrk="1" hangingPunct="1"/>
            <a:endParaRPr lang="en-US" sz="747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1546014" y="4658360"/>
            <a:ext cx="5689600" cy="237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5339" tIns="42670" rIns="85339" bIns="42670"/>
          <a:lstStyle/>
          <a:p>
            <a:pPr defTabSz="853410" eaLnBrk="1" hangingPunct="1"/>
            <a:endParaRPr lang="en-US" sz="747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316480" y="3804920"/>
            <a:ext cx="3947160" cy="32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39" tIns="42670" rIns="85339" bIns="4267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20029" indent="-320029" algn="ctr" defTabSz="853410" eaLnBrk="1" hangingPunct="1">
              <a:spcBef>
                <a:spcPct val="20000"/>
              </a:spcBef>
            </a:pPr>
            <a:r>
              <a:rPr lang="en-US" altLang="en-US" sz="2240" b="1" i="1" dirty="0">
                <a:solidFill>
                  <a:srgbClr val="000000"/>
                </a:solidFill>
                <a:sym typeface="Gill Sans" pitchFamily="-84" charset="0"/>
              </a:rPr>
              <a:t>Discipline</a:t>
            </a:r>
            <a:endParaRPr lang="en-US" altLang="en-US" sz="747" b="1" i="1" dirty="0">
              <a:solidFill>
                <a:srgbClr val="000000"/>
              </a:solidFill>
              <a:sym typeface="Gill Sans" pitchFamily="-84" charset="0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1688253" y="5191760"/>
            <a:ext cx="5120640" cy="32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39" tIns="42670" rIns="85339" bIns="4267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20029" indent="-320029" algn="ctr" defTabSz="853410" eaLnBrk="1" hangingPunct="1">
              <a:spcBef>
                <a:spcPct val="20000"/>
              </a:spcBef>
            </a:pPr>
            <a:r>
              <a:rPr lang="en-US" altLang="en-US" sz="2240" b="1" i="1" dirty="0">
                <a:solidFill>
                  <a:srgbClr val="000000"/>
                </a:solidFill>
                <a:sym typeface="Gill Sans" pitchFamily="-84" charset="0"/>
              </a:rPr>
              <a:t>Mission</a:t>
            </a:r>
            <a:endParaRPr lang="en-US" altLang="en-US" sz="747" b="1" i="1" dirty="0">
              <a:solidFill>
                <a:srgbClr val="000000"/>
              </a:solidFill>
              <a:sym typeface="Gill Sans" pitchFamily="-84" charset="0"/>
            </a:endParaRPr>
          </a:p>
        </p:txBody>
      </p:sp>
      <p:cxnSp>
        <p:nvCxnSpPr>
          <p:cNvPr id="24" name="Straight Arrow Connector 23"/>
          <p:cNvCxnSpPr>
            <a:stCxn id="9" idx="1"/>
          </p:cNvCxnSpPr>
          <p:nvPr/>
        </p:nvCxnSpPr>
        <p:spPr>
          <a:xfrm>
            <a:off x="2849881" y="1567824"/>
            <a:ext cx="813817" cy="701897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2968414" y="1315158"/>
            <a:ext cx="1193973" cy="37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339" tIns="42670" rIns="85339" bIns="4267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20029" indent="-320029" defTabSz="853410" eaLnBrk="1" hangingPunct="1">
              <a:spcBef>
                <a:spcPct val="20000"/>
              </a:spcBef>
            </a:pPr>
            <a:r>
              <a:rPr lang="en-US" altLang="en-US" sz="1867" dirty="0">
                <a:solidFill>
                  <a:srgbClr val="FF0000"/>
                </a:solidFill>
                <a:sym typeface="Gill Sans" pitchFamily="-84" charset="0"/>
              </a:rPr>
              <a:t>governs</a:t>
            </a:r>
            <a:endParaRPr lang="en-US" altLang="en-US" sz="1493" dirty="0">
              <a:solidFill>
                <a:srgbClr val="FF0000"/>
              </a:solidFill>
              <a:sym typeface="Gill Sans" pitchFamily="-84" charset="0"/>
            </a:endParaRP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571859" y="1224869"/>
            <a:ext cx="2311400" cy="54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39" tIns="42670" rIns="85339" bIns="4267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defTabSz="853410" eaLnBrk="1" hangingPunct="1">
              <a:spcBef>
                <a:spcPct val="20000"/>
              </a:spcBef>
            </a:pPr>
            <a:r>
              <a:rPr lang="en-US" altLang="en-US" sz="1680" dirty="0">
                <a:solidFill>
                  <a:srgbClr val="FF0000"/>
                </a:solidFill>
                <a:sym typeface="Gill Sans" pitchFamily="-84" charset="0"/>
              </a:rPr>
              <a:t>Registration Authority</a:t>
            </a:r>
          </a:p>
          <a:p>
            <a:pPr marL="0" indent="0" defTabSz="853410" eaLnBrk="1" hangingPunct="1">
              <a:spcBef>
                <a:spcPct val="20000"/>
              </a:spcBef>
            </a:pPr>
            <a:r>
              <a:rPr lang="en-US" altLang="en-US" sz="1680" dirty="0">
                <a:solidFill>
                  <a:srgbClr val="FF0000"/>
                </a:solidFill>
                <a:sym typeface="Gill Sans" pitchFamily="-84" charset="0"/>
              </a:rPr>
              <a:t>Steward</a:t>
            </a:r>
          </a:p>
        </p:txBody>
      </p:sp>
      <p:cxnSp>
        <p:nvCxnSpPr>
          <p:cNvPr id="44" name="Straight Arrow Connector 43"/>
          <p:cNvCxnSpPr>
            <a:stCxn id="9" idx="1"/>
          </p:cNvCxnSpPr>
          <p:nvPr/>
        </p:nvCxnSpPr>
        <p:spPr>
          <a:xfrm>
            <a:off x="2849881" y="1567824"/>
            <a:ext cx="813817" cy="2237096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Brace 8"/>
          <p:cNvSpPr/>
          <p:nvPr/>
        </p:nvSpPr>
        <p:spPr>
          <a:xfrm>
            <a:off x="2696750" y="1295829"/>
            <a:ext cx="153130" cy="543989"/>
          </a:xfrm>
          <a:prstGeom prst="righ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53410" eaLnBrk="1" hangingPunct="1"/>
            <a:endParaRPr lang="en-US" sz="747">
              <a:solidFill>
                <a:srgbClr val="000000"/>
              </a:solidFill>
              <a:latin typeface="Arial"/>
              <a:sym typeface="Gill Sans" pitchFamily="-84" charset="0"/>
            </a:endParaRPr>
          </a:p>
        </p:txBody>
      </p:sp>
      <p:cxnSp>
        <p:nvCxnSpPr>
          <p:cNvPr id="34" name="Straight Arrow Connector 33"/>
          <p:cNvCxnSpPr>
            <a:stCxn id="9" idx="1"/>
          </p:cNvCxnSpPr>
          <p:nvPr/>
        </p:nvCxnSpPr>
        <p:spPr>
          <a:xfrm>
            <a:off x="2849880" y="1567824"/>
            <a:ext cx="896533" cy="3519969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ight Brace 17"/>
          <p:cNvSpPr/>
          <p:nvPr/>
        </p:nvSpPr>
        <p:spPr>
          <a:xfrm flipH="1" flipV="1">
            <a:off x="493155" y="1269524"/>
            <a:ext cx="153130" cy="543989"/>
          </a:xfrm>
          <a:prstGeom prst="righ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53410" eaLnBrk="1" hangingPunct="1"/>
            <a:endParaRPr lang="en-US" sz="747">
              <a:solidFill>
                <a:srgbClr val="000000"/>
              </a:solidFill>
              <a:latin typeface="Arial"/>
              <a:sym typeface="Gill Sans" pitchFamily="-8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90668" y="2691956"/>
            <a:ext cx="729687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3410" eaLnBrk="1" hangingPunct="1"/>
            <a:r>
              <a:rPr lang="en-US" sz="2240" dirty="0" err="1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pds</a:t>
            </a:r>
            <a:r>
              <a:rPr lang="en-US" sz="2240" dirty="0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:</a:t>
            </a:r>
            <a:endParaRPr lang="en-US" sz="840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27567" y="4263033"/>
            <a:ext cx="793807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3410" eaLnBrk="1" hangingPunct="1"/>
            <a:r>
              <a:rPr lang="en-US" sz="2240" dirty="0" err="1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disp</a:t>
            </a:r>
            <a:r>
              <a:rPr lang="en-US" sz="2240" dirty="0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:</a:t>
            </a:r>
            <a:endParaRPr lang="en-US" sz="840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49669" y="4263033"/>
            <a:ext cx="889987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3410" eaLnBrk="1" hangingPunct="1"/>
            <a:r>
              <a:rPr lang="en-US" sz="2240" dirty="0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rings:</a:t>
            </a:r>
            <a:endParaRPr lang="en-US" sz="840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83982" y="4263033"/>
            <a:ext cx="728084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3410" eaLnBrk="1" hangingPunct="1"/>
            <a:r>
              <a:rPr lang="en-US" sz="2240" i="1" dirty="0" err="1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img</a:t>
            </a:r>
            <a:r>
              <a:rPr lang="en-US" sz="2240" i="1" dirty="0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16473" y="5685433"/>
            <a:ext cx="970137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3410" eaLnBrk="1" hangingPunct="1"/>
            <a:r>
              <a:rPr lang="en-US" sz="2240" dirty="0" err="1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ladee</a:t>
            </a:r>
            <a:r>
              <a:rPr lang="en-US" sz="2240" dirty="0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:</a:t>
            </a:r>
            <a:endParaRPr lang="en-US" sz="840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26789" y="4263033"/>
            <a:ext cx="98456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3410" eaLnBrk="1" hangingPunct="1"/>
            <a:r>
              <a:rPr lang="en-US" sz="2240" dirty="0" err="1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geom</a:t>
            </a:r>
            <a:r>
              <a:rPr lang="en-US" sz="2240" dirty="0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:</a:t>
            </a:r>
            <a:endParaRPr lang="en-US" sz="840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25437" y="4263033"/>
            <a:ext cx="745717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3410" eaLnBrk="1" hangingPunct="1"/>
            <a:r>
              <a:rPr lang="en-US" sz="2240" i="1" dirty="0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cart: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29659" y="5685433"/>
            <a:ext cx="80823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3410" eaLnBrk="1" hangingPunct="1"/>
            <a:r>
              <a:rPr lang="en-US" sz="2240" dirty="0" err="1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mvn</a:t>
            </a:r>
            <a:r>
              <a:rPr lang="en-US" sz="2240" dirty="0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:</a:t>
            </a:r>
            <a:endParaRPr lang="en-US" sz="840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2846" y="5685433"/>
            <a:ext cx="80823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3410" eaLnBrk="1" hangingPunct="1"/>
            <a:r>
              <a:rPr lang="en-US" sz="2240" dirty="0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mgs:</a:t>
            </a:r>
            <a:endParaRPr lang="en-US" sz="840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56031" y="5685433"/>
            <a:ext cx="1098378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3410" eaLnBrk="1" hangingPunct="1"/>
            <a:r>
              <a:rPr lang="en-US" sz="2240" dirty="0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insight:</a:t>
            </a:r>
            <a:endParaRPr lang="en-US" sz="840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69216" y="5685433"/>
            <a:ext cx="825867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3410" eaLnBrk="1" hangingPunct="1"/>
            <a:r>
              <a:rPr lang="en-US" sz="2240" dirty="0" err="1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orex</a:t>
            </a:r>
            <a:r>
              <a:rPr lang="en-US" sz="2240" dirty="0">
                <a:solidFill>
                  <a:srgbClr val="000000"/>
                </a:solidFill>
                <a:latin typeface="Gill Sans" pitchFamily="-84" charset="0"/>
                <a:sym typeface="Gill Sans" pitchFamily="-84" charset="0"/>
              </a:rPr>
              <a:t>:</a:t>
            </a:r>
            <a:endParaRPr lang="en-US" sz="840" dirty="0">
              <a:solidFill>
                <a:srgbClr val="000000"/>
              </a:solidFill>
              <a:latin typeface="Gill Sans" pitchFamily="-84" charset="0"/>
              <a:sym typeface="Gill Sans" pitchFamily="-84" charset="0"/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3336987" y="2133791"/>
            <a:ext cx="1819275" cy="350838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altLang="en-US" sz="2240" i="1" dirty="0"/>
              <a:t>Common</a:t>
            </a:r>
            <a:endParaRPr lang="en-US" alt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5371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82875" y="1516063"/>
            <a:ext cx="4175125" cy="2446337"/>
          </a:xfrm>
          <a:prstGeom prst="rect">
            <a:avLst/>
          </a:prstGeom>
          <a:solidFill>
            <a:srgbClr val="FFFFCC"/>
          </a:solidFill>
          <a:ln>
            <a:solidFill>
              <a:srgbClr val="BDFFEE">
                <a:alpha val="14902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4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Gill Sans" pitchFamily="-8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Extensions to the “Common”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54045F-4500-4FEF-A066-D05B37E42D66}" type="slidenum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pPr marL="0" marR="0" lvl="0" indent="0" algn="r" defTabSz="8534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+mn-cs"/>
              <a:sym typeface="Gill Sans" pitchFamily="-8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82875" y="1143000"/>
            <a:ext cx="4175125" cy="152400"/>
          </a:xfrm>
          <a:prstGeom prst="rect">
            <a:avLst/>
          </a:prstGeom>
          <a:ln>
            <a:solidFill>
              <a:srgbClr val="BDFFEE">
                <a:alpha val="14902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4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Gill Sans" pitchFamily="-8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82875" y="4183062"/>
            <a:ext cx="4175125" cy="2194763"/>
          </a:xfrm>
          <a:prstGeom prst="rect">
            <a:avLst/>
          </a:prstGeom>
          <a:solidFill>
            <a:srgbClr val="FFCCCC"/>
          </a:solidFill>
          <a:ln>
            <a:solidFill>
              <a:srgbClr val="FFCCCC">
                <a:alpha val="14902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4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Gill Sans" pitchFamily="-8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875" y="947737"/>
            <a:ext cx="4175125" cy="54300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DB5D6FC-5C28-4829-9DD8-6034E10DD6A5}"/>
              </a:ext>
            </a:extLst>
          </p:cNvPr>
          <p:cNvSpPr txBox="1">
            <a:spLocks/>
          </p:cNvSpPr>
          <p:nvPr/>
        </p:nvSpPr>
        <p:spPr bwMode="auto">
          <a:xfrm>
            <a:off x="611187" y="2243931"/>
            <a:ext cx="2133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26330" algn="ctr" rtl="0" eaLnBrk="1" fontAlgn="base" hangingPunct="1">
              <a:spcBef>
                <a:spcPct val="0"/>
              </a:spcBef>
              <a:spcAft>
                <a:spcPct val="0"/>
              </a:spcAft>
              <a:defRPr sz="1867" b="1">
                <a:solidFill>
                  <a:srgbClr val="663300"/>
                </a:solidFill>
                <a:latin typeface="Arial" pitchFamily="80" charset="0"/>
              </a:defRPr>
            </a:lvl6pPr>
            <a:lvl7pPr marL="852666" algn="ctr" rtl="0" eaLnBrk="1" fontAlgn="base" hangingPunct="1">
              <a:spcBef>
                <a:spcPct val="0"/>
              </a:spcBef>
              <a:spcAft>
                <a:spcPct val="0"/>
              </a:spcAft>
              <a:defRPr sz="1867" b="1">
                <a:solidFill>
                  <a:srgbClr val="663300"/>
                </a:solidFill>
                <a:latin typeface="Arial" pitchFamily="80" charset="0"/>
              </a:defRPr>
            </a:lvl7pPr>
            <a:lvl8pPr marL="1279004" algn="ctr" rtl="0" eaLnBrk="1" fontAlgn="base" hangingPunct="1">
              <a:spcBef>
                <a:spcPct val="0"/>
              </a:spcBef>
              <a:spcAft>
                <a:spcPct val="0"/>
              </a:spcAft>
              <a:defRPr sz="1867" b="1">
                <a:solidFill>
                  <a:srgbClr val="663300"/>
                </a:solidFill>
                <a:latin typeface="Arial" pitchFamily="80" charset="0"/>
              </a:defRPr>
            </a:lvl8pPr>
            <a:lvl9pPr marL="1705336" algn="ctr" rtl="0" eaLnBrk="1" fontAlgn="base" hangingPunct="1">
              <a:spcBef>
                <a:spcPct val="0"/>
              </a:spcBef>
              <a:spcAft>
                <a:spcPct val="0"/>
              </a:spcAft>
              <a:defRPr sz="1867" b="1">
                <a:solidFill>
                  <a:srgbClr val="663300"/>
                </a:solidFill>
                <a:latin typeface="Arial" pitchFamily="80" charset="0"/>
              </a:defRPr>
            </a:lvl9pPr>
          </a:lstStyle>
          <a:p>
            <a:pPr>
              <a:defRPr/>
            </a:pPr>
            <a:r>
              <a:rPr lang="en-US" sz="1800" kern="0" dirty="0"/>
              <a:t>Local Data Dictionaries (LDDs)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Trustworthy Digital Repository (TDR) </a:t>
            </a:r>
            <a:endParaRPr lang="en-US" altLang="en-US" sz="3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172200"/>
            <a:ext cx="1809750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6765E-3B47-43A2-B710-ACF65F993C43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D34D71-A083-4A54-9143-EA22D866D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71600"/>
            <a:ext cx="7848600" cy="2895600"/>
          </a:xfrm>
        </p:spPr>
        <p:txBody>
          <a:bodyPr/>
          <a:lstStyle/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A Trustworthy Digital Repository (TDR) is an organization or system responsible for the long-term preservation and access to digital materials, such as data, records, documents, and other digital objects.</a:t>
            </a:r>
          </a:p>
          <a:p>
            <a:pPr lvl="1"/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A TDR must be able to guarantee the authenticity, integrity, and usability of its digital content over time.</a:t>
            </a:r>
          </a:p>
          <a:p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The aim of a TDR is to ensure that digital content remains accessible, usable, and reliable for as long as it is needed.</a:t>
            </a:r>
          </a:p>
          <a:p>
            <a:pPr lvl="1"/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 This is particularly important for materials that have long-term value, such as cultural heritage objects, scientific research data, and government records.</a:t>
            </a:r>
          </a:p>
        </p:txBody>
      </p:sp>
    </p:spTree>
    <p:extLst>
      <p:ext uri="{BB962C8B-B14F-4D97-AF65-F5344CB8AC3E}">
        <p14:creationId xmlns:p14="http://schemas.microsoft.com/office/powerpoint/2010/main" val="393039201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Architectural Principles</a:t>
            </a:r>
            <a:br>
              <a:rPr lang="en-US" altLang="en-US" sz="2400" dirty="0"/>
            </a:br>
            <a:r>
              <a:rPr lang="en-US" altLang="en-US" sz="2400" dirty="0"/>
              <a:t>as a </a:t>
            </a:r>
            <a:r>
              <a:rPr lang="en-US" altLang="en-US" sz="2400" dirty="0">
                <a:solidFill>
                  <a:schemeClr val="tx1"/>
                </a:solidFill>
              </a:rPr>
              <a:t>Graph</a:t>
            </a:r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77050" y="5832475"/>
            <a:ext cx="1809750" cy="425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E58FCC-38CE-4886-BD88-02CE13C69E84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A5F08-4014-41EC-BD38-6017FAC0C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219200"/>
            <a:ext cx="7696200" cy="49675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en-US" altLang="en-US" sz="3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172200"/>
            <a:ext cx="1809750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6765E-3B47-43A2-B710-ACF65F993C43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D34D71-A083-4A54-9143-EA22D866D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7848600" cy="3352800"/>
          </a:xfrm>
        </p:spPr>
        <p:txBody>
          <a:bodyPr/>
          <a:lstStyle/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A framework for capturing the information required to support data interoperability has been developed using principles adopted from two ISO information systems standards. </a:t>
            </a: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Key principles have been identified that support </a:t>
            </a:r>
            <a:r>
              <a:rPr lang="en-US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interopeability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However this is simply a framework.</a:t>
            </a:r>
          </a:p>
          <a:p>
            <a:pPr lvl="1"/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The really hard work involves acquiring the appropriate knowledge from domain experts and populating an domain information model using the framework as a guide. </a:t>
            </a:r>
          </a:p>
        </p:txBody>
      </p:sp>
    </p:spTree>
    <p:extLst>
      <p:ext uri="{BB962C8B-B14F-4D97-AF65-F5344CB8AC3E}">
        <p14:creationId xmlns:p14="http://schemas.microsoft.com/office/powerpoint/2010/main" val="189239998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Interoperability</a:t>
            </a:r>
            <a:endParaRPr lang="en-US" altLang="en-US" sz="3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77050" y="5832475"/>
            <a:ext cx="1809750" cy="425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6765E-3B47-43A2-B710-ACF65F993C43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D34D71-A083-4A54-9143-EA22D866D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315200" cy="3810000"/>
          </a:xfrm>
        </p:spPr>
        <p:txBody>
          <a:bodyPr/>
          <a:lstStyle/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Two mature ISO level standards exist that provide guidance for the long-term preservation of digital data.</a:t>
            </a:r>
          </a:p>
          <a:p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Several important architectural principles have been identified that help enable interoperability.</a:t>
            </a:r>
          </a:p>
          <a:p>
            <a:pPr lvl="1"/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49431-DCEA-4F45-AEEF-C9161F5F75C2}"/>
              </a:ext>
            </a:extLst>
          </p:cNvPr>
          <p:cNvSpPr txBox="1"/>
          <p:nvPr/>
        </p:nvSpPr>
        <p:spPr>
          <a:xfrm>
            <a:off x="838200" y="4348611"/>
            <a:ext cx="5715000" cy="192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Archival Information System (OAIS) Reference Model (ISO 14721)</a:t>
            </a:r>
          </a:p>
          <a:p>
            <a:pPr marL="457200" lvl="0" indent="-457200">
              <a:buFont typeface="+mj-lt"/>
              <a:buAutoNum type="arabicPeriod"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Metadata Registry Specification (ISO/IEC 11179)</a:t>
            </a:r>
          </a:p>
        </p:txBody>
      </p:sp>
    </p:spTree>
    <p:extLst>
      <p:ext uri="{BB962C8B-B14F-4D97-AF65-F5344CB8AC3E}">
        <p14:creationId xmlns:p14="http://schemas.microsoft.com/office/powerpoint/2010/main" val="83697742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</p:spPr>
        <p:txBody>
          <a:bodyPr/>
          <a:lstStyle/>
          <a:p>
            <a:pPr defTabSz="853410" eaLnBrk="1" hangingPunct="1"/>
            <a:endParaRPr lang="en-US">
              <a:solidFill>
                <a:srgbClr val="000000"/>
              </a:solidFill>
              <a:sym typeface="Gill Sans" pitchFamily="-84" charset="0"/>
            </a:endParaRPr>
          </a:p>
          <a:p>
            <a:pPr defTabSz="853410" eaLnBrk="1" hangingPunct="1"/>
            <a:fld id="{AF0C8947-5007-485D-AAD2-775F75C9582E}" type="slidenum">
              <a:rPr lang="en-US">
                <a:solidFill>
                  <a:srgbClr val="000000"/>
                </a:solidFill>
                <a:sym typeface="Gill Sans" pitchFamily="-84" charset="0"/>
              </a:rPr>
              <a:pPr defTabSz="853410" eaLnBrk="1" hangingPunct="1"/>
              <a:t>30</a:t>
            </a:fld>
            <a:endParaRPr lang="en-US">
              <a:solidFill>
                <a:srgbClr val="000000"/>
              </a:solidFill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3599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1" y="1224845"/>
            <a:ext cx="8227461" cy="4962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Auto-generated Validation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</p:spPr>
        <p:txBody>
          <a:bodyPr/>
          <a:lstStyle/>
          <a:p>
            <a:pPr marL="0" marR="0" lvl="0" indent="0" algn="r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+mn-cs"/>
              <a:sym typeface="Gill Sans" pitchFamily="-84" charset="0"/>
            </a:endParaRPr>
          </a:p>
          <a:p>
            <a:pPr marL="0" marR="0" lvl="0" indent="0" algn="r" defTabSz="85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0C8947-5007-485D-AAD2-775F75C9582E}" type="slidenum"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+mn-cs"/>
                <a:sym typeface="Gill Sans" pitchFamily="-84" charset="0"/>
              </a:rPr>
              <a:pPr marL="0" marR="0" lvl="0" indent="0" algn="r" defTabSz="8534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+mn-cs"/>
              <a:sym typeface="Gill Sans" pitchFamily="-84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716280" y="1776064"/>
            <a:ext cx="1819487" cy="3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268" tIns="42635" rIns="85268" bIns="42635" numCol="1" anchor="t" anchorCtr="0" compatLnSpc="1">
            <a:prstTxWarp prst="textNoShape">
              <a:avLst/>
            </a:prstTxWarp>
            <a:noAutofit/>
          </a:bodyPr>
          <a:lstStyle>
            <a:lvl1pPr marL="339708" indent="-33970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39737" indent="-28097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i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38180" indent="-2254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95356" indent="-22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 i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2533" indent="-2254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2416" indent="-22839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accent2"/>
                </a:solidFill>
                <a:latin typeface="+mn-lt"/>
                <a:ea typeface="ＭＳ Ｐゴシック" pitchFamily="80" charset="-128"/>
              </a:defRPr>
            </a:lvl6pPr>
            <a:lvl7pPr marL="2969216" indent="-22839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accent2"/>
                </a:solidFill>
                <a:latin typeface="+mn-lt"/>
                <a:ea typeface="ＭＳ Ｐゴシック" pitchFamily="80" charset="-128"/>
              </a:defRPr>
            </a:lvl7pPr>
            <a:lvl8pPr marL="3426021" indent="-22839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accent2"/>
                </a:solidFill>
                <a:latin typeface="+mn-lt"/>
                <a:ea typeface="ＭＳ Ｐゴシック" pitchFamily="80" charset="-128"/>
              </a:defRPr>
            </a:lvl8pPr>
            <a:lvl9pPr marL="3882818" indent="-22839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accent2"/>
                </a:solidFill>
                <a:latin typeface="+mn-lt"/>
                <a:ea typeface="ＭＳ Ｐゴシック" pitchFamily="80" charset="-128"/>
              </a:defRPr>
            </a:lvl9pPr>
          </a:lstStyle>
          <a:p>
            <a:pPr marL="317049" marR="0" lvl="0" indent="-317049" algn="ctr" defTabSz="85341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Gill Sans" pitchFamily="-84" charset="0"/>
              </a:rPr>
              <a:t>Common</a:t>
            </a:r>
            <a:endParaRPr kumimoji="0" lang="en-US" altLang="en-US" sz="1493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Gill Sans" pitchFamily="-84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620394" y="1776064"/>
            <a:ext cx="1819487" cy="3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268" tIns="42635" rIns="85268" bIns="42635" numCol="1" anchor="t" anchorCtr="0" compatLnSpc="1">
            <a:prstTxWarp prst="textNoShape">
              <a:avLst/>
            </a:prstTxWarp>
            <a:noAutofit/>
          </a:bodyPr>
          <a:lstStyle>
            <a:lvl1pPr marL="339708" indent="-33970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39737" indent="-28097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i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38180" indent="-2254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95356" indent="-22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 i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2533" indent="-2254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2416" indent="-22839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accent2"/>
                </a:solidFill>
                <a:latin typeface="+mn-lt"/>
                <a:ea typeface="ＭＳ Ｐゴシック" pitchFamily="80" charset="-128"/>
              </a:defRPr>
            </a:lvl6pPr>
            <a:lvl7pPr marL="2969216" indent="-22839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accent2"/>
                </a:solidFill>
                <a:latin typeface="+mn-lt"/>
                <a:ea typeface="ＭＳ Ｐゴシック" pitchFamily="80" charset="-128"/>
              </a:defRPr>
            </a:lvl7pPr>
            <a:lvl8pPr marL="3426021" indent="-22839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accent2"/>
                </a:solidFill>
                <a:latin typeface="+mn-lt"/>
                <a:ea typeface="ＭＳ Ｐゴシック" pitchFamily="80" charset="-128"/>
              </a:defRPr>
            </a:lvl8pPr>
            <a:lvl9pPr marL="3882818" indent="-22839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accent2"/>
                </a:solidFill>
                <a:latin typeface="+mn-lt"/>
                <a:ea typeface="ＭＳ Ｐゴシック" pitchFamily="80" charset="-128"/>
              </a:defRPr>
            </a:lvl9pPr>
          </a:lstStyle>
          <a:p>
            <a:pPr marL="317049" marR="0" lvl="0" indent="-317049" algn="ctr" defTabSz="85341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Gill Sans" pitchFamily="-84" charset="0"/>
              </a:rPr>
              <a:t>Discipline</a:t>
            </a:r>
            <a:endParaRPr kumimoji="0" lang="en-US" altLang="en-US" sz="1867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Gill Sans" pitchFamily="-8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352040" y="1986915"/>
            <a:ext cx="0" cy="3702685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88192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129588" y="5976938"/>
            <a:ext cx="557212" cy="338137"/>
          </a:xfrm>
        </p:spPr>
        <p:txBody>
          <a:bodyPr/>
          <a:lstStyle/>
          <a:p>
            <a:pPr defTabSz="853410" eaLnBrk="1" hangingPunct="1"/>
            <a:fld id="{6E32244E-F87A-4470-91F3-FD84A00B5F24}" type="slidenum">
              <a:rPr lang="en-US" altLang="en-US">
                <a:solidFill>
                  <a:srgbClr val="000000"/>
                </a:solidFill>
                <a:sym typeface="Gill Sans" pitchFamily="-84" charset="0"/>
              </a:rPr>
              <a:pPr defTabSz="853410" eaLnBrk="1" hangingPunct="1"/>
              <a:t>32</a:t>
            </a:fld>
            <a:endParaRPr lang="en-US" altLang="en-US">
              <a:solidFill>
                <a:srgbClr val="000000"/>
              </a:solidFill>
              <a:sym typeface="Gill Sans" pitchFamily="-8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37920"/>
            <a:ext cx="8534400" cy="4800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05100" y="152400"/>
            <a:ext cx="3276600" cy="5151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3300"/>
                </a:solidFill>
                <a:latin typeface="+mj-lt"/>
                <a:ea typeface="MS PGothic" pitchFamily="34" charset="-128"/>
                <a:cs typeface="ＭＳ Ｐゴシック" pitchFamily="80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3300"/>
                </a:solidFill>
                <a:latin typeface="Arial" pitchFamily="80" charset="0"/>
                <a:ea typeface="MS PGothic" pitchFamily="34" charset="-128"/>
                <a:cs typeface="ＭＳ Ｐゴシック" pitchFamily="8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3300"/>
                </a:solidFill>
                <a:latin typeface="Arial" pitchFamily="80" charset="0"/>
                <a:ea typeface="MS PGothic" pitchFamily="34" charset="-128"/>
                <a:cs typeface="ＭＳ Ｐゴシック" pitchFamily="8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3300"/>
                </a:solidFill>
                <a:latin typeface="Arial" pitchFamily="80" charset="0"/>
                <a:ea typeface="MS PGothic" pitchFamily="34" charset="-128"/>
                <a:cs typeface="ＭＳ Ｐゴシック" pitchFamily="8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3300"/>
                </a:solidFill>
                <a:latin typeface="Arial" pitchFamily="80" charset="0"/>
                <a:ea typeface="MS PGothic" pitchFamily="34" charset="-128"/>
                <a:cs typeface="ＭＳ Ｐゴシック" pitchFamily="80" charset="-128"/>
              </a:defRPr>
            </a:lvl5pPr>
            <a:lvl6pPr marL="456798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3300"/>
                </a:solidFill>
                <a:latin typeface="Arial" pitchFamily="80" charset="0"/>
              </a:defRPr>
            </a:lvl6pPr>
            <a:lvl7pPr marL="913603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3300"/>
                </a:solidFill>
                <a:latin typeface="Arial" pitchFamily="80" charset="0"/>
              </a:defRPr>
            </a:lvl7pPr>
            <a:lvl8pPr marL="137041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3300"/>
                </a:solidFill>
                <a:latin typeface="Arial" pitchFamily="80" charset="0"/>
              </a:defRPr>
            </a:lvl8pPr>
            <a:lvl9pPr marL="1827211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3300"/>
                </a:solidFill>
                <a:latin typeface="Arial" pitchFamily="80" charset="0"/>
              </a:defRPr>
            </a:lvl9pPr>
          </a:lstStyle>
          <a:p>
            <a:pPr defTabSz="853410"/>
            <a:r>
              <a:rPr lang="en-US" sz="2613" kern="0" dirty="0">
                <a:solidFill>
                  <a:srgbClr val="000000"/>
                </a:solidFill>
                <a:latin typeface="Arial"/>
                <a:sym typeface="Gill Sans" pitchFamily="-84" charset="0"/>
              </a:rPr>
              <a:t>PDS4</a:t>
            </a:r>
          </a:p>
        </p:txBody>
      </p:sp>
    </p:spTree>
    <p:extLst>
      <p:ext uri="{BB962C8B-B14F-4D97-AF65-F5344CB8AC3E}">
        <p14:creationId xmlns:p14="http://schemas.microsoft.com/office/powerpoint/2010/main" val="306724002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1" name="Rectangle 60"/>
          <p:cNvSpPr>
            <a:spLocks noChangeArrowheads="1"/>
          </p:cNvSpPr>
          <p:nvPr/>
        </p:nvSpPr>
        <p:spPr bwMode="auto">
          <a:xfrm>
            <a:off x="2063963" y="17242"/>
            <a:ext cx="6546637" cy="89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334" tIns="42667" rIns="85334" bIns="4266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613" b="1" dirty="0">
                <a:solidFill>
                  <a:srgbClr val="000000"/>
                </a:solidFill>
                <a:latin typeface="Arial"/>
              </a:rPr>
              <a:t>Information Model</a:t>
            </a:r>
          </a:p>
          <a:p>
            <a:pPr algn="ctr"/>
            <a:r>
              <a:rPr lang="en-US" altLang="en-US" sz="2613" b="1" dirty="0">
                <a:solidFill>
                  <a:srgbClr val="000000"/>
                </a:solidFill>
                <a:latin typeface="Arial"/>
              </a:rPr>
              <a:t>and Generated Artifacts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6" y="1493520"/>
            <a:ext cx="8216495" cy="46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055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Information Object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en-US" sz="3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172200"/>
            <a:ext cx="1809750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6765E-3B47-43A2-B710-ACF65F993C43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D34D71-A083-4A54-9143-EA22D866D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67000"/>
            <a:ext cx="7848600" cy="2895600"/>
          </a:xfrm>
        </p:spPr>
        <p:txBody>
          <a:bodyPr/>
          <a:lstStyle/>
          <a:p>
            <a:pPr marL="0" indent="0"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Data Object  +  Representation Information</a:t>
            </a:r>
          </a:p>
          <a:p>
            <a:pPr marL="0" indent="0"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					  =  Information Object</a:t>
            </a:r>
          </a:p>
          <a:p>
            <a:endParaRPr lang="en-US" sz="9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 Object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Physical Object or a Digital Object</a:t>
            </a:r>
          </a:p>
          <a:p>
            <a:pPr lvl="1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Representation Information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 the information that maps a Data Object into more meaningful concepts so that the Data Object may be understood.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Object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 a fundamental building block in the development of a common understanding.</a:t>
            </a: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1F56C-6EF4-4044-BB4B-83B31B81A17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46597"/>
            <a:ext cx="5721667" cy="12993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2894AE-31CC-4E57-81A1-BC392E7B1070}"/>
              </a:ext>
            </a:extLst>
          </p:cNvPr>
          <p:cNvSpPr txBox="1"/>
          <p:nvPr/>
        </p:nvSpPr>
        <p:spPr>
          <a:xfrm>
            <a:off x="647299" y="6051885"/>
            <a:ext cx="5433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Open Archival Information System (OAIS) Reference Model (ISO 14721)</a:t>
            </a:r>
          </a:p>
        </p:txBody>
      </p:sp>
    </p:spTree>
    <p:extLst>
      <p:ext uri="{BB962C8B-B14F-4D97-AF65-F5344CB8AC3E}">
        <p14:creationId xmlns:p14="http://schemas.microsoft.com/office/powerpoint/2010/main" val="113924548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Preservation Description Information</a:t>
            </a:r>
            <a:b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PDI)</a:t>
            </a:r>
            <a:endParaRPr lang="en-US" altLang="en-US" sz="3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172200"/>
            <a:ext cx="1809750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6765E-3B47-43A2-B710-ACF65F993C43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D34D71-A083-4A54-9143-EA22D866D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0"/>
            <a:ext cx="7848600" cy="2179637"/>
          </a:xfrm>
        </p:spPr>
        <p:txBody>
          <a:bodyPr/>
          <a:lstStyle/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The information, which along with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Representation Information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 which is necessary for adequate preservation of the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Data Object</a:t>
            </a:r>
          </a:p>
          <a:p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PDI is an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Information Object.</a:t>
            </a:r>
          </a:p>
        </p:txBody>
      </p:sp>
    </p:spTree>
    <p:extLst>
      <p:ext uri="{BB962C8B-B14F-4D97-AF65-F5344CB8AC3E}">
        <p14:creationId xmlns:p14="http://schemas.microsoft.com/office/powerpoint/2010/main" val="394490462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052638" y="0"/>
            <a:ext cx="6557962" cy="944563"/>
          </a:xfrm>
        </p:spPr>
        <p:txBody>
          <a:bodyPr/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Categories of PDI</a:t>
            </a:r>
            <a:endParaRPr lang="en-US" altLang="en-US" sz="3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172200"/>
            <a:ext cx="1809750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6765E-3B47-43A2-B710-ACF65F993C43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D34D71-A083-4A54-9143-EA22D866D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48" y="2993891"/>
            <a:ext cx="8382000" cy="3352800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Reference Information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is necessary for referencing this data as well as referencing data that is in a meaningful relationship with this data.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Provenance Information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provides the history of the data and is essential for authenticity.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Context Information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is the information that helps orient the data within an environment.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Fixity Information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is required to ensure that data in general has not been unintentionally altered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Access Rights Information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identifies the access restrictions pertaining to the data, including the legal framework, licensing terms, and access control.</a:t>
            </a:r>
          </a:p>
          <a:p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C7E1F-1F92-4FFB-B86D-9E71F33061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0960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00601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PDI (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en-US" sz="3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172200"/>
            <a:ext cx="1809750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6765E-3B47-43A2-B710-ACF65F993C43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D34D71-A083-4A54-9143-EA22D866D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848600" cy="3627437"/>
          </a:xfrm>
        </p:spPr>
        <p:txBody>
          <a:bodyPr/>
          <a:lstStyle/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Each category of PDI is itself an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Information Object</a:t>
            </a:r>
          </a:p>
          <a:p>
            <a:pPr lvl="1"/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This ensures that each has its own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Representation Information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to ensure that that it can be interpreted.</a:t>
            </a:r>
          </a:p>
          <a:p>
            <a:pPr lvl="1"/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For example, each instance of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Provenance Information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has its own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Representation Information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so that the consumer can understand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it.</a:t>
            </a: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Context Information 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in particular has an important role in enabling data reusability</a:t>
            </a:r>
          </a:p>
          <a:p>
            <a:pPr lvl="1"/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Defines the relationships of the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 Object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to the other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Things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within its environment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Relationships add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semantic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information. </a:t>
            </a:r>
          </a:p>
        </p:txBody>
      </p:sp>
    </p:spTree>
    <p:extLst>
      <p:ext uri="{BB962C8B-B14F-4D97-AF65-F5344CB8AC3E}">
        <p14:creationId xmlns:p14="http://schemas.microsoft.com/office/powerpoint/2010/main" val="106084378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Metadata Registry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en-US" sz="3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172200"/>
            <a:ext cx="1809750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6765E-3B47-43A2-B710-ACF65F993C43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D34D71-A083-4A54-9143-EA22D866D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834155"/>
            <a:ext cx="7848600" cy="3352800"/>
          </a:xfrm>
        </p:spPr>
        <p:txBody>
          <a:bodyPr/>
          <a:lstStyle/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A data dictionary schema for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Data Element 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xample 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start_time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of an event. </a:t>
            </a:r>
          </a:p>
          <a:p>
            <a:pPr lvl="1"/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alternate names, definition sources, definitions in other languages, effective dates, submitting organization, and stewardship.</a:t>
            </a:r>
          </a:p>
          <a:p>
            <a:pPr lvl="1"/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data representation, units of measurement, effective dates, submitter, and steward.</a:t>
            </a:r>
          </a:p>
          <a:p>
            <a:pPr lvl="1"/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permissible values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value meanings</a:t>
            </a: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C9292-A965-44DE-96C3-90E8909D51D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90600"/>
            <a:ext cx="28956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C5A3C-5F75-46B7-B80B-F02FDC13349C}"/>
              </a:ext>
            </a:extLst>
          </p:cNvPr>
          <p:cNvSpPr txBox="1"/>
          <p:nvPr/>
        </p:nvSpPr>
        <p:spPr>
          <a:xfrm>
            <a:off x="490487" y="6103963"/>
            <a:ext cx="4269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Metadata Registry Specification (ISO/IEC 11179)</a:t>
            </a:r>
          </a:p>
        </p:txBody>
      </p:sp>
    </p:spTree>
    <p:extLst>
      <p:ext uri="{BB962C8B-B14F-4D97-AF65-F5344CB8AC3E}">
        <p14:creationId xmlns:p14="http://schemas.microsoft.com/office/powerpoint/2010/main" val="139225314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Interoperability</a:t>
            </a:r>
            <a:endParaRPr lang="en-US" altLang="en-US" sz="3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77050" y="5832475"/>
            <a:ext cx="1809750" cy="425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6765E-3B47-43A2-B710-ACF65F993C43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D34D71-A083-4A54-9143-EA22D866D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24000"/>
            <a:ext cx="7405688" cy="3733800"/>
          </a:xfrm>
        </p:spPr>
        <p:txBody>
          <a:bodyPr/>
          <a:lstStyle/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In 2001, </a:t>
            </a:r>
            <a:r>
              <a:rPr lang="en-US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Uschold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 [1] argued that a “single shared ontology” is critical for developing a digital library that enables semantic interoperability across disciplines.</a:t>
            </a:r>
            <a:endParaRPr lang="en-US" sz="2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49431-DCEA-4F45-AEEF-C9161F5F75C2}"/>
              </a:ext>
            </a:extLst>
          </p:cNvPr>
          <p:cNvSpPr txBox="1"/>
          <p:nvPr/>
        </p:nvSpPr>
        <p:spPr>
          <a:xfrm>
            <a:off x="385762" y="5684550"/>
            <a:ext cx="7453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Uschold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and Gruninger. M., "Ontologies and Semantics for Seamless Connectivity,"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 SIGMOD Record, vol. 33, 2004.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2080655131</TotalTime>
  <Words>2702</Words>
  <Application>Microsoft Office PowerPoint</Application>
  <PresentationFormat>Custom</PresentationFormat>
  <Paragraphs>351</Paragraphs>
  <Slides>33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MS PGothic</vt:lpstr>
      <vt:lpstr>MS PGothic</vt:lpstr>
      <vt:lpstr>Arial</vt:lpstr>
      <vt:lpstr>Calibri</vt:lpstr>
      <vt:lpstr>Courier New</vt:lpstr>
      <vt:lpstr>Gill Sans</vt:lpstr>
      <vt:lpstr>Times</vt:lpstr>
      <vt:lpstr>Times New Roman</vt:lpstr>
      <vt:lpstr>Verdana</vt:lpstr>
      <vt:lpstr>ヒラギノ角ゴ ProN W3</vt:lpstr>
      <vt:lpstr>NASAjpl-WhiteTheme-16x9-vA6</vt:lpstr>
      <vt:lpstr>Default Design</vt:lpstr>
      <vt:lpstr>PowerPoint Presentation</vt:lpstr>
      <vt:lpstr>Topics</vt:lpstr>
      <vt:lpstr>Interoperability</vt:lpstr>
      <vt:lpstr>The Information Object1</vt:lpstr>
      <vt:lpstr>Preservation Description Information (PDI)</vt:lpstr>
      <vt:lpstr>Categories of PDI</vt:lpstr>
      <vt:lpstr>PDI (cont)</vt:lpstr>
      <vt:lpstr>Metadata Registry1</vt:lpstr>
      <vt:lpstr>Interoperability</vt:lpstr>
      <vt:lpstr>PDS4 Concept Map</vt:lpstr>
      <vt:lpstr>PowerPoint Presentation</vt:lpstr>
      <vt:lpstr>PowerPoint Presentation</vt:lpstr>
      <vt:lpstr>Information Model (IM)</vt:lpstr>
      <vt:lpstr>From Information Model  to Product Label</vt:lpstr>
      <vt:lpstr>Model Driven Architecture</vt:lpstr>
      <vt:lpstr>Artifacts Generated from the Model</vt:lpstr>
      <vt:lpstr>XML Schema and  Schematron Files</vt:lpstr>
      <vt:lpstr>XML Product Templates  and Labels</vt:lpstr>
      <vt:lpstr>JSON File (Tool Configuration)</vt:lpstr>
      <vt:lpstr>RDF File (Semantic Processing)</vt:lpstr>
      <vt:lpstr>Information Model Specification</vt:lpstr>
      <vt:lpstr>Data Dictionary Document (pdf and html formats)</vt:lpstr>
      <vt:lpstr>Governance</vt:lpstr>
      <vt:lpstr>Diverse Disciplines</vt:lpstr>
      <vt:lpstr>Information Model  Multi-level Governance</vt:lpstr>
      <vt:lpstr>Extensions to the “Common”</vt:lpstr>
      <vt:lpstr>Trustworthy Digital Repository (TDR) </vt:lpstr>
      <vt:lpstr>Architectural Principles as a Graph</vt:lpstr>
      <vt:lpstr>Conclusion</vt:lpstr>
      <vt:lpstr>Backup</vt:lpstr>
      <vt:lpstr>Auto-generated Validation Code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Hughes, John S (3980)</dc:creator>
  <cp:lastModifiedBy>Hughes, J S (US 398B)</cp:lastModifiedBy>
  <cp:revision>1881</cp:revision>
  <cp:lastPrinted>2018-07-09T16:32:09Z</cp:lastPrinted>
  <dcterms:created xsi:type="dcterms:W3CDTF">2011-08-11T23:37:59Z</dcterms:created>
  <dcterms:modified xsi:type="dcterms:W3CDTF">2023-05-10T10:20:36Z</dcterms:modified>
</cp:coreProperties>
</file>