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7" r:id="rId3"/>
    <p:sldId id="266" r:id="rId4"/>
    <p:sldId id="263" r:id="rId5"/>
    <p:sldId id="259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D4382-CB3D-FB4D-B128-19DD7E841754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FB267-BA85-3449-8A85-C0D381E72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30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616A1-3AC8-AB4A-A63C-BC31E0A27433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2BA5E-264F-814A-8730-31C8B1158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75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3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2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8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8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9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6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6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5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3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86FE-0ABA-7849-9F97-72985EED5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1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IVOA SIA v2 </a:t>
            </a:r>
            <a:r>
              <a:rPr lang="en-US" dirty="0"/>
              <a:t>Services </a:t>
            </a:r>
            <a:r>
              <a:rPr lang="en-US" dirty="0" smtClean="0"/>
              <a:t>for 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sz="3600" dirty="0" smtClean="0"/>
              <a:t>With </a:t>
            </a:r>
            <a:r>
              <a:rPr lang="en-US" sz="3600" dirty="0"/>
              <a:t>f</a:t>
            </a:r>
            <a:r>
              <a:rPr lang="en-US" sz="3600" dirty="0" smtClean="0"/>
              <a:t>eedback on SIA2 2015-07-30 and</a:t>
            </a:r>
            <a:br>
              <a:rPr lang="en-US" sz="3600" dirty="0" smtClean="0"/>
            </a:br>
            <a:r>
              <a:rPr lang="en-US" sz="3600" dirty="0" smtClean="0"/>
              <a:t>  related specifications</a:t>
            </a:r>
            <a:endParaRPr lang="en-US" sz="3600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Olga </a:t>
            </a:r>
            <a:r>
              <a:rPr lang="en-US" dirty="0" err="1" smtClean="0"/>
              <a:t>Pevunova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Rick Ebert</a:t>
            </a:r>
          </a:p>
          <a:p>
            <a:pPr marL="0" indent="0" algn="ctr">
              <a:buNone/>
            </a:pPr>
            <a:r>
              <a:rPr lang="en-US" dirty="0" smtClean="0"/>
              <a:t>Joe </a:t>
            </a:r>
            <a:r>
              <a:rPr lang="en-US" dirty="0" err="1" smtClean="0"/>
              <a:t>Mazzarella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  (IPAC, Caltech)</a:t>
            </a:r>
          </a:p>
          <a:p>
            <a:pPr marL="0" indent="0" algn="ctr">
              <a:buNone/>
            </a:pPr>
            <a:r>
              <a:rPr lang="en-US" dirty="0"/>
              <a:t>Bruce Berriman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October 2015 IVOA Meeting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4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NED’s Image Archive and </a:t>
            </a:r>
            <a:br>
              <a:rPr lang="en-US" dirty="0"/>
            </a:br>
            <a:r>
              <a:rPr lang="en-US" dirty="0"/>
              <a:t>Current SIA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85750" indent="-285750"/>
            <a:r>
              <a:rPr lang="en-US" dirty="0"/>
              <a:t>The NASA/IPAC Extragalactic Database (NED) provides </a:t>
            </a:r>
            <a:r>
              <a:rPr lang="en-US" dirty="0" smtClean="0"/>
              <a:t>a </a:t>
            </a:r>
            <a:r>
              <a:rPr lang="en-US" dirty="0"/>
              <a:t>large archive of FITS images spanning a wide variety of telescopes, instruments, and spectral regions ranging from X-rays through radio frequencies. </a:t>
            </a:r>
          </a:p>
          <a:p>
            <a:endParaRPr lang="en-US" dirty="0"/>
          </a:p>
          <a:p>
            <a:pPr marL="285750" indent="-285750"/>
            <a:r>
              <a:rPr lang="en-US" dirty="0"/>
              <a:t>NED currently provides about 430,000 images with valid WCS FITS header keywords</a:t>
            </a:r>
          </a:p>
          <a:p>
            <a:pPr lvl="1">
              <a:buFont typeface="Arial"/>
              <a:buChar char="•"/>
            </a:pPr>
            <a:r>
              <a:rPr lang="en-US" dirty="0"/>
              <a:t>About 20,000 files are </a:t>
            </a:r>
            <a:r>
              <a:rPr lang="en-US" dirty="0" err="1"/>
              <a:t>hypercubes</a:t>
            </a:r>
            <a:r>
              <a:rPr lang="en-US" dirty="0"/>
              <a:t> </a:t>
            </a:r>
          </a:p>
          <a:p>
            <a:pPr lvl="1">
              <a:buFont typeface="Arial"/>
              <a:buChar char="•"/>
            </a:pPr>
            <a:r>
              <a:rPr lang="en-US" dirty="0"/>
              <a:t>The content is growing rapidly</a:t>
            </a:r>
          </a:p>
          <a:p>
            <a:endParaRPr lang="en-US" dirty="0"/>
          </a:p>
          <a:p>
            <a:pPr marL="285750" indent="-285750"/>
            <a:r>
              <a:rPr lang="en-US" dirty="0"/>
              <a:t> Most of the images were contributed by authors, who wish to share their </a:t>
            </a:r>
            <a:r>
              <a:rPr lang="en-US" dirty="0" smtClean="0"/>
              <a:t>data,      </a:t>
            </a:r>
            <a:r>
              <a:rPr lang="en-US" dirty="0"/>
              <a:t>linked </a:t>
            </a:r>
            <a:r>
              <a:rPr lang="en-US" dirty="0" smtClean="0"/>
              <a:t>to </a:t>
            </a:r>
            <a:r>
              <a:rPr lang="en-US" dirty="0"/>
              <a:t>other information in NED.</a:t>
            </a:r>
          </a:p>
          <a:p>
            <a:endParaRPr lang="en-US" dirty="0"/>
          </a:p>
          <a:p>
            <a:pPr marL="285750" indent="-285750"/>
            <a:r>
              <a:rPr lang="en-US" dirty="0"/>
              <a:t>All NED images can be queried by object name (target) on the NED interface.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/>
              <a:t>The subset with valid WCS FITS header keywords can be queried by position  using Simple Image Access (SIA v1.0) interface, integrated into a service  operated by IRSA.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6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SIA2 and IVOA Specs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459" y="1600200"/>
            <a:ext cx="8430341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We evaluated SIA </a:t>
            </a:r>
            <a:r>
              <a:rPr lang="en-US" sz="2400" dirty="0"/>
              <a:t>2.0 </a:t>
            </a:r>
            <a:r>
              <a:rPr lang="en-US" sz="2400" dirty="0" smtClean="0"/>
              <a:t>2015-07-30 (</a:t>
            </a:r>
            <a:r>
              <a:rPr lang="en-US" sz="2400" dirty="0"/>
              <a:t>Proposed Recommendation) as a reference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The SIA2 </a:t>
            </a:r>
            <a:r>
              <a:rPr lang="en-US" sz="2400" dirty="0" smtClean="0"/>
              <a:t>document tree references</a:t>
            </a:r>
          </a:p>
          <a:p>
            <a:pPr lvl="1"/>
            <a:r>
              <a:rPr lang="en-US" sz="2000" dirty="0" smtClean="0"/>
              <a:t>Multiple instances of the same document</a:t>
            </a:r>
          </a:p>
          <a:p>
            <a:pPr lvl="1"/>
            <a:r>
              <a:rPr lang="en-US" sz="2000" dirty="0" smtClean="0"/>
              <a:t>Misidentified or missing documents</a:t>
            </a:r>
          </a:p>
          <a:p>
            <a:pPr lvl="1"/>
            <a:r>
              <a:rPr lang="en-US" sz="2000" dirty="0" smtClean="0"/>
              <a:t>Documents with various levels </a:t>
            </a:r>
            <a:r>
              <a:rPr lang="en-US" sz="2000" dirty="0"/>
              <a:t>of </a:t>
            </a:r>
            <a:r>
              <a:rPr lang="en-US" sz="2000" dirty="0" smtClean="0"/>
              <a:t>maturity (other than Rec)	</a:t>
            </a:r>
            <a:endParaRPr lang="en-US" sz="2000" dirty="0"/>
          </a:p>
          <a:p>
            <a:pPr lvl="1"/>
            <a:r>
              <a:rPr lang="en-US" sz="2000" dirty="0" smtClean="0"/>
              <a:t>Example: do we use the version/date of VOSI referenced by </a:t>
            </a:r>
            <a:r>
              <a:rPr lang="en-US" sz="2000" dirty="0" err="1" smtClean="0"/>
              <a:t>DataLink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en-US" sz="2000" dirty="0" smtClean="0"/>
              <a:t> or the version/date referenced by </a:t>
            </a:r>
            <a:r>
              <a:rPr lang="en-US" sz="2000" dirty="0" err="1" smtClean="0"/>
              <a:t>ObsCore</a:t>
            </a:r>
            <a:r>
              <a:rPr lang="en-US" sz="2000" dirty="0" smtClean="0"/>
              <a:t>? Which one should be referenced by SIA2?</a:t>
            </a:r>
          </a:p>
          <a:p>
            <a:r>
              <a:rPr lang="en-US" sz="2400" dirty="0" smtClean="0"/>
              <a:t>This complexity presents a barrier to IVOA interoperability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43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ocTree-PresentationSlid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3" b="7503"/>
          <a:stretch>
            <a:fillRect/>
          </a:stretch>
        </p:blipFill>
        <p:spPr>
          <a:xfrm>
            <a:off x="-465223" y="1218073"/>
            <a:ext cx="10006886" cy="550340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Reference Tree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83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18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order to proceed, NED plans to suggest to NASA/NAVO an implementation standard based on the available versions of IVOA specifications, including:</a:t>
            </a:r>
          </a:p>
          <a:p>
            <a:endParaRPr lang="en-US" dirty="0" smtClean="0"/>
          </a:p>
          <a:p>
            <a:r>
              <a:rPr lang="en-US" dirty="0" smtClean="0"/>
              <a:t>Currently</a:t>
            </a:r>
          </a:p>
          <a:p>
            <a:pPr lvl="1"/>
            <a:r>
              <a:rPr lang="en-US" dirty="0" smtClean="0"/>
              <a:t>SIAv2 (2015-07-30) (Proposed Recommendation)</a:t>
            </a:r>
          </a:p>
          <a:p>
            <a:pPr lvl="1"/>
            <a:r>
              <a:rPr lang="en-US" sz="2900" dirty="0"/>
              <a:t>DALI 1.0 </a:t>
            </a:r>
            <a:r>
              <a:rPr lang="en-US" sz="2900" dirty="0" smtClean="0"/>
              <a:t>2013-11-29 </a:t>
            </a:r>
            <a:r>
              <a:rPr lang="en-US" sz="2900" dirty="0"/>
              <a:t>(Recommendation) </a:t>
            </a:r>
            <a:endParaRPr lang="en-US" sz="2900" dirty="0" smtClean="0"/>
          </a:p>
          <a:p>
            <a:pPr lvl="1"/>
            <a:r>
              <a:rPr lang="en-US" sz="2900" dirty="0" err="1"/>
              <a:t>AccessData</a:t>
            </a:r>
            <a:r>
              <a:rPr lang="en-US" sz="2900" dirty="0"/>
              <a:t> 1.0 </a:t>
            </a:r>
            <a:r>
              <a:rPr lang="en-US" sz="2900" dirty="0" smtClean="0"/>
              <a:t>2014-03-12 </a:t>
            </a:r>
            <a:r>
              <a:rPr lang="en-US" sz="2900" dirty="0"/>
              <a:t>(Working Draft) </a:t>
            </a:r>
            <a:endParaRPr lang="en-US" sz="2900" dirty="0" smtClean="0"/>
          </a:p>
          <a:p>
            <a:pPr lvl="1"/>
            <a:r>
              <a:rPr lang="en-US" sz="2900" dirty="0"/>
              <a:t>N-Dimensional Cube Model 1.1 20150320 (Working Draft</a:t>
            </a:r>
            <a:r>
              <a:rPr lang="en-US" sz="2900" dirty="0" smtClean="0"/>
              <a:t>)</a:t>
            </a:r>
          </a:p>
          <a:p>
            <a:pPr lvl="1"/>
            <a:r>
              <a:rPr lang="en-US" sz="2900" dirty="0" err="1" smtClean="0"/>
              <a:t>DataLink</a:t>
            </a:r>
            <a:r>
              <a:rPr lang="en-US" sz="2900" dirty="0" smtClean="0"/>
              <a:t> </a:t>
            </a:r>
            <a:r>
              <a:rPr lang="en-US" sz="2900" dirty="0"/>
              <a:t>1.0 20140930  (Proposed </a:t>
            </a:r>
            <a:r>
              <a:rPr lang="en-US" sz="2900" dirty="0" smtClean="0"/>
              <a:t>Recommendation)</a:t>
            </a:r>
            <a:endParaRPr lang="en-US" sz="2900" dirty="0"/>
          </a:p>
          <a:p>
            <a:pPr lvl="1"/>
            <a:r>
              <a:rPr lang="en-US" sz="2900" dirty="0" smtClean="0"/>
              <a:t>Support </a:t>
            </a:r>
            <a:r>
              <a:rPr lang="en-US" sz="2900" dirty="0"/>
              <a:t>Interfaces 1.0 20110531 (VOSI) (Recommendation</a:t>
            </a:r>
            <a:r>
              <a:rPr lang="en-US" sz="2900" dirty="0" smtClean="0"/>
              <a:t>)</a:t>
            </a:r>
          </a:p>
          <a:p>
            <a:pPr lvl="1"/>
            <a:r>
              <a:rPr lang="en-US" sz="2900" dirty="0" smtClean="0"/>
              <a:t>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9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18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NED </a:t>
            </a:r>
            <a:r>
              <a:rPr lang="en-US" dirty="0"/>
              <a:t>will support </a:t>
            </a:r>
            <a:r>
              <a:rPr lang="en-US" dirty="0" smtClean="0"/>
              <a:t>an SIA2 </a:t>
            </a:r>
            <a:r>
              <a:rPr lang="en-US" dirty="0"/>
              <a:t>image data query service for Data Discovery (returning a list of objects for which </a:t>
            </a:r>
            <a:r>
              <a:rPr lang="en-US" dirty="0" smtClean="0"/>
              <a:t>metadata </a:t>
            </a:r>
            <a:r>
              <a:rPr lang="en-US" dirty="0"/>
              <a:t>is available) constrained by position  (POS, a single range or cone), or target name (TARGET,  ‘Recognized Object Name’ in NED parlance)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Additional </a:t>
            </a:r>
            <a:r>
              <a:rPr lang="en-US" dirty="0"/>
              <a:t>query parameters that will be supported in our first SIA2 prototype instance are BAND, SPATRES, FOV, EXPTIME, and TIME.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The "</a:t>
            </a:r>
            <a:r>
              <a:rPr lang="en-US" dirty="0" err="1"/>
              <a:t>AccessData</a:t>
            </a:r>
            <a:r>
              <a:rPr lang="en-US" dirty="0"/>
              <a:t>" specification </a:t>
            </a:r>
            <a:r>
              <a:rPr lang="en-US" dirty="0" smtClean="0"/>
              <a:t>requires </a:t>
            </a:r>
            <a:r>
              <a:rPr lang="en-US" dirty="0"/>
              <a:t>the filtering, </a:t>
            </a:r>
            <a:r>
              <a:rPr lang="en-US" dirty="0" smtClean="0"/>
              <a:t>transforms, </a:t>
            </a:r>
            <a:r>
              <a:rPr lang="en-US" dirty="0"/>
              <a:t>pixel operations, and  functional  operations on </a:t>
            </a:r>
            <a:r>
              <a:rPr lang="en-US" dirty="0" smtClean="0"/>
              <a:t>parts of Images</a:t>
            </a:r>
            <a:r>
              <a:rPr lang="en-US" dirty="0"/>
              <a:t>. </a:t>
            </a:r>
            <a:r>
              <a:rPr lang="en-US" dirty="0" smtClean="0"/>
              <a:t>NED has no current plans to support transforms, pixels  operations or functions.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47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 SIA v2 spec (2015-07-30) is an adequate basis for the </a:t>
            </a:r>
            <a:r>
              <a:rPr lang="en-US" b="1" i="1" dirty="0" smtClean="0"/>
              <a:t>query specification </a:t>
            </a:r>
            <a:r>
              <a:rPr lang="en-US" dirty="0" smtClean="0"/>
              <a:t>of a  NED implementation.</a:t>
            </a:r>
          </a:p>
          <a:p>
            <a:endParaRPr lang="en-US" dirty="0" smtClean="0"/>
          </a:p>
          <a:p>
            <a:r>
              <a:rPr lang="en-US" dirty="0" smtClean="0"/>
              <a:t>However, other specifications </a:t>
            </a:r>
            <a:r>
              <a:rPr lang="en-US" b="1" dirty="0" smtClean="0"/>
              <a:t>necessary to build an operational service </a:t>
            </a:r>
            <a:r>
              <a:rPr lang="en-US" dirty="0" smtClean="0"/>
              <a:t>are not all the IVOA “Recommended” level.</a:t>
            </a:r>
          </a:p>
          <a:p>
            <a:endParaRPr lang="en-US" dirty="0" smtClean="0"/>
          </a:p>
          <a:p>
            <a:r>
              <a:rPr lang="en-US" dirty="0" smtClean="0"/>
              <a:t>So, NED, coordinating with NAVO, will identify an interim implementation for NED.</a:t>
            </a:r>
          </a:p>
          <a:p>
            <a:endParaRPr lang="en-US" dirty="0" smtClean="0"/>
          </a:p>
          <a:p>
            <a:r>
              <a:rPr lang="en-US" dirty="0" smtClean="0"/>
              <a:t>Using an existing architecture from other SIA2 service implementations (e.g., KOA (IPAC) and CAOM (CADC)) is </a:t>
            </a:r>
            <a:r>
              <a:rPr lang="en-US" dirty="0" smtClean="0"/>
              <a:t>the mots </a:t>
            </a:r>
            <a:r>
              <a:rPr lang="en-US" smtClean="0"/>
              <a:t>practical approach.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IVOA document reference complexity is a barrier to interoperability.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586FE-0ABA-7849-9F97-72985EED5A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28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552</Words>
  <Application>Microsoft Macintosh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IVOA SIA v2 Services for NED</vt:lpstr>
      <vt:lpstr>NED’s Image Archive and  Current SIA Service</vt:lpstr>
      <vt:lpstr>SIA2 and IVOA Specs</vt:lpstr>
      <vt:lpstr>Document Reference Tree</vt:lpstr>
      <vt:lpstr>Plan</vt:lpstr>
      <vt:lpstr>Plan</vt:lpstr>
      <vt:lpstr>Summary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 is building a SIA2 Services</dc:title>
  <dc:creator>IPAC</dc:creator>
  <cp:lastModifiedBy>Bruce Berriman</cp:lastModifiedBy>
  <cp:revision>48</cp:revision>
  <cp:lastPrinted>2015-10-21T00:37:00Z</cp:lastPrinted>
  <dcterms:created xsi:type="dcterms:W3CDTF">2015-10-20T00:30:56Z</dcterms:created>
  <dcterms:modified xsi:type="dcterms:W3CDTF">2015-10-25T22:27:13Z</dcterms:modified>
</cp:coreProperties>
</file>