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5"/>
  </p:notesMasterIdLst>
  <p:sldIdLst>
    <p:sldId id="265" r:id="rId2"/>
    <p:sldId id="263" r:id="rId3"/>
    <p:sldId id="26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90" autoAdjust="0"/>
  </p:normalViewPr>
  <p:slideViewPr>
    <p:cSldViewPr>
      <p:cViewPr varScale="1">
        <p:scale>
          <a:sx n="58" d="100"/>
          <a:sy n="58" d="100"/>
        </p:scale>
        <p:origin x="3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1CFB6-4E55-4E6D-A4FA-1C36C564DE1B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4017F-D82A-41C1-914A-4A9F3DD341F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0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0119B0-20B9-40F2-93AB-5C50C70363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227DCE-2492-4D4E-9BB4-A4BAD048EC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voa.net/documents/UCD1+/20170502/index.html" TargetMode="External"/><Relationship Id="rId2" Type="http://schemas.openxmlformats.org/officeDocument/2006/relationships/hyperlink" Target="../Semantics/UCDSolarPlanet/WD-UCDlist-1.3-2017050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fr-FR" dirty="0" smtClean="0"/>
              <a:t>UCD </a:t>
            </a:r>
            <a:r>
              <a:rPr lang="fr-FR" dirty="0" err="1" smtClean="0"/>
              <a:t>Unified</a:t>
            </a:r>
            <a:r>
              <a:rPr lang="fr-FR" dirty="0" smtClean="0"/>
              <a:t> Content </a:t>
            </a:r>
            <a:r>
              <a:rPr lang="fr-FR" dirty="0" err="1" smtClean="0"/>
              <a:t>Descriptor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>
              <a:buNone/>
            </a:pPr>
            <a:r>
              <a:rPr lang="en-US" sz="3300" b="1" dirty="0" smtClean="0"/>
              <a:t>UCD Working draft update  </a:t>
            </a:r>
            <a:r>
              <a:rPr lang="en-US" sz="3300" dirty="0" smtClean="0">
                <a:hlinkClick r:id="rId2" action="ppaction://hlinkfile"/>
              </a:rPr>
              <a:t>WD-UCDlist-1.3-20170502.pdf</a:t>
            </a:r>
            <a:r>
              <a:rPr lang="en-US" sz="3300" dirty="0" smtClean="0"/>
              <a:t> </a:t>
            </a:r>
          </a:p>
          <a:p>
            <a:pPr marL="0" lvl="1" indent="0">
              <a:buNone/>
            </a:pPr>
            <a:r>
              <a:rPr lang="fr-FR" sz="3300" dirty="0" err="1" smtClean="0"/>
              <a:t>Available</a:t>
            </a:r>
            <a:r>
              <a:rPr lang="fr-FR" sz="3300" dirty="0"/>
              <a:t> at </a:t>
            </a:r>
            <a:r>
              <a:rPr lang="fr-FR" sz="3300" dirty="0">
                <a:hlinkClick r:id="rId3"/>
              </a:rPr>
              <a:t>http://www.ivoa.net/documents/UCD1+/20170502/index.html</a:t>
            </a:r>
            <a:endParaRPr lang="en-US" sz="3300" dirty="0" smtClean="0"/>
          </a:p>
          <a:p>
            <a:pPr marL="457200" lvl="1" indent="-457200"/>
            <a:endParaRPr lang="fr-FR" sz="3300" dirty="0" smtClean="0"/>
          </a:p>
          <a:p>
            <a:pPr marL="457200" lvl="1" indent="-457200"/>
            <a:r>
              <a:rPr lang="fr-FR" sz="3300" dirty="0" err="1" smtClean="0"/>
              <a:t>Includes</a:t>
            </a:r>
            <a:r>
              <a:rPr lang="fr-FR" sz="3300" dirty="0" smtClean="0"/>
              <a:t> </a:t>
            </a:r>
            <a:r>
              <a:rPr lang="fr-FR" sz="3300" dirty="0" smtClean="0"/>
              <a:t>new </a:t>
            </a:r>
            <a:r>
              <a:rPr lang="fr-FR" sz="3300" dirty="0" err="1" smtClean="0"/>
              <a:t>terms</a:t>
            </a:r>
            <a:r>
              <a:rPr lang="fr-FR" sz="3300" dirty="0" smtClean="0"/>
              <a:t> </a:t>
            </a:r>
          </a:p>
          <a:p>
            <a:pPr marL="457200" lvl="1" indent="-457200"/>
            <a:r>
              <a:rPr lang="fr-FR" sz="3300" dirty="0" err="1"/>
              <a:t>Also</a:t>
            </a:r>
            <a:r>
              <a:rPr lang="fr-FR" sz="3300" dirty="0"/>
              <a:t> </a:t>
            </a:r>
            <a:r>
              <a:rPr lang="fr-FR" sz="3300" dirty="0" err="1"/>
              <a:t>provided</a:t>
            </a:r>
            <a:r>
              <a:rPr lang="fr-FR" sz="3300" dirty="0"/>
              <a:t> as a RDF </a:t>
            </a:r>
            <a:r>
              <a:rPr lang="fr-FR" sz="3300" dirty="0" smtClean="0"/>
              <a:t>doc (</a:t>
            </a:r>
            <a:r>
              <a:rPr lang="fr-FR" sz="3300" dirty="0" err="1" smtClean="0"/>
              <a:t>under</a:t>
            </a:r>
            <a:r>
              <a:rPr lang="fr-FR" sz="3300" dirty="0" smtClean="0"/>
              <a:t> validation) </a:t>
            </a:r>
          </a:p>
          <a:p>
            <a:pPr marL="457200" lvl="1" indent="-457200"/>
            <a:r>
              <a:rPr lang="fr-FR" sz="3300" dirty="0" err="1" smtClean="0"/>
              <a:t>Assigning</a:t>
            </a:r>
            <a:r>
              <a:rPr lang="fr-FR" sz="3300" dirty="0" smtClean="0"/>
              <a:t> </a:t>
            </a:r>
            <a:r>
              <a:rPr lang="fr-FR" sz="3300" dirty="0" err="1" smtClean="0"/>
              <a:t>tools</a:t>
            </a:r>
            <a:r>
              <a:rPr lang="fr-FR" sz="3300" dirty="0" smtClean="0"/>
              <a:t> : web service @ CDS</a:t>
            </a:r>
            <a:endParaRPr lang="fr-FR" sz="3300" dirty="0"/>
          </a:p>
          <a:p>
            <a:pPr marL="457200" lvl="1" indent="-457200"/>
            <a:r>
              <a:rPr lang="fr-FR" sz="3300" dirty="0" smtClean="0"/>
              <a:t>Application @</a:t>
            </a:r>
            <a:r>
              <a:rPr lang="fr-FR" sz="3300" dirty="0" err="1" smtClean="0"/>
              <a:t>Inaf</a:t>
            </a:r>
            <a:r>
              <a:rPr lang="fr-FR" sz="3300" dirty="0" smtClean="0"/>
              <a:t> for TAP </a:t>
            </a:r>
            <a:r>
              <a:rPr lang="fr-FR" sz="3300" dirty="0" err="1" smtClean="0"/>
              <a:t>column</a:t>
            </a:r>
            <a:r>
              <a:rPr lang="fr-FR" sz="3300" dirty="0" smtClean="0"/>
              <a:t> assignation </a:t>
            </a:r>
            <a:r>
              <a:rPr lang="fr-FR" sz="3300" dirty="0" smtClean="0">
                <a:solidFill>
                  <a:srgbClr val="C00000"/>
                </a:solidFill>
              </a:rPr>
              <a:t>(</a:t>
            </a:r>
            <a:r>
              <a:rPr lang="fr-FR" sz="3300" dirty="0" err="1" smtClean="0">
                <a:solidFill>
                  <a:srgbClr val="C00000"/>
                </a:solidFill>
              </a:rPr>
              <a:t>M.Molinaro</a:t>
            </a:r>
            <a:r>
              <a:rPr lang="fr-FR" sz="3300" dirty="0" smtClean="0">
                <a:solidFill>
                  <a:srgbClr val="C00000"/>
                </a:solidFill>
              </a:rPr>
              <a:t>)</a:t>
            </a:r>
          </a:p>
          <a:p>
            <a:pPr marL="457200" lvl="1" indent="-457200"/>
            <a:r>
              <a:rPr lang="en-US" sz="3300" dirty="0"/>
              <a:t>Solar and Planetary Data Interest Group will propose new requirements</a:t>
            </a:r>
            <a:r>
              <a:rPr lang="en-US" sz="3300" dirty="0" smtClean="0"/>
              <a:t>. </a:t>
            </a:r>
            <a:r>
              <a:rPr lang="fr-FR" sz="3300" dirty="0" smtClean="0">
                <a:solidFill>
                  <a:srgbClr val="C00000"/>
                </a:solidFill>
              </a:rPr>
              <a:t>(B. Cecconi)</a:t>
            </a:r>
            <a:endParaRPr lang="fr-FR" sz="3300" dirty="0" smtClean="0"/>
          </a:p>
          <a:p>
            <a:pPr marL="0" lvl="1" indent="0">
              <a:buNone/>
            </a:pPr>
            <a:endParaRPr lang="fr-FR" sz="3600" dirty="0" smtClean="0">
              <a:solidFill>
                <a:srgbClr val="C00000"/>
              </a:solidFill>
            </a:endParaRPr>
          </a:p>
          <a:p>
            <a:pPr marL="0" lvl="1" indent="0">
              <a:buNone/>
            </a:pPr>
            <a:r>
              <a:rPr lang="fr-FR" sz="3600" dirty="0" smtClean="0"/>
              <a:t>This </a:t>
            </a:r>
            <a:r>
              <a:rPr lang="fr-FR" sz="3600" dirty="0" err="1" smtClean="0"/>
              <a:t>list</a:t>
            </a:r>
            <a:r>
              <a:rPr lang="fr-FR" sz="3600" dirty="0" smtClean="0"/>
              <a:t> </a:t>
            </a:r>
            <a:r>
              <a:rPr lang="fr-FR" sz="3600" dirty="0" err="1" smtClean="0"/>
              <a:t>evolves</a:t>
            </a:r>
            <a:r>
              <a:rPr lang="fr-FR" sz="3600" dirty="0" smtClean="0"/>
              <a:t> :</a:t>
            </a:r>
            <a:r>
              <a:rPr lang="fr-FR" sz="3600" dirty="0" smtClean="0">
                <a:solidFill>
                  <a:srgbClr val="C00000"/>
                </a:solidFill>
              </a:rPr>
              <a:t>Curation </a:t>
            </a:r>
            <a:r>
              <a:rPr lang="fr-FR" sz="3600" dirty="0" err="1">
                <a:solidFill>
                  <a:srgbClr val="C00000"/>
                </a:solidFill>
              </a:rPr>
              <a:t>process</a:t>
            </a:r>
            <a:r>
              <a:rPr lang="fr-FR" sz="3600" dirty="0">
                <a:solidFill>
                  <a:srgbClr val="C00000"/>
                </a:solidFill>
              </a:rPr>
              <a:t> to </a:t>
            </a:r>
            <a:r>
              <a:rPr lang="fr-FR" sz="3600" dirty="0" err="1">
                <a:solidFill>
                  <a:srgbClr val="C00000"/>
                </a:solidFill>
              </a:rPr>
              <a:t>discuss</a:t>
            </a:r>
            <a:r>
              <a:rPr lang="fr-FR" sz="3600" dirty="0">
                <a:solidFill>
                  <a:srgbClr val="C00000"/>
                </a:solidFill>
              </a:rPr>
              <a:t>  </a:t>
            </a:r>
          </a:p>
          <a:p>
            <a:pPr marL="0" lvl="1" indent="0">
              <a:buNone/>
            </a:pPr>
            <a:endParaRPr lang="fr-FR" sz="3300" dirty="0"/>
          </a:p>
          <a:p>
            <a:pPr marL="0" lvl="1" indent="0">
              <a:buNone/>
            </a:pPr>
            <a:endParaRPr lang="fr-FR" sz="3300" dirty="0" smtClean="0"/>
          </a:p>
          <a:p>
            <a:pPr marL="0" lvl="1" indent="0">
              <a:buNone/>
            </a:pPr>
            <a:endParaRPr lang="fr-FR" sz="3300" dirty="0"/>
          </a:p>
          <a:p>
            <a:pPr marL="0" lvl="1" indent="0">
              <a:buNone/>
            </a:pPr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2047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7016" y="1700808"/>
            <a:ext cx="8856984" cy="720080"/>
          </a:xfrm>
        </p:spPr>
        <p:txBody>
          <a:bodyPr>
            <a:noAutofit/>
          </a:bodyPr>
          <a:lstStyle/>
          <a:p>
            <a:r>
              <a:rPr lang="en-US" sz="5400" dirty="0"/>
              <a:t>Facilities and </a:t>
            </a:r>
            <a:r>
              <a:rPr lang="en-US" sz="5400" dirty="0" smtClean="0"/>
              <a:t>Instruments repository</a:t>
            </a:r>
            <a:endParaRPr lang="en-US" sz="5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512" y="2420888"/>
            <a:ext cx="8251518" cy="4821168"/>
          </a:xfrm>
        </p:spPr>
        <p:txBody>
          <a:bodyPr>
            <a:normAutofit/>
          </a:bodyPr>
          <a:lstStyle/>
          <a:p>
            <a:pPr marL="0" indent="-365760">
              <a:buClr>
                <a:srgbClr val="0F6FC6"/>
              </a:buClr>
            </a:pPr>
            <a:r>
              <a:rPr lang="en-US" sz="3200" dirty="0" smtClean="0"/>
              <a:t>Initiative </a:t>
            </a:r>
            <a:r>
              <a:rPr lang="en-US" sz="3200" dirty="0" smtClean="0"/>
              <a:t>from Solar &amp; Planetary </a:t>
            </a:r>
            <a:r>
              <a:rPr lang="en-US" sz="3200" dirty="0" smtClean="0"/>
              <a:t>Science</a:t>
            </a:r>
          </a:p>
          <a:p>
            <a:pPr marL="0" indent="-365760">
              <a:buClr>
                <a:srgbClr val="0F6FC6"/>
              </a:buClr>
            </a:pPr>
            <a:r>
              <a:rPr lang="fr-FR" sz="3200" dirty="0" err="1"/>
              <a:t>Useful</a:t>
            </a:r>
            <a:r>
              <a:rPr lang="fr-FR" sz="3200" dirty="0"/>
              <a:t> for data </a:t>
            </a:r>
            <a:r>
              <a:rPr lang="fr-FR" sz="3200" dirty="0" err="1"/>
              <a:t>sccientists</a:t>
            </a:r>
            <a:r>
              <a:rPr lang="fr-FR" sz="3200" dirty="0"/>
              <a:t> (</a:t>
            </a:r>
            <a:r>
              <a:rPr lang="fr-FR" sz="3200" dirty="0" err="1"/>
              <a:t>librarians</a:t>
            </a:r>
            <a:r>
              <a:rPr lang="fr-FR" sz="3200" dirty="0"/>
              <a:t>, </a:t>
            </a:r>
            <a:r>
              <a:rPr lang="fr-FR" sz="3200" dirty="0" err="1"/>
              <a:t>documentalists</a:t>
            </a:r>
            <a:r>
              <a:rPr lang="fr-FR" sz="3200" dirty="0" smtClean="0"/>
              <a:t>)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342900" lvl="1" indent="-342900">
              <a:buClr>
                <a:srgbClr val="0F6FC6"/>
              </a:buClr>
            </a:pPr>
            <a:r>
              <a:rPr lang="fr-FR" sz="3200" dirty="0" err="1" smtClean="0"/>
              <a:t>Requirements</a:t>
            </a:r>
            <a:r>
              <a:rPr lang="fr-FR" sz="3200" dirty="0" smtClean="0"/>
              <a:t>:</a:t>
            </a:r>
          </a:p>
          <a:p>
            <a:pPr marL="617220" lvl="2" indent="-342900">
              <a:buClr>
                <a:srgbClr val="0F6FC6"/>
              </a:buClr>
            </a:pPr>
            <a:r>
              <a:rPr lang="fr-FR" sz="2900" dirty="0" smtClean="0"/>
              <a:t>Unique </a:t>
            </a:r>
            <a:r>
              <a:rPr lang="fr-FR" sz="2900" dirty="0" err="1" smtClean="0"/>
              <a:t>identifiers</a:t>
            </a:r>
            <a:r>
              <a:rPr lang="fr-FR" sz="2900" dirty="0" smtClean="0"/>
              <a:t> </a:t>
            </a:r>
          </a:p>
          <a:p>
            <a:pPr marL="617220" lvl="2" indent="-342900">
              <a:buClr>
                <a:srgbClr val="0F6FC6"/>
              </a:buClr>
            </a:pPr>
            <a:r>
              <a:rPr lang="fr-FR" sz="2900" dirty="0" smtClean="0"/>
              <a:t>Description </a:t>
            </a:r>
          </a:p>
          <a:p>
            <a:pPr marL="617220" lvl="2" indent="-342900">
              <a:buClr>
                <a:srgbClr val="0F6FC6"/>
              </a:buClr>
            </a:pPr>
            <a:r>
              <a:rPr lang="fr-FR" sz="2900" dirty="0" smtClean="0"/>
              <a:t>Link to </a:t>
            </a:r>
            <a:r>
              <a:rPr lang="fr-FR" sz="2900" dirty="0" err="1" smtClean="0"/>
              <a:t>existing</a:t>
            </a:r>
            <a:r>
              <a:rPr lang="fr-FR" sz="2900" dirty="0" smtClean="0"/>
              <a:t> pages at the </a:t>
            </a:r>
            <a:r>
              <a:rPr lang="fr-FR" sz="2900" dirty="0" err="1" smtClean="0"/>
              <a:t>facilities</a:t>
            </a:r>
            <a:r>
              <a:rPr lang="fr-FR" sz="2900" dirty="0" smtClean="0"/>
              <a:t> </a:t>
            </a:r>
            <a:r>
              <a:rPr lang="fr-FR" sz="2900" dirty="0" err="1" smtClean="0"/>
              <a:t>Webpages</a:t>
            </a:r>
            <a:r>
              <a:rPr lang="fr-FR" sz="2900" dirty="0" smtClean="0"/>
              <a:t> or </a:t>
            </a:r>
            <a:r>
              <a:rPr lang="fr-FR" sz="2900" dirty="0" err="1" smtClean="0"/>
              <a:t>agencies</a:t>
            </a:r>
            <a:r>
              <a:rPr lang="fr-FR" sz="2900" dirty="0" smtClean="0"/>
              <a:t> </a:t>
            </a:r>
            <a:endParaRPr lang="fr-FR" sz="2900" dirty="0"/>
          </a:p>
          <a:p>
            <a:pPr marL="102870" indent="-342900"/>
            <a:endParaRPr lang="fr-FR" dirty="0" smtClean="0"/>
          </a:p>
          <a:p>
            <a:pPr marL="342900" lvl="1" indent="-342900">
              <a:buClr>
                <a:srgbClr val="0F6FC6"/>
              </a:buClr>
            </a:pPr>
            <a:endParaRPr lang="en-US" sz="2700" dirty="0" smtClean="0"/>
          </a:p>
          <a:p>
            <a:pPr marL="0" lvl="1" indent="0">
              <a:buClr>
                <a:srgbClr val="0F6FC6"/>
              </a:buClr>
              <a:buNone/>
            </a:pPr>
            <a:endParaRPr lang="en-US" sz="2700" dirty="0" smtClean="0"/>
          </a:p>
          <a:p>
            <a:pPr marL="468630" lvl="1" indent="-342900"/>
            <a:endParaRPr lang="fr-FR" dirty="0" smtClean="0"/>
          </a:p>
          <a:p>
            <a:pPr marL="125730" lvl="1" indent="0">
              <a:buNone/>
            </a:pPr>
            <a:endParaRPr lang="fr-FR" dirty="0" smtClean="0"/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310952" y="3378324"/>
            <a:ext cx="8229600" cy="720080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683568" y="1076773"/>
            <a:ext cx="2399086" cy="1744908"/>
            <a:chOff x="683568" y="1076772"/>
            <a:chExt cx="2160240" cy="2385212"/>
          </a:xfrm>
        </p:grpSpPr>
        <p:sp>
          <p:nvSpPr>
            <p:cNvPr id="28" name="Rectangle 27"/>
            <p:cNvSpPr/>
            <p:nvPr/>
          </p:nvSpPr>
          <p:spPr>
            <a:xfrm>
              <a:off x="683568" y="1076772"/>
              <a:ext cx="2160240" cy="480764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 anchorCtr="0">
              <a:normAutofit lnSpcReduction="10000"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IVOA Data </a:t>
              </a: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product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83568" y="1557535"/>
              <a:ext cx="2160240" cy="1904449"/>
            </a:xfrm>
            <a:prstGeom prst="rect">
              <a:avLst/>
            </a:prstGeom>
            <a:gradFill flip="none" rotWithShape="1">
              <a:gsLst>
                <a:gs pos="0">
                  <a:srgbClr val="4F81BD">
                    <a:tint val="66000"/>
                    <a:satMod val="160000"/>
                  </a:srgb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t" anchorCtr="0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FacilityName</a:t>
              </a: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string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Facility ID: PID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InstrumentName:string</a:t>
              </a: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InstrumentID</a:t>
              </a:r>
              <a:r>
                <a:rPr kumimoji="0" lang="fr-FR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: PID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0" name="ZoneTexte 29"/>
          <p:cNvSpPr txBox="1"/>
          <p:nvPr/>
        </p:nvSpPr>
        <p:spPr>
          <a:xfrm>
            <a:off x="645597" y="5666367"/>
            <a:ext cx="1437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/>
              </a:rPr>
              <a:t>PID </a:t>
            </a:r>
            <a:r>
              <a:rPr lang="fr-FR" b="1" dirty="0" err="1">
                <a:solidFill>
                  <a:srgbClr val="FF0000"/>
                </a:solidFill>
                <a:latin typeface="Calibri"/>
              </a:rPr>
              <a:t>R</a:t>
            </a:r>
            <a:r>
              <a:rPr lang="fr-FR" b="1" dirty="0" err="1" smtClean="0">
                <a:solidFill>
                  <a:srgbClr val="FF0000"/>
                </a:solidFill>
                <a:latin typeface="Calibri"/>
              </a:rPr>
              <a:t>esolver</a:t>
            </a:r>
            <a:r>
              <a:rPr lang="fr-FR" b="1" dirty="0" smtClean="0">
                <a:solidFill>
                  <a:srgbClr val="FF0000"/>
                </a:solidFill>
                <a:latin typeface="Calibri"/>
              </a:rPr>
              <a:t> 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31" name="Cylindre 30"/>
          <p:cNvSpPr/>
          <p:nvPr/>
        </p:nvSpPr>
        <p:spPr>
          <a:xfrm>
            <a:off x="3945281" y="4302615"/>
            <a:ext cx="1692188" cy="1548418"/>
          </a:xfrm>
          <a:prstGeom prst="can">
            <a:avLst/>
          </a:prstGeom>
          <a:solidFill>
            <a:srgbClr val="92D05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VOFacility</a:t>
            </a: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Registry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914990" y="5870873"/>
            <a:ext cx="1818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alibri"/>
              </a:rPr>
              <a:t>Resource Locator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/>
          </p:nvPr>
        </p:nvGraphicFramePr>
        <p:xfrm>
          <a:off x="3203846" y="2694424"/>
          <a:ext cx="3384378" cy="1310640"/>
        </p:xfrm>
        <a:graphic>
          <a:graphicData uri="http://schemas.openxmlformats.org/drawingml/2006/table">
            <a:tbl>
              <a:tblPr firstRow="1" bandRow="1"/>
              <a:tblGrid>
                <a:gridCol w="792089"/>
                <a:gridCol w="1194394"/>
                <a:gridCol w="1397895"/>
              </a:tblGrid>
              <a:tr h="547145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600" dirty="0" smtClean="0"/>
                        <a:t>PID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Metadata</a:t>
                      </a:r>
                      <a:r>
                        <a:rPr lang="fr-FR" sz="1600" dirty="0" smtClean="0"/>
                        <a:t> description</a:t>
                      </a:r>
                      <a:endParaRPr lang="en-US" sz="160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600" dirty="0" smtClean="0"/>
                        <a:t>Landing page URL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1265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31265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1.2.45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A12z5.xml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url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7168292" y="622429"/>
            <a:ext cx="1123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FF6600"/>
                </a:solidFill>
                <a:latin typeface="Calibri"/>
              </a:rPr>
              <a:t>Agencies</a:t>
            </a:r>
            <a:r>
              <a:rPr lang="fr-FR" b="1" dirty="0" smtClean="0">
                <a:solidFill>
                  <a:srgbClr val="FF6600"/>
                </a:solidFill>
                <a:latin typeface="Calibri"/>
              </a:rPr>
              <a:t>  </a:t>
            </a:r>
          </a:p>
        </p:txBody>
      </p:sp>
      <p:sp>
        <p:nvSpPr>
          <p:cNvPr id="35" name="Flèche courbée vers la droite 34"/>
          <p:cNvSpPr/>
          <p:nvPr/>
        </p:nvSpPr>
        <p:spPr>
          <a:xfrm>
            <a:off x="176484" y="1947784"/>
            <a:ext cx="478847" cy="3073370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FF66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Flèche courbée vers la droite 35"/>
          <p:cNvSpPr/>
          <p:nvPr/>
        </p:nvSpPr>
        <p:spPr>
          <a:xfrm>
            <a:off x="395536" y="2492896"/>
            <a:ext cx="362794" cy="2344906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  <a:solidFill>
            <a:srgbClr val="4F81BD"/>
          </a:solidFill>
          <a:ln w="25400" cap="flat" cmpd="sng" algn="ctr">
            <a:solidFill>
              <a:srgbClr val="FF66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7" name="Connecteur en arc 36"/>
          <p:cNvCxnSpPr/>
          <p:nvPr/>
        </p:nvCxnSpPr>
        <p:spPr>
          <a:xfrm rot="10800000" flipV="1">
            <a:off x="1876485" y="3833796"/>
            <a:ext cx="1381892" cy="1243027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cxnSp>
        <p:nvCxnSpPr>
          <p:cNvPr id="38" name="Connecteur en arc 37"/>
          <p:cNvCxnSpPr/>
          <p:nvPr/>
        </p:nvCxnSpPr>
        <p:spPr>
          <a:xfrm rot="10800000" flipV="1">
            <a:off x="5848446" y="2821681"/>
            <a:ext cx="1546697" cy="1067337"/>
          </a:xfrm>
          <a:prstGeom prst="curvedConnector3">
            <a:avLst>
              <a:gd name="adj1" fmla="val 50000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arrow"/>
            <a:tailEnd type="arrow"/>
          </a:ln>
          <a:effectLst/>
        </p:spPr>
      </p:cxnSp>
      <p:sp>
        <p:nvSpPr>
          <p:cNvPr id="39" name="Organigramme : Document 38"/>
          <p:cNvSpPr/>
          <p:nvPr/>
        </p:nvSpPr>
        <p:spPr>
          <a:xfrm>
            <a:off x="4223807" y="1336161"/>
            <a:ext cx="1152128" cy="939094"/>
          </a:xfrm>
          <a:prstGeom prst="flowChartDocument">
            <a:avLst/>
          </a:prstGeom>
          <a:solidFill>
            <a:srgbClr val="F79646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VOFacility</a:t>
            </a: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XML </a:t>
            </a:r>
            <a:r>
              <a:rPr kumimoji="0" lang="fr-FR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schema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0" name="Connecteur droit avec flèche 39"/>
          <p:cNvCxnSpPr>
            <a:endCxn id="39" idx="2"/>
          </p:cNvCxnSpPr>
          <p:nvPr/>
        </p:nvCxnSpPr>
        <p:spPr>
          <a:xfrm flipV="1">
            <a:off x="4799871" y="2213170"/>
            <a:ext cx="0" cy="495750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ysDash"/>
            <a:tailEnd type="arrow"/>
          </a:ln>
          <a:effectLst/>
        </p:spPr>
      </p:cxnSp>
      <p:cxnSp>
        <p:nvCxnSpPr>
          <p:cNvPr id="41" name="Connecteur droit avec flèche 40"/>
          <p:cNvCxnSpPr/>
          <p:nvPr/>
        </p:nvCxnSpPr>
        <p:spPr>
          <a:xfrm flipV="1">
            <a:off x="4813986" y="4054740"/>
            <a:ext cx="0" cy="495750"/>
          </a:xfrm>
          <a:prstGeom prst="straightConnector1">
            <a:avLst/>
          </a:prstGeom>
          <a:noFill/>
          <a:ln w="25400" cap="flat" cmpd="sng" algn="ctr">
            <a:solidFill>
              <a:srgbClr val="F79646"/>
            </a:solidFill>
            <a:prstDash val="sysDash"/>
            <a:tailEnd type="arrow"/>
          </a:ln>
          <a:effectLst/>
        </p:spPr>
      </p:cxnSp>
      <p:sp>
        <p:nvSpPr>
          <p:cNvPr id="42" name="ZoneTexte 41"/>
          <p:cNvSpPr txBox="1"/>
          <p:nvPr/>
        </p:nvSpPr>
        <p:spPr>
          <a:xfrm>
            <a:off x="7323147" y="2915652"/>
            <a:ext cx="121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Calibri"/>
              </a:rPr>
              <a:t>Web pages</a:t>
            </a:r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3" name="Organigramme : Document 42"/>
          <p:cNvSpPr/>
          <p:nvPr/>
        </p:nvSpPr>
        <p:spPr>
          <a:xfrm>
            <a:off x="7650742" y="1842221"/>
            <a:ext cx="1072237" cy="1172103"/>
          </a:xfrm>
          <a:prstGeom prst="flowChartDocumen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b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226736" y="3250135"/>
            <a:ext cx="14962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/>
              </a:rPr>
              <a:t>ESO </a:t>
            </a:r>
            <a:r>
              <a:rPr lang="fr-FR" dirty="0" smtClean="0">
                <a:solidFill>
                  <a:srgbClr val="FF0000"/>
                </a:solidFill>
                <a:latin typeface="Calibri"/>
              </a:rPr>
              <a:t>SPASE/SMWG</a:t>
            </a:r>
          </a:p>
          <a:p>
            <a:r>
              <a:rPr lang="fr-FR" dirty="0" smtClean="0">
                <a:solidFill>
                  <a:srgbClr val="FF0000"/>
                </a:solidFill>
                <a:latin typeface="Calibri"/>
              </a:rPr>
              <a:t>NSSDC</a:t>
            </a:r>
          </a:p>
          <a:p>
            <a:r>
              <a:rPr lang="fr-FR" dirty="0" err="1" smtClean="0">
                <a:solidFill>
                  <a:srgbClr val="FF0000"/>
                </a:solidFill>
                <a:latin typeface="Calibri"/>
              </a:rPr>
              <a:t>Heasarc</a:t>
            </a:r>
            <a:endParaRPr lang="fr-FR" dirty="0" smtClean="0">
              <a:solidFill>
                <a:srgbClr val="FF0000"/>
              </a:solidFill>
              <a:latin typeface="Calibri"/>
            </a:endParaRPr>
          </a:p>
          <a:p>
            <a:r>
              <a:rPr lang="fr-FR" dirty="0">
                <a:solidFill>
                  <a:srgbClr val="FF0000"/>
                </a:solidFill>
                <a:latin typeface="Calibri"/>
              </a:rPr>
              <a:t>e</a:t>
            </a:r>
            <a:r>
              <a:rPr lang="fr-FR" dirty="0" smtClean="0">
                <a:solidFill>
                  <a:srgbClr val="FF0000"/>
                </a:solidFill>
                <a:latin typeface="Calibri"/>
              </a:rPr>
              <a:t>tc.</a:t>
            </a:r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5" name="Organigramme : Document 44"/>
          <p:cNvSpPr/>
          <p:nvPr/>
        </p:nvSpPr>
        <p:spPr>
          <a:xfrm>
            <a:off x="7395143" y="1565136"/>
            <a:ext cx="1072237" cy="1172103"/>
          </a:xfrm>
          <a:prstGeom prst="flowChartDocumen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lIns="0" rIns="72000" bIns="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Organigramme : Document 45"/>
          <p:cNvSpPr/>
          <p:nvPr/>
        </p:nvSpPr>
        <p:spPr>
          <a:xfrm>
            <a:off x="7160901" y="1311491"/>
            <a:ext cx="1072237" cy="1172103"/>
          </a:xfrm>
          <a:prstGeom prst="flowChartDocument">
            <a:avLst/>
          </a:prstGeom>
          <a:gradFill flip="none" rotWithShape="1"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0" scaled="1"/>
            <a:tileRect/>
          </a:gra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lIns="0" rIns="72000" bIns="0"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167552" y="582911"/>
            <a:ext cx="120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  <a:latin typeface="Calibri"/>
              </a:rPr>
              <a:t>VO Service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199907" y="582955"/>
            <a:ext cx="129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6600"/>
                </a:solidFill>
                <a:latin typeface="Calibri"/>
              </a:rPr>
              <a:t>VO </a:t>
            </a:r>
            <a:r>
              <a:rPr lang="fr-FR" b="1" dirty="0" err="1" smtClean="0">
                <a:solidFill>
                  <a:srgbClr val="FF6600"/>
                </a:solidFill>
                <a:latin typeface="Calibri"/>
              </a:rPr>
              <a:t>Registry</a:t>
            </a:r>
            <a:endParaRPr lang="fr-FR" b="1" dirty="0" smtClean="0">
              <a:solidFill>
                <a:srgbClr val="FF6600"/>
              </a:solidFill>
              <a:latin typeface="Calibri"/>
            </a:endParaRPr>
          </a:p>
        </p:txBody>
      </p:sp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31" y="4549697"/>
            <a:ext cx="1278707" cy="1039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62678" y="64912"/>
            <a:ext cx="48265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Suggestion ( ADASS 2015) </a:t>
            </a:r>
          </a:p>
        </p:txBody>
      </p:sp>
    </p:spTree>
    <p:extLst>
      <p:ext uri="{BB962C8B-B14F-4D97-AF65-F5344CB8AC3E}">
        <p14:creationId xmlns:p14="http://schemas.microsoft.com/office/powerpoint/2010/main" val="153246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154</Words>
  <Application>Microsoft Office PowerPoint</Application>
  <PresentationFormat>Affichage à l'écran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Débit</vt:lpstr>
      <vt:lpstr>UCD Unified Content Descriptor </vt:lpstr>
      <vt:lpstr>Facilities and Instruments repository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Mireille Louys</dc:creator>
  <cp:lastModifiedBy>louys</cp:lastModifiedBy>
  <cp:revision>92</cp:revision>
  <dcterms:created xsi:type="dcterms:W3CDTF">2011-05-18T21:22:47Z</dcterms:created>
  <dcterms:modified xsi:type="dcterms:W3CDTF">2017-05-15T15:04:32Z</dcterms:modified>
</cp:coreProperties>
</file>