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56" r:id="rId7"/>
    <p:sldMasterId id="214748367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y="5143500" cx="9144000"/>
  <p:notesSz cx="6858000" cy="9144000"/>
  <p:embeddedFontLst>
    <p:embeddedFont>
      <p:font typeface="Raleway"/>
      <p:regular r:id="rId34"/>
      <p:bold r:id="rId35"/>
      <p:italic r:id="rId36"/>
      <p:boldItalic r:id="rId37"/>
    </p:embeddedFont>
    <p:embeddedFont>
      <p:font typeface="Roboto"/>
      <p:regular r:id="rId38"/>
      <p:bold r:id="rId39"/>
      <p:italic r:id="rId40"/>
      <p:boldItalic r:id="rId41"/>
    </p:embeddedFont>
    <p:embeddedFont>
      <p:font typeface="Ubuntu Condensed"/>
      <p:regular r:id="rId42"/>
    </p:embeddedFont>
    <p:embeddedFont>
      <p:font typeface="Open Sans SemiBold"/>
      <p:regular r:id="rId43"/>
      <p:bold r:id="rId44"/>
      <p:italic r:id="rId45"/>
      <p:boldItalic r:id="rId46"/>
    </p:embeddedFont>
    <p:embeddedFont>
      <p:font typeface="Helvetica Neue"/>
      <p:regular r:id="rId47"/>
      <p:bold r:id="rId48"/>
      <p:italic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5" roundtripDataSignature="AMtx7mjcklhSjQnPCwpSF4dNvHCLJ8WJ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F4C60A-2367-49DE-8B20-0EA43DC8DE8F}">
  <a:tblStyle styleId="{B8F4C60A-2367-49DE-8B20-0EA43DC8DE8F}"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1D56816-BCFE-446F-A4AC-17AC81BF2359}"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UbuntuCondensed-regular.fntdata"/><Relationship Id="rId41" Type="http://schemas.openxmlformats.org/officeDocument/2006/relationships/font" Target="fonts/Roboto-boldItalic.fntdata"/><Relationship Id="rId44" Type="http://schemas.openxmlformats.org/officeDocument/2006/relationships/font" Target="fonts/OpenSansSemiBold-bold.fntdata"/><Relationship Id="rId43" Type="http://schemas.openxmlformats.org/officeDocument/2006/relationships/font" Target="fonts/OpenSansSemiBold-regular.fntdata"/><Relationship Id="rId46" Type="http://schemas.openxmlformats.org/officeDocument/2006/relationships/font" Target="fonts/OpenSansSemiBold-boldItalic.fntdata"/><Relationship Id="rId45" Type="http://schemas.openxmlformats.org/officeDocument/2006/relationships/font" Target="fonts/OpenSa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font" Target="fonts/Raleway-bold.fntdata"/><Relationship Id="rId34" Type="http://schemas.openxmlformats.org/officeDocument/2006/relationships/font" Target="fonts/Raleway-regular.fntdata"/><Relationship Id="rId37" Type="http://schemas.openxmlformats.org/officeDocument/2006/relationships/font" Target="fonts/Raleway-boldItalic.fntdata"/><Relationship Id="rId36" Type="http://schemas.openxmlformats.org/officeDocument/2006/relationships/font" Target="fonts/Raleway-italic.fntdata"/><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OpenSans-regular.fntdata"/><Relationship Id="rId50" Type="http://schemas.openxmlformats.org/officeDocument/2006/relationships/font" Target="fonts/HelveticaNeue-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2.xml"/><Relationship Id="rId55" Type="http://customschemas.google.com/relationships/presentationmetadata" Target="metadata"/><Relationship Id="rId10" Type="http://schemas.openxmlformats.org/officeDocument/2006/relationships/slide" Target="slides/slide1.xml"/><Relationship Id="rId54" Type="http://schemas.openxmlformats.org/officeDocument/2006/relationships/font" Target="fonts/OpenSans-boldItalic.fntdata"/><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6e2d61158a_0_2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16e2d61158a_0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On this slide - got a question what level mission software public - if ITAR L0 to L1, then private, only private where export control - long term vision is as much open as possible - while remaining secure. In SPD41 what is scientifically useful is left up to the divisions *at this point*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58b061d41d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g158b061d41d_0_5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6e2d61158a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16e2d61158a_0_4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6e2d61158a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6e2d61158a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 so we have our basic objectives and our underlying principles, but what are these standards things we are trying to address? There is a broad spectrum to consider from general ethics to enforced law.</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6e2d61158a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16e2d61158a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also further arguments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6e2d61158a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16e2d61158a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also further arguments on to why 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6e2d61158a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6e2d61158a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58ddf775f5_1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g158ddf775f5_1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58b061d41d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g158b061d41d_0_3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58ddf775f5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g158ddf775f5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58b061d41d_0_9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g158b061d41d_0_9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5619a68e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g15619a68ec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 table may need to be reformatted to accommodate screen reader?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597bda372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1597bda372e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597bda372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1597bda372e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5e11f375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g15e11f3756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https://science.nasa.gov/science-red/s3fs-public/atoms/files/SDMWG%20Strategy_Final.pdf</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6e2d61158a_0_4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Based on strategies derived from community workshops </a:t>
            </a:r>
            <a:endParaRPr/>
          </a:p>
        </p:txBody>
      </p:sp>
      <p:sp>
        <p:nvSpPr>
          <p:cNvPr id="330" name="Google Shape;330;g16e2d61158a_0_4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3f90712a8b_0_4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Based on strategies derived from community workshops </a:t>
            </a:r>
            <a:endParaRPr/>
          </a:p>
        </p:txBody>
      </p:sp>
      <p:sp>
        <p:nvSpPr>
          <p:cNvPr id="341" name="Google Shape;341;g13f90712a8b_0_4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6e2d6115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6e2d6115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Newly established Chief Science Data Officer, Kevin Murphy, and his team at HQ</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Strategically enable transformational open science through continuous evolution of SMD’s science data and computing systems</a:t>
            </a:r>
            <a:endParaRPr/>
          </a:p>
          <a:p>
            <a:pPr indent="0" lvl="0" marL="0" rtl="0" algn="l">
              <a:spcBef>
                <a:spcPts val="0"/>
              </a:spcBef>
              <a:spcAft>
                <a:spcPts val="0"/>
              </a:spcAft>
              <a:buClr>
                <a:schemeClr val="dk1"/>
              </a:buClr>
              <a:buSzPts val="1100"/>
              <a:buFont typeface="Arial"/>
              <a:buNone/>
            </a:pPr>
            <a:r>
              <a:rPr lang="en"/>
              <a:t>Increase the accessibility, inclusion, and reproducibility of SMD scientific activities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SPD-41 brings together existing NASA and Federal guidance</a:t>
            </a:r>
            <a:endParaRPr/>
          </a:p>
          <a:p>
            <a:pPr indent="0" lvl="0" marL="0" rtl="0" algn="l">
              <a:spcBef>
                <a:spcPts val="0"/>
              </a:spcBef>
              <a:spcAft>
                <a:spcPts val="0"/>
              </a:spcAft>
              <a:buNone/>
            </a:pPr>
            <a:r>
              <a:rPr lang="en"/>
              <a:t>SPD-41a was released in November with proposed additions. </a:t>
            </a:r>
            <a:endParaRPr/>
          </a:p>
          <a:p>
            <a:pPr indent="0" lvl="0" marL="0" rtl="0" algn="l">
              <a:spcBef>
                <a:spcPts val="0"/>
              </a:spcBef>
              <a:spcAft>
                <a:spcPts val="0"/>
              </a:spcAft>
              <a:buNone/>
            </a:pPr>
            <a:r>
              <a:rPr lang="en"/>
              <a:t>An RFI was released to the community and closed on March 4, 2022.</a:t>
            </a:r>
            <a:endParaRPr/>
          </a:p>
          <a:p>
            <a:pPr indent="0" lvl="0" marL="0" rtl="0" algn="l">
              <a:spcBef>
                <a:spcPts val="0"/>
              </a:spcBef>
              <a:spcAft>
                <a:spcPts val="0"/>
              </a:spcAft>
              <a:buNone/>
            </a:pPr>
            <a:r>
              <a:rPr lang="en"/>
              <a:t>Core services: Research Data and Software Archive, User Registration, Data Set Search, Journal Search, AI/ML models, and more</a:t>
            </a:r>
            <a:endParaRPr/>
          </a:p>
          <a:p>
            <a:pPr indent="0" lvl="0" marL="0" rtl="0" algn="l">
              <a:spcBef>
                <a:spcPts val="0"/>
              </a:spcBef>
              <a:spcAft>
                <a:spcPts val="0"/>
              </a:spcAft>
              <a:buNone/>
            </a:pPr>
            <a:r>
              <a:rPr lang="en"/>
              <a:t>More current activitie sbut don’t have tim eso will touch on these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define Open Science as:</a:t>
            </a:r>
            <a:endParaRPr/>
          </a:p>
          <a:p>
            <a:pPr indent="0" lvl="0" marL="0" rtl="0" algn="l">
              <a:spcBef>
                <a:spcPts val="0"/>
              </a:spcBef>
              <a:spcAft>
                <a:spcPts val="0"/>
              </a:spcAft>
              <a:buNone/>
            </a:pPr>
            <a:r>
              <a:rPr lang="en"/>
              <a:t>a collaborative culture enabled by technology that empowers the open sharing of data, information, and knowledge within the scientific community and the wider public to accelerate scientific research and understanding.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Open-Source Science is NASA’s method for putting Open Science into practice.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OSSI aims to implement NASA SMD’s Strategy for Data and Computing ​</a:t>
            </a:r>
            <a:endParaRPr/>
          </a:p>
          <a:p>
            <a:pPr indent="0" lvl="0" marL="0" rtl="0" algn="l">
              <a:spcBef>
                <a:spcPts val="0"/>
              </a:spcBef>
              <a:spcAft>
                <a:spcPts val="0"/>
              </a:spcAft>
              <a:buNone/>
            </a:pPr>
            <a:r>
              <a:t/>
            </a:r>
            <a:endParaRPr/>
          </a:p>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Scientific information management</a:t>
            </a:r>
            <a:endParaRPr sz="1200">
              <a:solidFill>
                <a:schemeClr val="dk1"/>
              </a:solidFill>
              <a:latin typeface="Ubuntu Condensed"/>
              <a:ea typeface="Ubuntu Condensed"/>
              <a:cs typeface="Ubuntu Condensed"/>
              <a:sym typeface="Ubuntu Condensed"/>
            </a:endParaRPr>
          </a:p>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Hybrid data &amp; computing framework</a:t>
            </a:r>
            <a:endParaRPr sz="1200">
              <a:solidFill>
                <a:schemeClr val="dk1"/>
              </a:solidFill>
              <a:latin typeface="Ubuntu Condensed"/>
              <a:ea typeface="Ubuntu Condensed"/>
              <a:cs typeface="Ubuntu Condensed"/>
              <a:sym typeface="Ubuntu Condensed"/>
            </a:endParaRPr>
          </a:p>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Collaboration tools</a:t>
            </a:r>
            <a:endParaRPr sz="1200">
              <a:solidFill>
                <a:schemeClr val="dk1"/>
              </a:solidFill>
              <a:latin typeface="Ubuntu Condensed"/>
              <a:ea typeface="Ubuntu Condensed"/>
              <a:cs typeface="Ubuntu Condensed"/>
              <a:sym typeface="Ubuntu Condensed"/>
            </a:endParaRPr>
          </a:p>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Open source science training</a:t>
            </a:r>
            <a:endParaRPr sz="1200">
              <a:solidFill>
                <a:schemeClr val="dk1"/>
              </a:solidFill>
              <a:latin typeface="Ubuntu Condensed"/>
              <a:ea typeface="Ubuntu Condensed"/>
              <a:cs typeface="Ubuntu Condensed"/>
              <a:sym typeface="Ubuntu Condensed"/>
            </a:endParaRPr>
          </a:p>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Deep science data archive</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OSSI is a comprehensive program of activities to enable and support moving science towards openness, including:​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policy adjustments​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supporting open-source software​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enabling cyberinfrastructure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58b061d41d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58b061d41d_0_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https://science.nasa.gov/science-red/s3fs-public/atoms/files/SDMWG%20Strategy_Final.pdf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6e2d61158a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6e2d61158a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SPD-41 brings together existing NASA and Federal guidance on open data, software, and publications.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SPD-41 applies to all new SMD-funded activities related to producing scientific information. (start date September 2021 and later)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It covers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6e2d61158a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6e2d61158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Updated to be forward-leaning toward open science</a:t>
            </a:r>
            <a:endParaRPr/>
          </a:p>
          <a:p>
            <a:pPr indent="0" lvl="0" marL="0" rtl="0" algn="l">
              <a:spcBef>
                <a:spcPts val="0"/>
              </a:spcBef>
              <a:spcAft>
                <a:spcPts val="0"/>
              </a:spcAft>
              <a:buNone/>
            </a:pPr>
            <a:r>
              <a:rPr lang="en"/>
              <a:t>Draft released about a year ago, RFI closed this past march soliciting feedback on how the changes would impact research communities and what support like training, funding, services, or further guidance would be needed to support successful implementation of the policy</a:t>
            </a:r>
            <a:endParaRPr/>
          </a:p>
          <a:p>
            <a:pPr indent="0" lvl="0" marL="0" rtl="0" algn="l">
              <a:spcBef>
                <a:spcPts val="0"/>
              </a:spcBef>
              <a:spcAft>
                <a:spcPts val="0"/>
              </a:spcAft>
              <a:buNone/>
            </a:pPr>
            <a:r>
              <a:rPr lang="en"/>
              <a:t>Got a lot of responses that were supporting of goals of policy and movement toward open science</a:t>
            </a:r>
            <a:endParaRPr/>
          </a:p>
          <a:p>
            <a:pPr indent="0" lvl="0" marL="0" rtl="0" algn="l">
              <a:spcBef>
                <a:spcPts val="0"/>
              </a:spcBef>
              <a:spcAft>
                <a:spcPts val="0"/>
              </a:spcAft>
              <a:buNone/>
            </a:pPr>
            <a:r>
              <a:rPr lang="en"/>
              <a:t>Main concerns were around opening up of software and the need for support and further guidance</a:t>
            </a:r>
            <a:endParaRPr/>
          </a:p>
          <a:p>
            <a:pPr indent="0" lvl="0" marL="0" rtl="0" algn="l">
              <a:spcBef>
                <a:spcPts val="0"/>
              </a:spcBef>
              <a:spcAft>
                <a:spcPts val="0"/>
              </a:spcAft>
              <a:buNone/>
            </a:pPr>
            <a:r>
              <a:rPr lang="en"/>
              <a:t>The RFI responses were taken very seriously and we have been working hard to address the concerns</a:t>
            </a:r>
            <a:endParaRPr/>
          </a:p>
          <a:p>
            <a:pPr indent="0" lvl="0" marL="0" rtl="0" algn="l">
              <a:spcBef>
                <a:spcPts val="0"/>
              </a:spcBef>
              <a:spcAft>
                <a:spcPts val="0"/>
              </a:spcAft>
              <a:buNone/>
            </a:pPr>
            <a:r>
              <a:rPr lang="en"/>
              <a:t>The new policy should be published soon</a:t>
            </a:r>
            <a:endParaRPr/>
          </a:p>
          <a:p>
            <a:pPr indent="0" lvl="0" marL="0" rtl="0" algn="l">
              <a:spcBef>
                <a:spcPts val="0"/>
              </a:spcBef>
              <a:spcAft>
                <a:spcPts val="0"/>
              </a:spcAft>
              <a:buNone/>
            </a:pPr>
            <a:r>
              <a:rPr lang="en"/>
              <a:t>Much of the OSSI efforts are geared toward addressing the support and further guidance concerns</a:t>
            </a:r>
            <a:endParaRPr/>
          </a:p>
          <a:p>
            <a:pPr indent="0" lvl="0" marL="0" rtl="0" algn="l">
              <a:spcBef>
                <a:spcPts val="0"/>
              </a:spcBef>
              <a:spcAft>
                <a:spcPts val="0"/>
              </a:spcAft>
              <a:buNone/>
            </a:pPr>
            <a:r>
              <a:rPr lang="en"/>
              <a:t>This is a policy document, so by nature it doesn’t include these things</a:t>
            </a:r>
            <a:endParaRPr/>
          </a:p>
          <a:p>
            <a:pPr indent="0" lvl="0" marL="0" rtl="0" algn="l">
              <a:spcBef>
                <a:spcPts val="0"/>
              </a:spcBef>
              <a:spcAft>
                <a:spcPts val="0"/>
              </a:spcAft>
              <a:buNone/>
            </a:pPr>
            <a:r>
              <a:rPr lang="en"/>
              <a:t>Individual SMD divisions will also be publishing companion information policies that address specific concerns and needs within those communities.</a:t>
            </a:r>
            <a:endParaRPr/>
          </a:p>
          <a:p>
            <a:pPr indent="0" lvl="0" marL="0" rtl="0" algn="l">
              <a:spcBef>
                <a:spcPts val="0"/>
              </a:spcBef>
              <a:spcAft>
                <a:spcPts val="0"/>
              </a:spcAft>
              <a:buNone/>
            </a:pPr>
            <a:r>
              <a:rPr lang="en"/>
              <a:t>Compliance with SPD-41A will only apply to new SMD-funded activities and no earlier than Jan. 2025</a:t>
            </a:r>
            <a:endParaRPr/>
          </a:p>
          <a:p>
            <a:pPr indent="0" lvl="0" marL="0" rtl="0" algn="l">
              <a:spcBef>
                <a:spcPts val="0"/>
              </a:spcBef>
              <a:spcAft>
                <a:spcPts val="0"/>
              </a:spcAft>
              <a:buNone/>
            </a:pPr>
            <a:r>
              <a:rPr lang="en"/>
              <a:t>But encourage you do adopt parts of this policy consistent wtih available resoruces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SPD-41a is forward looking - it is meant to apply to work going forward. Existing missions and investigations should adopt parts of this policy consistent with available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RFI asked the following two questions: • How will the proposed changes to the existing information policy impact the research activities of your communities? • What support, services, training, funding, or further guidance is needed to support the successful implementation of the existing or proposed information policy?</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6e2d61158a_0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16e2d61158a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6" name="Shape 26"/>
        <p:cNvGrpSpPr/>
        <p:nvPr/>
      </p:nvGrpSpPr>
      <p:grpSpPr>
        <a:xfrm>
          <a:off x="0" y="0"/>
          <a:ext cx="0" cy="0"/>
          <a:chOff x="0" y="0"/>
          <a:chExt cx="0" cy="0"/>
        </a:xfrm>
      </p:grpSpPr>
      <p:sp>
        <p:nvSpPr>
          <p:cNvPr id="27" name="Google Shape;27;p19"/>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14">
    <p:spTree>
      <p:nvGrpSpPr>
        <p:cNvPr id="106" name="Shape 106"/>
        <p:cNvGrpSpPr/>
        <p:nvPr/>
      </p:nvGrpSpPr>
      <p:grpSpPr>
        <a:xfrm>
          <a:off x="0" y="0"/>
          <a:ext cx="0" cy="0"/>
          <a:chOff x="0" y="0"/>
          <a:chExt cx="0" cy="0"/>
        </a:xfrm>
      </p:grpSpPr>
      <p:sp>
        <p:nvSpPr>
          <p:cNvPr id="107" name="Google Shape;107;g158b061d41d_0_329"/>
          <p:cNvSpPr txBox="1"/>
          <p:nvPr>
            <p:ph idx="1" type="body"/>
          </p:nvPr>
        </p:nvSpPr>
        <p:spPr>
          <a:xfrm>
            <a:off x="642050" y="2134800"/>
            <a:ext cx="5308200" cy="14760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rgbClr val="000000"/>
              </a:buClr>
              <a:buSzPts val="1400"/>
              <a:buNone/>
              <a:defRPr>
                <a:solidFill>
                  <a:srgbClr val="000000"/>
                </a:solidFill>
              </a:defRPr>
            </a:lvl1pPr>
            <a:lvl2pPr indent="-228600" lvl="1" marL="914400" algn="l">
              <a:lnSpc>
                <a:spcPct val="90000"/>
              </a:lnSpc>
              <a:spcBef>
                <a:spcPts val="400"/>
              </a:spcBef>
              <a:spcAft>
                <a:spcPts val="0"/>
              </a:spcAft>
              <a:buClr>
                <a:srgbClr val="000000"/>
              </a:buClr>
              <a:buSzPts val="1400"/>
              <a:buNone/>
              <a:defRPr>
                <a:solidFill>
                  <a:srgbClr val="000000"/>
                </a:solidFill>
              </a:defRPr>
            </a:lvl2pPr>
            <a:lvl3pPr indent="-228600" lvl="2" marL="1371600" algn="l">
              <a:lnSpc>
                <a:spcPct val="90000"/>
              </a:lnSpc>
              <a:spcBef>
                <a:spcPts val="400"/>
              </a:spcBef>
              <a:spcAft>
                <a:spcPts val="0"/>
              </a:spcAft>
              <a:buClr>
                <a:srgbClr val="000000"/>
              </a:buClr>
              <a:buSzPts val="1400"/>
              <a:buNone/>
              <a:defRPr>
                <a:solidFill>
                  <a:srgbClr val="000000"/>
                </a:solidFill>
              </a:defRPr>
            </a:lvl3pPr>
            <a:lvl4pPr indent="-228600" lvl="3" marL="1828800" algn="l">
              <a:lnSpc>
                <a:spcPct val="90000"/>
              </a:lnSpc>
              <a:spcBef>
                <a:spcPts val="400"/>
              </a:spcBef>
              <a:spcAft>
                <a:spcPts val="0"/>
              </a:spcAft>
              <a:buClr>
                <a:srgbClr val="000000"/>
              </a:buClr>
              <a:buSzPts val="1400"/>
              <a:buNone/>
              <a:defRPr>
                <a:solidFill>
                  <a:srgbClr val="000000"/>
                </a:solidFill>
              </a:defRPr>
            </a:lvl4pPr>
            <a:lvl5pPr indent="-228600" lvl="4" marL="2286000" algn="l">
              <a:lnSpc>
                <a:spcPct val="90000"/>
              </a:lnSpc>
              <a:spcBef>
                <a:spcPts val="400"/>
              </a:spcBef>
              <a:spcAft>
                <a:spcPts val="0"/>
              </a:spcAft>
              <a:buClr>
                <a:srgbClr val="000000"/>
              </a:buClr>
              <a:buSzPts val="1400"/>
              <a:buNone/>
              <a:defRPr>
                <a:solidFill>
                  <a:srgbClr val="000000"/>
                </a:solidFill>
              </a:defRPr>
            </a:lvl5pPr>
            <a:lvl6pPr indent="-317500" lvl="5" marL="2743200" algn="l">
              <a:lnSpc>
                <a:spcPct val="90000"/>
              </a:lnSpc>
              <a:spcBef>
                <a:spcPts val="400"/>
              </a:spcBef>
              <a:spcAft>
                <a:spcPts val="0"/>
              </a:spcAft>
              <a:buClr>
                <a:srgbClr val="000000"/>
              </a:buClr>
              <a:buSzPts val="1400"/>
              <a:buChar char="•"/>
              <a:defRPr>
                <a:solidFill>
                  <a:srgbClr val="000000"/>
                </a:solidFill>
              </a:defRPr>
            </a:lvl6pPr>
            <a:lvl7pPr indent="-317500" lvl="6" marL="3200400" algn="l">
              <a:lnSpc>
                <a:spcPct val="90000"/>
              </a:lnSpc>
              <a:spcBef>
                <a:spcPts val="400"/>
              </a:spcBef>
              <a:spcAft>
                <a:spcPts val="0"/>
              </a:spcAft>
              <a:buClr>
                <a:srgbClr val="000000"/>
              </a:buClr>
              <a:buSzPts val="1400"/>
              <a:buChar char="•"/>
              <a:defRPr>
                <a:solidFill>
                  <a:srgbClr val="000000"/>
                </a:solidFill>
              </a:defRPr>
            </a:lvl7pPr>
            <a:lvl8pPr indent="-317500" lvl="7" marL="3657600" algn="l">
              <a:lnSpc>
                <a:spcPct val="90000"/>
              </a:lnSpc>
              <a:spcBef>
                <a:spcPts val="400"/>
              </a:spcBef>
              <a:spcAft>
                <a:spcPts val="0"/>
              </a:spcAft>
              <a:buClr>
                <a:srgbClr val="000000"/>
              </a:buClr>
              <a:buSzPts val="1400"/>
              <a:buChar char="•"/>
              <a:defRPr>
                <a:solidFill>
                  <a:srgbClr val="000000"/>
                </a:solidFill>
              </a:defRPr>
            </a:lvl8pPr>
            <a:lvl9pPr indent="-317500" lvl="8" marL="4114800" algn="l">
              <a:lnSpc>
                <a:spcPct val="90000"/>
              </a:lnSpc>
              <a:spcBef>
                <a:spcPts val="400"/>
              </a:spcBef>
              <a:spcAft>
                <a:spcPts val="0"/>
              </a:spcAft>
              <a:buClr>
                <a:srgbClr val="000000"/>
              </a:buClr>
              <a:buSzPts val="1400"/>
              <a:buChar char="•"/>
              <a:defRPr>
                <a:solidFill>
                  <a:srgbClr val="000000"/>
                </a:solidFill>
              </a:defRPr>
            </a:lvl9pPr>
          </a:lstStyle>
          <a:p/>
        </p:txBody>
      </p:sp>
      <p:sp>
        <p:nvSpPr>
          <p:cNvPr id="108" name="Google Shape;108;g158b061d41d_0_329"/>
          <p:cNvSpPr txBox="1"/>
          <p:nvPr>
            <p:ph type="ctrTitle"/>
          </p:nvPr>
        </p:nvSpPr>
        <p:spPr>
          <a:xfrm>
            <a:off x="1964851" y="352850"/>
            <a:ext cx="5214300" cy="946200"/>
          </a:xfrm>
          <a:prstGeom prst="rect">
            <a:avLst/>
          </a:prstGeom>
          <a:noFill/>
          <a:ln>
            <a:noFill/>
          </a:ln>
        </p:spPr>
        <p:txBody>
          <a:bodyPr anchorCtr="0" anchor="t" bIns="34275" lIns="68575" spcFirstLastPara="1" rIns="68575" wrap="square" tIns="34275">
            <a:spAutoFit/>
          </a:bodyPr>
          <a:lstStyle>
            <a:lvl1pPr lvl="0" algn="ctr">
              <a:lnSpc>
                <a:spcPct val="9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g136e112fd1b_1_1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1" name="Shape 111"/>
        <p:cNvGrpSpPr/>
        <p:nvPr/>
      </p:nvGrpSpPr>
      <p:grpSpPr>
        <a:xfrm>
          <a:off x="0" y="0"/>
          <a:ext cx="0" cy="0"/>
          <a:chOff x="0" y="0"/>
          <a:chExt cx="0" cy="0"/>
        </a:xfrm>
      </p:grpSpPr>
      <p:sp>
        <p:nvSpPr>
          <p:cNvPr id="112" name="Google Shape;112;g158b061d41d_0_368"/>
          <p:cNvSpPr txBox="1"/>
          <p:nvPr>
            <p:ph type="title"/>
          </p:nvPr>
        </p:nvSpPr>
        <p:spPr>
          <a:xfrm>
            <a:off x="457200" y="205975"/>
            <a:ext cx="8229600" cy="5841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g158b061d41d_0_368"/>
          <p:cNvSpPr txBox="1"/>
          <p:nvPr>
            <p:ph idx="1" type="body"/>
          </p:nvPr>
        </p:nvSpPr>
        <p:spPr>
          <a:xfrm>
            <a:off x="457200" y="1200150"/>
            <a:ext cx="3994500" cy="37257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SzPts val="14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114" name="Google Shape;114;g158b061d41d_0_368"/>
          <p:cNvSpPr txBox="1"/>
          <p:nvPr>
            <p:ph idx="2" type="body"/>
          </p:nvPr>
        </p:nvSpPr>
        <p:spPr>
          <a:xfrm>
            <a:off x="4692274" y="1200150"/>
            <a:ext cx="3994500" cy="37257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SzPts val="14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115" name="Google Shape;115;g158b061d41d_0_368"/>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16" name="Shape 116"/>
        <p:cNvGrpSpPr/>
        <p:nvPr/>
      </p:nvGrpSpPr>
      <p:grpSpPr>
        <a:xfrm>
          <a:off x="0" y="0"/>
          <a:ext cx="0" cy="0"/>
          <a:chOff x="0" y="0"/>
          <a:chExt cx="0" cy="0"/>
        </a:xfrm>
      </p:grpSpPr>
      <p:sp>
        <p:nvSpPr>
          <p:cNvPr id="117" name="Google Shape;117;p23"/>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9" name="Google Shape;119;p23"/>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20" name="Google Shape;120;p23"/>
          <p:cNvSpPr txBox="1"/>
          <p:nvPr>
            <p:ph idx="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1" name="Shape 121"/>
        <p:cNvGrpSpPr/>
        <p:nvPr/>
      </p:nvGrpSpPr>
      <p:grpSpPr>
        <a:xfrm>
          <a:off x="0" y="0"/>
          <a:ext cx="0" cy="0"/>
          <a:chOff x="0" y="0"/>
          <a:chExt cx="0" cy="0"/>
        </a:xfrm>
      </p:grpSpPr>
      <p:sp>
        <p:nvSpPr>
          <p:cNvPr id="122" name="Google Shape;122;p28"/>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28"/>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5C92A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5" name="Shape 125"/>
        <p:cNvGrpSpPr/>
        <p:nvPr/>
      </p:nvGrpSpPr>
      <p:grpSpPr>
        <a:xfrm>
          <a:off x="0" y="0"/>
          <a:ext cx="0" cy="0"/>
          <a:chOff x="0" y="0"/>
          <a:chExt cx="0" cy="0"/>
        </a:xfrm>
      </p:grpSpPr>
      <p:sp>
        <p:nvSpPr>
          <p:cNvPr id="126" name="Google Shape;126;g13f90712a8b_0_226"/>
          <p:cNvSpPr txBox="1"/>
          <p:nvPr>
            <p:ph type="title"/>
          </p:nvPr>
        </p:nvSpPr>
        <p:spPr>
          <a:xfrm>
            <a:off x="311700" y="2150850"/>
            <a:ext cx="8520600" cy="841800"/>
          </a:xfrm>
          <a:prstGeom prst="rect">
            <a:avLst/>
          </a:prstGeom>
          <a:noFill/>
          <a:ln>
            <a:noFill/>
          </a:ln>
        </p:spPr>
        <p:txBody>
          <a:bodyPr anchorCtr="0" anchor="ctr" bIns="34275" lIns="68575" spcFirstLastPara="1" rIns="68575" wrap="square" tIns="34275">
            <a:sp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7" name="Google Shape;127;g13f90712a8b_0_226"/>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28" name="Shape 128"/>
        <p:cNvGrpSpPr/>
        <p:nvPr/>
      </p:nvGrpSpPr>
      <p:grpSpPr>
        <a:xfrm>
          <a:off x="0" y="0"/>
          <a:ext cx="0" cy="0"/>
          <a:chOff x="0" y="0"/>
          <a:chExt cx="0" cy="0"/>
        </a:xfrm>
      </p:grpSpPr>
      <p:sp>
        <p:nvSpPr>
          <p:cNvPr id="129" name="Google Shape;129;g15619a68ece_0_373"/>
          <p:cNvSpPr txBox="1"/>
          <p:nvPr>
            <p:ph type="title"/>
          </p:nvPr>
        </p:nvSpPr>
        <p:spPr>
          <a:xfrm>
            <a:off x="3676454" y="828108"/>
            <a:ext cx="5112600" cy="484800"/>
          </a:xfrm>
          <a:prstGeom prst="rect">
            <a:avLst/>
          </a:prstGeom>
          <a:noFill/>
          <a:ln>
            <a:noFill/>
          </a:ln>
        </p:spPr>
        <p:txBody>
          <a:bodyPr anchorCtr="0" anchor="t" bIns="34275" lIns="68575" spcFirstLastPara="1" rIns="68575" wrap="square" tIns="34275">
            <a:sp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130" name="Google Shape;130;g15619a68ece_0_373"/>
          <p:cNvPicPr preferRelativeResize="0"/>
          <p:nvPr/>
        </p:nvPicPr>
        <p:blipFill rotWithShape="1">
          <a:blip r:embed="rId2">
            <a:alphaModFix/>
          </a:blip>
          <a:srcRect b="0" l="0" r="0" t="0"/>
          <a:stretch/>
        </p:blipFill>
        <p:spPr>
          <a:xfrm>
            <a:off x="-142387" y="-47456"/>
            <a:ext cx="9286387" cy="5291796"/>
          </a:xfrm>
          <a:prstGeom prst="rect">
            <a:avLst/>
          </a:prstGeom>
          <a:noFill/>
          <a:ln>
            <a:noFill/>
          </a:ln>
        </p:spPr>
      </p:pic>
      <p:sp>
        <p:nvSpPr>
          <p:cNvPr id="131" name="Google Shape;131;g15619a68ece_0_373"/>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spTree>
      <p:nvGrpSpPr>
        <p:cNvPr id="132" name="Shape 132"/>
        <p:cNvGrpSpPr/>
        <p:nvPr/>
      </p:nvGrpSpPr>
      <p:grpSpPr>
        <a:xfrm>
          <a:off x="0" y="0"/>
          <a:ext cx="0" cy="0"/>
          <a:chOff x="0" y="0"/>
          <a:chExt cx="0" cy="0"/>
        </a:xfrm>
      </p:grpSpPr>
      <p:sp>
        <p:nvSpPr>
          <p:cNvPr id="133" name="Google Shape;133;g13f7a41d8d7_0_747"/>
          <p:cNvSpPr/>
          <p:nvPr/>
        </p:nvSpPr>
        <p:spPr>
          <a:xfrm>
            <a:off x="0" y="0"/>
            <a:ext cx="9144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 name="Google Shape;134;g13f7a41d8d7_0_747"/>
          <p:cNvPicPr preferRelativeResize="0"/>
          <p:nvPr/>
        </p:nvPicPr>
        <p:blipFill rotWithShape="1">
          <a:blip r:embed="rId2">
            <a:alphaModFix amt="64000"/>
          </a:blip>
          <a:srcRect b="7818" l="0" r="0" t="7820"/>
          <a:stretch/>
        </p:blipFill>
        <p:spPr>
          <a:xfrm>
            <a:off x="-1" y="-3"/>
            <a:ext cx="9144006" cy="5143499"/>
          </a:xfrm>
          <a:prstGeom prst="rect">
            <a:avLst/>
          </a:prstGeom>
          <a:noFill/>
          <a:ln>
            <a:noFill/>
          </a:ln>
        </p:spPr>
      </p:pic>
      <p:sp>
        <p:nvSpPr>
          <p:cNvPr id="135" name="Google Shape;135;g13f7a41d8d7_0_747"/>
          <p:cNvSpPr/>
          <p:nvPr/>
        </p:nvSpPr>
        <p:spPr>
          <a:xfrm>
            <a:off x="821835" y="2765450"/>
            <a:ext cx="638100" cy="7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13f7a41d8d7_0_747"/>
          <p:cNvSpPr txBox="1"/>
          <p:nvPr>
            <p:ph type="ctrTitle"/>
          </p:nvPr>
        </p:nvSpPr>
        <p:spPr>
          <a:xfrm>
            <a:off x="714825" y="2998550"/>
            <a:ext cx="4868400" cy="1446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137" name="Google Shape;137;g13f7a41d8d7_0_7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38" name="Shape 138"/>
        <p:cNvGrpSpPr/>
        <p:nvPr/>
      </p:nvGrpSpPr>
      <p:grpSpPr>
        <a:xfrm>
          <a:off x="0" y="0"/>
          <a:ext cx="0" cy="0"/>
          <a:chOff x="0" y="0"/>
          <a:chExt cx="0" cy="0"/>
        </a:xfrm>
      </p:grpSpPr>
      <p:sp>
        <p:nvSpPr>
          <p:cNvPr id="139" name="Google Shape;139;g13f7a41d8d7_0_227"/>
          <p:cNvSpPr txBox="1"/>
          <p:nvPr>
            <p:ph type="title"/>
          </p:nvPr>
        </p:nvSpPr>
        <p:spPr>
          <a:xfrm>
            <a:off x="3676454" y="828108"/>
            <a:ext cx="5112600" cy="4848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Clr>
                <a:srgbClr val="244B74"/>
              </a:buClr>
              <a:buSzPts val="3000"/>
              <a:buFont typeface="Arial"/>
              <a:buNone/>
              <a:defRPr>
                <a:solidFill>
                  <a:srgbClr val="244B7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0" name="Google Shape;140;g13f7a41d8d7_0_227"/>
          <p:cNvSpPr txBox="1"/>
          <p:nvPr>
            <p:ph idx="10" type="dt"/>
          </p:nvPr>
        </p:nvSpPr>
        <p:spPr>
          <a:xfrm>
            <a:off x="70111" y="4818125"/>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1" name="Google Shape;141;g13f7a41d8d7_0_227"/>
          <p:cNvSpPr txBox="1"/>
          <p:nvPr>
            <p:ph idx="11" type="ftr"/>
          </p:nvPr>
        </p:nvSpPr>
        <p:spPr>
          <a:xfrm>
            <a:off x="3028950" y="4818125"/>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2" name="Google Shape;142;g13f7a41d8d7_0_227"/>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showMasterSp="0">
  <p:cSld name="4_Title and Content">
    <p:spTree>
      <p:nvGrpSpPr>
        <p:cNvPr id="143" name="Shape 143"/>
        <p:cNvGrpSpPr/>
        <p:nvPr/>
      </p:nvGrpSpPr>
      <p:grpSpPr>
        <a:xfrm>
          <a:off x="0" y="0"/>
          <a:ext cx="0" cy="0"/>
          <a:chOff x="0" y="0"/>
          <a:chExt cx="0" cy="0"/>
        </a:xfrm>
      </p:grpSpPr>
      <p:grpSp>
        <p:nvGrpSpPr>
          <p:cNvPr id="144" name="Google Shape;144;p30"/>
          <p:cNvGrpSpPr/>
          <p:nvPr/>
        </p:nvGrpSpPr>
        <p:grpSpPr>
          <a:xfrm>
            <a:off x="-13625" y="-7666"/>
            <a:ext cx="9157411" cy="5151917"/>
            <a:chOff x="0" y="-2662"/>
            <a:chExt cx="12192000" cy="6859162"/>
          </a:xfrm>
        </p:grpSpPr>
        <p:sp>
          <p:nvSpPr>
            <p:cNvPr id="145" name="Google Shape;145;p30"/>
            <p:cNvSpPr/>
            <p:nvPr/>
          </p:nvSpPr>
          <p:spPr>
            <a:xfrm>
              <a:off x="0" y="0"/>
              <a:ext cx="12192000" cy="6856500"/>
            </a:xfrm>
            <a:prstGeom prst="rect">
              <a:avLst/>
            </a:prstGeom>
            <a:solidFill>
              <a:srgbClr val="3A385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sp>
          <p:nvSpPr>
            <p:cNvPr id="146" name="Google Shape;146;p30"/>
            <p:cNvSpPr/>
            <p:nvPr/>
          </p:nvSpPr>
          <p:spPr>
            <a:xfrm>
              <a:off x="0" y="-2662"/>
              <a:ext cx="12189000" cy="6856500"/>
            </a:xfrm>
            <a:prstGeom prst="rect">
              <a:avLst/>
            </a:prstGeom>
            <a:gradFill>
              <a:gsLst>
                <a:gs pos="0">
                  <a:srgbClr val="004984"/>
                </a:gs>
                <a:gs pos="15000">
                  <a:srgbClr val="004984"/>
                </a:gs>
                <a:gs pos="72040">
                  <a:srgbClr val="128E9F"/>
                </a:gs>
                <a:gs pos="100000">
                  <a:srgbClr val="128E9F"/>
                </a:gs>
              </a:gsLst>
              <a:lin ang="10800025"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grpSp>
      <p:grpSp>
        <p:nvGrpSpPr>
          <p:cNvPr id="147" name="Google Shape;147;p30"/>
          <p:cNvGrpSpPr/>
          <p:nvPr/>
        </p:nvGrpSpPr>
        <p:grpSpPr>
          <a:xfrm>
            <a:off x="388421" y="-14421"/>
            <a:ext cx="3471257" cy="5167960"/>
            <a:chOff x="3308351" y="2370138"/>
            <a:chExt cx="2760662" cy="4110037"/>
          </a:xfrm>
        </p:grpSpPr>
        <p:sp>
          <p:nvSpPr>
            <p:cNvPr id="148" name="Google Shape;148;p30"/>
            <p:cNvSpPr/>
            <p:nvPr/>
          </p:nvSpPr>
          <p:spPr>
            <a:xfrm>
              <a:off x="4494213" y="2370138"/>
              <a:ext cx="1574800" cy="3676648"/>
            </a:xfrm>
            <a:custGeom>
              <a:rect b="b" l="l" r="r" t="t"/>
              <a:pathLst>
                <a:path extrusionOk="0" h="1936" w="828">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rgbClr val="2FAEA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49" name="Google Shape;149;p30"/>
            <p:cNvSpPr/>
            <p:nvPr/>
          </p:nvSpPr>
          <p:spPr>
            <a:xfrm>
              <a:off x="3343276" y="5254625"/>
              <a:ext cx="542925" cy="1223962"/>
            </a:xfrm>
            <a:custGeom>
              <a:rect b="b" l="l" r="r" t="t"/>
              <a:pathLst>
                <a:path extrusionOk="0" h="645" w="286">
                  <a:moveTo>
                    <a:pt x="286" y="645"/>
                  </a:moveTo>
                  <a:cubicBezTo>
                    <a:pt x="167" y="471"/>
                    <a:pt x="62" y="257"/>
                    <a:pt x="0" y="0"/>
                  </a:cubicBezTo>
                  <a:cubicBezTo>
                    <a:pt x="0" y="0"/>
                    <a:pt x="14" y="282"/>
                    <a:pt x="166" y="645"/>
                  </a:cubicBezTo>
                  <a:lnTo>
                    <a:pt x="286" y="645"/>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50" name="Google Shape;150;p30"/>
            <p:cNvSpPr/>
            <p:nvPr/>
          </p:nvSpPr>
          <p:spPr>
            <a:xfrm>
              <a:off x="3308351" y="2376488"/>
              <a:ext cx="2270124" cy="4103687"/>
            </a:xfrm>
            <a:custGeom>
              <a:rect b="b" l="l" r="r" t="t"/>
              <a:pathLst>
                <a:path extrusionOk="0" h="2162" w="1193">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51" name="Google Shape;151;p30"/>
          <p:cNvSpPr/>
          <p:nvPr/>
        </p:nvSpPr>
        <p:spPr>
          <a:xfrm>
            <a:off x="0" y="0"/>
            <a:ext cx="9144000" cy="5143500"/>
          </a:xfrm>
          <a:prstGeom prst="rect">
            <a:avLst/>
          </a:prstGeom>
          <a:solidFill>
            <a:srgbClr val="BDCFF4">
              <a:alpha val="4352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highlight>
                <a:srgbClr val="BBCBEF"/>
              </a:highlight>
              <a:latin typeface="Calibri"/>
              <a:ea typeface="Calibri"/>
              <a:cs typeface="Calibri"/>
              <a:sym typeface="Calibri"/>
            </a:endParaRPr>
          </a:p>
        </p:txBody>
      </p:sp>
      <p:sp>
        <p:nvSpPr>
          <p:cNvPr id="152" name="Google Shape;152;p30"/>
          <p:cNvSpPr/>
          <p:nvPr/>
        </p:nvSpPr>
        <p:spPr>
          <a:xfrm>
            <a:off x="-18079" y="120238"/>
            <a:ext cx="9180300" cy="4729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3" name="Google Shape;153;p30"/>
          <p:cNvSpPr txBox="1"/>
          <p:nvPr>
            <p:ph type="title"/>
          </p:nvPr>
        </p:nvSpPr>
        <p:spPr>
          <a:xfrm>
            <a:off x="4058239" y="620360"/>
            <a:ext cx="4626900" cy="9003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Clr>
                <a:srgbClr val="244B74"/>
              </a:buClr>
              <a:buSzPts val="3000"/>
              <a:buFont typeface="Arial"/>
              <a:buNone/>
              <a:defRPr>
                <a:solidFill>
                  <a:srgbClr val="244B74"/>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4" name="Google Shape;154;p30"/>
          <p:cNvSpPr txBox="1"/>
          <p:nvPr>
            <p:ph idx="1" type="body"/>
          </p:nvPr>
        </p:nvSpPr>
        <p:spPr>
          <a:xfrm>
            <a:off x="4058240" y="1730813"/>
            <a:ext cx="4626900" cy="1217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rgbClr val="535A6B"/>
              </a:buClr>
              <a:buSzPts val="1400"/>
              <a:buNone/>
              <a:defRPr/>
            </a:lvl1pPr>
            <a:lvl2pPr indent="-228600" lvl="1" marL="914400" algn="l">
              <a:lnSpc>
                <a:spcPct val="90000"/>
              </a:lnSpc>
              <a:spcBef>
                <a:spcPts val="400"/>
              </a:spcBef>
              <a:spcAft>
                <a:spcPts val="0"/>
              </a:spcAft>
              <a:buClr>
                <a:schemeClr val="dk1"/>
              </a:buClr>
              <a:buSzPts val="1400"/>
              <a:buNone/>
              <a:defRPr/>
            </a:lvl2pPr>
            <a:lvl3pPr indent="-228600" lvl="2" marL="1371600" algn="l">
              <a:lnSpc>
                <a:spcPct val="90000"/>
              </a:lnSpc>
              <a:spcBef>
                <a:spcPts val="400"/>
              </a:spcBef>
              <a:spcAft>
                <a:spcPts val="0"/>
              </a:spcAft>
              <a:buClr>
                <a:schemeClr val="dk1"/>
              </a:buClr>
              <a:buSzPts val="1400"/>
              <a:buNone/>
              <a:defRPr/>
            </a:lvl3pPr>
            <a:lvl4pPr indent="-228600" lvl="3" marL="1828800" algn="l">
              <a:lnSpc>
                <a:spcPct val="90000"/>
              </a:lnSpc>
              <a:spcBef>
                <a:spcPts val="400"/>
              </a:spcBef>
              <a:spcAft>
                <a:spcPts val="0"/>
              </a:spcAft>
              <a:buClr>
                <a:schemeClr val="dk1"/>
              </a:buClr>
              <a:buSzPts val="1400"/>
              <a:buNone/>
              <a:defRPr/>
            </a:lvl4pPr>
            <a:lvl5pPr indent="-228600" lvl="4" marL="2286000" algn="l">
              <a:lnSpc>
                <a:spcPct val="90000"/>
              </a:lnSpc>
              <a:spcBef>
                <a:spcPts val="400"/>
              </a:spcBef>
              <a:spcAft>
                <a:spcPts val="0"/>
              </a:spcAft>
              <a:buClr>
                <a:schemeClr val="dk1"/>
              </a:buClr>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5" name="Google Shape;155;p30"/>
          <p:cNvSpPr txBox="1"/>
          <p:nvPr>
            <p:ph idx="10" type="dt"/>
          </p:nvPr>
        </p:nvSpPr>
        <p:spPr>
          <a:xfrm>
            <a:off x="112975" y="4818125"/>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6" name="Google Shape;156;p30"/>
          <p:cNvSpPr txBox="1"/>
          <p:nvPr>
            <p:ph idx="11" type="ftr"/>
          </p:nvPr>
        </p:nvSpPr>
        <p:spPr>
          <a:xfrm>
            <a:off x="3071814" y="4818125"/>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7" name="Google Shape;157;p30"/>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9" name="Shape 39"/>
        <p:cNvGrpSpPr/>
        <p:nvPr/>
      </p:nvGrpSpPr>
      <p:grpSpPr>
        <a:xfrm>
          <a:off x="0" y="0"/>
          <a:ext cx="0" cy="0"/>
          <a:chOff x="0" y="0"/>
          <a:chExt cx="0" cy="0"/>
        </a:xfrm>
      </p:grpSpPr>
      <p:sp>
        <p:nvSpPr>
          <p:cNvPr id="40" name="Google Shape;40;p21"/>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 name="Google Shape;41;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21"/>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58" name="Shape 158"/>
        <p:cNvGrpSpPr/>
        <p:nvPr/>
      </p:nvGrpSpPr>
      <p:grpSpPr>
        <a:xfrm>
          <a:off x="0" y="0"/>
          <a:ext cx="0" cy="0"/>
          <a:chOff x="0" y="0"/>
          <a:chExt cx="0" cy="0"/>
        </a:xfrm>
      </p:grpSpPr>
      <p:sp>
        <p:nvSpPr>
          <p:cNvPr id="159" name="Google Shape;159;p29"/>
          <p:cNvSpPr txBox="1"/>
          <p:nvPr>
            <p:ph type="title"/>
          </p:nvPr>
        </p:nvSpPr>
        <p:spPr>
          <a:xfrm>
            <a:off x="3676454" y="828108"/>
            <a:ext cx="5112600" cy="4848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0" name="Google Shape;160;p29"/>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1" name="Google Shape;161;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2" name="Google Shape;162;p29"/>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163" name="Shape 163"/>
        <p:cNvGrpSpPr/>
        <p:nvPr/>
      </p:nvGrpSpPr>
      <p:grpSpPr>
        <a:xfrm>
          <a:off x="0" y="0"/>
          <a:ext cx="0" cy="0"/>
          <a:chOff x="0" y="0"/>
          <a:chExt cx="0" cy="0"/>
        </a:xfrm>
      </p:grpSpPr>
      <p:pic>
        <p:nvPicPr>
          <p:cNvPr id="164" name="Google Shape;164;p31"/>
          <p:cNvPicPr preferRelativeResize="0"/>
          <p:nvPr/>
        </p:nvPicPr>
        <p:blipFill rotWithShape="1">
          <a:blip r:embed="rId2">
            <a:alphaModFix/>
          </a:blip>
          <a:srcRect b="0" l="8320" r="-8317" t="0"/>
          <a:stretch/>
        </p:blipFill>
        <p:spPr>
          <a:xfrm>
            <a:off x="0" y="0"/>
            <a:ext cx="4943475" cy="5143500"/>
          </a:xfrm>
          <a:prstGeom prst="rect">
            <a:avLst/>
          </a:prstGeom>
          <a:noFill/>
          <a:ln>
            <a:noFill/>
          </a:ln>
        </p:spPr>
      </p:pic>
      <p:sp>
        <p:nvSpPr>
          <p:cNvPr id="165" name="Google Shape;165;p31"/>
          <p:cNvSpPr/>
          <p:nvPr/>
        </p:nvSpPr>
        <p:spPr>
          <a:xfrm>
            <a:off x="0" y="0"/>
            <a:ext cx="2202300" cy="5143500"/>
          </a:xfrm>
          <a:prstGeom prst="rect">
            <a:avLst/>
          </a:prstGeom>
          <a:solidFill>
            <a:schemeClr val="lt1">
              <a:alpha val="28235"/>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6" name="Google Shape;166;p31"/>
          <p:cNvSpPr/>
          <p:nvPr/>
        </p:nvSpPr>
        <p:spPr>
          <a:xfrm>
            <a:off x="-346434" y="0"/>
            <a:ext cx="9490437" cy="5143500"/>
          </a:xfrm>
          <a:custGeom>
            <a:rect b="b" l="l" r="r" t="t"/>
            <a:pathLst>
              <a:path extrusionOk="0" h="2160" w="3986">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7" name="Google Shape;167;p31"/>
          <p:cNvSpPr txBox="1"/>
          <p:nvPr>
            <p:ph type="title"/>
          </p:nvPr>
        </p:nvSpPr>
        <p:spPr>
          <a:xfrm>
            <a:off x="1746317" y="828108"/>
            <a:ext cx="6768900" cy="4848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Clr>
                <a:srgbClr val="244B74"/>
              </a:buClr>
              <a:buSzPts val="3000"/>
              <a:buFont typeface="Arial"/>
              <a:buNone/>
              <a:defRPr>
                <a:solidFill>
                  <a:srgbClr val="244B74"/>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p31"/>
          <p:cNvSpPr txBox="1"/>
          <p:nvPr>
            <p:ph idx="1" type="body"/>
          </p:nvPr>
        </p:nvSpPr>
        <p:spPr>
          <a:xfrm>
            <a:off x="1746317" y="1661033"/>
            <a:ext cx="6938700" cy="1217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1400"/>
              <a:buNone/>
              <a:defRPr>
                <a:solidFill>
                  <a:schemeClr val="dk1"/>
                </a:solidFill>
              </a:defRPr>
            </a:lvl1pPr>
            <a:lvl2pPr indent="-228600" lvl="1" marL="914400" algn="l">
              <a:lnSpc>
                <a:spcPct val="90000"/>
              </a:lnSpc>
              <a:spcBef>
                <a:spcPts val="400"/>
              </a:spcBef>
              <a:spcAft>
                <a:spcPts val="0"/>
              </a:spcAft>
              <a:buClr>
                <a:schemeClr val="dk1"/>
              </a:buClr>
              <a:buSzPts val="1400"/>
              <a:buNone/>
              <a:defRPr>
                <a:solidFill>
                  <a:schemeClr val="dk1"/>
                </a:solidFill>
              </a:defRPr>
            </a:lvl2pPr>
            <a:lvl3pPr indent="-228600" lvl="2" marL="1371600" algn="l">
              <a:lnSpc>
                <a:spcPct val="90000"/>
              </a:lnSpc>
              <a:spcBef>
                <a:spcPts val="400"/>
              </a:spcBef>
              <a:spcAft>
                <a:spcPts val="0"/>
              </a:spcAft>
              <a:buClr>
                <a:schemeClr val="dk1"/>
              </a:buClr>
              <a:buSzPts val="1400"/>
              <a:buNone/>
              <a:defRPr>
                <a:solidFill>
                  <a:schemeClr val="dk1"/>
                </a:solidFill>
              </a:defRPr>
            </a:lvl3pPr>
            <a:lvl4pPr indent="-228600" lvl="3" marL="1828800" algn="l">
              <a:lnSpc>
                <a:spcPct val="90000"/>
              </a:lnSpc>
              <a:spcBef>
                <a:spcPts val="400"/>
              </a:spcBef>
              <a:spcAft>
                <a:spcPts val="0"/>
              </a:spcAft>
              <a:buClr>
                <a:schemeClr val="dk1"/>
              </a:buClr>
              <a:buSzPts val="1400"/>
              <a:buNone/>
              <a:defRPr>
                <a:solidFill>
                  <a:schemeClr val="dk1"/>
                </a:solidFill>
              </a:defRPr>
            </a:lvl4pPr>
            <a:lvl5pPr indent="-228600" lvl="4" marL="2286000" algn="l">
              <a:lnSpc>
                <a:spcPct val="90000"/>
              </a:lnSpc>
              <a:spcBef>
                <a:spcPts val="400"/>
              </a:spcBef>
              <a:spcAft>
                <a:spcPts val="0"/>
              </a:spcAft>
              <a:buClr>
                <a:schemeClr val="dk1"/>
              </a:buClr>
              <a:buSzPts val="1400"/>
              <a:buNone/>
              <a:defRPr>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9" name="Google Shape;169;p31"/>
          <p:cNvSpPr txBox="1"/>
          <p:nvPr>
            <p:ph idx="10" type="dt"/>
          </p:nvPr>
        </p:nvSpPr>
        <p:spPr>
          <a:xfrm>
            <a:off x="70111" y="4816754"/>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535A6B"/>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0" name="Google Shape;170;p31"/>
          <p:cNvSpPr txBox="1"/>
          <p:nvPr>
            <p:ph idx="11" type="ftr"/>
          </p:nvPr>
        </p:nvSpPr>
        <p:spPr>
          <a:xfrm>
            <a:off x="3028950" y="4816754"/>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535A6B"/>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1" name="Google Shape;171;p31"/>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showMasterSp="0">
  <p:cSld name="12_Title and Content">
    <p:spTree>
      <p:nvGrpSpPr>
        <p:cNvPr id="172" name="Shape 172"/>
        <p:cNvGrpSpPr/>
        <p:nvPr/>
      </p:nvGrpSpPr>
      <p:grpSpPr>
        <a:xfrm>
          <a:off x="0" y="0"/>
          <a:ext cx="0" cy="0"/>
          <a:chOff x="0" y="0"/>
          <a:chExt cx="0" cy="0"/>
        </a:xfrm>
      </p:grpSpPr>
      <p:grpSp>
        <p:nvGrpSpPr>
          <p:cNvPr id="173" name="Google Shape;173;g13f7a41d8d7_0_674"/>
          <p:cNvGrpSpPr/>
          <p:nvPr/>
        </p:nvGrpSpPr>
        <p:grpSpPr>
          <a:xfrm>
            <a:off x="-13625" y="-7666"/>
            <a:ext cx="9157411" cy="5151917"/>
            <a:chOff x="0" y="-2662"/>
            <a:chExt cx="12192000" cy="6859162"/>
          </a:xfrm>
        </p:grpSpPr>
        <p:sp>
          <p:nvSpPr>
            <p:cNvPr id="174" name="Google Shape;174;g13f7a41d8d7_0_674"/>
            <p:cNvSpPr/>
            <p:nvPr/>
          </p:nvSpPr>
          <p:spPr>
            <a:xfrm>
              <a:off x="0" y="0"/>
              <a:ext cx="12192000" cy="6856500"/>
            </a:xfrm>
            <a:prstGeom prst="rect">
              <a:avLst/>
            </a:prstGeom>
            <a:solidFill>
              <a:srgbClr val="3A385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sp>
          <p:nvSpPr>
            <p:cNvPr id="175" name="Google Shape;175;g13f7a41d8d7_0_674"/>
            <p:cNvSpPr/>
            <p:nvPr/>
          </p:nvSpPr>
          <p:spPr>
            <a:xfrm>
              <a:off x="0" y="-2662"/>
              <a:ext cx="12189000" cy="6856500"/>
            </a:xfrm>
            <a:prstGeom prst="rect">
              <a:avLst/>
            </a:prstGeom>
            <a:gradFill>
              <a:gsLst>
                <a:gs pos="0">
                  <a:srgbClr val="004984"/>
                </a:gs>
                <a:gs pos="15000">
                  <a:srgbClr val="004984"/>
                </a:gs>
                <a:gs pos="72040">
                  <a:srgbClr val="128E9F"/>
                </a:gs>
                <a:gs pos="100000">
                  <a:srgbClr val="128E9F"/>
                </a:gs>
              </a:gsLst>
              <a:lin ang="10800025"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grpSp>
      <p:grpSp>
        <p:nvGrpSpPr>
          <p:cNvPr id="176" name="Google Shape;176;g13f7a41d8d7_0_674"/>
          <p:cNvGrpSpPr/>
          <p:nvPr/>
        </p:nvGrpSpPr>
        <p:grpSpPr>
          <a:xfrm>
            <a:off x="388421" y="-14421"/>
            <a:ext cx="3471257" cy="5167960"/>
            <a:chOff x="3308351" y="2370138"/>
            <a:chExt cx="2760662" cy="4110037"/>
          </a:xfrm>
        </p:grpSpPr>
        <p:sp>
          <p:nvSpPr>
            <p:cNvPr id="177" name="Google Shape;177;g13f7a41d8d7_0_674"/>
            <p:cNvSpPr/>
            <p:nvPr/>
          </p:nvSpPr>
          <p:spPr>
            <a:xfrm>
              <a:off x="4494213" y="2370138"/>
              <a:ext cx="1574800" cy="3676648"/>
            </a:xfrm>
            <a:custGeom>
              <a:rect b="b" l="l" r="r" t="t"/>
              <a:pathLst>
                <a:path extrusionOk="0" h="1936" w="828">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rgbClr val="2FAEA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8" name="Google Shape;178;g13f7a41d8d7_0_674"/>
            <p:cNvSpPr/>
            <p:nvPr/>
          </p:nvSpPr>
          <p:spPr>
            <a:xfrm>
              <a:off x="3343276" y="5254625"/>
              <a:ext cx="542925" cy="1223962"/>
            </a:xfrm>
            <a:custGeom>
              <a:rect b="b" l="l" r="r" t="t"/>
              <a:pathLst>
                <a:path extrusionOk="0" h="645" w="286">
                  <a:moveTo>
                    <a:pt x="286" y="645"/>
                  </a:moveTo>
                  <a:cubicBezTo>
                    <a:pt x="167" y="471"/>
                    <a:pt x="62" y="257"/>
                    <a:pt x="0" y="0"/>
                  </a:cubicBezTo>
                  <a:cubicBezTo>
                    <a:pt x="0" y="0"/>
                    <a:pt x="14" y="282"/>
                    <a:pt x="166" y="645"/>
                  </a:cubicBezTo>
                  <a:lnTo>
                    <a:pt x="286" y="645"/>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9" name="Google Shape;179;g13f7a41d8d7_0_674"/>
            <p:cNvSpPr/>
            <p:nvPr/>
          </p:nvSpPr>
          <p:spPr>
            <a:xfrm>
              <a:off x="3308351" y="2376488"/>
              <a:ext cx="2270124" cy="4103687"/>
            </a:xfrm>
            <a:custGeom>
              <a:rect b="b" l="l" r="r" t="t"/>
              <a:pathLst>
                <a:path extrusionOk="0" h="2162" w="1193">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80" name="Google Shape;180;g13f7a41d8d7_0_674"/>
          <p:cNvSpPr/>
          <p:nvPr/>
        </p:nvSpPr>
        <p:spPr>
          <a:xfrm>
            <a:off x="-7362" y="120238"/>
            <a:ext cx="9149100" cy="4729200"/>
          </a:xfrm>
          <a:prstGeom prst="rect">
            <a:avLst/>
          </a:prstGeom>
          <a:gradFill>
            <a:gsLst>
              <a:gs pos="0">
                <a:srgbClr val="003B75"/>
              </a:gs>
              <a:gs pos="55000">
                <a:srgbClr val="002139"/>
              </a:gs>
              <a:gs pos="100000">
                <a:srgbClr val="002139"/>
              </a:gs>
            </a:gsLst>
            <a:path path="circle">
              <a:fillToRect l="100%" t="100%"/>
            </a:path>
            <a:tileRect b="-100%" r="-10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1" name="Google Shape;181;g13f7a41d8d7_0_674"/>
          <p:cNvSpPr txBox="1"/>
          <p:nvPr>
            <p:ph type="title"/>
          </p:nvPr>
        </p:nvSpPr>
        <p:spPr>
          <a:xfrm>
            <a:off x="4071935" y="620359"/>
            <a:ext cx="4604400" cy="9003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Clr>
                <a:srgbClr val="70FABF"/>
              </a:buClr>
              <a:buSzPts val="3000"/>
              <a:buFont typeface="Arial"/>
              <a:buNone/>
              <a:defRPr>
                <a:solidFill>
                  <a:srgbClr val="70FABF"/>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2" name="Google Shape;182;g13f7a41d8d7_0_674"/>
          <p:cNvSpPr txBox="1"/>
          <p:nvPr>
            <p:ph idx="1" type="body"/>
          </p:nvPr>
        </p:nvSpPr>
        <p:spPr>
          <a:xfrm>
            <a:off x="4071936" y="1725327"/>
            <a:ext cx="4604400" cy="1217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lt1"/>
              </a:buClr>
              <a:buSzPts val="1400"/>
              <a:buNone/>
              <a:defRPr>
                <a:solidFill>
                  <a:schemeClr val="lt1"/>
                </a:solidFill>
              </a:defRPr>
            </a:lvl1pPr>
            <a:lvl2pPr indent="-228600" lvl="1" marL="914400" algn="l">
              <a:lnSpc>
                <a:spcPct val="90000"/>
              </a:lnSpc>
              <a:spcBef>
                <a:spcPts val="400"/>
              </a:spcBef>
              <a:spcAft>
                <a:spcPts val="0"/>
              </a:spcAft>
              <a:buClr>
                <a:schemeClr val="lt1"/>
              </a:buClr>
              <a:buSzPts val="1400"/>
              <a:buNone/>
              <a:defRPr>
                <a:solidFill>
                  <a:schemeClr val="lt1"/>
                </a:solidFill>
              </a:defRPr>
            </a:lvl2pPr>
            <a:lvl3pPr indent="-228600" lvl="2" marL="1371600" algn="l">
              <a:lnSpc>
                <a:spcPct val="90000"/>
              </a:lnSpc>
              <a:spcBef>
                <a:spcPts val="400"/>
              </a:spcBef>
              <a:spcAft>
                <a:spcPts val="0"/>
              </a:spcAft>
              <a:buClr>
                <a:schemeClr val="lt1"/>
              </a:buClr>
              <a:buSzPts val="1400"/>
              <a:buNone/>
              <a:defRPr>
                <a:solidFill>
                  <a:schemeClr val="lt1"/>
                </a:solidFill>
              </a:defRPr>
            </a:lvl3pPr>
            <a:lvl4pPr indent="-228600" lvl="3" marL="1828800" algn="l">
              <a:lnSpc>
                <a:spcPct val="90000"/>
              </a:lnSpc>
              <a:spcBef>
                <a:spcPts val="400"/>
              </a:spcBef>
              <a:spcAft>
                <a:spcPts val="0"/>
              </a:spcAft>
              <a:buClr>
                <a:schemeClr val="lt1"/>
              </a:buClr>
              <a:buSzPts val="1400"/>
              <a:buNone/>
              <a:defRPr>
                <a:solidFill>
                  <a:schemeClr val="lt1"/>
                </a:solidFill>
              </a:defRPr>
            </a:lvl4pPr>
            <a:lvl5pPr indent="-228600" lvl="4" marL="2286000" algn="l">
              <a:lnSpc>
                <a:spcPct val="90000"/>
              </a:lnSpc>
              <a:spcBef>
                <a:spcPts val="400"/>
              </a:spcBef>
              <a:spcAft>
                <a:spcPts val="0"/>
              </a:spcAft>
              <a:buClr>
                <a:schemeClr val="lt1"/>
              </a:buClr>
              <a:buSzPts val="1400"/>
              <a:buNone/>
              <a:defRPr>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3" name="Google Shape;183;g13f7a41d8d7_0_674"/>
          <p:cNvSpPr txBox="1"/>
          <p:nvPr>
            <p:ph idx="10" type="dt"/>
          </p:nvPr>
        </p:nvSpPr>
        <p:spPr>
          <a:xfrm>
            <a:off x="72967" y="4818125"/>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5FFAC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4" name="Google Shape;184;g13f7a41d8d7_0_674"/>
          <p:cNvSpPr txBox="1"/>
          <p:nvPr>
            <p:ph idx="11" type="ftr"/>
          </p:nvPr>
        </p:nvSpPr>
        <p:spPr>
          <a:xfrm>
            <a:off x="3031806" y="4816958"/>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5FFAC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5" name="Google Shape;185;g13f7a41d8d7_0_674"/>
          <p:cNvSpPr txBox="1"/>
          <p:nvPr>
            <p:ph idx="12" type="sldNum"/>
          </p:nvPr>
        </p:nvSpPr>
        <p:spPr>
          <a:xfrm>
            <a:off x="6973625"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showMasterSp="0">
  <p:cSld name="2_Title and Content">
    <p:spTree>
      <p:nvGrpSpPr>
        <p:cNvPr id="186" name="Shape 186"/>
        <p:cNvGrpSpPr/>
        <p:nvPr/>
      </p:nvGrpSpPr>
      <p:grpSpPr>
        <a:xfrm>
          <a:off x="0" y="0"/>
          <a:ext cx="0" cy="0"/>
          <a:chOff x="0" y="0"/>
          <a:chExt cx="0" cy="0"/>
        </a:xfrm>
      </p:grpSpPr>
      <p:grpSp>
        <p:nvGrpSpPr>
          <p:cNvPr id="187" name="Google Shape;187;g15789bb4b36_0_179"/>
          <p:cNvGrpSpPr/>
          <p:nvPr/>
        </p:nvGrpSpPr>
        <p:grpSpPr>
          <a:xfrm>
            <a:off x="-351473" y="-27082"/>
            <a:ext cx="2398141" cy="5170416"/>
            <a:chOff x="-473777" y="-9370"/>
            <a:chExt cx="3197521" cy="6867334"/>
          </a:xfrm>
        </p:grpSpPr>
        <p:sp>
          <p:nvSpPr>
            <p:cNvPr id="188" name="Google Shape;188;g15789bb4b36_0_179"/>
            <p:cNvSpPr/>
            <p:nvPr/>
          </p:nvSpPr>
          <p:spPr>
            <a:xfrm>
              <a:off x="-473777" y="-7114"/>
              <a:ext cx="3197521" cy="6152516"/>
            </a:xfrm>
            <a:custGeom>
              <a:rect b="b" l="l" r="r" t="t"/>
              <a:pathLst>
                <a:path extrusionOk="0" h="1936" w="1003">
                  <a:moveTo>
                    <a:pt x="370" y="0"/>
                  </a:moveTo>
                  <a:cubicBezTo>
                    <a:pt x="153" y="463"/>
                    <a:pt x="47" y="1140"/>
                    <a:pt x="561" y="1936"/>
                  </a:cubicBezTo>
                  <a:cubicBezTo>
                    <a:pt x="561" y="1936"/>
                    <a:pt x="0" y="907"/>
                    <a:pt x="1003" y="3"/>
                  </a:cubicBezTo>
                  <a:lnTo>
                    <a:pt x="370" y="0"/>
                  </a:lnTo>
                  <a:close/>
                </a:path>
              </a:pathLst>
            </a:custGeom>
            <a:gradFill>
              <a:gsLst>
                <a:gs pos="0">
                  <a:srgbClr val="0D9DAA"/>
                </a:gs>
                <a:gs pos="36000">
                  <a:srgbClr val="0D9DAA"/>
                </a:gs>
                <a:gs pos="98000">
                  <a:srgbClr val="1B56B7"/>
                </a:gs>
                <a:gs pos="100000">
                  <a:srgbClr val="1B56B7"/>
                </a:gs>
              </a:gsLst>
              <a:path path="circle">
                <a:fillToRect l="100%" t="100%"/>
              </a:path>
              <a:tileRect b="-100%" r="-10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89" name="Google Shape;189;g15789bb4b36_0_179"/>
            <p:cNvSpPr/>
            <p:nvPr/>
          </p:nvSpPr>
          <p:spPr>
            <a:xfrm>
              <a:off x="-14253" y="-9370"/>
              <a:ext cx="1913090" cy="6867334"/>
            </a:xfrm>
            <a:custGeom>
              <a:rect b="b" l="l" r="r" t="t"/>
              <a:pathLst>
                <a:path extrusionOk="0" h="2161" w="600">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a:gsLst>
                <a:gs pos="0">
                  <a:srgbClr val="0D9DAA"/>
                </a:gs>
                <a:gs pos="98000">
                  <a:srgbClr val="1B56B7"/>
                </a:gs>
                <a:gs pos="100000">
                  <a:srgbClr val="1B56B7"/>
                </a:gs>
              </a:gsLst>
              <a:path path="circle">
                <a:fillToRect l="100%" t="100%"/>
              </a:path>
              <a:tileRect b="-100%" r="-10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90" name="Google Shape;190;g15789bb4b36_0_179"/>
          <p:cNvSpPr/>
          <p:nvPr/>
        </p:nvSpPr>
        <p:spPr>
          <a:xfrm>
            <a:off x="0" y="0"/>
            <a:ext cx="2202300" cy="5143500"/>
          </a:xfrm>
          <a:prstGeom prst="rect">
            <a:avLst/>
          </a:prstGeom>
          <a:solidFill>
            <a:schemeClr val="lt1">
              <a:alpha val="29019"/>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1" name="Google Shape;191;g15789bb4b36_0_179"/>
          <p:cNvSpPr txBox="1"/>
          <p:nvPr>
            <p:ph type="title"/>
          </p:nvPr>
        </p:nvSpPr>
        <p:spPr>
          <a:xfrm>
            <a:off x="1746317" y="828108"/>
            <a:ext cx="6768900" cy="4848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Clr>
                <a:srgbClr val="244B74"/>
              </a:buClr>
              <a:buSzPts val="3000"/>
              <a:buFont typeface="Arial"/>
              <a:buNone/>
              <a:defRPr>
                <a:solidFill>
                  <a:srgbClr val="244B74"/>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2" name="Google Shape;192;g15789bb4b36_0_179"/>
          <p:cNvSpPr txBox="1"/>
          <p:nvPr>
            <p:ph idx="1" type="body"/>
          </p:nvPr>
        </p:nvSpPr>
        <p:spPr>
          <a:xfrm>
            <a:off x="1746317" y="1661033"/>
            <a:ext cx="6938700" cy="1217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rgbClr val="0C0C0C"/>
              </a:buClr>
              <a:buSzPts val="1400"/>
              <a:buNone/>
              <a:defRPr>
                <a:solidFill>
                  <a:srgbClr val="0C0C0C"/>
                </a:solidFill>
              </a:defRPr>
            </a:lvl1pPr>
            <a:lvl2pPr indent="-228600" lvl="1" marL="914400" algn="l">
              <a:lnSpc>
                <a:spcPct val="90000"/>
              </a:lnSpc>
              <a:spcBef>
                <a:spcPts val="400"/>
              </a:spcBef>
              <a:spcAft>
                <a:spcPts val="0"/>
              </a:spcAft>
              <a:buClr>
                <a:schemeClr val="dk1"/>
              </a:buClr>
              <a:buSzPts val="1400"/>
              <a:buNone/>
              <a:defRPr/>
            </a:lvl2pPr>
            <a:lvl3pPr indent="-228600" lvl="2" marL="1371600" algn="l">
              <a:lnSpc>
                <a:spcPct val="90000"/>
              </a:lnSpc>
              <a:spcBef>
                <a:spcPts val="400"/>
              </a:spcBef>
              <a:spcAft>
                <a:spcPts val="0"/>
              </a:spcAft>
              <a:buClr>
                <a:schemeClr val="dk1"/>
              </a:buClr>
              <a:buSzPts val="1400"/>
              <a:buNone/>
              <a:defRPr/>
            </a:lvl3pPr>
            <a:lvl4pPr indent="-228600" lvl="3" marL="1828800" algn="l">
              <a:lnSpc>
                <a:spcPct val="90000"/>
              </a:lnSpc>
              <a:spcBef>
                <a:spcPts val="400"/>
              </a:spcBef>
              <a:spcAft>
                <a:spcPts val="0"/>
              </a:spcAft>
              <a:buClr>
                <a:schemeClr val="dk1"/>
              </a:buClr>
              <a:buSzPts val="1400"/>
              <a:buNone/>
              <a:defRPr/>
            </a:lvl4pPr>
            <a:lvl5pPr indent="-228600" lvl="4" marL="2286000" algn="l">
              <a:lnSpc>
                <a:spcPct val="90000"/>
              </a:lnSpc>
              <a:spcBef>
                <a:spcPts val="400"/>
              </a:spcBef>
              <a:spcAft>
                <a:spcPts val="0"/>
              </a:spcAft>
              <a:buClr>
                <a:schemeClr val="dk1"/>
              </a:buClr>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3" name="Google Shape;193;g15789bb4b36_0_179"/>
          <p:cNvSpPr txBox="1"/>
          <p:nvPr>
            <p:ph idx="10" type="dt"/>
          </p:nvPr>
        </p:nvSpPr>
        <p:spPr>
          <a:xfrm>
            <a:off x="70111" y="4816754"/>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535A6B"/>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4" name="Google Shape;194;g15789bb4b36_0_179"/>
          <p:cNvSpPr txBox="1"/>
          <p:nvPr>
            <p:ph idx="11" type="ftr"/>
          </p:nvPr>
        </p:nvSpPr>
        <p:spPr>
          <a:xfrm>
            <a:off x="3028950" y="4816754"/>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535A6B"/>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5" name="Google Shape;195;g15789bb4b36_0_179"/>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pdates">
  <p:cSld name="CUSTOM_33">
    <p:spTree>
      <p:nvGrpSpPr>
        <p:cNvPr id="196" name="Shape 196"/>
        <p:cNvGrpSpPr/>
        <p:nvPr/>
      </p:nvGrpSpPr>
      <p:grpSpPr>
        <a:xfrm>
          <a:off x="0" y="0"/>
          <a:ext cx="0" cy="0"/>
          <a:chOff x="0" y="0"/>
          <a:chExt cx="0" cy="0"/>
        </a:xfrm>
      </p:grpSpPr>
      <p:sp>
        <p:nvSpPr>
          <p:cNvPr id="197" name="Google Shape;197;g16e2d61158a_0_530"/>
          <p:cNvSpPr txBox="1"/>
          <p:nvPr/>
        </p:nvSpPr>
        <p:spPr>
          <a:xfrm>
            <a:off x="642050" y="1146650"/>
            <a:ext cx="8042100" cy="36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2C3E50"/>
              </a:solidFill>
              <a:latin typeface="Trebuchet MS"/>
              <a:ea typeface="Trebuchet MS"/>
              <a:cs typeface="Trebuchet MS"/>
              <a:sym typeface="Trebuchet MS"/>
            </a:endParaRPr>
          </a:p>
          <a:p>
            <a:pPr indent="0" lvl="0" marL="0" rtl="0" algn="l">
              <a:spcBef>
                <a:spcPts val="1000"/>
              </a:spcBef>
              <a:spcAft>
                <a:spcPts val="1000"/>
              </a:spcAft>
              <a:buNone/>
            </a:pPr>
            <a:r>
              <a:t/>
            </a:r>
            <a:endParaRPr>
              <a:latin typeface="Raleway"/>
              <a:ea typeface="Raleway"/>
              <a:cs typeface="Raleway"/>
              <a:sym typeface="Raleway"/>
            </a:endParaRPr>
          </a:p>
        </p:txBody>
      </p:sp>
      <p:sp>
        <p:nvSpPr>
          <p:cNvPr id="198" name="Google Shape;198;g16e2d61158a_0_530"/>
          <p:cNvSpPr/>
          <p:nvPr/>
        </p:nvSpPr>
        <p:spPr>
          <a:xfrm>
            <a:off x="4136100" y="923175"/>
            <a:ext cx="871800" cy="36600"/>
          </a:xfrm>
          <a:prstGeom prst="rect">
            <a:avLst/>
          </a:prstGeom>
          <a:solidFill>
            <a:srgbClr val="CC41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16e2d61158a_0_530"/>
          <p:cNvSpPr txBox="1"/>
          <p:nvPr>
            <p:ph type="title"/>
          </p:nvPr>
        </p:nvSpPr>
        <p:spPr>
          <a:xfrm>
            <a:off x="377850" y="202150"/>
            <a:ext cx="8388300" cy="946200"/>
          </a:xfrm>
          <a:prstGeom prst="rect">
            <a:avLst/>
          </a:prstGeom>
        </p:spPr>
        <p:txBody>
          <a:bodyPr anchorCtr="0" anchor="ctr" bIns="34275" lIns="68575" spcFirstLastPara="1" rIns="68575" wrap="square" tIns="34275">
            <a:spAutoFit/>
          </a:bodyPr>
          <a:lstStyle>
            <a:lvl1pPr indent="0" lvl="0" marL="0" marR="0" rtl="0" algn="ctr">
              <a:lnSpc>
                <a:spcPct val="100000"/>
              </a:lnSpc>
              <a:spcBef>
                <a:spcPts val="0"/>
              </a:spcBef>
              <a:spcAft>
                <a:spcPts val="0"/>
              </a:spcAft>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00" name="Google Shape;200;g16e2d61158a_0_530"/>
          <p:cNvSpPr txBox="1"/>
          <p:nvPr>
            <p:ph idx="1" type="body"/>
          </p:nvPr>
        </p:nvSpPr>
        <p:spPr>
          <a:xfrm>
            <a:off x="163800" y="1224100"/>
            <a:ext cx="8816400" cy="3692400"/>
          </a:xfrm>
          <a:prstGeom prst="rect">
            <a:avLst/>
          </a:prstGeom>
        </p:spPr>
        <p:txBody>
          <a:bodyPr anchorCtr="0" anchor="ctr" bIns="34275" lIns="68575" spcFirstLastPara="1" rIns="68575" wrap="square" tIns="34275">
            <a:spAutoFit/>
          </a:bodyPr>
          <a:lstStyle>
            <a:lvl1pPr indent="-228600" lvl="0" marL="457200" rtl="0">
              <a:spcBef>
                <a:spcPts val="800"/>
              </a:spcBef>
              <a:spcAft>
                <a:spcPts val="0"/>
              </a:spcAft>
              <a:buSzPts val="1400"/>
              <a:buNone/>
              <a:defRPr/>
            </a:lvl1pPr>
            <a:lvl2pPr indent="-228600" lvl="1" marL="914400" rtl="0">
              <a:spcBef>
                <a:spcPts val="400"/>
              </a:spcBef>
              <a:spcAft>
                <a:spcPts val="0"/>
              </a:spcAft>
              <a:buSzPts val="1400"/>
              <a:buNone/>
              <a:defRPr/>
            </a:lvl2pPr>
            <a:lvl3pPr indent="-228600" lvl="2" marL="1371600" rtl="0">
              <a:spcBef>
                <a:spcPts val="400"/>
              </a:spcBef>
              <a:spcAft>
                <a:spcPts val="0"/>
              </a:spcAft>
              <a:buSzPts val="1400"/>
              <a:buNone/>
              <a:defRPr/>
            </a:lvl3pPr>
            <a:lvl4pPr indent="-228600" lvl="3" marL="1828800" rtl="0">
              <a:spcBef>
                <a:spcPts val="400"/>
              </a:spcBef>
              <a:spcAft>
                <a:spcPts val="0"/>
              </a:spcAft>
              <a:buSzPts val="1400"/>
              <a:buNone/>
              <a:defRPr/>
            </a:lvl4pPr>
            <a:lvl5pPr indent="-228600" lvl="4" marL="2286000" rtl="0">
              <a:spcBef>
                <a:spcPts val="400"/>
              </a:spcBef>
              <a:spcAft>
                <a:spcPts val="0"/>
              </a:spcAft>
              <a:buSzPts val="1400"/>
              <a:buNone/>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spTree>
      <p:nvGrpSpPr>
        <p:cNvPr id="216" name="Shape 216"/>
        <p:cNvGrpSpPr/>
        <p:nvPr/>
      </p:nvGrpSpPr>
      <p:grpSpPr>
        <a:xfrm>
          <a:off x="0" y="0"/>
          <a:ext cx="0" cy="0"/>
          <a:chOff x="0" y="0"/>
          <a:chExt cx="0" cy="0"/>
        </a:xfrm>
      </p:grpSpPr>
      <p:sp>
        <p:nvSpPr>
          <p:cNvPr id="217" name="Google Shape;217;g158ddf775f5_1_270"/>
          <p:cNvSpPr/>
          <p:nvPr/>
        </p:nvSpPr>
        <p:spPr>
          <a:xfrm>
            <a:off x="0" y="0"/>
            <a:ext cx="9144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8" name="Google Shape;218;g158ddf775f5_1_270"/>
          <p:cNvPicPr preferRelativeResize="0"/>
          <p:nvPr/>
        </p:nvPicPr>
        <p:blipFill rotWithShape="1">
          <a:blip r:embed="rId2">
            <a:alphaModFix amt="64000"/>
          </a:blip>
          <a:srcRect b="7820" l="0" r="0" t="7820"/>
          <a:stretch/>
        </p:blipFill>
        <p:spPr>
          <a:xfrm>
            <a:off x="-1" y="-3"/>
            <a:ext cx="9144006" cy="5143499"/>
          </a:xfrm>
          <a:prstGeom prst="rect">
            <a:avLst/>
          </a:prstGeom>
          <a:noFill/>
          <a:ln>
            <a:noFill/>
          </a:ln>
        </p:spPr>
      </p:pic>
      <p:sp>
        <p:nvSpPr>
          <p:cNvPr id="219" name="Google Shape;219;g158ddf775f5_1_270"/>
          <p:cNvSpPr/>
          <p:nvPr/>
        </p:nvSpPr>
        <p:spPr>
          <a:xfrm>
            <a:off x="821835" y="2765450"/>
            <a:ext cx="638100" cy="7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158ddf775f5_1_270"/>
          <p:cNvSpPr txBox="1"/>
          <p:nvPr>
            <p:ph type="ctrTitle"/>
          </p:nvPr>
        </p:nvSpPr>
        <p:spPr>
          <a:xfrm>
            <a:off x="714825" y="2998550"/>
            <a:ext cx="4868400" cy="14469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221" name="Google Shape;221;g158ddf775f5_1_2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21212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2" name="Shape 222"/>
        <p:cNvGrpSpPr/>
        <p:nvPr/>
      </p:nvGrpSpPr>
      <p:grpSpPr>
        <a:xfrm>
          <a:off x="0" y="0"/>
          <a:ext cx="0" cy="0"/>
          <a:chOff x="0" y="0"/>
          <a:chExt cx="0" cy="0"/>
        </a:xfrm>
      </p:grpSpPr>
      <p:sp>
        <p:nvSpPr>
          <p:cNvPr id="223" name="Google Shape;223;g158ddf775f5_1_257"/>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4" name="Google Shape;224;g158ddf775f5_1_257"/>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SzPts val="1400"/>
              <a:buNone/>
              <a:defRPr/>
            </a:lvl1pPr>
            <a:lvl2pPr indent="-228600" lvl="1" marL="914400" rtl="0" algn="l">
              <a:lnSpc>
                <a:spcPct val="90000"/>
              </a:lnSpc>
              <a:spcBef>
                <a:spcPts val="400"/>
              </a:spcBef>
              <a:spcAft>
                <a:spcPts val="0"/>
              </a:spcAft>
              <a:buSzPts val="1400"/>
              <a:buNone/>
              <a:defRPr/>
            </a:lvl2pPr>
            <a:lvl3pPr indent="-228600" lvl="2" marL="1371600" rtl="0" algn="l">
              <a:lnSpc>
                <a:spcPct val="90000"/>
              </a:lnSpc>
              <a:spcBef>
                <a:spcPts val="400"/>
              </a:spcBef>
              <a:spcAft>
                <a:spcPts val="0"/>
              </a:spcAft>
              <a:buSzPts val="14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225" name="Google Shape;225;g158ddf775f5_1_257"/>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26" name="Shape 226"/>
        <p:cNvGrpSpPr/>
        <p:nvPr/>
      </p:nvGrpSpPr>
      <p:grpSpPr>
        <a:xfrm>
          <a:off x="0" y="0"/>
          <a:ext cx="0" cy="0"/>
          <a:chOff x="0" y="0"/>
          <a:chExt cx="0" cy="0"/>
        </a:xfrm>
      </p:grpSpPr>
      <p:sp>
        <p:nvSpPr>
          <p:cNvPr id="227" name="Google Shape;227;g158ddf775f5_1_261"/>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8" name="Google Shape;228;g158ddf775f5_1_26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solidFill>
                  <a:schemeClr val="lt2"/>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9" name="Google Shape;229;g158ddf775f5_1_261"/>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30" name="Google Shape;230;g158ddf775f5_1_261"/>
          <p:cNvSpPr txBox="1"/>
          <p:nvPr>
            <p:ph idx="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1" name="Shape 231"/>
        <p:cNvGrpSpPr/>
        <p:nvPr/>
      </p:nvGrpSpPr>
      <p:grpSpPr>
        <a:xfrm>
          <a:off x="0" y="0"/>
          <a:ext cx="0" cy="0"/>
          <a:chOff x="0" y="0"/>
          <a:chExt cx="0" cy="0"/>
        </a:xfrm>
      </p:grpSpPr>
      <p:sp>
        <p:nvSpPr>
          <p:cNvPr id="232" name="Google Shape;232;g158ddf775f5_1_266"/>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3" name="Google Shape;233;g158ddf775f5_1_2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4" name="Google Shape;234;g158ddf775f5_1_266"/>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rgbClr val="5C92A9"/>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35" name="Shape 235"/>
        <p:cNvGrpSpPr/>
        <p:nvPr/>
      </p:nvGrpSpPr>
      <p:grpSpPr>
        <a:xfrm>
          <a:off x="0" y="0"/>
          <a:ext cx="0" cy="0"/>
          <a:chOff x="0" y="0"/>
          <a:chExt cx="0" cy="0"/>
        </a:xfrm>
      </p:grpSpPr>
      <p:sp>
        <p:nvSpPr>
          <p:cNvPr id="236" name="Google Shape;236;g158ddf775f5_1_276"/>
          <p:cNvSpPr txBox="1"/>
          <p:nvPr>
            <p:ph type="title"/>
          </p:nvPr>
        </p:nvSpPr>
        <p:spPr>
          <a:xfrm>
            <a:off x="3676454" y="828108"/>
            <a:ext cx="5112600" cy="4848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rgbClr val="244B74"/>
              </a:buClr>
              <a:buSzPts val="3000"/>
              <a:buFont typeface="Arial"/>
              <a:buNone/>
              <a:defRPr>
                <a:solidFill>
                  <a:srgbClr val="244B74"/>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7" name="Google Shape;237;g158ddf775f5_1_276"/>
          <p:cNvSpPr txBox="1"/>
          <p:nvPr>
            <p:ph idx="10" type="dt"/>
          </p:nvPr>
        </p:nvSpPr>
        <p:spPr>
          <a:xfrm>
            <a:off x="70111" y="4818125"/>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solidFill>
                  <a:schemeClr val="dk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8" name="Google Shape;238;g158ddf775f5_1_276"/>
          <p:cNvSpPr txBox="1"/>
          <p:nvPr>
            <p:ph idx="11" type="ftr"/>
          </p:nvPr>
        </p:nvSpPr>
        <p:spPr>
          <a:xfrm>
            <a:off x="3028950" y="4818125"/>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solidFill>
                  <a:schemeClr val="dk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9" name="Google Shape;239;g158ddf775f5_1_276"/>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showMasterSp="0">
  <p:cSld name="2_Title and Content">
    <p:spTree>
      <p:nvGrpSpPr>
        <p:cNvPr id="43" name="Shape 43"/>
        <p:cNvGrpSpPr/>
        <p:nvPr/>
      </p:nvGrpSpPr>
      <p:grpSpPr>
        <a:xfrm>
          <a:off x="0" y="0"/>
          <a:ext cx="0" cy="0"/>
          <a:chOff x="0" y="0"/>
          <a:chExt cx="0" cy="0"/>
        </a:xfrm>
      </p:grpSpPr>
      <p:grpSp>
        <p:nvGrpSpPr>
          <p:cNvPr id="44" name="Google Shape;44;g13f90712a8b_0_2874"/>
          <p:cNvGrpSpPr/>
          <p:nvPr/>
        </p:nvGrpSpPr>
        <p:grpSpPr>
          <a:xfrm>
            <a:off x="-351473" y="-27082"/>
            <a:ext cx="2398141" cy="5170416"/>
            <a:chOff x="-473777" y="-9370"/>
            <a:chExt cx="3197521" cy="6867334"/>
          </a:xfrm>
        </p:grpSpPr>
        <p:sp>
          <p:nvSpPr>
            <p:cNvPr id="45" name="Google Shape;45;g13f90712a8b_0_2874"/>
            <p:cNvSpPr/>
            <p:nvPr/>
          </p:nvSpPr>
          <p:spPr>
            <a:xfrm>
              <a:off x="-473777" y="-7114"/>
              <a:ext cx="3197521" cy="6152516"/>
            </a:xfrm>
            <a:custGeom>
              <a:rect b="b" l="l" r="r" t="t"/>
              <a:pathLst>
                <a:path extrusionOk="0" h="1936" w="1003">
                  <a:moveTo>
                    <a:pt x="370" y="0"/>
                  </a:moveTo>
                  <a:cubicBezTo>
                    <a:pt x="153" y="463"/>
                    <a:pt x="47" y="1140"/>
                    <a:pt x="561" y="1936"/>
                  </a:cubicBezTo>
                  <a:cubicBezTo>
                    <a:pt x="561" y="1936"/>
                    <a:pt x="0" y="907"/>
                    <a:pt x="1003" y="3"/>
                  </a:cubicBezTo>
                  <a:lnTo>
                    <a:pt x="370" y="0"/>
                  </a:lnTo>
                  <a:close/>
                </a:path>
              </a:pathLst>
            </a:custGeom>
            <a:gradFill>
              <a:gsLst>
                <a:gs pos="0">
                  <a:srgbClr val="0D9DAA"/>
                </a:gs>
                <a:gs pos="36000">
                  <a:srgbClr val="0D9DAA"/>
                </a:gs>
                <a:gs pos="98000">
                  <a:srgbClr val="1B56B7"/>
                </a:gs>
                <a:gs pos="100000">
                  <a:srgbClr val="1B56B7"/>
                </a:gs>
              </a:gsLst>
              <a:path path="circle">
                <a:fillToRect l="100%" t="100%"/>
              </a:path>
              <a:tileRect b="-100%" r="-10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 name="Google Shape;46;g13f90712a8b_0_2874"/>
            <p:cNvSpPr/>
            <p:nvPr/>
          </p:nvSpPr>
          <p:spPr>
            <a:xfrm>
              <a:off x="-14253" y="-9370"/>
              <a:ext cx="1913090" cy="6867334"/>
            </a:xfrm>
            <a:custGeom>
              <a:rect b="b" l="l" r="r" t="t"/>
              <a:pathLst>
                <a:path extrusionOk="0" h="2161" w="600">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gradFill>
              <a:gsLst>
                <a:gs pos="0">
                  <a:srgbClr val="0D9DAA"/>
                </a:gs>
                <a:gs pos="98000">
                  <a:srgbClr val="1B56B7"/>
                </a:gs>
                <a:gs pos="100000">
                  <a:srgbClr val="1B56B7"/>
                </a:gs>
              </a:gsLst>
              <a:path path="circle">
                <a:fillToRect l="100%" t="100%"/>
              </a:path>
              <a:tileRect b="-100%" r="-10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7" name="Google Shape;47;g13f90712a8b_0_2874"/>
          <p:cNvSpPr/>
          <p:nvPr/>
        </p:nvSpPr>
        <p:spPr>
          <a:xfrm>
            <a:off x="0" y="0"/>
            <a:ext cx="2202300" cy="5143500"/>
          </a:xfrm>
          <a:prstGeom prst="rect">
            <a:avLst/>
          </a:prstGeom>
          <a:solidFill>
            <a:schemeClr val="lt1">
              <a:alpha val="28627"/>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8" name="Google Shape;48;g13f90712a8b_0_2874"/>
          <p:cNvSpPr txBox="1"/>
          <p:nvPr>
            <p:ph type="title"/>
          </p:nvPr>
        </p:nvSpPr>
        <p:spPr>
          <a:xfrm>
            <a:off x="1746317" y="828108"/>
            <a:ext cx="6768900" cy="4848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Clr>
                <a:srgbClr val="244B74"/>
              </a:buClr>
              <a:buSzPts val="3000"/>
              <a:buFont typeface="Arial"/>
              <a:buNone/>
              <a:defRPr>
                <a:solidFill>
                  <a:srgbClr val="244B74"/>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g13f90712a8b_0_2874"/>
          <p:cNvSpPr txBox="1"/>
          <p:nvPr>
            <p:ph idx="1" type="body"/>
          </p:nvPr>
        </p:nvSpPr>
        <p:spPr>
          <a:xfrm>
            <a:off x="1746317" y="1661033"/>
            <a:ext cx="6938700" cy="1217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rgbClr val="0C0C0C"/>
              </a:buClr>
              <a:buSzPts val="1400"/>
              <a:buNone/>
              <a:defRPr>
                <a:solidFill>
                  <a:srgbClr val="0C0C0C"/>
                </a:solidFill>
              </a:defRPr>
            </a:lvl1pPr>
            <a:lvl2pPr indent="-228600" lvl="1" marL="914400" algn="l">
              <a:lnSpc>
                <a:spcPct val="90000"/>
              </a:lnSpc>
              <a:spcBef>
                <a:spcPts val="400"/>
              </a:spcBef>
              <a:spcAft>
                <a:spcPts val="0"/>
              </a:spcAft>
              <a:buClr>
                <a:schemeClr val="dk1"/>
              </a:buClr>
              <a:buSzPts val="1400"/>
              <a:buNone/>
              <a:defRPr/>
            </a:lvl2pPr>
            <a:lvl3pPr indent="-228600" lvl="2" marL="1371600" algn="l">
              <a:lnSpc>
                <a:spcPct val="90000"/>
              </a:lnSpc>
              <a:spcBef>
                <a:spcPts val="400"/>
              </a:spcBef>
              <a:spcAft>
                <a:spcPts val="0"/>
              </a:spcAft>
              <a:buClr>
                <a:schemeClr val="dk1"/>
              </a:buClr>
              <a:buSzPts val="1400"/>
              <a:buNone/>
              <a:defRPr/>
            </a:lvl3pPr>
            <a:lvl4pPr indent="-228600" lvl="3" marL="1828800" algn="l">
              <a:lnSpc>
                <a:spcPct val="90000"/>
              </a:lnSpc>
              <a:spcBef>
                <a:spcPts val="400"/>
              </a:spcBef>
              <a:spcAft>
                <a:spcPts val="0"/>
              </a:spcAft>
              <a:buClr>
                <a:schemeClr val="dk1"/>
              </a:buClr>
              <a:buSzPts val="1400"/>
              <a:buNone/>
              <a:defRPr/>
            </a:lvl4pPr>
            <a:lvl5pPr indent="-228600" lvl="4" marL="2286000" algn="l">
              <a:lnSpc>
                <a:spcPct val="90000"/>
              </a:lnSpc>
              <a:spcBef>
                <a:spcPts val="400"/>
              </a:spcBef>
              <a:spcAft>
                <a:spcPts val="0"/>
              </a:spcAft>
              <a:buClr>
                <a:schemeClr val="dk1"/>
              </a:buClr>
              <a:buSzPts val="14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 name="Google Shape;50;g13f90712a8b_0_2874"/>
          <p:cNvSpPr txBox="1"/>
          <p:nvPr>
            <p:ph idx="10" type="dt"/>
          </p:nvPr>
        </p:nvSpPr>
        <p:spPr>
          <a:xfrm>
            <a:off x="70111" y="4816754"/>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rgbClr val="535A6B"/>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g13f90712a8b_0_2874"/>
          <p:cNvSpPr txBox="1"/>
          <p:nvPr>
            <p:ph idx="11" type="ftr"/>
          </p:nvPr>
        </p:nvSpPr>
        <p:spPr>
          <a:xfrm>
            <a:off x="3028950" y="4816754"/>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rgbClr val="535A6B"/>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g13f90712a8b_0_2874"/>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0" name="Shape 240"/>
        <p:cNvGrpSpPr/>
        <p:nvPr/>
      </p:nvGrpSpPr>
      <p:grpSpPr>
        <a:xfrm>
          <a:off x="0" y="0"/>
          <a:ext cx="0" cy="0"/>
          <a:chOff x="0" y="0"/>
          <a:chExt cx="0" cy="0"/>
        </a:xfrm>
      </p:grpSpPr>
      <p:sp>
        <p:nvSpPr>
          <p:cNvPr id="241" name="Google Shape;241;g158ddf775f5_1_281"/>
          <p:cNvSpPr txBox="1"/>
          <p:nvPr>
            <p:ph type="title"/>
          </p:nvPr>
        </p:nvSpPr>
        <p:spPr>
          <a:xfrm>
            <a:off x="311700" y="2150850"/>
            <a:ext cx="8520600" cy="841800"/>
          </a:xfrm>
          <a:prstGeom prst="rect">
            <a:avLst/>
          </a:prstGeom>
          <a:noFill/>
          <a:ln>
            <a:noFill/>
          </a:ln>
        </p:spPr>
        <p:txBody>
          <a:bodyPr anchorCtr="0" anchor="ctr" bIns="34275" lIns="68575" spcFirstLastPara="1" rIns="68575" wrap="square" tIns="34275">
            <a:spAutoFit/>
          </a:bodyPr>
          <a:lstStyle>
            <a:lvl1pPr lvl="0" rtl="0" algn="ctr">
              <a:lnSpc>
                <a:spcPct val="9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42" name="Google Shape;242;g158ddf775f5_1_281"/>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3" name="Shape 243"/>
        <p:cNvGrpSpPr/>
        <p:nvPr/>
      </p:nvGrpSpPr>
      <p:grpSpPr>
        <a:xfrm>
          <a:off x="0" y="0"/>
          <a:ext cx="0" cy="0"/>
          <a:chOff x="0" y="0"/>
          <a:chExt cx="0" cy="0"/>
        </a:xfrm>
      </p:grpSpPr>
      <p:sp>
        <p:nvSpPr>
          <p:cNvPr id="244" name="Google Shape;244;g158ddf775f5_1_28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45" name="Google Shape;245;g158ddf775f5_1_28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46" name="Google Shape;246;g158ddf775f5_1_28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7" name="Google Shape;247;g158ddf775f5_1_28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8" name="Google Shape;248;g158ddf775f5_1_28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49" name="Shape 249"/>
        <p:cNvGrpSpPr/>
        <p:nvPr/>
      </p:nvGrpSpPr>
      <p:grpSpPr>
        <a:xfrm>
          <a:off x="0" y="0"/>
          <a:ext cx="0" cy="0"/>
          <a:chOff x="0" y="0"/>
          <a:chExt cx="0" cy="0"/>
        </a:xfrm>
      </p:grpSpPr>
      <p:sp>
        <p:nvSpPr>
          <p:cNvPr id="250" name="Google Shape;250;g158ddf775f5_1_290"/>
          <p:cNvSpPr txBox="1"/>
          <p:nvPr>
            <p:ph type="title"/>
          </p:nvPr>
        </p:nvSpPr>
        <p:spPr>
          <a:xfrm>
            <a:off x="3676454" y="828108"/>
            <a:ext cx="5112600" cy="4848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1" name="Google Shape;251;g158ddf775f5_1_290"/>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2" name="Google Shape;252;g158ddf775f5_1_29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3" name="Google Shape;253;g158ddf775f5_1_290"/>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showMasterSp="0">
  <p:cSld name="4_Title and Content">
    <p:spTree>
      <p:nvGrpSpPr>
        <p:cNvPr id="254" name="Shape 254"/>
        <p:cNvGrpSpPr/>
        <p:nvPr/>
      </p:nvGrpSpPr>
      <p:grpSpPr>
        <a:xfrm>
          <a:off x="0" y="0"/>
          <a:ext cx="0" cy="0"/>
          <a:chOff x="0" y="0"/>
          <a:chExt cx="0" cy="0"/>
        </a:xfrm>
      </p:grpSpPr>
      <p:grpSp>
        <p:nvGrpSpPr>
          <p:cNvPr id="255" name="Google Shape;255;g158ddf775f5_1_295"/>
          <p:cNvGrpSpPr/>
          <p:nvPr/>
        </p:nvGrpSpPr>
        <p:grpSpPr>
          <a:xfrm>
            <a:off x="-13625" y="-7666"/>
            <a:ext cx="9157411" cy="5151917"/>
            <a:chOff x="0" y="-2662"/>
            <a:chExt cx="12192000" cy="6859162"/>
          </a:xfrm>
        </p:grpSpPr>
        <p:sp>
          <p:nvSpPr>
            <p:cNvPr id="256" name="Google Shape;256;g158ddf775f5_1_295"/>
            <p:cNvSpPr/>
            <p:nvPr/>
          </p:nvSpPr>
          <p:spPr>
            <a:xfrm>
              <a:off x="0" y="0"/>
              <a:ext cx="12192000" cy="6856500"/>
            </a:xfrm>
            <a:prstGeom prst="rect">
              <a:avLst/>
            </a:prstGeom>
            <a:solidFill>
              <a:srgbClr val="3A385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sp>
          <p:nvSpPr>
            <p:cNvPr id="257" name="Google Shape;257;g158ddf775f5_1_295"/>
            <p:cNvSpPr/>
            <p:nvPr/>
          </p:nvSpPr>
          <p:spPr>
            <a:xfrm>
              <a:off x="0" y="-2662"/>
              <a:ext cx="12189000" cy="6856500"/>
            </a:xfrm>
            <a:prstGeom prst="rect">
              <a:avLst/>
            </a:prstGeom>
            <a:gradFill>
              <a:gsLst>
                <a:gs pos="0">
                  <a:srgbClr val="004984"/>
                </a:gs>
                <a:gs pos="15000">
                  <a:srgbClr val="004984"/>
                </a:gs>
                <a:gs pos="72040">
                  <a:srgbClr val="128E9F"/>
                </a:gs>
                <a:gs pos="100000">
                  <a:srgbClr val="128E9F"/>
                </a:gs>
              </a:gsLst>
              <a:lin ang="10800025"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grpSp>
      <p:grpSp>
        <p:nvGrpSpPr>
          <p:cNvPr id="258" name="Google Shape;258;g158ddf775f5_1_295"/>
          <p:cNvGrpSpPr/>
          <p:nvPr/>
        </p:nvGrpSpPr>
        <p:grpSpPr>
          <a:xfrm>
            <a:off x="388419" y="-14421"/>
            <a:ext cx="3471257" cy="5167960"/>
            <a:chOff x="3308351" y="2370138"/>
            <a:chExt cx="2760662" cy="4110037"/>
          </a:xfrm>
        </p:grpSpPr>
        <p:sp>
          <p:nvSpPr>
            <p:cNvPr id="259" name="Google Shape;259;g158ddf775f5_1_295"/>
            <p:cNvSpPr/>
            <p:nvPr/>
          </p:nvSpPr>
          <p:spPr>
            <a:xfrm>
              <a:off x="4494213" y="2370138"/>
              <a:ext cx="1574800" cy="3676648"/>
            </a:xfrm>
            <a:custGeom>
              <a:rect b="b" l="l" r="r" t="t"/>
              <a:pathLst>
                <a:path extrusionOk="0" h="1936" w="828">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rgbClr val="2FAEA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0" name="Google Shape;260;g158ddf775f5_1_295"/>
            <p:cNvSpPr/>
            <p:nvPr/>
          </p:nvSpPr>
          <p:spPr>
            <a:xfrm>
              <a:off x="3343276" y="5254625"/>
              <a:ext cx="542925" cy="1223962"/>
            </a:xfrm>
            <a:custGeom>
              <a:rect b="b" l="l" r="r" t="t"/>
              <a:pathLst>
                <a:path extrusionOk="0" h="645" w="286">
                  <a:moveTo>
                    <a:pt x="286" y="645"/>
                  </a:moveTo>
                  <a:cubicBezTo>
                    <a:pt x="167" y="471"/>
                    <a:pt x="62" y="257"/>
                    <a:pt x="0" y="0"/>
                  </a:cubicBezTo>
                  <a:cubicBezTo>
                    <a:pt x="0" y="0"/>
                    <a:pt x="14" y="282"/>
                    <a:pt x="166" y="645"/>
                  </a:cubicBezTo>
                  <a:lnTo>
                    <a:pt x="286" y="645"/>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1" name="Google Shape;261;g158ddf775f5_1_295"/>
            <p:cNvSpPr/>
            <p:nvPr/>
          </p:nvSpPr>
          <p:spPr>
            <a:xfrm>
              <a:off x="3308351" y="2376488"/>
              <a:ext cx="2270124" cy="4103687"/>
            </a:xfrm>
            <a:custGeom>
              <a:rect b="b" l="l" r="r" t="t"/>
              <a:pathLst>
                <a:path extrusionOk="0" h="2162" w="1193">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262" name="Google Shape;262;g158ddf775f5_1_295"/>
          <p:cNvSpPr/>
          <p:nvPr/>
        </p:nvSpPr>
        <p:spPr>
          <a:xfrm>
            <a:off x="0" y="0"/>
            <a:ext cx="9144000" cy="5143500"/>
          </a:xfrm>
          <a:prstGeom prst="rect">
            <a:avLst/>
          </a:prstGeom>
          <a:solidFill>
            <a:srgbClr val="BDCFF4">
              <a:alpha val="4392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highlight>
                <a:srgbClr val="BBCBEF"/>
              </a:highlight>
              <a:latin typeface="Calibri"/>
              <a:ea typeface="Calibri"/>
              <a:cs typeface="Calibri"/>
              <a:sym typeface="Calibri"/>
            </a:endParaRPr>
          </a:p>
        </p:txBody>
      </p:sp>
      <p:sp>
        <p:nvSpPr>
          <p:cNvPr id="263" name="Google Shape;263;g158ddf775f5_1_295"/>
          <p:cNvSpPr/>
          <p:nvPr/>
        </p:nvSpPr>
        <p:spPr>
          <a:xfrm>
            <a:off x="-18079" y="120238"/>
            <a:ext cx="9180300" cy="4729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4" name="Google Shape;264;g158ddf775f5_1_295"/>
          <p:cNvSpPr txBox="1"/>
          <p:nvPr>
            <p:ph type="title"/>
          </p:nvPr>
        </p:nvSpPr>
        <p:spPr>
          <a:xfrm>
            <a:off x="4058239" y="620360"/>
            <a:ext cx="4626900" cy="9003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rgbClr val="244B74"/>
              </a:buClr>
              <a:buSzPts val="3000"/>
              <a:buFont typeface="Arial"/>
              <a:buNone/>
              <a:defRPr>
                <a:solidFill>
                  <a:srgbClr val="244B74"/>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5" name="Google Shape;265;g158ddf775f5_1_295"/>
          <p:cNvSpPr txBox="1"/>
          <p:nvPr>
            <p:ph idx="1" type="body"/>
          </p:nvPr>
        </p:nvSpPr>
        <p:spPr>
          <a:xfrm>
            <a:off x="4058240" y="1730813"/>
            <a:ext cx="4626900" cy="1217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rgbClr val="535A6B"/>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6" name="Google Shape;266;g158ddf775f5_1_295"/>
          <p:cNvSpPr txBox="1"/>
          <p:nvPr>
            <p:ph idx="10" type="dt"/>
          </p:nvPr>
        </p:nvSpPr>
        <p:spPr>
          <a:xfrm>
            <a:off x="112975" y="4818125"/>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7" name="Google Shape;267;g158ddf775f5_1_295"/>
          <p:cNvSpPr txBox="1"/>
          <p:nvPr>
            <p:ph idx="11" type="ftr"/>
          </p:nvPr>
        </p:nvSpPr>
        <p:spPr>
          <a:xfrm>
            <a:off x="3071814" y="4818125"/>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8" name="Google Shape;268;g158ddf775f5_1_295"/>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269" name="Shape 269"/>
        <p:cNvGrpSpPr/>
        <p:nvPr/>
      </p:nvGrpSpPr>
      <p:grpSpPr>
        <a:xfrm>
          <a:off x="0" y="0"/>
          <a:ext cx="0" cy="0"/>
          <a:chOff x="0" y="0"/>
          <a:chExt cx="0" cy="0"/>
        </a:xfrm>
      </p:grpSpPr>
      <p:pic>
        <p:nvPicPr>
          <p:cNvPr id="270" name="Google Shape;270;g158ddf775f5_1_310"/>
          <p:cNvPicPr preferRelativeResize="0"/>
          <p:nvPr/>
        </p:nvPicPr>
        <p:blipFill rotWithShape="1">
          <a:blip r:embed="rId2">
            <a:alphaModFix/>
          </a:blip>
          <a:srcRect b="0" l="8320" r="-8319" t="0"/>
          <a:stretch/>
        </p:blipFill>
        <p:spPr>
          <a:xfrm>
            <a:off x="0" y="0"/>
            <a:ext cx="4943475" cy="5143500"/>
          </a:xfrm>
          <a:prstGeom prst="rect">
            <a:avLst/>
          </a:prstGeom>
          <a:noFill/>
          <a:ln>
            <a:noFill/>
          </a:ln>
        </p:spPr>
      </p:pic>
      <p:sp>
        <p:nvSpPr>
          <p:cNvPr id="271" name="Google Shape;271;g158ddf775f5_1_310"/>
          <p:cNvSpPr/>
          <p:nvPr/>
        </p:nvSpPr>
        <p:spPr>
          <a:xfrm>
            <a:off x="0" y="0"/>
            <a:ext cx="2202300" cy="5143500"/>
          </a:xfrm>
          <a:prstGeom prst="rect">
            <a:avLst/>
          </a:prstGeom>
          <a:solidFill>
            <a:schemeClr val="lt1">
              <a:alpha val="2902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72" name="Google Shape;272;g158ddf775f5_1_310"/>
          <p:cNvSpPr/>
          <p:nvPr/>
        </p:nvSpPr>
        <p:spPr>
          <a:xfrm>
            <a:off x="-346434" y="0"/>
            <a:ext cx="9490437" cy="5143500"/>
          </a:xfrm>
          <a:custGeom>
            <a:rect b="b" l="l" r="r" t="t"/>
            <a:pathLst>
              <a:path extrusionOk="0" h="2160" w="3986">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3" name="Google Shape;273;g158ddf775f5_1_310"/>
          <p:cNvSpPr txBox="1"/>
          <p:nvPr>
            <p:ph type="title"/>
          </p:nvPr>
        </p:nvSpPr>
        <p:spPr>
          <a:xfrm>
            <a:off x="1746317" y="828108"/>
            <a:ext cx="6768900" cy="4848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rgbClr val="244B74"/>
              </a:buClr>
              <a:buSzPts val="3000"/>
              <a:buFont typeface="Arial"/>
              <a:buNone/>
              <a:defRPr>
                <a:solidFill>
                  <a:srgbClr val="244B74"/>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4" name="Google Shape;274;g158ddf775f5_1_310"/>
          <p:cNvSpPr txBox="1"/>
          <p:nvPr>
            <p:ph idx="1" type="body"/>
          </p:nvPr>
        </p:nvSpPr>
        <p:spPr>
          <a:xfrm>
            <a:off x="1746317" y="1661033"/>
            <a:ext cx="6938700" cy="1217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90000"/>
              </a:lnSpc>
              <a:spcBef>
                <a:spcPts val="400"/>
              </a:spcBef>
              <a:spcAft>
                <a:spcPts val="0"/>
              </a:spcAft>
              <a:buClr>
                <a:schemeClr val="dk1"/>
              </a:buClr>
              <a:buSzPts val="1400"/>
              <a:buNone/>
              <a:defRPr>
                <a:solidFill>
                  <a:schemeClr val="dk1"/>
                </a:solidFill>
              </a:defRPr>
            </a:lvl2pPr>
            <a:lvl3pPr indent="-228600" lvl="2" marL="1371600" rtl="0" algn="l">
              <a:lnSpc>
                <a:spcPct val="90000"/>
              </a:lnSpc>
              <a:spcBef>
                <a:spcPts val="400"/>
              </a:spcBef>
              <a:spcAft>
                <a:spcPts val="0"/>
              </a:spcAft>
              <a:buClr>
                <a:schemeClr val="dk1"/>
              </a:buClr>
              <a:buSzPts val="1400"/>
              <a:buNone/>
              <a:defRPr>
                <a:solidFill>
                  <a:schemeClr val="dk1"/>
                </a:solidFill>
              </a:defRPr>
            </a:lvl3pPr>
            <a:lvl4pPr indent="-228600" lvl="3" marL="1828800" rtl="0" algn="l">
              <a:lnSpc>
                <a:spcPct val="90000"/>
              </a:lnSpc>
              <a:spcBef>
                <a:spcPts val="400"/>
              </a:spcBef>
              <a:spcAft>
                <a:spcPts val="0"/>
              </a:spcAft>
              <a:buClr>
                <a:schemeClr val="dk1"/>
              </a:buClr>
              <a:buSzPts val="1400"/>
              <a:buNone/>
              <a:defRPr>
                <a:solidFill>
                  <a:schemeClr val="dk1"/>
                </a:solidFill>
              </a:defRPr>
            </a:lvl4pPr>
            <a:lvl5pPr indent="-228600" lvl="4" marL="2286000" rtl="0" algn="l">
              <a:lnSpc>
                <a:spcPct val="90000"/>
              </a:lnSpc>
              <a:spcBef>
                <a:spcPts val="400"/>
              </a:spcBef>
              <a:spcAft>
                <a:spcPts val="0"/>
              </a:spcAft>
              <a:buClr>
                <a:schemeClr val="dk1"/>
              </a:buClr>
              <a:buSzPts val="1400"/>
              <a:buNone/>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5" name="Google Shape;275;g158ddf775f5_1_310"/>
          <p:cNvSpPr txBox="1"/>
          <p:nvPr>
            <p:ph idx="10" type="dt"/>
          </p:nvPr>
        </p:nvSpPr>
        <p:spPr>
          <a:xfrm>
            <a:off x="70111" y="4816754"/>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solidFill>
                  <a:srgbClr val="535A6B"/>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6" name="Google Shape;276;g158ddf775f5_1_310"/>
          <p:cNvSpPr txBox="1"/>
          <p:nvPr>
            <p:ph idx="11" type="ftr"/>
          </p:nvPr>
        </p:nvSpPr>
        <p:spPr>
          <a:xfrm>
            <a:off x="3028950" y="4816754"/>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solidFill>
                  <a:srgbClr val="535A6B"/>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7" name="Google Shape;277;g158ddf775f5_1_310"/>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535A6B"/>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showMasterSp="0">
  <p:cSld name="12_Title and Content">
    <p:spTree>
      <p:nvGrpSpPr>
        <p:cNvPr id="278" name="Shape 278"/>
        <p:cNvGrpSpPr/>
        <p:nvPr/>
      </p:nvGrpSpPr>
      <p:grpSpPr>
        <a:xfrm>
          <a:off x="0" y="0"/>
          <a:ext cx="0" cy="0"/>
          <a:chOff x="0" y="0"/>
          <a:chExt cx="0" cy="0"/>
        </a:xfrm>
      </p:grpSpPr>
      <p:grpSp>
        <p:nvGrpSpPr>
          <p:cNvPr id="279" name="Google Shape;279;g158ddf775f5_1_319"/>
          <p:cNvGrpSpPr/>
          <p:nvPr/>
        </p:nvGrpSpPr>
        <p:grpSpPr>
          <a:xfrm>
            <a:off x="-13625" y="-7666"/>
            <a:ext cx="9157411" cy="5151917"/>
            <a:chOff x="0" y="-2662"/>
            <a:chExt cx="12192000" cy="6859162"/>
          </a:xfrm>
        </p:grpSpPr>
        <p:sp>
          <p:nvSpPr>
            <p:cNvPr id="280" name="Google Shape;280;g158ddf775f5_1_319"/>
            <p:cNvSpPr/>
            <p:nvPr/>
          </p:nvSpPr>
          <p:spPr>
            <a:xfrm>
              <a:off x="0" y="0"/>
              <a:ext cx="12192000" cy="6856500"/>
            </a:xfrm>
            <a:prstGeom prst="rect">
              <a:avLst/>
            </a:prstGeom>
            <a:solidFill>
              <a:srgbClr val="3A385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sp>
          <p:nvSpPr>
            <p:cNvPr id="281" name="Google Shape;281;g158ddf775f5_1_319"/>
            <p:cNvSpPr/>
            <p:nvPr/>
          </p:nvSpPr>
          <p:spPr>
            <a:xfrm>
              <a:off x="0" y="-2662"/>
              <a:ext cx="12189000" cy="6856500"/>
            </a:xfrm>
            <a:prstGeom prst="rect">
              <a:avLst/>
            </a:prstGeom>
            <a:gradFill>
              <a:gsLst>
                <a:gs pos="0">
                  <a:srgbClr val="004984"/>
                </a:gs>
                <a:gs pos="15000">
                  <a:srgbClr val="004984"/>
                </a:gs>
                <a:gs pos="72040">
                  <a:srgbClr val="128E9F"/>
                </a:gs>
                <a:gs pos="100000">
                  <a:srgbClr val="128E9F"/>
                </a:gs>
              </a:gsLst>
              <a:lin ang="10800025"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grpSp>
      <p:grpSp>
        <p:nvGrpSpPr>
          <p:cNvPr id="282" name="Google Shape;282;g158ddf775f5_1_319"/>
          <p:cNvGrpSpPr/>
          <p:nvPr/>
        </p:nvGrpSpPr>
        <p:grpSpPr>
          <a:xfrm>
            <a:off x="388419" y="-14421"/>
            <a:ext cx="3471257" cy="5167960"/>
            <a:chOff x="3308351" y="2370138"/>
            <a:chExt cx="2760662" cy="4110037"/>
          </a:xfrm>
        </p:grpSpPr>
        <p:sp>
          <p:nvSpPr>
            <p:cNvPr id="283" name="Google Shape;283;g158ddf775f5_1_319"/>
            <p:cNvSpPr/>
            <p:nvPr/>
          </p:nvSpPr>
          <p:spPr>
            <a:xfrm>
              <a:off x="4494213" y="2370138"/>
              <a:ext cx="1574800" cy="3676648"/>
            </a:xfrm>
            <a:custGeom>
              <a:rect b="b" l="l" r="r" t="t"/>
              <a:pathLst>
                <a:path extrusionOk="0" h="1936" w="828">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rgbClr val="2FAEA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4" name="Google Shape;284;g158ddf775f5_1_319"/>
            <p:cNvSpPr/>
            <p:nvPr/>
          </p:nvSpPr>
          <p:spPr>
            <a:xfrm>
              <a:off x="3343276" y="5254625"/>
              <a:ext cx="542925" cy="1223962"/>
            </a:xfrm>
            <a:custGeom>
              <a:rect b="b" l="l" r="r" t="t"/>
              <a:pathLst>
                <a:path extrusionOk="0" h="645" w="286">
                  <a:moveTo>
                    <a:pt x="286" y="645"/>
                  </a:moveTo>
                  <a:cubicBezTo>
                    <a:pt x="167" y="471"/>
                    <a:pt x="62" y="257"/>
                    <a:pt x="0" y="0"/>
                  </a:cubicBezTo>
                  <a:cubicBezTo>
                    <a:pt x="0" y="0"/>
                    <a:pt x="14" y="282"/>
                    <a:pt x="166" y="645"/>
                  </a:cubicBezTo>
                  <a:lnTo>
                    <a:pt x="286" y="645"/>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5" name="Google Shape;285;g158ddf775f5_1_319"/>
            <p:cNvSpPr/>
            <p:nvPr/>
          </p:nvSpPr>
          <p:spPr>
            <a:xfrm>
              <a:off x="3308351" y="2376488"/>
              <a:ext cx="2270124" cy="4103687"/>
            </a:xfrm>
            <a:custGeom>
              <a:rect b="b" l="l" r="r" t="t"/>
              <a:pathLst>
                <a:path extrusionOk="0" h="2162" w="1193">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286" name="Google Shape;286;g158ddf775f5_1_319"/>
          <p:cNvSpPr/>
          <p:nvPr/>
        </p:nvSpPr>
        <p:spPr>
          <a:xfrm>
            <a:off x="-7362" y="120238"/>
            <a:ext cx="9149100" cy="4729200"/>
          </a:xfrm>
          <a:prstGeom prst="rect">
            <a:avLst/>
          </a:prstGeom>
          <a:gradFill>
            <a:gsLst>
              <a:gs pos="0">
                <a:srgbClr val="003B75"/>
              </a:gs>
              <a:gs pos="55000">
                <a:srgbClr val="002139"/>
              </a:gs>
              <a:gs pos="100000">
                <a:srgbClr val="002139"/>
              </a:gs>
            </a:gsLst>
            <a:path path="circle">
              <a:fillToRect l="100%" t="100%"/>
            </a:path>
            <a:tileRect b="-100%" r="-10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7" name="Google Shape;287;g158ddf775f5_1_319"/>
          <p:cNvSpPr txBox="1"/>
          <p:nvPr>
            <p:ph type="title"/>
          </p:nvPr>
        </p:nvSpPr>
        <p:spPr>
          <a:xfrm>
            <a:off x="4071935" y="620359"/>
            <a:ext cx="4604400" cy="9003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rgbClr val="70FABF"/>
              </a:buClr>
              <a:buSzPts val="3000"/>
              <a:buFont typeface="Arial"/>
              <a:buNone/>
              <a:defRPr>
                <a:solidFill>
                  <a:srgbClr val="70FABF"/>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8" name="Google Shape;288;g158ddf775f5_1_319"/>
          <p:cNvSpPr txBox="1"/>
          <p:nvPr>
            <p:ph idx="1" type="body"/>
          </p:nvPr>
        </p:nvSpPr>
        <p:spPr>
          <a:xfrm>
            <a:off x="4071936" y="1725327"/>
            <a:ext cx="4604400" cy="1217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lt1"/>
              </a:buClr>
              <a:buSzPts val="1400"/>
              <a:buNone/>
              <a:defRPr>
                <a:solidFill>
                  <a:schemeClr val="lt1"/>
                </a:solidFill>
              </a:defRPr>
            </a:lvl1pPr>
            <a:lvl2pPr indent="-228600" lvl="1" marL="914400" rtl="0" algn="l">
              <a:lnSpc>
                <a:spcPct val="90000"/>
              </a:lnSpc>
              <a:spcBef>
                <a:spcPts val="400"/>
              </a:spcBef>
              <a:spcAft>
                <a:spcPts val="0"/>
              </a:spcAft>
              <a:buClr>
                <a:schemeClr val="lt1"/>
              </a:buClr>
              <a:buSzPts val="1400"/>
              <a:buNone/>
              <a:defRPr>
                <a:solidFill>
                  <a:schemeClr val="lt1"/>
                </a:solidFill>
              </a:defRPr>
            </a:lvl2pPr>
            <a:lvl3pPr indent="-228600" lvl="2" marL="1371600" rtl="0" algn="l">
              <a:lnSpc>
                <a:spcPct val="90000"/>
              </a:lnSpc>
              <a:spcBef>
                <a:spcPts val="400"/>
              </a:spcBef>
              <a:spcAft>
                <a:spcPts val="0"/>
              </a:spcAft>
              <a:buClr>
                <a:schemeClr val="lt1"/>
              </a:buClr>
              <a:buSzPts val="1400"/>
              <a:buNone/>
              <a:defRPr>
                <a:solidFill>
                  <a:schemeClr val="lt1"/>
                </a:solidFill>
              </a:defRPr>
            </a:lvl3pPr>
            <a:lvl4pPr indent="-228600" lvl="3" marL="1828800" rtl="0" algn="l">
              <a:lnSpc>
                <a:spcPct val="90000"/>
              </a:lnSpc>
              <a:spcBef>
                <a:spcPts val="400"/>
              </a:spcBef>
              <a:spcAft>
                <a:spcPts val="0"/>
              </a:spcAft>
              <a:buClr>
                <a:schemeClr val="lt1"/>
              </a:buClr>
              <a:buSzPts val="1400"/>
              <a:buNone/>
              <a:defRPr>
                <a:solidFill>
                  <a:schemeClr val="lt1"/>
                </a:solidFill>
              </a:defRPr>
            </a:lvl4pPr>
            <a:lvl5pPr indent="-228600" lvl="4" marL="2286000" rtl="0" algn="l">
              <a:lnSpc>
                <a:spcPct val="90000"/>
              </a:lnSpc>
              <a:spcBef>
                <a:spcPts val="400"/>
              </a:spcBef>
              <a:spcAft>
                <a:spcPts val="0"/>
              </a:spcAft>
              <a:buClr>
                <a:schemeClr val="lt1"/>
              </a:buClr>
              <a:buSzPts val="1400"/>
              <a:buNone/>
              <a:defRPr>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9" name="Google Shape;289;g158ddf775f5_1_319"/>
          <p:cNvSpPr txBox="1"/>
          <p:nvPr>
            <p:ph idx="10" type="dt"/>
          </p:nvPr>
        </p:nvSpPr>
        <p:spPr>
          <a:xfrm>
            <a:off x="72967" y="4818125"/>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solidFill>
                  <a:srgbClr val="5FFAC9"/>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0" name="Google Shape;290;g158ddf775f5_1_319"/>
          <p:cNvSpPr txBox="1"/>
          <p:nvPr>
            <p:ph idx="11" type="ftr"/>
          </p:nvPr>
        </p:nvSpPr>
        <p:spPr>
          <a:xfrm>
            <a:off x="3031806" y="4816958"/>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solidFill>
                  <a:srgbClr val="5FFAC9"/>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1" name="Google Shape;291;g158ddf775f5_1_319"/>
          <p:cNvSpPr txBox="1"/>
          <p:nvPr>
            <p:ph idx="12" type="sldNum"/>
          </p:nvPr>
        </p:nvSpPr>
        <p:spPr>
          <a:xfrm>
            <a:off x="6973625"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5FFAC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showMasterSp="0">
  <p:cSld name="11_Title and Content">
    <p:spTree>
      <p:nvGrpSpPr>
        <p:cNvPr id="292" name="Shape 292"/>
        <p:cNvGrpSpPr/>
        <p:nvPr/>
      </p:nvGrpSpPr>
      <p:grpSpPr>
        <a:xfrm>
          <a:off x="0" y="0"/>
          <a:ext cx="0" cy="0"/>
          <a:chOff x="0" y="0"/>
          <a:chExt cx="0" cy="0"/>
        </a:xfrm>
      </p:grpSpPr>
      <p:grpSp>
        <p:nvGrpSpPr>
          <p:cNvPr id="293" name="Google Shape;293;g158ddf775f5_1_333"/>
          <p:cNvGrpSpPr/>
          <p:nvPr/>
        </p:nvGrpSpPr>
        <p:grpSpPr>
          <a:xfrm>
            <a:off x="-13625" y="-7666"/>
            <a:ext cx="9157411" cy="5151917"/>
            <a:chOff x="0" y="-2662"/>
            <a:chExt cx="12192000" cy="6859162"/>
          </a:xfrm>
        </p:grpSpPr>
        <p:sp>
          <p:nvSpPr>
            <p:cNvPr id="294" name="Google Shape;294;g158ddf775f5_1_333"/>
            <p:cNvSpPr/>
            <p:nvPr/>
          </p:nvSpPr>
          <p:spPr>
            <a:xfrm>
              <a:off x="0" y="0"/>
              <a:ext cx="12192000" cy="6856500"/>
            </a:xfrm>
            <a:prstGeom prst="rect">
              <a:avLst/>
            </a:prstGeom>
            <a:solidFill>
              <a:srgbClr val="3A385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sp>
          <p:nvSpPr>
            <p:cNvPr id="295" name="Google Shape;295;g158ddf775f5_1_333"/>
            <p:cNvSpPr/>
            <p:nvPr/>
          </p:nvSpPr>
          <p:spPr>
            <a:xfrm>
              <a:off x="0" y="-2662"/>
              <a:ext cx="12189000" cy="6856500"/>
            </a:xfrm>
            <a:prstGeom prst="rect">
              <a:avLst/>
            </a:prstGeom>
            <a:gradFill>
              <a:gsLst>
                <a:gs pos="0">
                  <a:srgbClr val="004984"/>
                </a:gs>
                <a:gs pos="15000">
                  <a:srgbClr val="004984"/>
                </a:gs>
                <a:gs pos="72040">
                  <a:srgbClr val="128E9F"/>
                </a:gs>
                <a:gs pos="100000">
                  <a:srgbClr val="128E9F"/>
                </a:gs>
              </a:gsLst>
              <a:lin ang="10800025"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grpSp>
      <p:grpSp>
        <p:nvGrpSpPr>
          <p:cNvPr id="296" name="Google Shape;296;g158ddf775f5_1_333"/>
          <p:cNvGrpSpPr/>
          <p:nvPr/>
        </p:nvGrpSpPr>
        <p:grpSpPr>
          <a:xfrm>
            <a:off x="388419" y="-14421"/>
            <a:ext cx="3471257" cy="5167960"/>
            <a:chOff x="3308351" y="2370138"/>
            <a:chExt cx="2760662" cy="4110037"/>
          </a:xfrm>
        </p:grpSpPr>
        <p:sp>
          <p:nvSpPr>
            <p:cNvPr id="297" name="Google Shape;297;g158ddf775f5_1_333"/>
            <p:cNvSpPr/>
            <p:nvPr/>
          </p:nvSpPr>
          <p:spPr>
            <a:xfrm>
              <a:off x="4494213" y="2370138"/>
              <a:ext cx="1574800" cy="3676648"/>
            </a:xfrm>
            <a:custGeom>
              <a:rect b="b" l="l" r="r" t="t"/>
              <a:pathLst>
                <a:path extrusionOk="0" h="1936" w="828">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rgbClr val="2FAEA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8" name="Google Shape;298;g158ddf775f5_1_333"/>
            <p:cNvSpPr/>
            <p:nvPr/>
          </p:nvSpPr>
          <p:spPr>
            <a:xfrm>
              <a:off x="3343276" y="5254625"/>
              <a:ext cx="542925" cy="1223962"/>
            </a:xfrm>
            <a:custGeom>
              <a:rect b="b" l="l" r="r" t="t"/>
              <a:pathLst>
                <a:path extrusionOk="0" h="645" w="286">
                  <a:moveTo>
                    <a:pt x="286" y="645"/>
                  </a:moveTo>
                  <a:cubicBezTo>
                    <a:pt x="167" y="471"/>
                    <a:pt x="62" y="257"/>
                    <a:pt x="0" y="0"/>
                  </a:cubicBezTo>
                  <a:cubicBezTo>
                    <a:pt x="0" y="0"/>
                    <a:pt x="14" y="282"/>
                    <a:pt x="166" y="645"/>
                  </a:cubicBezTo>
                  <a:lnTo>
                    <a:pt x="286" y="645"/>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9" name="Google Shape;299;g158ddf775f5_1_333"/>
            <p:cNvSpPr/>
            <p:nvPr/>
          </p:nvSpPr>
          <p:spPr>
            <a:xfrm>
              <a:off x="3308351" y="2376488"/>
              <a:ext cx="2270124" cy="4103687"/>
            </a:xfrm>
            <a:custGeom>
              <a:rect b="b" l="l" r="r" t="t"/>
              <a:pathLst>
                <a:path extrusionOk="0" h="2162" w="1193">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300" name="Google Shape;300;g158ddf775f5_1_333"/>
          <p:cNvSpPr/>
          <p:nvPr/>
        </p:nvSpPr>
        <p:spPr>
          <a:xfrm>
            <a:off x="0" y="0"/>
            <a:ext cx="9144000" cy="5143500"/>
          </a:xfrm>
          <a:prstGeom prst="rect">
            <a:avLst/>
          </a:prstGeom>
          <a:solidFill>
            <a:srgbClr val="BDCFF4">
              <a:alpha val="4471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highlight>
                <a:srgbClr val="BBCBEF"/>
              </a:highlight>
              <a:latin typeface="Calibri"/>
              <a:ea typeface="Calibri"/>
              <a:cs typeface="Calibri"/>
              <a:sym typeface="Calibri"/>
            </a:endParaRPr>
          </a:p>
        </p:txBody>
      </p:sp>
      <p:sp>
        <p:nvSpPr>
          <p:cNvPr id="301" name="Google Shape;301;g158ddf775f5_1_333"/>
          <p:cNvSpPr/>
          <p:nvPr/>
        </p:nvSpPr>
        <p:spPr>
          <a:xfrm>
            <a:off x="-18079" y="120238"/>
            <a:ext cx="9180300" cy="4729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02" name="Google Shape;302;g158ddf775f5_1_333"/>
          <p:cNvSpPr txBox="1"/>
          <p:nvPr>
            <p:ph type="title"/>
          </p:nvPr>
        </p:nvSpPr>
        <p:spPr>
          <a:xfrm>
            <a:off x="720090" y="828108"/>
            <a:ext cx="7795200" cy="484800"/>
          </a:xfrm>
          <a:prstGeom prst="rect">
            <a:avLst/>
          </a:prstGeom>
          <a:noFill/>
          <a:ln>
            <a:noFill/>
          </a:ln>
        </p:spPr>
        <p:txBody>
          <a:bodyPr anchorCtr="0" anchor="ctr" bIns="34275" lIns="68575" spcFirstLastPara="1" rIns="68575" wrap="square" tIns="34275">
            <a:spAutoFit/>
          </a:bodyPr>
          <a:lstStyle>
            <a:lvl1pPr lvl="0" rtl="0" algn="l">
              <a:lnSpc>
                <a:spcPct val="90000"/>
              </a:lnSpc>
              <a:spcBef>
                <a:spcPts val="0"/>
              </a:spcBef>
              <a:spcAft>
                <a:spcPts val="0"/>
              </a:spcAft>
              <a:buClr>
                <a:srgbClr val="244B74"/>
              </a:buClr>
              <a:buSzPts val="3000"/>
              <a:buFont typeface="Arial"/>
              <a:buNone/>
              <a:defRPr>
                <a:solidFill>
                  <a:srgbClr val="244B74"/>
                </a:solidFill>
                <a:latin typeface="Arial"/>
                <a:ea typeface="Arial"/>
                <a:cs typeface="Arial"/>
                <a:sym typeface="Aria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3" name="Google Shape;303;g158ddf775f5_1_333"/>
          <p:cNvSpPr txBox="1"/>
          <p:nvPr>
            <p:ph idx="1" type="body"/>
          </p:nvPr>
        </p:nvSpPr>
        <p:spPr>
          <a:xfrm>
            <a:off x="754380" y="1703895"/>
            <a:ext cx="7965000" cy="1217400"/>
          </a:xfrm>
          <a:prstGeom prst="rect">
            <a:avLst/>
          </a:prstGeom>
          <a:noFill/>
          <a:ln>
            <a:noFill/>
          </a:ln>
        </p:spPr>
        <p:txBody>
          <a:bodyPr anchorCtr="0" anchor="t" bIns="34275" lIns="68575" spcFirstLastPara="1" rIns="68575" wrap="square" tIns="34275">
            <a:spAutoFit/>
          </a:bodyPr>
          <a:lstStyle>
            <a:lvl1pPr indent="-228600" lvl="0" marL="457200" rtl="0" algn="l">
              <a:lnSpc>
                <a:spcPct val="100000"/>
              </a:lnSpc>
              <a:spcBef>
                <a:spcPts val="800"/>
              </a:spcBef>
              <a:spcAft>
                <a:spcPts val="0"/>
              </a:spcAft>
              <a:buClr>
                <a:schemeClr val="dk1"/>
              </a:buClr>
              <a:buSzPts val="1400"/>
              <a:buNone/>
              <a:defRPr>
                <a:solidFill>
                  <a:schemeClr val="dk1"/>
                </a:solidFill>
              </a:defRPr>
            </a:lvl1pPr>
            <a:lvl2pPr indent="-228600" lvl="1" marL="914400" rtl="0" algn="l">
              <a:lnSpc>
                <a:spcPct val="90000"/>
              </a:lnSpc>
              <a:spcBef>
                <a:spcPts val="400"/>
              </a:spcBef>
              <a:spcAft>
                <a:spcPts val="0"/>
              </a:spcAft>
              <a:buClr>
                <a:schemeClr val="dk1"/>
              </a:buClr>
              <a:buSzPts val="1400"/>
              <a:buNone/>
              <a:defRPr>
                <a:solidFill>
                  <a:schemeClr val="dk1"/>
                </a:solidFill>
              </a:defRPr>
            </a:lvl2pPr>
            <a:lvl3pPr indent="-228600" lvl="2" marL="1371600" rtl="0" algn="l">
              <a:lnSpc>
                <a:spcPct val="90000"/>
              </a:lnSpc>
              <a:spcBef>
                <a:spcPts val="400"/>
              </a:spcBef>
              <a:spcAft>
                <a:spcPts val="0"/>
              </a:spcAft>
              <a:buClr>
                <a:schemeClr val="dk1"/>
              </a:buClr>
              <a:buSzPts val="1400"/>
              <a:buNone/>
              <a:defRPr>
                <a:solidFill>
                  <a:schemeClr val="dk1"/>
                </a:solidFill>
              </a:defRPr>
            </a:lvl3pPr>
            <a:lvl4pPr indent="-228600" lvl="3" marL="1828800" rtl="0" algn="l">
              <a:lnSpc>
                <a:spcPct val="90000"/>
              </a:lnSpc>
              <a:spcBef>
                <a:spcPts val="400"/>
              </a:spcBef>
              <a:spcAft>
                <a:spcPts val="0"/>
              </a:spcAft>
              <a:buClr>
                <a:schemeClr val="dk1"/>
              </a:buClr>
              <a:buSzPts val="1400"/>
              <a:buNone/>
              <a:defRPr>
                <a:solidFill>
                  <a:schemeClr val="dk1"/>
                </a:solidFill>
              </a:defRPr>
            </a:lvl4pPr>
            <a:lvl5pPr indent="-228600" lvl="4" marL="2286000" rtl="0" algn="l">
              <a:lnSpc>
                <a:spcPct val="90000"/>
              </a:lnSpc>
              <a:spcBef>
                <a:spcPts val="400"/>
              </a:spcBef>
              <a:spcAft>
                <a:spcPts val="0"/>
              </a:spcAft>
              <a:buClr>
                <a:schemeClr val="dk1"/>
              </a:buClr>
              <a:buSzPts val="1400"/>
              <a:buNone/>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 name="Google Shape;304;g158ddf775f5_1_333"/>
          <p:cNvSpPr txBox="1"/>
          <p:nvPr>
            <p:ph idx="10" type="dt"/>
          </p:nvPr>
        </p:nvSpPr>
        <p:spPr>
          <a:xfrm>
            <a:off x="115831" y="4818125"/>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5" name="Google Shape;305;g158ddf775f5_1_333"/>
          <p:cNvSpPr txBox="1"/>
          <p:nvPr>
            <p:ph idx="11" type="ftr"/>
          </p:nvPr>
        </p:nvSpPr>
        <p:spPr>
          <a:xfrm>
            <a:off x="3074670" y="4816958"/>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6" name="Google Shape;306;g158ddf775f5_1_333"/>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7" name="Shape 307"/>
        <p:cNvGrpSpPr/>
        <p:nvPr/>
      </p:nvGrpSpPr>
      <p:grpSpPr>
        <a:xfrm>
          <a:off x="0" y="0"/>
          <a:ext cx="0" cy="0"/>
          <a:chOff x="0" y="0"/>
          <a:chExt cx="0" cy="0"/>
        </a:xfrm>
      </p:grpSpPr>
      <p:sp>
        <p:nvSpPr>
          <p:cNvPr id="308" name="Google Shape;308;g158ddf775f5_1_3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09" name="Shape 309"/>
        <p:cNvGrpSpPr/>
        <p:nvPr/>
      </p:nvGrpSpPr>
      <p:grpSpPr>
        <a:xfrm>
          <a:off x="0" y="0"/>
          <a:ext cx="0" cy="0"/>
          <a:chOff x="0" y="0"/>
          <a:chExt cx="0" cy="0"/>
        </a:xfrm>
      </p:grpSpPr>
      <p:sp>
        <p:nvSpPr>
          <p:cNvPr id="310" name="Google Shape;310;g158ddf775f5_1_350"/>
          <p:cNvSpPr txBox="1"/>
          <p:nvPr>
            <p:ph type="title"/>
          </p:nvPr>
        </p:nvSpPr>
        <p:spPr>
          <a:xfrm>
            <a:off x="3676454" y="828108"/>
            <a:ext cx="5112600" cy="484800"/>
          </a:xfrm>
          <a:prstGeom prst="rect">
            <a:avLst/>
          </a:prstGeom>
          <a:noFill/>
          <a:ln>
            <a:noFill/>
          </a:ln>
        </p:spPr>
        <p:txBody>
          <a:bodyPr anchorCtr="0" anchor="t" bIns="34275" lIns="68575" spcFirstLastPara="1" rIns="68575" wrap="square" tIns="34275">
            <a:spAutoFit/>
          </a:bodyPr>
          <a:lstStyle>
            <a:lvl1pPr lvl="0" rtl="0" algn="l">
              <a:lnSpc>
                <a:spcPct val="90000"/>
              </a:lnSpc>
              <a:spcBef>
                <a:spcPts val="0"/>
              </a:spcBef>
              <a:spcAft>
                <a:spcPts val="0"/>
              </a:spcAft>
              <a:buSzPts val="30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311" name="Google Shape;311;g158ddf775f5_1_350"/>
          <p:cNvPicPr preferRelativeResize="0"/>
          <p:nvPr/>
        </p:nvPicPr>
        <p:blipFill rotWithShape="1">
          <a:blip r:embed="rId2">
            <a:alphaModFix/>
          </a:blip>
          <a:srcRect b="0" l="0" r="0" t="0"/>
          <a:stretch/>
        </p:blipFill>
        <p:spPr>
          <a:xfrm>
            <a:off x="-142387" y="-47456"/>
            <a:ext cx="9286388" cy="5291797"/>
          </a:xfrm>
          <a:prstGeom prst="rect">
            <a:avLst/>
          </a:prstGeom>
          <a:noFill/>
          <a:ln>
            <a:noFill/>
          </a:ln>
        </p:spPr>
      </p:pic>
      <p:sp>
        <p:nvSpPr>
          <p:cNvPr id="312" name="Google Shape;312;g158ddf775f5_1_350"/>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3" name="Shape 53"/>
        <p:cNvGrpSpPr/>
        <p:nvPr/>
      </p:nvGrpSpPr>
      <p:grpSpPr>
        <a:xfrm>
          <a:off x="0" y="0"/>
          <a:ext cx="0" cy="0"/>
          <a:chOff x="0" y="0"/>
          <a:chExt cx="0" cy="0"/>
        </a:xfrm>
      </p:grpSpPr>
      <p:sp>
        <p:nvSpPr>
          <p:cNvPr id="54" name="Google Shape;54;p32"/>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32"/>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57" name="Shape 57"/>
        <p:cNvGrpSpPr/>
        <p:nvPr/>
      </p:nvGrpSpPr>
      <p:grpSpPr>
        <a:xfrm>
          <a:off x="0" y="0"/>
          <a:ext cx="0" cy="0"/>
          <a:chOff x="0" y="0"/>
          <a:chExt cx="0" cy="0"/>
        </a:xfrm>
      </p:grpSpPr>
      <p:sp>
        <p:nvSpPr>
          <p:cNvPr id="58" name="Google Shape;58;p33"/>
          <p:cNvSpPr txBox="1"/>
          <p:nvPr>
            <p:ph type="title"/>
          </p:nvPr>
        </p:nvSpPr>
        <p:spPr>
          <a:xfrm>
            <a:off x="3676454" y="828108"/>
            <a:ext cx="5112600" cy="4848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33"/>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33"/>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g15789bb4b36_0_255"/>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g15789bb4b36_0_255"/>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SzPts val="14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65" name="Google Shape;65;g15789bb4b36_0_255"/>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 name="Shape 81"/>
        <p:cNvGrpSpPr/>
        <p:nvPr/>
      </p:nvGrpSpPr>
      <p:grpSpPr>
        <a:xfrm>
          <a:off x="0" y="0"/>
          <a:ext cx="0" cy="0"/>
          <a:chOff x="0" y="0"/>
          <a:chExt cx="0" cy="0"/>
        </a:xfrm>
      </p:grpSpPr>
      <p:sp>
        <p:nvSpPr>
          <p:cNvPr id="82" name="Google Shape;82;g13f7a41d8d7_0_9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3" name="Google Shape;83;g13f7a41d8d7_0_91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84" name="Google Shape;84;g13f7a41d8d7_0_9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5" name="Google Shape;85;g13f7a41d8d7_0_9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g13f7a41d8d7_0_9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7" name="Shape 87"/>
        <p:cNvGrpSpPr/>
        <p:nvPr/>
      </p:nvGrpSpPr>
      <p:grpSpPr>
        <a:xfrm>
          <a:off x="0" y="0"/>
          <a:ext cx="0" cy="0"/>
          <a:chOff x="0" y="0"/>
          <a:chExt cx="0" cy="0"/>
        </a:xfrm>
      </p:grpSpPr>
      <p:sp>
        <p:nvSpPr>
          <p:cNvPr id="88" name="Google Shape;88;p27"/>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SzPts val="30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27"/>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SzPts val="1400"/>
              <a:buNone/>
              <a:defRPr/>
            </a:lvl1pPr>
            <a:lvl2pPr indent="-228600" lvl="1" marL="914400" algn="l">
              <a:lnSpc>
                <a:spcPct val="90000"/>
              </a:lnSpc>
              <a:spcBef>
                <a:spcPts val="400"/>
              </a:spcBef>
              <a:spcAft>
                <a:spcPts val="0"/>
              </a:spcAft>
              <a:buSzPts val="1400"/>
              <a:buNone/>
              <a:defRPr/>
            </a:lvl2pPr>
            <a:lvl3pPr indent="-228600" lvl="2" marL="1371600" algn="l">
              <a:lnSpc>
                <a:spcPct val="90000"/>
              </a:lnSpc>
              <a:spcBef>
                <a:spcPts val="400"/>
              </a:spcBef>
              <a:spcAft>
                <a:spcPts val="0"/>
              </a:spcAft>
              <a:buSzPts val="1400"/>
              <a:buNone/>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90" name="Google Shape;90;p27"/>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showMasterSp="0">
  <p:cSld name="11_Title and Content">
    <p:spTree>
      <p:nvGrpSpPr>
        <p:cNvPr id="91" name="Shape 91"/>
        <p:cNvGrpSpPr/>
        <p:nvPr/>
      </p:nvGrpSpPr>
      <p:grpSpPr>
        <a:xfrm>
          <a:off x="0" y="0"/>
          <a:ext cx="0" cy="0"/>
          <a:chOff x="0" y="0"/>
          <a:chExt cx="0" cy="0"/>
        </a:xfrm>
      </p:grpSpPr>
      <p:grpSp>
        <p:nvGrpSpPr>
          <p:cNvPr id="92" name="Google Shape;92;g13f90712a8b_0_1758"/>
          <p:cNvGrpSpPr/>
          <p:nvPr/>
        </p:nvGrpSpPr>
        <p:grpSpPr>
          <a:xfrm>
            <a:off x="-13625" y="-7666"/>
            <a:ext cx="9157411" cy="5151917"/>
            <a:chOff x="0" y="-2662"/>
            <a:chExt cx="12192000" cy="6859162"/>
          </a:xfrm>
        </p:grpSpPr>
        <p:sp>
          <p:nvSpPr>
            <p:cNvPr id="93" name="Google Shape;93;g13f90712a8b_0_1758"/>
            <p:cNvSpPr/>
            <p:nvPr/>
          </p:nvSpPr>
          <p:spPr>
            <a:xfrm>
              <a:off x="0" y="0"/>
              <a:ext cx="12192000" cy="6856500"/>
            </a:xfrm>
            <a:prstGeom prst="rect">
              <a:avLst/>
            </a:prstGeom>
            <a:solidFill>
              <a:srgbClr val="3A385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sp>
          <p:nvSpPr>
            <p:cNvPr id="94" name="Google Shape;94;g13f90712a8b_0_1758"/>
            <p:cNvSpPr/>
            <p:nvPr/>
          </p:nvSpPr>
          <p:spPr>
            <a:xfrm>
              <a:off x="0" y="-2662"/>
              <a:ext cx="12189000" cy="6856500"/>
            </a:xfrm>
            <a:prstGeom prst="rect">
              <a:avLst/>
            </a:prstGeom>
            <a:gradFill>
              <a:gsLst>
                <a:gs pos="0">
                  <a:srgbClr val="004984"/>
                </a:gs>
                <a:gs pos="15000">
                  <a:srgbClr val="004984"/>
                </a:gs>
                <a:gs pos="72040">
                  <a:srgbClr val="128E9F"/>
                </a:gs>
                <a:gs pos="100000">
                  <a:srgbClr val="128E9F"/>
                </a:gs>
              </a:gsLst>
              <a:lin ang="10800025"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A687"/>
                </a:solidFill>
                <a:latin typeface="Calibri"/>
                <a:ea typeface="Calibri"/>
                <a:cs typeface="Calibri"/>
                <a:sym typeface="Calibri"/>
              </a:endParaRPr>
            </a:p>
          </p:txBody>
        </p:sp>
      </p:grpSp>
      <p:grpSp>
        <p:nvGrpSpPr>
          <p:cNvPr id="95" name="Google Shape;95;g13f90712a8b_0_1758"/>
          <p:cNvGrpSpPr/>
          <p:nvPr/>
        </p:nvGrpSpPr>
        <p:grpSpPr>
          <a:xfrm>
            <a:off x="388421" y="-14421"/>
            <a:ext cx="3471257" cy="5167960"/>
            <a:chOff x="3308351" y="2370138"/>
            <a:chExt cx="2760662" cy="4110037"/>
          </a:xfrm>
        </p:grpSpPr>
        <p:sp>
          <p:nvSpPr>
            <p:cNvPr id="96" name="Google Shape;96;g13f90712a8b_0_1758"/>
            <p:cNvSpPr/>
            <p:nvPr/>
          </p:nvSpPr>
          <p:spPr>
            <a:xfrm>
              <a:off x="4494213" y="2370138"/>
              <a:ext cx="1574800" cy="3676648"/>
            </a:xfrm>
            <a:custGeom>
              <a:rect b="b" l="l" r="r" t="t"/>
              <a:pathLst>
                <a:path extrusionOk="0" h="1936" w="828">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rgbClr val="2FAEA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 name="Google Shape;97;g13f90712a8b_0_1758"/>
            <p:cNvSpPr/>
            <p:nvPr/>
          </p:nvSpPr>
          <p:spPr>
            <a:xfrm>
              <a:off x="3343276" y="5254625"/>
              <a:ext cx="542925" cy="1223962"/>
            </a:xfrm>
            <a:custGeom>
              <a:rect b="b" l="l" r="r" t="t"/>
              <a:pathLst>
                <a:path extrusionOk="0" h="645" w="286">
                  <a:moveTo>
                    <a:pt x="286" y="645"/>
                  </a:moveTo>
                  <a:cubicBezTo>
                    <a:pt x="167" y="471"/>
                    <a:pt x="62" y="257"/>
                    <a:pt x="0" y="0"/>
                  </a:cubicBezTo>
                  <a:cubicBezTo>
                    <a:pt x="0" y="0"/>
                    <a:pt x="14" y="282"/>
                    <a:pt x="166" y="645"/>
                  </a:cubicBezTo>
                  <a:lnTo>
                    <a:pt x="286" y="645"/>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 name="Google Shape;98;g13f90712a8b_0_1758"/>
            <p:cNvSpPr/>
            <p:nvPr/>
          </p:nvSpPr>
          <p:spPr>
            <a:xfrm>
              <a:off x="3308351" y="2376488"/>
              <a:ext cx="2270124" cy="4103687"/>
            </a:xfrm>
            <a:custGeom>
              <a:rect b="b" l="l" r="r" t="t"/>
              <a:pathLst>
                <a:path extrusionOk="0" h="2162" w="1193">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rgbClr val="33C1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99" name="Google Shape;99;g13f90712a8b_0_1758"/>
          <p:cNvSpPr/>
          <p:nvPr/>
        </p:nvSpPr>
        <p:spPr>
          <a:xfrm>
            <a:off x="0" y="0"/>
            <a:ext cx="9144000" cy="5143500"/>
          </a:xfrm>
          <a:prstGeom prst="rect">
            <a:avLst/>
          </a:prstGeom>
          <a:solidFill>
            <a:srgbClr val="BDCFF4">
              <a:alpha val="4392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highlight>
                <a:srgbClr val="BBCBEF"/>
              </a:highlight>
              <a:latin typeface="Calibri"/>
              <a:ea typeface="Calibri"/>
              <a:cs typeface="Calibri"/>
              <a:sym typeface="Calibri"/>
            </a:endParaRPr>
          </a:p>
        </p:txBody>
      </p:sp>
      <p:sp>
        <p:nvSpPr>
          <p:cNvPr id="100" name="Google Shape;100;g13f90712a8b_0_1758"/>
          <p:cNvSpPr/>
          <p:nvPr/>
        </p:nvSpPr>
        <p:spPr>
          <a:xfrm>
            <a:off x="-18079" y="120238"/>
            <a:ext cx="9180300" cy="4729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1" name="Google Shape;101;g13f90712a8b_0_1758"/>
          <p:cNvSpPr txBox="1"/>
          <p:nvPr>
            <p:ph type="title"/>
          </p:nvPr>
        </p:nvSpPr>
        <p:spPr>
          <a:xfrm>
            <a:off x="720090" y="828108"/>
            <a:ext cx="7795200" cy="484800"/>
          </a:xfrm>
          <a:prstGeom prst="rect">
            <a:avLst/>
          </a:prstGeom>
          <a:noFill/>
          <a:ln>
            <a:noFill/>
          </a:ln>
        </p:spPr>
        <p:txBody>
          <a:bodyPr anchorCtr="0" anchor="ctr" bIns="34275" lIns="68575" spcFirstLastPara="1" rIns="68575" wrap="square" tIns="34275">
            <a:spAutoFit/>
          </a:bodyPr>
          <a:lstStyle>
            <a:lvl1pPr lvl="0" algn="l">
              <a:lnSpc>
                <a:spcPct val="90000"/>
              </a:lnSpc>
              <a:spcBef>
                <a:spcPts val="0"/>
              </a:spcBef>
              <a:spcAft>
                <a:spcPts val="0"/>
              </a:spcAft>
              <a:buClr>
                <a:srgbClr val="244B74"/>
              </a:buClr>
              <a:buSzPts val="3000"/>
              <a:buFont typeface="Arial"/>
              <a:buNone/>
              <a:defRPr>
                <a:solidFill>
                  <a:srgbClr val="244B74"/>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g13f90712a8b_0_1758"/>
          <p:cNvSpPr txBox="1"/>
          <p:nvPr>
            <p:ph idx="1" type="body"/>
          </p:nvPr>
        </p:nvSpPr>
        <p:spPr>
          <a:xfrm>
            <a:off x="754380" y="1703895"/>
            <a:ext cx="7965000" cy="121740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1400"/>
              <a:buNone/>
              <a:defRPr>
                <a:solidFill>
                  <a:schemeClr val="dk1"/>
                </a:solidFill>
              </a:defRPr>
            </a:lvl1pPr>
            <a:lvl2pPr indent="-228600" lvl="1" marL="914400" algn="l">
              <a:lnSpc>
                <a:spcPct val="90000"/>
              </a:lnSpc>
              <a:spcBef>
                <a:spcPts val="400"/>
              </a:spcBef>
              <a:spcAft>
                <a:spcPts val="0"/>
              </a:spcAft>
              <a:buClr>
                <a:schemeClr val="dk1"/>
              </a:buClr>
              <a:buSzPts val="1400"/>
              <a:buNone/>
              <a:defRPr>
                <a:solidFill>
                  <a:schemeClr val="dk1"/>
                </a:solidFill>
              </a:defRPr>
            </a:lvl2pPr>
            <a:lvl3pPr indent="-228600" lvl="2" marL="1371600" algn="l">
              <a:lnSpc>
                <a:spcPct val="90000"/>
              </a:lnSpc>
              <a:spcBef>
                <a:spcPts val="400"/>
              </a:spcBef>
              <a:spcAft>
                <a:spcPts val="0"/>
              </a:spcAft>
              <a:buClr>
                <a:schemeClr val="dk1"/>
              </a:buClr>
              <a:buSzPts val="1400"/>
              <a:buNone/>
              <a:defRPr>
                <a:solidFill>
                  <a:schemeClr val="dk1"/>
                </a:solidFill>
              </a:defRPr>
            </a:lvl3pPr>
            <a:lvl4pPr indent="-228600" lvl="3" marL="1828800" algn="l">
              <a:lnSpc>
                <a:spcPct val="90000"/>
              </a:lnSpc>
              <a:spcBef>
                <a:spcPts val="400"/>
              </a:spcBef>
              <a:spcAft>
                <a:spcPts val="0"/>
              </a:spcAft>
              <a:buClr>
                <a:schemeClr val="dk1"/>
              </a:buClr>
              <a:buSzPts val="1400"/>
              <a:buNone/>
              <a:defRPr>
                <a:solidFill>
                  <a:schemeClr val="dk1"/>
                </a:solidFill>
              </a:defRPr>
            </a:lvl4pPr>
            <a:lvl5pPr indent="-228600" lvl="4" marL="2286000" algn="l">
              <a:lnSpc>
                <a:spcPct val="90000"/>
              </a:lnSpc>
              <a:spcBef>
                <a:spcPts val="400"/>
              </a:spcBef>
              <a:spcAft>
                <a:spcPts val="0"/>
              </a:spcAft>
              <a:buClr>
                <a:schemeClr val="dk1"/>
              </a:buClr>
              <a:buSzPts val="1400"/>
              <a:buNone/>
              <a:defRPr>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 name="Google Shape;103;g13f90712a8b_0_1758"/>
          <p:cNvSpPr txBox="1"/>
          <p:nvPr>
            <p:ph idx="10" type="dt"/>
          </p:nvPr>
        </p:nvSpPr>
        <p:spPr>
          <a:xfrm>
            <a:off x="115831" y="4818125"/>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g13f90712a8b_0_1758"/>
          <p:cNvSpPr txBox="1"/>
          <p:nvPr>
            <p:ph idx="11" type="ftr"/>
          </p:nvPr>
        </p:nvSpPr>
        <p:spPr>
          <a:xfrm>
            <a:off x="3074670" y="4816958"/>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g13f90712a8b_0_1758"/>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5" Type="http://schemas.openxmlformats.org/officeDocument/2006/relationships/slideLayout" Target="../slideLayouts/slideLayout11.xml"/><Relationship Id="rId19" Type="http://schemas.openxmlformats.org/officeDocument/2006/relationships/theme" Target="../theme/theme5.xml"/><Relationship Id="rId6" Type="http://schemas.openxmlformats.org/officeDocument/2006/relationships/slideLayout" Target="../slideLayouts/slideLayout12.xml"/><Relationship Id="rId18" Type="http://schemas.openxmlformats.org/officeDocument/2006/relationships/slideLayout" Target="../slideLayouts/slideLayout24.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theme" Target="../theme/theme3.xml"/><Relationship Id="rId14" Type="http://schemas.openxmlformats.org/officeDocument/2006/relationships/slideLayout" Target="../slideLayouts/slideLayout3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p:nvPr/>
        </p:nvSpPr>
        <p:spPr>
          <a:xfrm>
            <a:off x="-300415" y="-965"/>
            <a:ext cx="1553072" cy="5143095"/>
          </a:xfrm>
          <a:custGeom>
            <a:rect b="b" l="l" r="r" t="t"/>
            <a:pathLst>
              <a:path extrusionOk="0" h="2160" w="652">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0">
                <a:schemeClr val="lt1"/>
              </a:gs>
              <a:gs pos="95000">
                <a:srgbClr val="91B4C8"/>
              </a:gs>
              <a:gs pos="100000">
                <a:srgbClr val="91B4C8"/>
              </a:gs>
            </a:gsLst>
            <a:lin ang="5400012"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 name="Google Shape;7;p18"/>
          <p:cNvSpPr/>
          <p:nvPr/>
        </p:nvSpPr>
        <p:spPr>
          <a:xfrm>
            <a:off x="1134771" y="406"/>
            <a:ext cx="8025807" cy="5143094"/>
          </a:xfrm>
          <a:custGeom>
            <a:rect b="b" l="l" r="r" t="t"/>
            <a:pathLst>
              <a:path extrusionOk="0" h="2161" w="337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chemeClr val="lt1"/>
              </a:gs>
              <a:gs pos="65000">
                <a:schemeClr val="lt1"/>
              </a:gs>
              <a:gs pos="80000">
                <a:srgbClr val="F2F7FA"/>
              </a:gs>
              <a:gs pos="85000">
                <a:srgbClr val="DBE8EE"/>
              </a:gs>
              <a:gs pos="100000">
                <a:srgbClr val="DBE8EE"/>
              </a:gs>
            </a:gsLst>
            <a:path path="circle">
              <a:fillToRect b="100%" l="100%"/>
            </a:path>
            <a:tileRect r="-100%" t="-10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 name="Google Shape;8;p18"/>
          <p:cNvSpPr txBox="1"/>
          <p:nvPr>
            <p:ph type="title"/>
          </p:nvPr>
        </p:nvSpPr>
        <p:spPr>
          <a:xfrm>
            <a:off x="3676454" y="828108"/>
            <a:ext cx="5112600" cy="484800"/>
          </a:xfrm>
          <a:prstGeom prst="rect">
            <a:avLst/>
          </a:prstGeom>
          <a:noFill/>
          <a:ln>
            <a:noFill/>
          </a:ln>
        </p:spPr>
        <p:txBody>
          <a:bodyPr anchorCtr="0" anchor="ctr" bIns="34275" lIns="68575" spcFirstLastPara="1" rIns="68575" wrap="square" tIns="34275">
            <a:spAutoFit/>
          </a:bodyPr>
          <a:lstStyle>
            <a:lvl1pPr lvl="0" marR="0" rtl="0" algn="l">
              <a:lnSpc>
                <a:spcPct val="9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 name="Google Shape;9;p18"/>
          <p:cNvSpPr txBox="1"/>
          <p:nvPr>
            <p:ph idx="1" type="body"/>
          </p:nvPr>
        </p:nvSpPr>
        <p:spPr>
          <a:xfrm>
            <a:off x="3676454" y="1661033"/>
            <a:ext cx="5008500" cy="2769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 name="Google Shape;10;p18"/>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1" name="Google Shape;11;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rgbClr val="33CDF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2" name="Google Shape;12;p18"/>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18"/>
          <p:cNvSpPr/>
          <p:nvPr/>
        </p:nvSpPr>
        <p:spPr>
          <a:xfrm>
            <a:off x="0" y="-3187"/>
            <a:ext cx="9160500" cy="359100"/>
          </a:xfrm>
          <a:prstGeom prst="rect">
            <a:avLst/>
          </a:prstGeom>
          <a:solidFill>
            <a:srgbClr val="92B4C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 name="Google Shape;14;p18"/>
          <p:cNvSpPr/>
          <p:nvPr/>
        </p:nvSpPr>
        <p:spPr>
          <a:xfrm>
            <a:off x="-8326" y="4831294"/>
            <a:ext cx="9168900" cy="359100"/>
          </a:xfrm>
          <a:prstGeom prst="rect">
            <a:avLst/>
          </a:prstGeom>
          <a:solidFill>
            <a:srgbClr val="92B4C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5" name="Google Shape;15;p18"/>
          <p:cNvGrpSpPr/>
          <p:nvPr/>
        </p:nvGrpSpPr>
        <p:grpSpPr>
          <a:xfrm>
            <a:off x="222094" y="-3188"/>
            <a:ext cx="2398141" cy="5194128"/>
            <a:chOff x="-473777" y="-10705"/>
            <a:chExt cx="3197521" cy="6876907"/>
          </a:xfrm>
        </p:grpSpPr>
        <p:sp>
          <p:nvSpPr>
            <p:cNvPr id="16" name="Google Shape;16;p18"/>
            <p:cNvSpPr/>
            <p:nvPr/>
          </p:nvSpPr>
          <p:spPr>
            <a:xfrm>
              <a:off x="-473777" y="-10705"/>
              <a:ext cx="3197521" cy="6152516"/>
            </a:xfrm>
            <a:custGeom>
              <a:rect b="b" l="l" r="r" t="t"/>
              <a:pathLst>
                <a:path extrusionOk="0" h="1936" w="1003">
                  <a:moveTo>
                    <a:pt x="370" y="0"/>
                  </a:moveTo>
                  <a:cubicBezTo>
                    <a:pt x="153" y="463"/>
                    <a:pt x="47" y="1140"/>
                    <a:pt x="561" y="1936"/>
                  </a:cubicBezTo>
                  <a:cubicBezTo>
                    <a:pt x="561" y="1936"/>
                    <a:pt x="0" y="907"/>
                    <a:pt x="1003" y="3"/>
                  </a:cubicBezTo>
                  <a:lnTo>
                    <a:pt x="370" y="0"/>
                  </a:lnTo>
                  <a:close/>
                </a:path>
              </a:pathLst>
            </a:custGeom>
            <a:solidFill>
              <a:srgbClr val="17526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7" name="Google Shape;17;p18"/>
            <p:cNvSpPr/>
            <p:nvPr/>
          </p:nvSpPr>
          <p:spPr>
            <a:xfrm>
              <a:off x="-14253" y="-1132"/>
              <a:ext cx="1913090" cy="6867334"/>
            </a:xfrm>
            <a:custGeom>
              <a:rect b="b" l="l" r="r" t="t"/>
              <a:pathLst>
                <a:path extrusionOk="0" h="2161" w="600">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solidFill>
              <a:srgbClr val="17526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18" name="Google Shape;18;p18"/>
          <p:cNvSpPr/>
          <p:nvPr/>
        </p:nvSpPr>
        <p:spPr>
          <a:xfrm>
            <a:off x="-8326" y="355912"/>
            <a:ext cx="9177300" cy="4685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9" name="Google Shape;19;p18"/>
          <p:cNvPicPr preferRelativeResize="0"/>
          <p:nvPr/>
        </p:nvPicPr>
        <p:blipFill rotWithShape="1">
          <a:blip r:embed="rId1">
            <a:alphaModFix/>
          </a:blip>
          <a:srcRect b="0" l="0" r="0" t="0"/>
          <a:stretch/>
        </p:blipFill>
        <p:spPr>
          <a:xfrm>
            <a:off x="-19387" y="-11344"/>
            <a:ext cx="9220540" cy="5209726"/>
          </a:xfrm>
          <a:prstGeom prst="rect">
            <a:avLst/>
          </a:prstGeom>
          <a:noFill/>
          <a:ln>
            <a:noFill/>
          </a:ln>
        </p:spPr>
      </p:pic>
      <p:sp>
        <p:nvSpPr>
          <p:cNvPr id="20" name="Google Shape;20;p18"/>
          <p:cNvSpPr txBox="1"/>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pic>
        <p:nvPicPr>
          <p:cNvPr id="21" name="Google Shape;21;p18"/>
          <p:cNvPicPr preferRelativeResize="0"/>
          <p:nvPr/>
        </p:nvPicPr>
        <p:blipFill rotWithShape="1">
          <a:blip r:embed="rId2">
            <a:alphaModFix/>
          </a:blip>
          <a:srcRect b="0" l="0" r="0" t="0"/>
          <a:stretch/>
        </p:blipFill>
        <p:spPr>
          <a:xfrm>
            <a:off x="6856792" y="228599"/>
            <a:ext cx="2077182" cy="630317"/>
          </a:xfrm>
          <a:prstGeom prst="rect">
            <a:avLst/>
          </a:prstGeom>
          <a:noFill/>
          <a:ln>
            <a:noFill/>
          </a:ln>
        </p:spPr>
      </p:pic>
      <p:grpSp>
        <p:nvGrpSpPr>
          <p:cNvPr id="22" name="Google Shape;22;p18"/>
          <p:cNvGrpSpPr/>
          <p:nvPr/>
        </p:nvGrpSpPr>
        <p:grpSpPr>
          <a:xfrm>
            <a:off x="387366" y="-11576"/>
            <a:ext cx="3465948" cy="5209629"/>
            <a:chOff x="8077201" y="2376488"/>
            <a:chExt cx="2759074" cy="4103686"/>
          </a:xfrm>
        </p:grpSpPr>
        <p:sp>
          <p:nvSpPr>
            <p:cNvPr id="23" name="Google Shape;23;p18"/>
            <p:cNvSpPr/>
            <p:nvPr/>
          </p:nvSpPr>
          <p:spPr>
            <a:xfrm>
              <a:off x="9251950" y="2376488"/>
              <a:ext cx="1584325" cy="3670298"/>
            </a:xfrm>
            <a:custGeom>
              <a:rect b="b" l="l" r="r" t="t"/>
              <a:pathLst>
                <a:path extrusionOk="0" h="1936" w="834">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solidFill>
              <a:srgbClr val="5C92A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 name="Google Shape;24;p18"/>
            <p:cNvSpPr/>
            <p:nvPr/>
          </p:nvSpPr>
          <p:spPr>
            <a:xfrm>
              <a:off x="8115300" y="5256213"/>
              <a:ext cx="542925" cy="1222375"/>
            </a:xfrm>
            <a:custGeom>
              <a:rect b="b" l="l" r="r" t="t"/>
              <a:pathLst>
                <a:path extrusionOk="0" h="645" w="286">
                  <a:moveTo>
                    <a:pt x="286" y="645"/>
                  </a:moveTo>
                  <a:cubicBezTo>
                    <a:pt x="167" y="471"/>
                    <a:pt x="62" y="257"/>
                    <a:pt x="0" y="0"/>
                  </a:cubicBezTo>
                  <a:cubicBezTo>
                    <a:pt x="0" y="0"/>
                    <a:pt x="14" y="282"/>
                    <a:pt x="166" y="645"/>
                  </a:cubicBezTo>
                  <a:lnTo>
                    <a:pt x="286" y="645"/>
                  </a:lnTo>
                  <a:close/>
                </a:path>
              </a:pathLst>
            </a:custGeom>
            <a:solidFill>
              <a:srgbClr val="5C92A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 name="Google Shape;25;p18"/>
            <p:cNvSpPr/>
            <p:nvPr/>
          </p:nvSpPr>
          <p:spPr>
            <a:xfrm>
              <a:off x="8077201" y="2382838"/>
              <a:ext cx="2268537" cy="4097336"/>
            </a:xfrm>
            <a:custGeom>
              <a:rect b="b" l="l" r="r" t="t"/>
              <a:pathLst>
                <a:path extrusionOk="0" h="2162" w="1195">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solidFill>
              <a:srgbClr val="5C92A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 name="Shape 28"/>
        <p:cNvGrpSpPr/>
        <p:nvPr/>
      </p:nvGrpSpPr>
      <p:grpSpPr>
        <a:xfrm>
          <a:off x="0" y="0"/>
          <a:ext cx="0" cy="0"/>
          <a:chOff x="0" y="0"/>
          <a:chExt cx="0" cy="0"/>
        </a:xfrm>
      </p:grpSpPr>
      <p:sp>
        <p:nvSpPr>
          <p:cNvPr id="29" name="Google Shape;29;p20"/>
          <p:cNvSpPr/>
          <p:nvPr/>
        </p:nvSpPr>
        <p:spPr>
          <a:xfrm>
            <a:off x="-300415" y="-965"/>
            <a:ext cx="1553072" cy="5143095"/>
          </a:xfrm>
          <a:custGeom>
            <a:rect b="b" l="l" r="r" t="t"/>
            <a:pathLst>
              <a:path extrusionOk="0" h="2160" w="652">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0">
                <a:schemeClr val="lt1"/>
              </a:gs>
              <a:gs pos="95000">
                <a:srgbClr val="91B4C8"/>
              </a:gs>
              <a:gs pos="100000">
                <a:srgbClr val="91B4C8"/>
              </a:gs>
            </a:gsLst>
            <a:lin ang="5400012"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 name="Google Shape;30;p20"/>
          <p:cNvSpPr/>
          <p:nvPr/>
        </p:nvSpPr>
        <p:spPr>
          <a:xfrm>
            <a:off x="1134771" y="406"/>
            <a:ext cx="8025807" cy="5143094"/>
          </a:xfrm>
          <a:custGeom>
            <a:rect b="b" l="l" r="r" t="t"/>
            <a:pathLst>
              <a:path extrusionOk="0" h="2161" w="337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chemeClr val="lt1"/>
              </a:gs>
              <a:gs pos="65000">
                <a:schemeClr val="lt1"/>
              </a:gs>
              <a:gs pos="80000">
                <a:srgbClr val="F2F7FA"/>
              </a:gs>
              <a:gs pos="85000">
                <a:srgbClr val="DBE8EE"/>
              </a:gs>
              <a:gs pos="100000">
                <a:srgbClr val="DBE8EE"/>
              </a:gs>
            </a:gsLst>
            <a:path path="circle">
              <a:fillToRect b="100%" l="100%"/>
            </a:path>
            <a:tileRect r="-100%" t="-10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 name="Google Shape;31;p20"/>
          <p:cNvSpPr txBox="1"/>
          <p:nvPr>
            <p:ph type="title"/>
          </p:nvPr>
        </p:nvSpPr>
        <p:spPr>
          <a:xfrm>
            <a:off x="3676454" y="828108"/>
            <a:ext cx="5112600" cy="484800"/>
          </a:xfrm>
          <a:prstGeom prst="rect">
            <a:avLst/>
          </a:prstGeom>
          <a:noFill/>
          <a:ln>
            <a:noFill/>
          </a:ln>
        </p:spPr>
        <p:txBody>
          <a:bodyPr anchorCtr="0" anchor="ctr" bIns="34275" lIns="68575" spcFirstLastPara="1" rIns="68575" wrap="square" tIns="34275">
            <a:spAutoFit/>
          </a:bodyPr>
          <a:lstStyle>
            <a:lvl1pPr lvl="0" marR="0" rtl="0" algn="l">
              <a:lnSpc>
                <a:spcPct val="9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20"/>
          <p:cNvSpPr txBox="1"/>
          <p:nvPr>
            <p:ph idx="1" type="body"/>
          </p:nvPr>
        </p:nvSpPr>
        <p:spPr>
          <a:xfrm>
            <a:off x="3676454" y="1661033"/>
            <a:ext cx="5008500" cy="2769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3" name="Google Shape;33;p20"/>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34" name="Google Shape;34;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rgbClr val="33CDF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35" name="Google Shape;35;p20"/>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20"/>
          <p:cNvSpPr/>
          <p:nvPr/>
        </p:nvSpPr>
        <p:spPr>
          <a:xfrm>
            <a:off x="-8326" y="355912"/>
            <a:ext cx="9177300" cy="4685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7" name="Google Shape;37;p20"/>
          <p:cNvPicPr preferRelativeResize="0"/>
          <p:nvPr/>
        </p:nvPicPr>
        <p:blipFill rotWithShape="1">
          <a:blip r:embed="rId1">
            <a:alphaModFix amt="85000"/>
          </a:blip>
          <a:srcRect b="0" l="0" r="0" t="0"/>
          <a:stretch/>
        </p:blipFill>
        <p:spPr>
          <a:xfrm>
            <a:off x="-39974" y="0"/>
            <a:ext cx="2057400" cy="5143500"/>
          </a:xfrm>
          <a:prstGeom prst="rect">
            <a:avLst/>
          </a:prstGeom>
          <a:noFill/>
          <a:ln>
            <a:noFill/>
          </a:ln>
        </p:spPr>
      </p:pic>
      <p:sp>
        <p:nvSpPr>
          <p:cNvPr id="38" name="Google Shape;38;p20"/>
          <p:cNvSpPr/>
          <p:nvPr/>
        </p:nvSpPr>
        <p:spPr>
          <a:xfrm>
            <a:off x="-346434" y="0"/>
            <a:ext cx="9490437" cy="5143500"/>
          </a:xfrm>
          <a:custGeom>
            <a:rect b="b" l="l" r="r" t="t"/>
            <a:pathLst>
              <a:path extrusionOk="0" h="2160" w="3986">
                <a:moveTo>
                  <a:pt x="1003" y="0"/>
                </a:moveTo>
                <a:cubicBezTo>
                  <a:pt x="0" y="904"/>
                  <a:pt x="561" y="1933"/>
                  <a:pt x="561" y="1933"/>
                </a:cubicBezTo>
                <a:cubicBezTo>
                  <a:pt x="48" y="1139"/>
                  <a:pt x="153" y="463"/>
                  <a:pt x="368" y="0"/>
                </a:cubicBezTo>
                <a:cubicBezTo>
                  <a:pt x="277" y="0"/>
                  <a:pt x="277" y="0"/>
                  <a:pt x="277" y="0"/>
                </a:cubicBezTo>
                <a:cubicBezTo>
                  <a:pt x="204" y="184"/>
                  <a:pt x="163" y="362"/>
                  <a:pt x="146" y="530"/>
                </a:cubicBezTo>
                <a:cubicBezTo>
                  <a:pt x="146" y="929"/>
                  <a:pt x="146" y="929"/>
                  <a:pt x="146" y="929"/>
                </a:cubicBezTo>
                <a:cubicBezTo>
                  <a:pt x="206" y="1513"/>
                  <a:pt x="507" y="1903"/>
                  <a:pt x="507" y="1903"/>
                </a:cubicBezTo>
                <a:cubicBezTo>
                  <a:pt x="585" y="1999"/>
                  <a:pt x="665" y="2085"/>
                  <a:pt x="743" y="2160"/>
                </a:cubicBezTo>
                <a:cubicBezTo>
                  <a:pt x="744" y="2160"/>
                  <a:pt x="3986" y="2160"/>
                  <a:pt x="3986" y="2160"/>
                </a:cubicBezTo>
                <a:cubicBezTo>
                  <a:pt x="3986" y="0"/>
                  <a:pt x="3986" y="0"/>
                  <a:pt x="3986" y="0"/>
                </a:cubicBezTo>
                <a:lnTo>
                  <a:pt x="1003" y="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p22"/>
          <p:cNvSpPr/>
          <p:nvPr/>
        </p:nvSpPr>
        <p:spPr>
          <a:xfrm>
            <a:off x="-300415" y="-965"/>
            <a:ext cx="1553072" cy="5143095"/>
          </a:xfrm>
          <a:custGeom>
            <a:rect b="b" l="l" r="r" t="t"/>
            <a:pathLst>
              <a:path extrusionOk="0" h="2160" w="652">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0">
                <a:schemeClr val="lt1"/>
              </a:gs>
              <a:gs pos="95000">
                <a:srgbClr val="91B4C8"/>
              </a:gs>
              <a:gs pos="100000">
                <a:srgbClr val="91B4C8"/>
              </a:gs>
            </a:gsLst>
            <a:lin ang="5400012"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 name="Google Shape;68;p22"/>
          <p:cNvSpPr/>
          <p:nvPr/>
        </p:nvSpPr>
        <p:spPr>
          <a:xfrm>
            <a:off x="1134771" y="406"/>
            <a:ext cx="8025807" cy="5143094"/>
          </a:xfrm>
          <a:custGeom>
            <a:rect b="b" l="l" r="r" t="t"/>
            <a:pathLst>
              <a:path extrusionOk="0" h="2161" w="337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chemeClr val="lt1"/>
              </a:gs>
              <a:gs pos="65000">
                <a:schemeClr val="lt1"/>
              </a:gs>
              <a:gs pos="80000">
                <a:srgbClr val="F2F7FA"/>
              </a:gs>
              <a:gs pos="85000">
                <a:srgbClr val="DBE8EE"/>
              </a:gs>
              <a:gs pos="100000">
                <a:srgbClr val="DBE8EE"/>
              </a:gs>
            </a:gsLst>
            <a:path path="circle">
              <a:fillToRect b="100%" l="100%"/>
            </a:path>
            <a:tileRect r="-100%" t="-10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 name="Google Shape;69;p22"/>
          <p:cNvSpPr txBox="1"/>
          <p:nvPr>
            <p:ph type="title"/>
          </p:nvPr>
        </p:nvSpPr>
        <p:spPr>
          <a:xfrm>
            <a:off x="3676454" y="828108"/>
            <a:ext cx="5112600" cy="484800"/>
          </a:xfrm>
          <a:prstGeom prst="rect">
            <a:avLst/>
          </a:prstGeom>
          <a:noFill/>
          <a:ln>
            <a:noFill/>
          </a:ln>
        </p:spPr>
        <p:txBody>
          <a:bodyPr anchorCtr="0" anchor="ctr" bIns="34275" lIns="68575" spcFirstLastPara="1" rIns="68575" wrap="square" tIns="34275">
            <a:spAutoFit/>
          </a:bodyPr>
          <a:lstStyle>
            <a:lvl1pPr lvl="0" marR="0" rtl="0" algn="l">
              <a:lnSpc>
                <a:spcPct val="9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0" name="Google Shape;70;p22"/>
          <p:cNvSpPr txBox="1"/>
          <p:nvPr>
            <p:ph idx="1" type="body"/>
          </p:nvPr>
        </p:nvSpPr>
        <p:spPr>
          <a:xfrm>
            <a:off x="3676454" y="1661033"/>
            <a:ext cx="5008500" cy="2769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1" name="Google Shape;71;p22"/>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2" name="Google Shape;7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rgbClr val="33CDF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3" name="Google Shape;73;p22"/>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22"/>
          <p:cNvSpPr/>
          <p:nvPr/>
        </p:nvSpPr>
        <p:spPr>
          <a:xfrm>
            <a:off x="0" y="-3187"/>
            <a:ext cx="9160500" cy="359100"/>
          </a:xfrm>
          <a:prstGeom prst="rect">
            <a:avLst/>
          </a:prstGeom>
          <a:solidFill>
            <a:srgbClr val="92B4C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5" name="Google Shape;75;p22"/>
          <p:cNvSpPr/>
          <p:nvPr/>
        </p:nvSpPr>
        <p:spPr>
          <a:xfrm>
            <a:off x="-8326" y="4831294"/>
            <a:ext cx="9168900" cy="359100"/>
          </a:xfrm>
          <a:prstGeom prst="rect">
            <a:avLst/>
          </a:prstGeom>
          <a:solidFill>
            <a:srgbClr val="92B4C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76" name="Google Shape;76;p22"/>
          <p:cNvGrpSpPr/>
          <p:nvPr/>
        </p:nvGrpSpPr>
        <p:grpSpPr>
          <a:xfrm>
            <a:off x="222094" y="-12094"/>
            <a:ext cx="2398141" cy="5194128"/>
            <a:chOff x="-473777" y="-10705"/>
            <a:chExt cx="3197521" cy="6876907"/>
          </a:xfrm>
        </p:grpSpPr>
        <p:sp>
          <p:nvSpPr>
            <p:cNvPr id="77" name="Google Shape;77;p22"/>
            <p:cNvSpPr/>
            <p:nvPr/>
          </p:nvSpPr>
          <p:spPr>
            <a:xfrm>
              <a:off x="-473777" y="-10705"/>
              <a:ext cx="3197521" cy="6152516"/>
            </a:xfrm>
            <a:custGeom>
              <a:rect b="b" l="l" r="r" t="t"/>
              <a:pathLst>
                <a:path extrusionOk="0" h="1936" w="1003">
                  <a:moveTo>
                    <a:pt x="370" y="0"/>
                  </a:moveTo>
                  <a:cubicBezTo>
                    <a:pt x="153" y="463"/>
                    <a:pt x="47" y="1140"/>
                    <a:pt x="561" y="1936"/>
                  </a:cubicBezTo>
                  <a:cubicBezTo>
                    <a:pt x="561" y="1936"/>
                    <a:pt x="0" y="907"/>
                    <a:pt x="1003" y="3"/>
                  </a:cubicBezTo>
                  <a:lnTo>
                    <a:pt x="370" y="0"/>
                  </a:lnTo>
                  <a:close/>
                </a:path>
              </a:pathLst>
            </a:custGeom>
            <a:solidFill>
              <a:srgbClr val="17526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 name="Google Shape;78;p22"/>
            <p:cNvSpPr/>
            <p:nvPr/>
          </p:nvSpPr>
          <p:spPr>
            <a:xfrm>
              <a:off x="-14253" y="-1132"/>
              <a:ext cx="1913090" cy="6867334"/>
            </a:xfrm>
            <a:custGeom>
              <a:rect b="b" l="l" r="r" t="t"/>
              <a:pathLst>
                <a:path extrusionOk="0" h="2161" w="600">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solidFill>
              <a:srgbClr val="17526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79" name="Google Shape;79;p22"/>
          <p:cNvSpPr/>
          <p:nvPr/>
        </p:nvSpPr>
        <p:spPr>
          <a:xfrm>
            <a:off x="-8326" y="355912"/>
            <a:ext cx="9177300" cy="4685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0" name="Google Shape;80;p22"/>
          <p:cNvSpPr txBox="1"/>
          <p:nvPr>
            <p:ph idx="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g158ddf775f5_1_242"/>
          <p:cNvSpPr/>
          <p:nvPr/>
        </p:nvSpPr>
        <p:spPr>
          <a:xfrm>
            <a:off x="-300415" y="-965"/>
            <a:ext cx="1553072" cy="5143095"/>
          </a:xfrm>
          <a:custGeom>
            <a:rect b="b" l="l" r="r" t="t"/>
            <a:pathLst>
              <a:path extrusionOk="0" h="2160" w="652">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0">
                <a:schemeClr val="lt1"/>
              </a:gs>
              <a:gs pos="95000">
                <a:srgbClr val="91B4C8"/>
              </a:gs>
              <a:gs pos="100000">
                <a:srgbClr val="91B4C8"/>
              </a:gs>
            </a:gsLst>
            <a:lin ang="5400012" scaled="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3" name="Google Shape;203;g158ddf775f5_1_242"/>
          <p:cNvSpPr/>
          <p:nvPr/>
        </p:nvSpPr>
        <p:spPr>
          <a:xfrm>
            <a:off x="1134771" y="406"/>
            <a:ext cx="8025807" cy="5143094"/>
          </a:xfrm>
          <a:custGeom>
            <a:rect b="b" l="l" r="r" t="t"/>
            <a:pathLst>
              <a:path extrusionOk="0" h="2161" w="337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chemeClr val="lt1"/>
              </a:gs>
              <a:gs pos="65000">
                <a:schemeClr val="lt1"/>
              </a:gs>
              <a:gs pos="80000">
                <a:srgbClr val="F2F7FA"/>
              </a:gs>
              <a:gs pos="85000">
                <a:srgbClr val="DBE8EE"/>
              </a:gs>
              <a:gs pos="100000">
                <a:srgbClr val="DBE8EE"/>
              </a:gs>
            </a:gsLst>
            <a:path path="circle">
              <a:fillToRect b="100%" l="100%"/>
            </a:path>
            <a:tileRect r="-100%" t="-100%"/>
          </a:gra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04" name="Google Shape;204;g158ddf775f5_1_242"/>
          <p:cNvSpPr txBox="1"/>
          <p:nvPr>
            <p:ph type="title"/>
          </p:nvPr>
        </p:nvSpPr>
        <p:spPr>
          <a:xfrm>
            <a:off x="3676454" y="828108"/>
            <a:ext cx="5112600" cy="484800"/>
          </a:xfrm>
          <a:prstGeom prst="rect">
            <a:avLst/>
          </a:prstGeom>
          <a:noFill/>
          <a:ln>
            <a:noFill/>
          </a:ln>
        </p:spPr>
        <p:txBody>
          <a:bodyPr anchorCtr="0" anchor="ctr" bIns="34275" lIns="68575" spcFirstLastPara="1" rIns="68575" wrap="square" tIns="34275">
            <a:spAutoFit/>
          </a:bodyPr>
          <a:lstStyle>
            <a:lvl1pPr lvl="0" marR="0" rtl="0" algn="l">
              <a:lnSpc>
                <a:spcPct val="9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5" name="Google Shape;205;g158ddf775f5_1_242"/>
          <p:cNvSpPr txBox="1"/>
          <p:nvPr>
            <p:ph idx="1" type="body"/>
          </p:nvPr>
        </p:nvSpPr>
        <p:spPr>
          <a:xfrm>
            <a:off x="3676454" y="1661033"/>
            <a:ext cx="5008500" cy="276900"/>
          </a:xfrm>
          <a:prstGeom prst="rect">
            <a:avLst/>
          </a:prstGeom>
          <a:noFill/>
          <a:ln>
            <a:noFill/>
          </a:ln>
        </p:spPr>
        <p:txBody>
          <a:bodyPr anchorCtr="0" anchor="t" bIns="34275" lIns="68575" spcFirstLastPara="1" rIns="68575" wrap="square" tIns="34275">
            <a:spAutoFit/>
          </a:bodyPr>
          <a:lstStyle>
            <a:lvl1pPr indent="-228600" lvl="0" marL="457200" marR="0" rtl="0" algn="l">
              <a:lnSpc>
                <a:spcPct val="10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6" name="Google Shape;206;g158ddf775f5_1_242"/>
          <p:cNvSpPr txBox="1"/>
          <p:nvPr>
            <p:ph idx="10" type="dt"/>
          </p:nvPr>
        </p:nvSpPr>
        <p:spPr>
          <a:xfrm>
            <a:off x="70111"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07" name="Google Shape;207;g158ddf775f5_1_2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800" u="none" cap="none" strike="noStrike">
                <a:solidFill>
                  <a:srgbClr val="33CDFF"/>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08" name="Google Shape;208;g158ddf775f5_1_242"/>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0BEE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09" name="Google Shape;209;g158ddf775f5_1_242"/>
          <p:cNvSpPr/>
          <p:nvPr/>
        </p:nvSpPr>
        <p:spPr>
          <a:xfrm>
            <a:off x="0" y="-3187"/>
            <a:ext cx="9160500" cy="359100"/>
          </a:xfrm>
          <a:prstGeom prst="rect">
            <a:avLst/>
          </a:prstGeom>
          <a:solidFill>
            <a:srgbClr val="92B4C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0" name="Google Shape;210;g158ddf775f5_1_242"/>
          <p:cNvSpPr/>
          <p:nvPr/>
        </p:nvSpPr>
        <p:spPr>
          <a:xfrm>
            <a:off x="-8326" y="4831294"/>
            <a:ext cx="9168900" cy="359100"/>
          </a:xfrm>
          <a:prstGeom prst="rect">
            <a:avLst/>
          </a:prstGeom>
          <a:solidFill>
            <a:srgbClr val="92B4C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11" name="Google Shape;211;g158ddf775f5_1_242"/>
          <p:cNvGrpSpPr/>
          <p:nvPr/>
        </p:nvGrpSpPr>
        <p:grpSpPr>
          <a:xfrm>
            <a:off x="222094" y="-12094"/>
            <a:ext cx="2398141" cy="5194128"/>
            <a:chOff x="-473777" y="-10705"/>
            <a:chExt cx="3197521" cy="6876907"/>
          </a:xfrm>
        </p:grpSpPr>
        <p:sp>
          <p:nvSpPr>
            <p:cNvPr id="212" name="Google Shape;212;g158ddf775f5_1_242"/>
            <p:cNvSpPr/>
            <p:nvPr/>
          </p:nvSpPr>
          <p:spPr>
            <a:xfrm>
              <a:off x="-473777" y="-10705"/>
              <a:ext cx="3197521" cy="6152516"/>
            </a:xfrm>
            <a:custGeom>
              <a:rect b="b" l="l" r="r" t="t"/>
              <a:pathLst>
                <a:path extrusionOk="0" h="1936" w="1003">
                  <a:moveTo>
                    <a:pt x="370" y="0"/>
                  </a:moveTo>
                  <a:cubicBezTo>
                    <a:pt x="153" y="463"/>
                    <a:pt x="47" y="1140"/>
                    <a:pt x="561" y="1936"/>
                  </a:cubicBezTo>
                  <a:cubicBezTo>
                    <a:pt x="561" y="1936"/>
                    <a:pt x="0" y="907"/>
                    <a:pt x="1003" y="3"/>
                  </a:cubicBezTo>
                  <a:lnTo>
                    <a:pt x="370" y="0"/>
                  </a:lnTo>
                  <a:close/>
                </a:path>
              </a:pathLst>
            </a:custGeom>
            <a:solidFill>
              <a:srgbClr val="17526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3" name="Google Shape;213;g158ddf775f5_1_242"/>
            <p:cNvSpPr/>
            <p:nvPr/>
          </p:nvSpPr>
          <p:spPr>
            <a:xfrm>
              <a:off x="-14253" y="-1132"/>
              <a:ext cx="1913090" cy="6867334"/>
            </a:xfrm>
            <a:custGeom>
              <a:rect b="b" l="l" r="r" t="t"/>
              <a:pathLst>
                <a:path extrusionOk="0" h="2161" w="600">
                  <a:moveTo>
                    <a:pt x="0" y="2161"/>
                  </a:moveTo>
                  <a:cubicBezTo>
                    <a:pt x="246" y="2161"/>
                    <a:pt x="600" y="2161"/>
                    <a:pt x="600" y="2161"/>
                  </a:cubicBezTo>
                  <a:cubicBezTo>
                    <a:pt x="521" y="2085"/>
                    <a:pt x="442" y="2000"/>
                    <a:pt x="363" y="1903"/>
                  </a:cubicBezTo>
                  <a:cubicBezTo>
                    <a:pt x="363" y="1903"/>
                    <a:pt x="58" y="1508"/>
                    <a:pt x="1" y="918"/>
                  </a:cubicBezTo>
                  <a:lnTo>
                    <a:pt x="0" y="2161"/>
                  </a:lnTo>
                  <a:close/>
                  <a:moveTo>
                    <a:pt x="1" y="536"/>
                  </a:moveTo>
                  <a:cubicBezTo>
                    <a:pt x="18" y="367"/>
                    <a:pt x="59" y="187"/>
                    <a:pt x="133" y="0"/>
                  </a:cubicBezTo>
                  <a:cubicBezTo>
                    <a:pt x="133" y="0"/>
                    <a:pt x="74" y="0"/>
                    <a:pt x="0" y="0"/>
                  </a:cubicBezTo>
                  <a:lnTo>
                    <a:pt x="1" y="536"/>
                  </a:lnTo>
                  <a:close/>
                </a:path>
              </a:pathLst>
            </a:custGeom>
            <a:solidFill>
              <a:srgbClr val="17526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214" name="Google Shape;214;g158ddf775f5_1_242"/>
          <p:cNvSpPr/>
          <p:nvPr/>
        </p:nvSpPr>
        <p:spPr>
          <a:xfrm>
            <a:off x="-8326" y="355912"/>
            <a:ext cx="9177300" cy="4685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5" name="Google Shape;215;g158ddf775f5_1_242"/>
          <p:cNvSpPr txBox="1"/>
          <p:nvPr>
            <p:ph idx="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5C92A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s://github.com/nasa/smd-open-science-guidelin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hyperlink" Target="https://science.nasa.gov/open-science-overview" TargetMode="External"/><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hyperlink" Target="https://go.usa.gov/xtNTJ" TargetMode="External"/><Relationship Id="rId4" Type="http://schemas.openxmlformats.org/officeDocument/2006/relationships/hyperlink" Target="https://science.nasa.gov/researchers/science-data/science-information-policy" TargetMode="External"/><Relationship Id="rId5" Type="http://schemas.openxmlformats.org/officeDocument/2006/relationships/hyperlink" Target="https://science.nasa.gov/researchers/science-data/science-information-policy_faq" TargetMode="External"/><Relationship Id="rId6" Type="http://schemas.openxmlformats.org/officeDocument/2006/relationships/image" Target="../media/image21.png"/><Relationship Id="rId7"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s://go.usa.gov/xtNTJ" TargetMode="External"/><Relationship Id="rId5" Type="http://schemas.openxmlformats.org/officeDocument/2006/relationships/hyperlink" Target="https://science.nasa.gov/researchers/science-data/science-information-policy" TargetMode="External"/><Relationship Id="rId6" Type="http://schemas.openxmlformats.org/officeDocument/2006/relationships/hyperlink" Target="https://science.nasa.gov/researchers/science-data/science-information-policy_faq" TargetMode="External"/><Relationship Id="rId7" Type="http://schemas.openxmlformats.org/officeDocument/2006/relationships/image" Target="../media/image21.png"/><Relationship Id="rId8"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
        <p:nvSpPr>
          <p:cNvPr id="318" name="Google Shape;318;p1"/>
          <p:cNvSpPr txBox="1"/>
          <p:nvPr/>
        </p:nvSpPr>
        <p:spPr>
          <a:xfrm>
            <a:off x="99400" y="2106375"/>
            <a:ext cx="6917100" cy="113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rPr b="1" i="0" lang="en" sz="3100" u="none" cap="none" strike="noStrike">
                <a:solidFill>
                  <a:srgbClr val="FFFFFF"/>
                </a:solidFill>
                <a:latin typeface="Open Sans"/>
                <a:ea typeface="Open Sans"/>
                <a:cs typeface="Open Sans"/>
                <a:sym typeface="Open Sans"/>
              </a:rPr>
              <a:t>Open</a:t>
            </a:r>
            <a:r>
              <a:rPr b="1" lang="en" sz="3100">
                <a:solidFill>
                  <a:srgbClr val="FFFFFF"/>
                </a:solidFill>
                <a:latin typeface="Open Sans"/>
                <a:ea typeface="Open Sans"/>
                <a:cs typeface="Open Sans"/>
                <a:sym typeface="Open Sans"/>
              </a:rPr>
              <a:t> </a:t>
            </a:r>
            <a:r>
              <a:rPr b="1" i="0" lang="en" sz="3100" u="none" cap="none" strike="noStrike">
                <a:solidFill>
                  <a:srgbClr val="FFFFFF"/>
                </a:solidFill>
                <a:latin typeface="Open Sans"/>
                <a:ea typeface="Open Sans"/>
                <a:cs typeface="Open Sans"/>
                <a:sym typeface="Open Sans"/>
              </a:rPr>
              <a:t>Source Science</a:t>
            </a:r>
            <a:r>
              <a:rPr b="1" lang="en" sz="3100">
                <a:solidFill>
                  <a:srgbClr val="FFFFFF"/>
                </a:solidFill>
                <a:latin typeface="Open Sans"/>
                <a:ea typeface="Open Sans"/>
                <a:cs typeface="Open Sans"/>
                <a:sym typeface="Open Sans"/>
              </a:rPr>
              <a:t> and Open Science Policy at NASA</a:t>
            </a:r>
            <a:endParaRPr b="1" i="0" sz="3100" u="none" cap="none" strike="noStrike">
              <a:solidFill>
                <a:srgbClr val="FFFFFF"/>
              </a:solidFill>
              <a:latin typeface="Open Sans"/>
              <a:ea typeface="Open Sans"/>
              <a:cs typeface="Open Sans"/>
              <a:sym typeface="Open Sans"/>
            </a:endParaRPr>
          </a:p>
        </p:txBody>
      </p:sp>
      <p:sp>
        <p:nvSpPr>
          <p:cNvPr id="319" name="Google Shape;319;p1"/>
          <p:cNvSpPr txBox="1"/>
          <p:nvPr/>
        </p:nvSpPr>
        <p:spPr>
          <a:xfrm>
            <a:off x="2663674" y="3596900"/>
            <a:ext cx="36870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lang="en" sz="1600">
                <a:solidFill>
                  <a:srgbClr val="FFFFFF"/>
                </a:solidFill>
                <a:latin typeface="Open Sans"/>
                <a:ea typeface="Open Sans"/>
                <a:cs typeface="Open Sans"/>
                <a:sym typeface="Open Sans"/>
              </a:rPr>
              <a:t>Steve Crawford</a:t>
            </a:r>
            <a:endParaRPr b="1" i="0" sz="1600" u="none" cap="none" strike="noStrike">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1" i="0" lang="en" sz="1600" u="none" cap="none" strike="noStrike">
                <a:solidFill>
                  <a:srgbClr val="FFFFFF"/>
                </a:solidFill>
                <a:latin typeface="Open Sans"/>
                <a:ea typeface="Open Sans"/>
                <a:cs typeface="Open Sans"/>
                <a:sym typeface="Open Sans"/>
              </a:rPr>
              <a:t>Science Data Officer</a:t>
            </a:r>
            <a:endParaRPr b="1" i="0" sz="1600" u="none" cap="none" strike="noStrike">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rPr b="1" lang="en" sz="1600">
                <a:solidFill>
                  <a:srgbClr val="FFFFFF"/>
                </a:solidFill>
                <a:latin typeface="Open Sans"/>
                <a:ea typeface="Open Sans"/>
                <a:cs typeface="Open Sans"/>
                <a:sym typeface="Open Sans"/>
              </a:rPr>
              <a:t>October</a:t>
            </a:r>
            <a:r>
              <a:rPr b="1" i="0" lang="en" sz="1600" u="none" cap="none" strike="noStrike">
                <a:solidFill>
                  <a:srgbClr val="FFFFFF"/>
                </a:solidFill>
                <a:latin typeface="Open Sans"/>
                <a:ea typeface="Open Sans"/>
                <a:cs typeface="Open Sans"/>
                <a:sym typeface="Open Sans"/>
              </a:rPr>
              <a:t> </a:t>
            </a:r>
            <a:r>
              <a:rPr b="1" lang="en" sz="1600">
                <a:solidFill>
                  <a:srgbClr val="FFFFFF"/>
                </a:solidFill>
                <a:latin typeface="Open Sans"/>
                <a:ea typeface="Open Sans"/>
                <a:cs typeface="Open Sans"/>
                <a:sym typeface="Open Sans"/>
              </a:rPr>
              <a:t>19</a:t>
            </a:r>
            <a:r>
              <a:rPr b="1" i="0" lang="en" sz="1600" u="none" cap="none" strike="noStrike">
                <a:solidFill>
                  <a:srgbClr val="FFFFFF"/>
                </a:solidFill>
                <a:latin typeface="Open Sans"/>
                <a:ea typeface="Open Sans"/>
                <a:cs typeface="Open Sans"/>
                <a:sym typeface="Open Sans"/>
              </a:rPr>
              <a:t>, 2022</a:t>
            </a:r>
            <a:endParaRPr b="1" i="0" sz="1600" u="none" cap="none" strike="noStrike">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16e2d61158a_0_223"/>
          <p:cNvSpPr txBox="1"/>
          <p:nvPr/>
        </p:nvSpPr>
        <p:spPr>
          <a:xfrm>
            <a:off x="245512" y="307842"/>
            <a:ext cx="8286600" cy="734100"/>
          </a:xfrm>
          <a:prstGeom prst="rect">
            <a:avLst/>
          </a:prstGeom>
          <a:noFill/>
          <a:ln>
            <a:noFill/>
          </a:ln>
        </p:spPr>
        <p:txBody>
          <a:bodyPr anchorCtr="0" anchor="ctr" bIns="34275" lIns="68550" spcFirstLastPara="1" rIns="68550" wrap="square" tIns="34275">
            <a:spAutoFit/>
          </a:bodyPr>
          <a:lstStyle/>
          <a:p>
            <a:pPr indent="0" lvl="0" marL="0" marR="0" rtl="0" algn="l">
              <a:lnSpc>
                <a:spcPct val="90000"/>
              </a:lnSpc>
              <a:spcBef>
                <a:spcPts val="0"/>
              </a:spcBef>
              <a:spcAft>
                <a:spcPts val="0"/>
              </a:spcAft>
              <a:buClr>
                <a:srgbClr val="000000"/>
              </a:buClr>
              <a:buSzPts val="2400"/>
              <a:buFont typeface="Arial"/>
              <a:buNone/>
            </a:pPr>
            <a:r>
              <a:rPr b="1" i="0" lang="en" sz="2400" u="none" cap="none" strike="noStrike">
                <a:solidFill>
                  <a:srgbClr val="000000"/>
                </a:solidFill>
                <a:latin typeface="Open Sans"/>
                <a:ea typeface="Open Sans"/>
                <a:cs typeface="Open Sans"/>
                <a:sym typeface="Open Sans"/>
              </a:rPr>
              <a:t>What are the </a:t>
            </a:r>
            <a:r>
              <a:rPr b="1" i="0" lang="en" sz="2400" u="none" cap="none" strike="noStrike">
                <a:solidFill>
                  <a:srgbClr val="1155CC"/>
                </a:solidFill>
                <a:latin typeface="Open Sans"/>
                <a:ea typeface="Open Sans"/>
                <a:cs typeface="Open Sans"/>
                <a:sym typeface="Open Sans"/>
              </a:rPr>
              <a:t>new</a:t>
            </a:r>
            <a:r>
              <a:rPr b="1" i="0" lang="en" sz="2400" u="none" cap="none" strike="noStrike">
                <a:solidFill>
                  <a:srgbClr val="000000"/>
                </a:solidFill>
                <a:latin typeface="Open Sans"/>
                <a:ea typeface="Open Sans"/>
                <a:cs typeface="Open Sans"/>
                <a:sym typeface="Open Sans"/>
              </a:rPr>
              <a:t> proposed changes in the SPD-41a draft?</a:t>
            </a:r>
            <a:endParaRPr b="1" i="0" sz="2400" u="none" cap="none" strike="noStrike">
              <a:solidFill>
                <a:srgbClr val="000000"/>
              </a:solidFill>
              <a:latin typeface="Open Sans"/>
              <a:ea typeface="Open Sans"/>
              <a:cs typeface="Open Sans"/>
              <a:sym typeface="Open Sans"/>
            </a:endParaRPr>
          </a:p>
        </p:txBody>
      </p:sp>
      <p:sp>
        <p:nvSpPr>
          <p:cNvPr id="418" name="Google Shape;418;g16e2d61158a_0_223"/>
          <p:cNvSpPr txBox="1"/>
          <p:nvPr/>
        </p:nvSpPr>
        <p:spPr>
          <a:xfrm>
            <a:off x="5979500" y="1044950"/>
            <a:ext cx="3042900" cy="3024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1" i="0" lang="en" sz="2000" u="none" cap="none" strike="noStrike">
                <a:solidFill>
                  <a:schemeClr val="dk1"/>
                </a:solidFill>
                <a:latin typeface="Open Sans"/>
                <a:ea typeface="Open Sans"/>
                <a:cs typeface="Open Sans"/>
                <a:sym typeface="Open Sans"/>
              </a:rPr>
              <a:t>Publications</a:t>
            </a:r>
            <a:br>
              <a:rPr b="1" i="0" lang="en" sz="2000" u="none" cap="none" strike="noStrike">
                <a:solidFill>
                  <a:schemeClr val="dk1"/>
                </a:solidFill>
                <a:latin typeface="Open Sans"/>
                <a:ea typeface="Open Sans"/>
                <a:cs typeface="Open Sans"/>
                <a:sym typeface="Open Sans"/>
              </a:rPr>
            </a:br>
            <a:r>
              <a:rPr b="1" i="0" lang="en" sz="1200" u="none" cap="none" strike="noStrike">
                <a:solidFill>
                  <a:schemeClr val="dk1"/>
                </a:solidFill>
                <a:latin typeface="Open Sans"/>
                <a:ea typeface="Open Sans"/>
                <a:cs typeface="Open Sans"/>
                <a:sym typeface="Open Sans"/>
              </a:rPr>
              <a:t>Manuscripts</a:t>
            </a:r>
            <a:r>
              <a:rPr b="0" i="0" lang="en" sz="1200" u="none" cap="none" strike="noStrike">
                <a:solidFill>
                  <a:schemeClr val="dk1"/>
                </a:solidFill>
                <a:latin typeface="Open Sans"/>
                <a:ea typeface="Open Sans"/>
                <a:cs typeface="Open Sans"/>
                <a:sym typeface="Open Sans"/>
              </a:rPr>
              <a:t> versions of as-accepted manuscripts shall be deposited in a NASA repository and made publicly available</a:t>
            </a:r>
            <a:r>
              <a:rPr b="0" i="0" lang="en" sz="1200" u="none" cap="none" strike="noStrike">
                <a:solidFill>
                  <a:srgbClr val="434343"/>
                </a:solidFill>
                <a:latin typeface="Open Sans"/>
                <a:ea typeface="Open Sans"/>
                <a:cs typeface="Open Sans"/>
                <a:sym typeface="Open Sans"/>
              </a:rPr>
              <a:t> within 12-months.</a:t>
            </a:r>
            <a:r>
              <a:rPr b="0" i="0" lang="en" sz="1200" u="none" cap="none" strike="noStrike">
                <a:solidFill>
                  <a:schemeClr val="dk1"/>
                </a:solidFill>
                <a:latin typeface="Open Sans"/>
                <a:ea typeface="Open Sans"/>
                <a:cs typeface="Open Sans"/>
                <a:sym typeface="Open Sans"/>
              </a:rPr>
              <a:t> </a:t>
            </a:r>
            <a:r>
              <a:rPr b="0" i="0" lang="en" sz="1200" u="none" cap="none" strike="noStrike">
                <a:solidFill>
                  <a:srgbClr val="1155CC"/>
                </a:solidFill>
                <a:latin typeface="Open Sans"/>
                <a:ea typeface="Open Sans"/>
                <a:cs typeface="Open Sans"/>
                <a:sym typeface="Open Sans"/>
              </a:rPr>
              <a:t>Publishing as open access is supported and posting preprints is encouraged. </a:t>
            </a:r>
            <a:endParaRPr b="0" i="0" sz="1200" u="none" cap="none" strike="noStrike">
              <a:solidFill>
                <a:srgbClr val="1155CC"/>
              </a:solidFill>
              <a:latin typeface="Open Sans"/>
              <a:ea typeface="Open Sans"/>
              <a:cs typeface="Open Sans"/>
              <a:sym typeface="Open Sans"/>
            </a:endParaRPr>
          </a:p>
          <a:p>
            <a:pPr indent="0" lvl="0" marL="0" marR="0" rtl="0" algn="l">
              <a:lnSpc>
                <a:spcPct val="115000"/>
              </a:lnSpc>
              <a:spcBef>
                <a:spcPts val="1600"/>
              </a:spcBef>
              <a:spcAft>
                <a:spcPts val="0"/>
              </a:spcAft>
              <a:buClr>
                <a:srgbClr val="000000"/>
              </a:buClr>
              <a:buSzPts val="800"/>
              <a:buFont typeface="Arial"/>
              <a:buNone/>
            </a:pPr>
            <a:r>
              <a:rPr b="1" i="0" lang="en" sz="1200" u="none" cap="none" strike="noStrike">
                <a:solidFill>
                  <a:schemeClr val="dk1"/>
                </a:solidFill>
                <a:latin typeface="Open Sans"/>
                <a:ea typeface="Open Sans"/>
                <a:cs typeface="Open Sans"/>
                <a:sym typeface="Open Sans"/>
              </a:rPr>
              <a:t>Mission publications</a:t>
            </a:r>
            <a:r>
              <a:rPr b="0" i="0" lang="en" sz="1200" u="none" cap="none" strike="noStrike">
                <a:solidFill>
                  <a:schemeClr val="dk1"/>
                </a:solidFill>
                <a:latin typeface="Open Sans"/>
                <a:ea typeface="Open Sans"/>
                <a:cs typeface="Open Sans"/>
                <a:sym typeface="Open Sans"/>
              </a:rPr>
              <a:t> shall additionally be made publicly availabl</a:t>
            </a:r>
            <a:r>
              <a:rPr b="0" i="0" lang="en" sz="1200" u="none" cap="none" strike="noStrike">
                <a:solidFill>
                  <a:srgbClr val="434343"/>
                </a:solidFill>
                <a:latin typeface="Open Sans"/>
                <a:ea typeface="Open Sans"/>
                <a:cs typeface="Open Sans"/>
                <a:sym typeface="Open Sans"/>
              </a:rPr>
              <a:t>e at the time of their publication. </a:t>
            </a:r>
            <a:endParaRPr b="0" i="0" sz="1200" u="none" cap="none" strike="noStrike">
              <a:solidFill>
                <a:srgbClr val="434343"/>
              </a:solidFill>
              <a:latin typeface="Open Sans"/>
              <a:ea typeface="Open Sans"/>
              <a:cs typeface="Open Sans"/>
              <a:sym typeface="Open Sans"/>
            </a:endParaRPr>
          </a:p>
          <a:p>
            <a:pPr indent="0" lvl="0" marL="0" marR="0" rtl="0" algn="l">
              <a:lnSpc>
                <a:spcPct val="115000"/>
              </a:lnSpc>
              <a:spcBef>
                <a:spcPts val="1600"/>
              </a:spcBef>
              <a:spcAft>
                <a:spcPts val="0"/>
              </a:spcAft>
              <a:buClr>
                <a:srgbClr val="000000"/>
              </a:buClr>
              <a:buSzPts val="800"/>
              <a:buFont typeface="Arial"/>
              <a:buNone/>
            </a:pPr>
            <a:r>
              <a:rPr b="1" i="0" lang="en" sz="1200" u="none" cap="none" strike="noStrike">
                <a:solidFill>
                  <a:srgbClr val="1155CC"/>
                </a:solidFill>
                <a:latin typeface="Open Sans"/>
                <a:ea typeface="Open Sans"/>
                <a:cs typeface="Open Sans"/>
                <a:sym typeface="Open Sans"/>
              </a:rPr>
              <a:t>Science workshops and meetings</a:t>
            </a:r>
            <a:r>
              <a:rPr b="0" i="0" lang="en" sz="1200" u="none" cap="none" strike="noStrike">
                <a:solidFill>
                  <a:srgbClr val="1155CC"/>
                </a:solidFill>
                <a:latin typeface="Open Sans"/>
                <a:ea typeface="Open Sans"/>
                <a:cs typeface="Open Sans"/>
                <a:sym typeface="Open Sans"/>
              </a:rPr>
              <a:t> shall be open to broad participation and documented in public repositories. </a:t>
            </a:r>
            <a:endParaRPr b="0" i="0" sz="1200" u="none" cap="none" strike="noStrike">
              <a:solidFill>
                <a:srgbClr val="1155CC"/>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800"/>
              <a:buFont typeface="Arial"/>
              <a:buNone/>
            </a:pPr>
            <a:r>
              <a:t/>
            </a:r>
            <a:endParaRPr b="0" i="0" sz="1200" u="none" cap="none" strike="noStrike">
              <a:solidFill>
                <a:srgbClr val="3D85C6"/>
              </a:solidFill>
              <a:latin typeface="Open Sans"/>
              <a:ea typeface="Open Sans"/>
              <a:cs typeface="Open Sans"/>
              <a:sym typeface="Open Sans"/>
            </a:endParaRPr>
          </a:p>
        </p:txBody>
      </p:sp>
      <p:sp>
        <p:nvSpPr>
          <p:cNvPr id="419" name="Google Shape;419;g16e2d61158a_0_223"/>
          <p:cNvSpPr txBox="1"/>
          <p:nvPr/>
        </p:nvSpPr>
        <p:spPr>
          <a:xfrm>
            <a:off x="304348" y="1049106"/>
            <a:ext cx="2485200" cy="307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1" i="0" lang="en" sz="2000" u="none" cap="none" strike="noStrike">
                <a:solidFill>
                  <a:schemeClr val="dk1"/>
                </a:solidFill>
                <a:latin typeface="Open Sans"/>
                <a:ea typeface="Open Sans"/>
                <a:cs typeface="Open Sans"/>
                <a:sym typeface="Open Sans"/>
              </a:rPr>
              <a:t>Data</a:t>
            </a:r>
            <a:br>
              <a:rPr b="1" i="0" lang="en" sz="2000" u="none" cap="none" strike="noStrike">
                <a:solidFill>
                  <a:schemeClr val="dk1"/>
                </a:solidFill>
                <a:latin typeface="Open Sans"/>
                <a:ea typeface="Open Sans"/>
                <a:cs typeface="Open Sans"/>
                <a:sym typeface="Open Sans"/>
              </a:rPr>
            </a:br>
            <a:r>
              <a:rPr b="1" i="0" lang="en" sz="1200" u="none" cap="none" strike="noStrike">
                <a:solidFill>
                  <a:schemeClr val="dk1"/>
                </a:solidFill>
                <a:latin typeface="Open Sans"/>
                <a:ea typeface="Open Sans"/>
                <a:cs typeface="Open Sans"/>
                <a:sym typeface="Open Sans"/>
              </a:rPr>
              <a:t>Scientific data</a:t>
            </a:r>
            <a:r>
              <a:rPr b="0" i="0" lang="en" sz="1200" u="none" cap="none" strike="noStrike">
                <a:solidFill>
                  <a:schemeClr val="dk1"/>
                </a:solidFill>
                <a:latin typeface="Open Sans"/>
                <a:ea typeface="Open Sans"/>
                <a:cs typeface="Open Sans"/>
                <a:sym typeface="Open Sans"/>
              </a:rPr>
              <a:t> </a:t>
            </a:r>
            <a:r>
              <a:rPr b="0" i="0" lang="en" sz="1200" u="none" cap="none" strike="noStrike">
                <a:solidFill>
                  <a:srgbClr val="0563C1"/>
                </a:solidFill>
                <a:latin typeface="Open Sans"/>
                <a:ea typeface="Open Sans"/>
                <a:cs typeface="Open Sans"/>
                <a:sym typeface="Open Sans"/>
              </a:rPr>
              <a:t>should be FAIR</a:t>
            </a:r>
            <a:r>
              <a:rPr b="0" i="0" lang="en" sz="1200" u="none" cap="none" strike="noStrike">
                <a:solidFill>
                  <a:srgbClr val="FF0000"/>
                </a:solidFill>
                <a:latin typeface="Open Sans"/>
                <a:ea typeface="Open Sans"/>
                <a:cs typeface="Open Sans"/>
                <a:sym typeface="Open Sans"/>
              </a:rPr>
              <a:t> </a:t>
            </a:r>
            <a:r>
              <a:rPr b="0" i="0" lang="en" sz="1200" u="none" cap="none" strike="noStrike">
                <a:solidFill>
                  <a:schemeClr val="dk1"/>
                </a:solidFill>
                <a:latin typeface="Open Sans"/>
                <a:ea typeface="Open Sans"/>
                <a:cs typeface="Open Sans"/>
                <a:sym typeface="Open Sans"/>
              </a:rPr>
              <a:t>and shall be made publicly available with a clear, open, and accessible data license</a:t>
            </a:r>
            <a:r>
              <a:rPr b="0" i="0" lang="en" sz="1200" u="none" cap="none" strike="noStrike">
                <a:solidFill>
                  <a:srgbClr val="3C4043"/>
                </a:solidFill>
                <a:latin typeface="Open Sans"/>
                <a:ea typeface="Open Sans"/>
                <a:cs typeface="Open Sans"/>
                <a:sym typeface="Open Sans"/>
              </a:rPr>
              <a:t> no later than the publication </a:t>
            </a:r>
            <a:r>
              <a:rPr b="0" i="0" lang="en" sz="1200" u="none" cap="none" strike="noStrike">
                <a:solidFill>
                  <a:schemeClr val="dk1"/>
                </a:solidFill>
                <a:latin typeface="Open Sans"/>
                <a:ea typeface="Open Sans"/>
                <a:cs typeface="Open Sans"/>
                <a:sym typeface="Open Sans"/>
              </a:rPr>
              <a:t>of the research, </a:t>
            </a:r>
            <a:r>
              <a:rPr b="0" i="0" lang="en" sz="1200" u="none" cap="none" strike="noStrike">
                <a:solidFill>
                  <a:srgbClr val="1155CC"/>
                </a:solidFill>
                <a:latin typeface="Open Sans"/>
                <a:ea typeface="Open Sans"/>
                <a:cs typeface="Open Sans"/>
                <a:sym typeface="Open Sans"/>
              </a:rPr>
              <a:t>and be citable</a:t>
            </a:r>
            <a:r>
              <a:rPr b="0" i="0" lang="en" sz="1200" u="none" cap="none" strike="noStrike">
                <a:solidFill>
                  <a:schemeClr val="dk1"/>
                </a:solidFill>
                <a:latin typeface="Open Sans"/>
                <a:ea typeface="Open Sans"/>
                <a:cs typeface="Open Sans"/>
                <a:sym typeface="Open Sans"/>
              </a:rPr>
              <a:t>. </a:t>
            </a:r>
            <a:endParaRPr b="0" i="0" sz="1200" u="none" cap="none" strike="noStrike">
              <a:solidFill>
                <a:schemeClr val="dk1"/>
              </a:solidFill>
              <a:latin typeface="Open Sans"/>
              <a:ea typeface="Open Sans"/>
              <a:cs typeface="Open Sans"/>
              <a:sym typeface="Open Sans"/>
            </a:endParaRPr>
          </a:p>
          <a:p>
            <a:pPr indent="0" lvl="0" marL="0" marR="0" rtl="0" algn="l">
              <a:lnSpc>
                <a:spcPct val="115000"/>
              </a:lnSpc>
              <a:spcBef>
                <a:spcPts val="1600"/>
              </a:spcBef>
              <a:spcAft>
                <a:spcPts val="1600"/>
              </a:spcAft>
              <a:buClr>
                <a:srgbClr val="000000"/>
              </a:buClr>
              <a:buSzPts val="800"/>
              <a:buFont typeface="Arial"/>
              <a:buNone/>
            </a:pPr>
            <a:r>
              <a:rPr b="1" i="0" lang="en" sz="1200" u="none" cap="none" strike="noStrike">
                <a:solidFill>
                  <a:schemeClr val="dk1"/>
                </a:solidFill>
                <a:latin typeface="Open Sans"/>
                <a:ea typeface="Open Sans"/>
                <a:cs typeface="Open Sans"/>
                <a:sym typeface="Open Sans"/>
              </a:rPr>
              <a:t>Mission data</a:t>
            </a:r>
            <a:r>
              <a:rPr b="0" i="0" lang="en" sz="1200" u="none" cap="none" strike="noStrike">
                <a:solidFill>
                  <a:srgbClr val="0B5394"/>
                </a:solidFill>
                <a:latin typeface="Open Sans"/>
                <a:ea typeface="Open Sans"/>
                <a:cs typeface="Open Sans"/>
                <a:sym typeface="Open Sans"/>
              </a:rPr>
              <a:t> </a:t>
            </a:r>
            <a:r>
              <a:rPr b="0" i="0" lang="en" sz="1200" u="none" cap="none" strike="noStrike">
                <a:solidFill>
                  <a:schemeClr val="dk1"/>
                </a:solidFill>
                <a:latin typeface="Open Sans"/>
                <a:ea typeface="Open Sans"/>
                <a:cs typeface="Open Sans"/>
                <a:sym typeface="Open Sans"/>
              </a:rPr>
              <a:t>shall be openly available</a:t>
            </a:r>
            <a:r>
              <a:rPr b="0" i="0" lang="en" sz="1200" u="none" cap="none" strike="noStrike">
                <a:solidFill>
                  <a:srgbClr val="434343"/>
                </a:solidFill>
                <a:latin typeface="Open Sans"/>
                <a:ea typeface="Open Sans"/>
                <a:cs typeface="Open Sans"/>
                <a:sym typeface="Open Sans"/>
              </a:rPr>
              <a:t> with no period of exclusive access.</a:t>
            </a:r>
            <a:endParaRPr b="0" i="0" sz="1200" u="none" cap="none" strike="noStrike">
              <a:solidFill>
                <a:srgbClr val="434343"/>
              </a:solidFill>
              <a:latin typeface="Roboto"/>
              <a:ea typeface="Roboto"/>
              <a:cs typeface="Roboto"/>
              <a:sym typeface="Roboto"/>
            </a:endParaRPr>
          </a:p>
        </p:txBody>
      </p:sp>
      <p:sp>
        <p:nvSpPr>
          <p:cNvPr id="420" name="Google Shape;420;g16e2d61158a_0_223"/>
          <p:cNvSpPr txBox="1"/>
          <p:nvPr/>
        </p:nvSpPr>
        <p:spPr>
          <a:xfrm>
            <a:off x="3124812" y="1049106"/>
            <a:ext cx="2485200" cy="307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1" i="0" lang="en" sz="2000" u="none" cap="none" strike="noStrike">
                <a:solidFill>
                  <a:schemeClr val="dk1"/>
                </a:solidFill>
                <a:latin typeface="Open Sans"/>
                <a:ea typeface="Open Sans"/>
                <a:cs typeface="Open Sans"/>
                <a:sym typeface="Open Sans"/>
              </a:rPr>
              <a:t>Software</a:t>
            </a:r>
            <a:br>
              <a:rPr b="1" i="0" lang="en" sz="2000" u="none" cap="none" strike="noStrike">
                <a:solidFill>
                  <a:schemeClr val="dk1"/>
                </a:solidFill>
                <a:latin typeface="Open Sans"/>
                <a:ea typeface="Open Sans"/>
                <a:cs typeface="Open Sans"/>
                <a:sym typeface="Open Sans"/>
              </a:rPr>
            </a:br>
            <a:r>
              <a:rPr b="1" i="0" lang="en" sz="1200" u="none" cap="none" strike="noStrike">
                <a:solidFill>
                  <a:schemeClr val="dk1"/>
                </a:solidFill>
                <a:latin typeface="Open Sans"/>
                <a:ea typeface="Open Sans"/>
                <a:cs typeface="Open Sans"/>
                <a:sym typeface="Open Sans"/>
              </a:rPr>
              <a:t>Research software</a:t>
            </a:r>
            <a:r>
              <a:rPr b="0" i="0" lang="en" sz="1200" u="none" cap="none" strike="noStrike">
                <a:solidFill>
                  <a:schemeClr val="dk1"/>
                </a:solidFill>
                <a:latin typeface="Open Sans"/>
                <a:ea typeface="Open Sans"/>
                <a:cs typeface="Open Sans"/>
                <a:sym typeface="Open Sans"/>
              </a:rPr>
              <a:t> </a:t>
            </a:r>
            <a:r>
              <a:rPr b="0" i="0" lang="en" sz="1200" u="none" cap="none" strike="noStrike">
                <a:solidFill>
                  <a:srgbClr val="1155CC"/>
                </a:solidFill>
                <a:latin typeface="Open Sans"/>
                <a:ea typeface="Open Sans"/>
                <a:cs typeface="Open Sans"/>
                <a:sym typeface="Open Sans"/>
              </a:rPr>
              <a:t>shall</a:t>
            </a:r>
            <a:r>
              <a:rPr b="0" i="0" lang="en" sz="1200" u="none" cap="none" strike="noStrike">
                <a:solidFill>
                  <a:schemeClr val="dk1"/>
                </a:solidFill>
                <a:latin typeface="Open Sans"/>
                <a:ea typeface="Open Sans"/>
                <a:cs typeface="Open Sans"/>
                <a:sym typeface="Open Sans"/>
              </a:rPr>
              <a:t> be publicly available no later than the publication of the research, assigned a permissive software license</a:t>
            </a:r>
            <a:r>
              <a:rPr b="0" i="0" lang="en" sz="1200" u="none" cap="none" strike="noStrike">
                <a:solidFill>
                  <a:srgbClr val="1155CC"/>
                </a:solidFill>
                <a:latin typeface="Open Sans"/>
                <a:ea typeface="Open Sans"/>
                <a:cs typeface="Open Sans"/>
                <a:sym typeface="Open Sans"/>
              </a:rPr>
              <a:t>, and be citable</a:t>
            </a:r>
            <a:r>
              <a:rPr b="0" i="0" lang="en" sz="1200" u="none" cap="none" strike="noStrike">
                <a:solidFill>
                  <a:schemeClr val="dk1"/>
                </a:solidFill>
                <a:latin typeface="Open Sans"/>
                <a:ea typeface="Open Sans"/>
                <a:cs typeface="Open Sans"/>
                <a:sym typeface="Open Sans"/>
              </a:rPr>
              <a:t>.  </a:t>
            </a:r>
            <a:endParaRPr b="0" i="0" sz="1200" u="none" cap="none" strike="noStrike">
              <a:solidFill>
                <a:schemeClr val="dk1"/>
              </a:solidFill>
              <a:latin typeface="Open Sans"/>
              <a:ea typeface="Open Sans"/>
              <a:cs typeface="Open Sans"/>
              <a:sym typeface="Open Sans"/>
            </a:endParaRPr>
          </a:p>
          <a:p>
            <a:pPr indent="0" lvl="0" marL="0" marR="0" rtl="0" algn="l">
              <a:lnSpc>
                <a:spcPct val="115000"/>
              </a:lnSpc>
              <a:spcBef>
                <a:spcPts val="1600"/>
              </a:spcBef>
              <a:spcAft>
                <a:spcPts val="0"/>
              </a:spcAft>
              <a:buClr>
                <a:srgbClr val="000000"/>
              </a:buClr>
              <a:buSzPts val="800"/>
              <a:buFont typeface="Arial"/>
              <a:buNone/>
            </a:pPr>
            <a:r>
              <a:rPr b="1" i="0" lang="en" sz="1200" u="none" cap="none" strike="noStrike">
                <a:solidFill>
                  <a:srgbClr val="1155CC"/>
                </a:solidFill>
                <a:latin typeface="Open Sans"/>
                <a:ea typeface="Open Sans"/>
                <a:cs typeface="Open Sans"/>
                <a:sym typeface="Open Sans"/>
              </a:rPr>
              <a:t>Mission software</a:t>
            </a:r>
            <a:r>
              <a:rPr b="0" i="0" lang="en" sz="1200" u="none" cap="none" strike="noStrike">
                <a:solidFill>
                  <a:srgbClr val="1155CC"/>
                </a:solidFill>
                <a:latin typeface="Open Sans"/>
                <a:ea typeface="Open Sans"/>
                <a:cs typeface="Open Sans"/>
                <a:sym typeface="Open Sans"/>
              </a:rPr>
              <a:t> shall additionally be developed openly in a publicly accessible, version-controlled platform that allows for contributions and engagement from the community. </a:t>
            </a:r>
            <a:endParaRPr b="0" i="0" sz="1200" u="none" cap="none" strike="noStrike">
              <a:solidFill>
                <a:srgbClr val="1155CC"/>
              </a:solidFill>
              <a:latin typeface="Open Sans"/>
              <a:ea typeface="Open Sans"/>
              <a:cs typeface="Open Sans"/>
              <a:sym typeface="Open Sans"/>
            </a:endParaRPr>
          </a:p>
          <a:p>
            <a:pPr indent="0" lvl="0" marL="0" marR="0" rtl="0" algn="l">
              <a:lnSpc>
                <a:spcPct val="115000"/>
              </a:lnSpc>
              <a:spcBef>
                <a:spcPts val="1600"/>
              </a:spcBef>
              <a:spcAft>
                <a:spcPts val="0"/>
              </a:spcAft>
              <a:buClr>
                <a:srgbClr val="000000"/>
              </a:buClr>
              <a:buSzPts val="800"/>
              <a:buFont typeface="Arial"/>
              <a:buNone/>
            </a:pPr>
            <a:r>
              <a:t/>
            </a:r>
            <a:endParaRPr b="0" i="0" sz="1200" u="none" cap="none" strike="noStrike">
              <a:solidFill>
                <a:schemeClr val="dk1"/>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1200"/>
              <a:buFont typeface="Arial"/>
              <a:buNone/>
            </a:pPr>
            <a:r>
              <a:t/>
            </a:r>
            <a:endParaRPr b="0" i="0" sz="1200" u="none" cap="none" strike="noStrike">
              <a:solidFill>
                <a:schemeClr val="dk1"/>
              </a:solidFill>
              <a:latin typeface="Roboto"/>
              <a:ea typeface="Roboto"/>
              <a:cs typeface="Roboto"/>
              <a:sym typeface="Roboto"/>
            </a:endParaRPr>
          </a:p>
        </p:txBody>
      </p:sp>
      <p:cxnSp>
        <p:nvCxnSpPr>
          <p:cNvPr id="421" name="Google Shape;421;g16e2d61158a_0_223"/>
          <p:cNvCxnSpPr/>
          <p:nvPr/>
        </p:nvCxnSpPr>
        <p:spPr>
          <a:xfrm>
            <a:off x="2947275" y="1125300"/>
            <a:ext cx="0" cy="2844900"/>
          </a:xfrm>
          <a:prstGeom prst="straightConnector1">
            <a:avLst/>
          </a:prstGeom>
          <a:noFill/>
          <a:ln cap="flat" cmpd="sng" w="28575">
            <a:solidFill>
              <a:srgbClr val="192D49"/>
            </a:solidFill>
            <a:prstDash val="solid"/>
            <a:round/>
            <a:headEnd len="sm" w="sm" type="none"/>
            <a:tailEnd len="sm" w="sm" type="none"/>
          </a:ln>
        </p:spPr>
      </p:cxnSp>
      <p:cxnSp>
        <p:nvCxnSpPr>
          <p:cNvPr id="422" name="Google Shape;422;g16e2d61158a_0_223"/>
          <p:cNvCxnSpPr/>
          <p:nvPr/>
        </p:nvCxnSpPr>
        <p:spPr>
          <a:xfrm>
            <a:off x="5770800" y="1125300"/>
            <a:ext cx="0" cy="2844900"/>
          </a:xfrm>
          <a:prstGeom prst="straightConnector1">
            <a:avLst/>
          </a:prstGeom>
          <a:noFill/>
          <a:ln cap="flat" cmpd="sng" w="28575">
            <a:solidFill>
              <a:srgbClr val="192D49"/>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158b061d41d_0_566"/>
          <p:cNvSpPr txBox="1"/>
          <p:nvPr>
            <p:ph type="title"/>
          </p:nvPr>
        </p:nvSpPr>
        <p:spPr>
          <a:xfrm>
            <a:off x="311700" y="445025"/>
            <a:ext cx="8520600" cy="484800"/>
          </a:xfrm>
          <a:prstGeom prst="rect">
            <a:avLst/>
          </a:prstGeom>
          <a:noFill/>
          <a:ln>
            <a:noFill/>
          </a:ln>
        </p:spPr>
        <p:txBody>
          <a:bodyPr anchorCtr="0" anchor="ctr" bIns="34275" lIns="68575" spcFirstLastPara="1" rIns="68575" wrap="square" tIns="34275">
            <a:spAutoFit/>
          </a:bodyPr>
          <a:lstStyle/>
          <a:p>
            <a:pPr indent="0" lvl="0" marL="0" rtl="0" algn="l">
              <a:lnSpc>
                <a:spcPct val="90000"/>
              </a:lnSpc>
              <a:spcBef>
                <a:spcPts val="0"/>
              </a:spcBef>
              <a:spcAft>
                <a:spcPts val="0"/>
              </a:spcAft>
              <a:buSzPts val="3000"/>
              <a:buNone/>
            </a:pPr>
            <a:r>
              <a:rPr b="1" lang="en">
                <a:latin typeface="Open Sans"/>
                <a:ea typeface="Open Sans"/>
                <a:cs typeface="Open Sans"/>
                <a:sym typeface="Open Sans"/>
              </a:rPr>
              <a:t>Overview of the implementation SPD-41a</a:t>
            </a:r>
            <a:endParaRPr b="1">
              <a:latin typeface="Open Sans"/>
              <a:ea typeface="Open Sans"/>
              <a:cs typeface="Open Sans"/>
              <a:sym typeface="Open Sans"/>
            </a:endParaRPr>
          </a:p>
        </p:txBody>
      </p:sp>
      <p:sp>
        <p:nvSpPr>
          <p:cNvPr id="428" name="Google Shape;428;g158b061d41d_0_566"/>
          <p:cNvSpPr txBox="1"/>
          <p:nvPr>
            <p:ph idx="1" type="body"/>
          </p:nvPr>
        </p:nvSpPr>
        <p:spPr>
          <a:xfrm>
            <a:off x="311700" y="1152475"/>
            <a:ext cx="8520600" cy="3388500"/>
          </a:xfrm>
          <a:prstGeom prst="rect">
            <a:avLst/>
          </a:prstGeom>
          <a:noFill/>
          <a:ln>
            <a:noFill/>
          </a:ln>
        </p:spPr>
        <p:txBody>
          <a:bodyPr anchorCtr="0" anchor="t" bIns="34275" lIns="68575" spcFirstLastPara="1" rIns="68575" wrap="square" tIns="34275">
            <a:spAutoFit/>
          </a:bodyPr>
          <a:lstStyle/>
          <a:p>
            <a:pPr indent="0" lvl="0" marL="0" rtl="0" algn="l">
              <a:lnSpc>
                <a:spcPct val="115000"/>
              </a:lnSpc>
              <a:spcBef>
                <a:spcPts val="0"/>
              </a:spcBef>
              <a:spcAft>
                <a:spcPts val="0"/>
              </a:spcAft>
              <a:buSzPts val="1400"/>
              <a:buNone/>
            </a:pPr>
            <a:r>
              <a:rPr lang="en" sz="1900">
                <a:latin typeface="Open Sans"/>
                <a:ea typeface="Open Sans"/>
                <a:cs typeface="Open Sans"/>
                <a:sym typeface="Open Sans"/>
              </a:rPr>
              <a:t>Future implementation plans include:</a:t>
            </a:r>
            <a:endParaRPr sz="1900">
              <a:latin typeface="Open Sans"/>
              <a:ea typeface="Open Sans"/>
              <a:cs typeface="Open Sans"/>
              <a:sym typeface="Open Sans"/>
            </a:endParaRPr>
          </a:p>
          <a:p>
            <a:pPr indent="-349250" lvl="0" marL="457200" rtl="0" algn="l">
              <a:lnSpc>
                <a:spcPct val="115000"/>
              </a:lnSpc>
              <a:spcBef>
                <a:spcPts val="0"/>
              </a:spcBef>
              <a:spcAft>
                <a:spcPts val="0"/>
              </a:spcAft>
              <a:buSzPts val="1900"/>
              <a:buFont typeface="Open Sans"/>
              <a:buChar char="●"/>
            </a:pPr>
            <a:r>
              <a:rPr lang="en" sz="1900">
                <a:latin typeface="Open Sans"/>
                <a:ea typeface="Open Sans"/>
                <a:cs typeface="Open Sans"/>
                <a:sym typeface="Open Sans"/>
              </a:rPr>
              <a:t>Improving Software release process for NASA scientist</a:t>
            </a:r>
            <a:endParaRPr sz="1900">
              <a:latin typeface="Open Sans"/>
              <a:ea typeface="Open Sans"/>
              <a:cs typeface="Open Sans"/>
              <a:sym typeface="Open Sans"/>
            </a:endParaRPr>
          </a:p>
          <a:p>
            <a:pPr indent="-349250" lvl="0" marL="457200" rtl="0" algn="l">
              <a:lnSpc>
                <a:spcPct val="115000"/>
              </a:lnSpc>
              <a:spcBef>
                <a:spcPts val="0"/>
              </a:spcBef>
              <a:spcAft>
                <a:spcPts val="0"/>
              </a:spcAft>
              <a:buSzPts val="1900"/>
              <a:buFont typeface="Open Sans"/>
              <a:buChar char="●"/>
            </a:pPr>
            <a:r>
              <a:rPr lang="en" sz="1900">
                <a:latin typeface="Open Sans"/>
                <a:ea typeface="Open Sans"/>
                <a:cs typeface="Open Sans"/>
                <a:sym typeface="Open Sans"/>
              </a:rPr>
              <a:t>Guidance for awards, contracts, solicitations, and Announcement of Opportunities; PIs should include these costs in proposals</a:t>
            </a:r>
            <a:endParaRPr sz="1900">
              <a:latin typeface="Open Sans"/>
              <a:ea typeface="Open Sans"/>
              <a:cs typeface="Open Sans"/>
              <a:sym typeface="Open Sans"/>
            </a:endParaRPr>
          </a:p>
          <a:p>
            <a:pPr indent="-349250" lvl="0" marL="457200" rtl="0" algn="l">
              <a:lnSpc>
                <a:spcPct val="115000"/>
              </a:lnSpc>
              <a:spcBef>
                <a:spcPts val="0"/>
              </a:spcBef>
              <a:spcAft>
                <a:spcPts val="0"/>
              </a:spcAft>
              <a:buSzPts val="1900"/>
              <a:buFont typeface="Open Sans"/>
              <a:buChar char="●"/>
            </a:pPr>
            <a:r>
              <a:rPr lang="en" sz="1900">
                <a:latin typeface="Open Sans"/>
                <a:ea typeface="Open Sans"/>
                <a:cs typeface="Open Sans"/>
                <a:sym typeface="Open Sans"/>
              </a:rPr>
              <a:t>Incentives for the community to make the transition - e.g ROSES22 F8. Supplement for Open Source Software</a:t>
            </a:r>
            <a:endParaRPr sz="19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600"/>
              <a:buFont typeface="Arial"/>
              <a:buNone/>
            </a:pPr>
            <a:r>
              <a:t/>
            </a:r>
            <a:endParaRPr sz="19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600"/>
              <a:buFont typeface="Arial"/>
              <a:buNone/>
            </a:pPr>
            <a:r>
              <a:rPr lang="en" sz="1900">
                <a:latin typeface="Open Sans"/>
                <a:ea typeface="Open Sans"/>
                <a:cs typeface="Open Sans"/>
                <a:sym typeface="Open Sans"/>
              </a:rPr>
              <a:t>SPD-41a is </a:t>
            </a:r>
            <a:r>
              <a:rPr b="1" i="1" lang="en" sz="1900">
                <a:latin typeface="Open Sans"/>
                <a:ea typeface="Open Sans"/>
                <a:cs typeface="Open Sans"/>
                <a:sym typeface="Open Sans"/>
              </a:rPr>
              <a:t>forward looking</a:t>
            </a:r>
            <a:r>
              <a:rPr lang="en" sz="1900">
                <a:latin typeface="Open Sans"/>
                <a:ea typeface="Open Sans"/>
                <a:cs typeface="Open Sans"/>
                <a:sym typeface="Open Sans"/>
              </a:rPr>
              <a:t> - it is meant to apply to work going forward. Existing missions and investigations should adopt parts of this policy consistent with available resources.</a:t>
            </a:r>
            <a:endParaRPr/>
          </a:p>
        </p:txBody>
      </p:sp>
      <p:cxnSp>
        <p:nvCxnSpPr>
          <p:cNvPr id="429" name="Google Shape;429;g158b061d41d_0_566"/>
          <p:cNvCxnSpPr/>
          <p:nvPr/>
        </p:nvCxnSpPr>
        <p:spPr>
          <a:xfrm>
            <a:off x="416888" y="1043063"/>
            <a:ext cx="7452300" cy="0"/>
          </a:xfrm>
          <a:prstGeom prst="straightConnector1">
            <a:avLst/>
          </a:prstGeom>
          <a:noFill/>
          <a:ln cap="flat" cmpd="sng" w="38100">
            <a:solidFill>
              <a:srgbClr val="1C4587"/>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16e2d61158a_0_437"/>
          <p:cNvSpPr txBox="1"/>
          <p:nvPr>
            <p:ph type="title"/>
          </p:nvPr>
        </p:nvSpPr>
        <p:spPr>
          <a:xfrm>
            <a:off x="311700" y="445025"/>
            <a:ext cx="8520600" cy="484800"/>
          </a:xfrm>
          <a:prstGeom prst="rect">
            <a:avLst/>
          </a:prstGeom>
          <a:noFill/>
          <a:ln>
            <a:noFill/>
          </a:ln>
        </p:spPr>
        <p:txBody>
          <a:bodyPr anchorCtr="0" anchor="ctr" bIns="34275" lIns="68575" spcFirstLastPara="1" rIns="68575" wrap="square" tIns="34275">
            <a:spAutoFit/>
          </a:bodyPr>
          <a:lstStyle/>
          <a:p>
            <a:pPr indent="0" lvl="0" marL="0" rtl="0" algn="l">
              <a:lnSpc>
                <a:spcPct val="90000"/>
              </a:lnSpc>
              <a:spcBef>
                <a:spcPts val="0"/>
              </a:spcBef>
              <a:spcAft>
                <a:spcPts val="0"/>
              </a:spcAft>
              <a:buSzPts val="3000"/>
              <a:buNone/>
            </a:pPr>
            <a:r>
              <a:rPr b="1" lang="en">
                <a:latin typeface="Open Sans"/>
                <a:ea typeface="Open Sans"/>
                <a:cs typeface="Open Sans"/>
                <a:sym typeface="Open Sans"/>
              </a:rPr>
              <a:t>Open Science Guidance</a:t>
            </a:r>
            <a:endParaRPr b="1">
              <a:latin typeface="Open Sans"/>
              <a:ea typeface="Open Sans"/>
              <a:cs typeface="Open Sans"/>
              <a:sym typeface="Open Sans"/>
            </a:endParaRPr>
          </a:p>
        </p:txBody>
      </p:sp>
      <p:sp>
        <p:nvSpPr>
          <p:cNvPr id="435" name="Google Shape;435;g16e2d61158a_0_437"/>
          <p:cNvSpPr txBox="1"/>
          <p:nvPr>
            <p:ph idx="1" type="body"/>
          </p:nvPr>
        </p:nvSpPr>
        <p:spPr>
          <a:xfrm>
            <a:off x="311700" y="1152475"/>
            <a:ext cx="8520600" cy="4241700"/>
          </a:xfrm>
          <a:prstGeom prst="rect">
            <a:avLst/>
          </a:prstGeom>
          <a:noFill/>
          <a:ln>
            <a:noFill/>
          </a:ln>
        </p:spPr>
        <p:txBody>
          <a:bodyPr anchorCtr="0" anchor="t" bIns="34275" lIns="68575" spcFirstLastPara="1" rIns="68575" wrap="square" tIns="34275">
            <a:spAutoFit/>
          </a:bodyPr>
          <a:lstStyle/>
          <a:p>
            <a:pPr indent="0" lvl="0" marL="0" rtl="0" algn="l">
              <a:lnSpc>
                <a:spcPct val="115000"/>
              </a:lnSpc>
              <a:spcBef>
                <a:spcPts val="0"/>
              </a:spcBef>
              <a:spcAft>
                <a:spcPts val="0"/>
              </a:spcAft>
              <a:buSzPts val="1400"/>
              <a:buNone/>
            </a:pPr>
            <a:r>
              <a:rPr lang="en" sz="1800">
                <a:latin typeface="Open Sans"/>
                <a:ea typeface="Open Sans"/>
                <a:cs typeface="Open Sans"/>
                <a:sym typeface="Open Sans"/>
              </a:rPr>
              <a:t>Developing processes to incorporate </a:t>
            </a:r>
            <a:r>
              <a:rPr lang="en" sz="1800">
                <a:latin typeface="Open Sans"/>
                <a:ea typeface="Open Sans"/>
                <a:cs typeface="Open Sans"/>
                <a:sym typeface="Open Sans"/>
              </a:rPr>
              <a:t>community</a:t>
            </a:r>
            <a:r>
              <a:rPr lang="en" sz="1800">
                <a:latin typeface="Open Sans"/>
                <a:ea typeface="Open Sans"/>
                <a:cs typeface="Open Sans"/>
                <a:sym typeface="Open Sans"/>
              </a:rPr>
              <a:t> best practices and community-led development of Open Science guidelines </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 sz="1800">
                <a:latin typeface="Open Sans"/>
                <a:ea typeface="Open Sans"/>
                <a:cs typeface="Open Sans"/>
                <a:sym typeface="Open Sans"/>
              </a:rPr>
              <a:t>Adopt practices already in place in our community especially those developed through standards groups (IVOA, IPDA, SPASE, RDA, FAIR)</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 sz="1800">
                <a:latin typeface="Open Sans"/>
                <a:ea typeface="Open Sans"/>
                <a:cs typeface="Open Sans"/>
                <a:sym typeface="Open Sans"/>
              </a:rPr>
              <a:t>Establish community-led guidelines for how to practice open science for our researchers, missions, and data repositories</a:t>
            </a:r>
            <a:endParaRPr sz="1800">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rgbClr val="434343"/>
                </a:solidFill>
                <a:latin typeface="Raleway"/>
                <a:ea typeface="Raleway"/>
                <a:cs typeface="Raleway"/>
                <a:sym typeface="Raleway"/>
              </a:rPr>
              <a:t>Example: </a:t>
            </a:r>
            <a:r>
              <a:rPr lang="en" sz="1800">
                <a:solidFill>
                  <a:srgbClr val="434343"/>
                </a:solidFill>
                <a:latin typeface="Raleway"/>
                <a:ea typeface="Raleway"/>
                <a:cs typeface="Raleway"/>
                <a:sym typeface="Raleway"/>
              </a:rPr>
              <a:t>Open Science Guidelines working group (Led: Mark Parsons) developed a request for comment DOI policy for SMD Data Repositories. </a:t>
            </a:r>
            <a:endParaRPr b="1" sz="1800">
              <a:solidFill>
                <a:srgbClr val="434343"/>
              </a:solidFill>
              <a:latin typeface="Raleway"/>
              <a:ea typeface="Raleway"/>
              <a:cs typeface="Raleway"/>
              <a:sym typeface="Raleway"/>
            </a:endParaRPr>
          </a:p>
          <a:p>
            <a:pPr indent="0" lvl="0" marL="0" rtl="0" algn="l">
              <a:lnSpc>
                <a:spcPct val="115000"/>
              </a:lnSpc>
              <a:spcBef>
                <a:spcPts val="1600"/>
              </a:spcBef>
              <a:spcAft>
                <a:spcPts val="0"/>
              </a:spcAft>
              <a:buNone/>
            </a:pPr>
            <a:r>
              <a:rPr b="1" lang="en" sz="1700">
                <a:solidFill>
                  <a:srgbClr val="434343"/>
                </a:solidFill>
                <a:latin typeface="Raleway"/>
                <a:ea typeface="Raleway"/>
                <a:cs typeface="Raleway"/>
                <a:sym typeface="Raleway"/>
              </a:rPr>
              <a:t>Now out for comment. Please review and comment! </a:t>
            </a:r>
            <a:r>
              <a:rPr b="1" lang="en" sz="1700" u="sng">
                <a:solidFill>
                  <a:srgbClr val="434343"/>
                </a:solidFill>
                <a:latin typeface="Raleway"/>
                <a:ea typeface="Raleway"/>
                <a:cs typeface="Raleway"/>
                <a:sym typeface="Raleway"/>
                <a:hlinkClick r:id="rId3">
                  <a:extLst>
                    <a:ext uri="{A12FA001-AC4F-418D-AE19-62706E023703}">
                      <ahyp:hlinkClr val="tx"/>
                    </a:ext>
                  </a:extLst>
                </a:hlinkClick>
              </a:rPr>
              <a:t>https://github.com/nasa/smd-open-science-guidelines</a:t>
            </a:r>
            <a:r>
              <a:rPr b="1" lang="en" sz="1700">
                <a:solidFill>
                  <a:srgbClr val="434343"/>
                </a:solidFill>
                <a:latin typeface="Raleway"/>
                <a:ea typeface="Raleway"/>
                <a:cs typeface="Raleway"/>
                <a:sym typeface="Raleway"/>
              </a:rPr>
              <a:t> </a:t>
            </a:r>
            <a:endParaRPr b="1" sz="1700">
              <a:solidFill>
                <a:srgbClr val="434343"/>
              </a:solidFill>
              <a:latin typeface="Raleway"/>
              <a:ea typeface="Raleway"/>
              <a:cs typeface="Raleway"/>
              <a:sym typeface="Raleway"/>
            </a:endParaRPr>
          </a:p>
          <a:p>
            <a:pPr indent="0" lvl="0" marL="0" rtl="0" algn="l">
              <a:lnSpc>
                <a:spcPct val="115000"/>
              </a:lnSpc>
              <a:spcBef>
                <a:spcPts val="1600"/>
              </a:spcBef>
              <a:spcAft>
                <a:spcPts val="0"/>
              </a:spcAft>
              <a:buClr>
                <a:schemeClr val="dk1"/>
              </a:buClr>
              <a:buSzPts val="600"/>
              <a:buFont typeface="Arial"/>
              <a:buNone/>
            </a:pPr>
            <a:r>
              <a:t/>
            </a:r>
            <a:endParaRPr sz="1900">
              <a:latin typeface="Open Sans"/>
              <a:ea typeface="Open Sans"/>
              <a:cs typeface="Open Sans"/>
              <a:sym typeface="Open Sans"/>
            </a:endParaRPr>
          </a:p>
        </p:txBody>
      </p:sp>
      <p:cxnSp>
        <p:nvCxnSpPr>
          <p:cNvPr id="436" name="Google Shape;436;g16e2d61158a_0_437"/>
          <p:cNvCxnSpPr/>
          <p:nvPr/>
        </p:nvCxnSpPr>
        <p:spPr>
          <a:xfrm>
            <a:off x="416888" y="1043063"/>
            <a:ext cx="7452300" cy="0"/>
          </a:xfrm>
          <a:prstGeom prst="straightConnector1">
            <a:avLst/>
          </a:prstGeom>
          <a:noFill/>
          <a:ln cap="flat" cmpd="sng" w="38100">
            <a:solidFill>
              <a:srgbClr val="1C4587"/>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16e2d61158a_0_449"/>
          <p:cNvSpPr txBox="1"/>
          <p:nvPr>
            <p:ph type="title"/>
          </p:nvPr>
        </p:nvSpPr>
        <p:spPr>
          <a:xfrm>
            <a:off x="377850" y="391575"/>
            <a:ext cx="8388300" cy="438600"/>
          </a:xfrm>
          <a:prstGeom prst="rect">
            <a:avLst/>
          </a:prstGeom>
        </p:spPr>
        <p:txBody>
          <a:bodyPr anchorCtr="0" anchor="ctr" bIns="34275" lIns="68575" spcFirstLastPara="1" rIns="68575" wrap="square" tIns="34275">
            <a:spAutoFit/>
          </a:bodyPr>
          <a:lstStyle/>
          <a:p>
            <a:pPr indent="0" lvl="0" marL="0" rtl="0" algn="ctr">
              <a:spcBef>
                <a:spcPts val="0"/>
              </a:spcBef>
              <a:spcAft>
                <a:spcPts val="0"/>
              </a:spcAft>
              <a:buNone/>
            </a:pPr>
            <a:r>
              <a:rPr lang="en"/>
              <a:t>Scope: Where on the spectrum below?</a:t>
            </a:r>
            <a:endParaRPr/>
          </a:p>
        </p:txBody>
      </p:sp>
      <p:pic>
        <p:nvPicPr>
          <p:cNvPr id="442" name="Google Shape;442;g16e2d61158a_0_449"/>
          <p:cNvPicPr preferRelativeResize="0"/>
          <p:nvPr/>
        </p:nvPicPr>
        <p:blipFill>
          <a:blip r:embed="rId3">
            <a:alphaModFix/>
          </a:blip>
          <a:stretch>
            <a:fillRect/>
          </a:stretch>
        </p:blipFill>
        <p:spPr>
          <a:xfrm>
            <a:off x="-364443" y="1148350"/>
            <a:ext cx="9813243" cy="2620450"/>
          </a:xfrm>
          <a:prstGeom prst="rect">
            <a:avLst/>
          </a:prstGeom>
          <a:noFill/>
          <a:ln>
            <a:noFill/>
          </a:ln>
        </p:spPr>
      </p:pic>
      <p:sp>
        <p:nvSpPr>
          <p:cNvPr id="443" name="Google Shape;443;g16e2d61158a_0_449"/>
          <p:cNvSpPr txBox="1"/>
          <p:nvPr/>
        </p:nvSpPr>
        <p:spPr>
          <a:xfrm>
            <a:off x="79625" y="4693375"/>
            <a:ext cx="7338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aleway"/>
                <a:ea typeface="Raleway"/>
                <a:cs typeface="Raleway"/>
                <a:sym typeface="Raleway"/>
              </a:rPr>
              <a:t>Figure based on the work of Peter Pulsifer, Carleton University, Ottawa, Canada</a:t>
            </a:r>
            <a:endParaRPr sz="1200">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16e2d61158a_0_443"/>
          <p:cNvSpPr txBox="1"/>
          <p:nvPr>
            <p:ph type="title"/>
          </p:nvPr>
        </p:nvSpPr>
        <p:spPr>
          <a:xfrm>
            <a:off x="311700" y="445025"/>
            <a:ext cx="8520600" cy="484800"/>
          </a:xfrm>
          <a:prstGeom prst="rect">
            <a:avLst/>
          </a:prstGeom>
        </p:spPr>
        <p:txBody>
          <a:bodyPr anchorCtr="0" anchor="ctr" bIns="34275" lIns="68575" spcFirstLastPara="1" rIns="68575" wrap="square" tIns="34275">
            <a:spAutoFit/>
          </a:bodyPr>
          <a:lstStyle/>
          <a:p>
            <a:pPr indent="0" lvl="0" marL="0" rtl="0" algn="l">
              <a:spcBef>
                <a:spcPts val="0"/>
              </a:spcBef>
              <a:spcAft>
                <a:spcPts val="0"/>
              </a:spcAft>
              <a:buNone/>
            </a:pPr>
            <a:r>
              <a:rPr lang="en"/>
              <a:t>Open Licenses</a:t>
            </a:r>
            <a:endParaRPr/>
          </a:p>
        </p:txBody>
      </p:sp>
      <p:sp>
        <p:nvSpPr>
          <p:cNvPr id="449" name="Google Shape;449;g16e2d61158a_0_443"/>
          <p:cNvSpPr txBox="1"/>
          <p:nvPr>
            <p:ph idx="1" type="body"/>
          </p:nvPr>
        </p:nvSpPr>
        <p:spPr>
          <a:xfrm>
            <a:off x="311700" y="1005150"/>
            <a:ext cx="8520600" cy="4061400"/>
          </a:xfrm>
          <a:prstGeom prst="rect">
            <a:avLst/>
          </a:prstGeom>
        </p:spPr>
        <p:txBody>
          <a:bodyPr anchorCtr="0" anchor="t" bIns="34275" lIns="68575" spcFirstLastPara="1" rIns="68575" wrap="square" tIns="34275">
            <a:spAutoFit/>
          </a:bodyPr>
          <a:lstStyle/>
          <a:p>
            <a:pPr indent="0" lvl="0" marL="0" rtl="0" algn="l">
              <a:lnSpc>
                <a:spcPct val="115000"/>
              </a:lnSpc>
              <a:spcBef>
                <a:spcPts val="0"/>
              </a:spcBef>
              <a:spcAft>
                <a:spcPts val="0"/>
              </a:spcAft>
              <a:buNone/>
            </a:pPr>
            <a:r>
              <a:rPr lang="en" sz="1900">
                <a:latin typeface="Open Sans"/>
                <a:ea typeface="Open Sans"/>
                <a:cs typeface="Open Sans"/>
                <a:sym typeface="Open Sans"/>
              </a:rPr>
              <a:t>SMD’s policy is that scientific data should be released with a Creative Commons Zero license if there are no other restrictions on the data.</a:t>
            </a:r>
            <a:endParaRPr sz="1900">
              <a:latin typeface="Open Sans"/>
              <a:ea typeface="Open Sans"/>
              <a:cs typeface="Open Sans"/>
              <a:sym typeface="Open Sans"/>
            </a:endParaRPr>
          </a:p>
          <a:p>
            <a:pPr indent="0" lvl="0" marL="0" rtl="0" algn="l">
              <a:lnSpc>
                <a:spcPct val="115000"/>
              </a:lnSpc>
              <a:spcBef>
                <a:spcPts val="0"/>
              </a:spcBef>
              <a:spcAft>
                <a:spcPts val="0"/>
              </a:spcAft>
              <a:buNone/>
            </a:pPr>
            <a:r>
              <a:t/>
            </a:r>
            <a:endParaRPr sz="1900">
              <a:latin typeface="Open Sans"/>
              <a:ea typeface="Open Sans"/>
              <a:cs typeface="Open Sans"/>
              <a:sym typeface="Open Sans"/>
            </a:endParaRPr>
          </a:p>
          <a:p>
            <a:pPr indent="0" lvl="0" marL="0" rtl="0" algn="l">
              <a:lnSpc>
                <a:spcPct val="115000"/>
              </a:lnSpc>
              <a:spcBef>
                <a:spcPts val="0"/>
              </a:spcBef>
              <a:spcAft>
                <a:spcPts val="0"/>
              </a:spcAft>
              <a:buNone/>
            </a:pPr>
            <a:r>
              <a:rPr lang="en" sz="1900">
                <a:latin typeface="Open Sans"/>
                <a:ea typeface="Open Sans"/>
                <a:cs typeface="Open Sans"/>
                <a:sym typeface="Open Sans"/>
              </a:rPr>
              <a:t>This provides a clear license that the data is in the worldwide public domain and that there are no restrictions on how to use the data. </a:t>
            </a:r>
            <a:endParaRPr sz="1900">
              <a:latin typeface="Open Sans"/>
              <a:ea typeface="Open Sans"/>
              <a:cs typeface="Open Sans"/>
              <a:sym typeface="Open Sans"/>
            </a:endParaRPr>
          </a:p>
          <a:p>
            <a:pPr indent="0" lvl="0" marL="0" rtl="0" algn="l">
              <a:lnSpc>
                <a:spcPct val="115000"/>
              </a:lnSpc>
              <a:spcBef>
                <a:spcPts val="0"/>
              </a:spcBef>
              <a:spcAft>
                <a:spcPts val="0"/>
              </a:spcAft>
              <a:buNone/>
            </a:pPr>
            <a:r>
              <a:t/>
            </a:r>
            <a:endParaRPr sz="1900">
              <a:latin typeface="Open Sans"/>
              <a:ea typeface="Open Sans"/>
              <a:cs typeface="Open Sans"/>
              <a:sym typeface="Open Sans"/>
            </a:endParaRPr>
          </a:p>
          <a:p>
            <a:pPr indent="0" lvl="0" marL="0" rtl="0" algn="l">
              <a:lnSpc>
                <a:spcPct val="115000"/>
              </a:lnSpc>
              <a:spcBef>
                <a:spcPts val="0"/>
              </a:spcBef>
              <a:spcAft>
                <a:spcPts val="0"/>
              </a:spcAft>
              <a:buNone/>
            </a:pPr>
            <a:r>
              <a:rPr b="1" lang="en" sz="1900">
                <a:latin typeface="Open Sans"/>
                <a:ea typeface="Open Sans"/>
                <a:cs typeface="Open Sans"/>
                <a:sym typeface="Open Sans"/>
              </a:rPr>
              <a:t>Why? </a:t>
            </a:r>
            <a:endParaRPr b="1" sz="1900">
              <a:latin typeface="Open Sans"/>
              <a:ea typeface="Open Sans"/>
              <a:cs typeface="Open Sans"/>
              <a:sym typeface="Open Sans"/>
            </a:endParaRPr>
          </a:p>
          <a:p>
            <a:pPr indent="0" lvl="0" marL="0" rtl="0" algn="l">
              <a:lnSpc>
                <a:spcPct val="115000"/>
              </a:lnSpc>
              <a:spcBef>
                <a:spcPts val="0"/>
              </a:spcBef>
              <a:spcAft>
                <a:spcPts val="0"/>
              </a:spcAft>
              <a:buNone/>
            </a:pPr>
            <a:r>
              <a:rPr lang="en" sz="1900">
                <a:latin typeface="Open Sans"/>
                <a:ea typeface="Open Sans"/>
                <a:cs typeface="Open Sans"/>
                <a:sym typeface="Open Sans"/>
              </a:rPr>
              <a:t>It’s the law: Open Government Data Act of 2018 specificies US public data assets should be released with a license “</a:t>
            </a:r>
            <a:r>
              <a:rPr i="1" lang="en" sz="1900">
                <a:latin typeface="Open Sans"/>
                <a:ea typeface="Open Sans"/>
                <a:cs typeface="Open Sans"/>
                <a:sym typeface="Open Sans"/>
              </a:rPr>
              <a:t>with no restrictions on copying, publishing, distributing, transmitting, citing, or adapting such asset.</a:t>
            </a:r>
            <a:r>
              <a:rPr lang="en" sz="1900">
                <a:latin typeface="Open Sans"/>
                <a:ea typeface="Open Sans"/>
                <a:cs typeface="Open Sans"/>
                <a:sym typeface="Open Sans"/>
              </a:rPr>
              <a:t>”  Unless otherwise restricted, US government works are also usually in the public domain.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16e2d61158a_0_535"/>
          <p:cNvSpPr txBox="1"/>
          <p:nvPr>
            <p:ph type="title"/>
          </p:nvPr>
        </p:nvSpPr>
        <p:spPr>
          <a:xfrm>
            <a:off x="311700" y="445025"/>
            <a:ext cx="8520600" cy="484800"/>
          </a:xfrm>
          <a:prstGeom prst="rect">
            <a:avLst/>
          </a:prstGeom>
        </p:spPr>
        <p:txBody>
          <a:bodyPr anchorCtr="0" anchor="ctr" bIns="34275" lIns="68575" spcFirstLastPara="1" rIns="68575" wrap="square" tIns="34275">
            <a:spAutoFit/>
          </a:bodyPr>
          <a:lstStyle/>
          <a:p>
            <a:pPr indent="0" lvl="0" marL="0" rtl="0" algn="l">
              <a:spcBef>
                <a:spcPts val="0"/>
              </a:spcBef>
              <a:spcAft>
                <a:spcPts val="0"/>
              </a:spcAft>
              <a:buNone/>
            </a:pPr>
            <a:r>
              <a:rPr lang="en"/>
              <a:t>Open Licenses</a:t>
            </a:r>
            <a:endParaRPr/>
          </a:p>
        </p:txBody>
      </p:sp>
      <p:sp>
        <p:nvSpPr>
          <p:cNvPr id="455" name="Google Shape;455;g16e2d61158a_0_535"/>
          <p:cNvSpPr txBox="1"/>
          <p:nvPr>
            <p:ph idx="1" type="body"/>
          </p:nvPr>
        </p:nvSpPr>
        <p:spPr>
          <a:xfrm>
            <a:off x="311700" y="1152475"/>
            <a:ext cx="8520600" cy="3724800"/>
          </a:xfrm>
          <a:prstGeom prst="rect">
            <a:avLst/>
          </a:prstGeom>
        </p:spPr>
        <p:txBody>
          <a:bodyPr anchorCtr="0" anchor="t" bIns="34275" lIns="68575" spcFirstLastPara="1" rIns="68575" wrap="square" tIns="34275">
            <a:spAutoFit/>
          </a:bodyPr>
          <a:lstStyle/>
          <a:p>
            <a:pPr indent="0" lvl="0" marL="0" rtl="0" algn="l">
              <a:lnSpc>
                <a:spcPct val="115000"/>
              </a:lnSpc>
              <a:spcBef>
                <a:spcPts val="0"/>
              </a:spcBef>
              <a:spcAft>
                <a:spcPts val="0"/>
              </a:spcAft>
              <a:buNone/>
            </a:pPr>
            <a:r>
              <a:rPr lang="en" sz="1900">
                <a:latin typeface="Open Sans"/>
                <a:ea typeface="Open Sans"/>
                <a:cs typeface="Open Sans"/>
                <a:sym typeface="Open Sans"/>
              </a:rPr>
              <a:t>SMD’s policy is also that scientific data should be cited, however, this is not required. </a:t>
            </a:r>
            <a:endParaRPr sz="1900">
              <a:latin typeface="Open Sans"/>
              <a:ea typeface="Open Sans"/>
              <a:cs typeface="Open Sans"/>
              <a:sym typeface="Open Sans"/>
            </a:endParaRPr>
          </a:p>
          <a:p>
            <a:pPr indent="0" lvl="0" marL="0" rtl="0" algn="l">
              <a:lnSpc>
                <a:spcPct val="115000"/>
              </a:lnSpc>
              <a:spcBef>
                <a:spcPts val="0"/>
              </a:spcBef>
              <a:spcAft>
                <a:spcPts val="0"/>
              </a:spcAft>
              <a:buNone/>
            </a:pPr>
            <a:br>
              <a:rPr lang="en" sz="1900">
                <a:latin typeface="Open Sans"/>
                <a:ea typeface="Open Sans"/>
                <a:cs typeface="Open Sans"/>
                <a:sym typeface="Open Sans"/>
              </a:rPr>
            </a:br>
            <a:r>
              <a:rPr lang="en" sz="1900">
                <a:latin typeface="Open Sans"/>
                <a:ea typeface="Open Sans"/>
                <a:cs typeface="Open Sans"/>
                <a:sym typeface="Open Sans"/>
              </a:rPr>
              <a:t>When using data by scientists, it is </a:t>
            </a:r>
            <a:r>
              <a:rPr i="1" lang="en" sz="1900">
                <a:latin typeface="Open Sans"/>
                <a:ea typeface="Open Sans"/>
                <a:cs typeface="Open Sans"/>
                <a:sym typeface="Open Sans"/>
              </a:rPr>
              <a:t>ethical</a:t>
            </a:r>
            <a:r>
              <a:rPr lang="en" sz="1900">
                <a:latin typeface="Open Sans"/>
                <a:ea typeface="Open Sans"/>
                <a:cs typeface="Open Sans"/>
                <a:sym typeface="Open Sans"/>
              </a:rPr>
              <a:t> to cite the data and should be a </a:t>
            </a:r>
            <a:r>
              <a:rPr i="1" lang="en" sz="1900">
                <a:latin typeface="Open Sans"/>
                <a:ea typeface="Open Sans"/>
                <a:cs typeface="Open Sans"/>
                <a:sym typeface="Open Sans"/>
              </a:rPr>
              <a:t>norm/best practice</a:t>
            </a:r>
            <a:r>
              <a:rPr lang="en" sz="1900">
                <a:latin typeface="Open Sans"/>
                <a:ea typeface="Open Sans"/>
                <a:cs typeface="Open Sans"/>
                <a:sym typeface="Open Sans"/>
              </a:rPr>
              <a:t> for our communities.  It is in the </a:t>
            </a:r>
            <a:r>
              <a:rPr lang="en" sz="1900" u="sng">
                <a:latin typeface="Open Sans"/>
                <a:ea typeface="Open Sans"/>
                <a:cs typeface="Open Sans"/>
                <a:sym typeface="Open Sans"/>
              </a:rPr>
              <a:t>NASA SMD policy</a:t>
            </a:r>
            <a:r>
              <a:rPr lang="en" sz="1900">
                <a:latin typeface="Open Sans"/>
                <a:ea typeface="Open Sans"/>
                <a:cs typeface="Open Sans"/>
                <a:sym typeface="Open Sans"/>
              </a:rPr>
              <a:t> that data should be citable.  </a:t>
            </a:r>
            <a:endParaRPr sz="1900">
              <a:latin typeface="Open Sans"/>
              <a:ea typeface="Open Sans"/>
              <a:cs typeface="Open Sans"/>
              <a:sym typeface="Open Sans"/>
            </a:endParaRPr>
          </a:p>
          <a:p>
            <a:pPr indent="0" lvl="0" marL="0" rtl="0" algn="l">
              <a:lnSpc>
                <a:spcPct val="115000"/>
              </a:lnSpc>
              <a:spcBef>
                <a:spcPts val="0"/>
              </a:spcBef>
              <a:spcAft>
                <a:spcPts val="0"/>
              </a:spcAft>
              <a:buNone/>
            </a:pPr>
            <a:r>
              <a:t/>
            </a:r>
            <a:endParaRPr sz="1900">
              <a:latin typeface="Open Sans"/>
              <a:ea typeface="Open Sans"/>
              <a:cs typeface="Open Sans"/>
              <a:sym typeface="Open Sans"/>
            </a:endParaRPr>
          </a:p>
          <a:p>
            <a:pPr indent="0" lvl="0" marL="0" rtl="0" algn="l">
              <a:lnSpc>
                <a:spcPct val="115000"/>
              </a:lnSpc>
              <a:spcBef>
                <a:spcPts val="0"/>
              </a:spcBef>
              <a:spcAft>
                <a:spcPts val="0"/>
              </a:spcAft>
              <a:buNone/>
            </a:pPr>
            <a:r>
              <a:rPr lang="en" sz="1900">
                <a:latin typeface="Open Sans"/>
                <a:ea typeface="Open Sans"/>
                <a:cs typeface="Open Sans"/>
                <a:sym typeface="Open Sans"/>
              </a:rPr>
              <a:t>How to make sure data is citable? </a:t>
            </a:r>
            <a:endParaRPr sz="1900">
              <a:latin typeface="Open Sans"/>
              <a:ea typeface="Open Sans"/>
              <a:cs typeface="Open Sans"/>
              <a:sym typeface="Open Sans"/>
            </a:endParaRPr>
          </a:p>
          <a:p>
            <a:pPr indent="-349250" lvl="0" marL="457200" rtl="0" algn="l">
              <a:lnSpc>
                <a:spcPct val="115000"/>
              </a:lnSpc>
              <a:spcBef>
                <a:spcPts val="0"/>
              </a:spcBef>
              <a:spcAft>
                <a:spcPts val="0"/>
              </a:spcAft>
              <a:buSzPts val="1900"/>
              <a:buFont typeface="Open Sans"/>
              <a:buAutoNum type="arabicPeriod"/>
            </a:pPr>
            <a:r>
              <a:rPr lang="en" sz="1900">
                <a:latin typeface="Open Sans"/>
                <a:ea typeface="Open Sans"/>
                <a:cs typeface="Open Sans"/>
                <a:sym typeface="Open Sans"/>
              </a:rPr>
              <a:t>Making it clear how to cite the data (have a DOI and clear instructions)</a:t>
            </a:r>
            <a:endParaRPr sz="1900">
              <a:latin typeface="Open Sans"/>
              <a:ea typeface="Open Sans"/>
              <a:cs typeface="Open Sans"/>
              <a:sym typeface="Open Sans"/>
            </a:endParaRPr>
          </a:p>
          <a:p>
            <a:pPr indent="-349250" lvl="0" marL="457200" rtl="0" algn="l">
              <a:lnSpc>
                <a:spcPct val="115000"/>
              </a:lnSpc>
              <a:spcBef>
                <a:spcPts val="0"/>
              </a:spcBef>
              <a:spcAft>
                <a:spcPts val="0"/>
              </a:spcAft>
              <a:buSzPts val="1900"/>
              <a:buFont typeface="Open Sans"/>
              <a:buAutoNum type="arabicPeriod"/>
            </a:pPr>
            <a:r>
              <a:rPr lang="en" sz="1900">
                <a:latin typeface="Open Sans"/>
                <a:ea typeface="Open Sans"/>
                <a:cs typeface="Open Sans"/>
                <a:sym typeface="Open Sans"/>
              </a:rPr>
              <a:t>As a reviewer, check for data citation in articles</a:t>
            </a:r>
            <a:endParaRPr sz="1900">
              <a:latin typeface="Open Sans"/>
              <a:ea typeface="Open Sans"/>
              <a:cs typeface="Open Sans"/>
              <a:sym typeface="Open Sans"/>
            </a:endParaRPr>
          </a:p>
          <a:p>
            <a:pPr indent="-349250" lvl="0" marL="457200" rtl="0" algn="l">
              <a:lnSpc>
                <a:spcPct val="115000"/>
              </a:lnSpc>
              <a:spcBef>
                <a:spcPts val="0"/>
              </a:spcBef>
              <a:spcAft>
                <a:spcPts val="0"/>
              </a:spcAft>
              <a:buSzPts val="1900"/>
              <a:buFont typeface="Open Sans"/>
              <a:buAutoNum type="arabicPeriod"/>
            </a:pPr>
            <a:r>
              <a:rPr lang="en" sz="1900">
                <a:latin typeface="Open Sans"/>
                <a:ea typeface="Open Sans"/>
                <a:cs typeface="Open Sans"/>
                <a:sym typeface="Open Sans"/>
              </a:rPr>
              <a:t>Work with journals to include data citation</a:t>
            </a:r>
            <a:endParaRPr sz="19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16e2d61158a_0_540"/>
          <p:cNvSpPr txBox="1"/>
          <p:nvPr>
            <p:ph type="title"/>
          </p:nvPr>
        </p:nvSpPr>
        <p:spPr>
          <a:xfrm>
            <a:off x="311700" y="445025"/>
            <a:ext cx="8520600" cy="484800"/>
          </a:xfrm>
          <a:prstGeom prst="rect">
            <a:avLst/>
          </a:prstGeom>
        </p:spPr>
        <p:txBody>
          <a:bodyPr anchorCtr="0" anchor="ctr" bIns="34275" lIns="68575" spcFirstLastPara="1" rIns="68575" wrap="square" tIns="34275">
            <a:spAutoFit/>
          </a:bodyPr>
          <a:lstStyle/>
          <a:p>
            <a:pPr indent="0" lvl="0" marL="0" rtl="0" algn="l">
              <a:spcBef>
                <a:spcPts val="0"/>
              </a:spcBef>
              <a:spcAft>
                <a:spcPts val="0"/>
              </a:spcAft>
              <a:buNone/>
            </a:pPr>
            <a:r>
              <a:rPr lang="en"/>
              <a:t>Process of developing licenses</a:t>
            </a:r>
            <a:endParaRPr/>
          </a:p>
        </p:txBody>
      </p:sp>
      <p:sp>
        <p:nvSpPr>
          <p:cNvPr id="461" name="Google Shape;461;g16e2d61158a_0_540"/>
          <p:cNvSpPr txBox="1"/>
          <p:nvPr>
            <p:ph idx="1" type="body"/>
          </p:nvPr>
        </p:nvSpPr>
        <p:spPr>
          <a:xfrm>
            <a:off x="311700" y="1152475"/>
            <a:ext cx="8520600" cy="3219600"/>
          </a:xfrm>
          <a:prstGeom prst="rect">
            <a:avLst/>
          </a:prstGeom>
        </p:spPr>
        <p:txBody>
          <a:bodyPr anchorCtr="0" anchor="t" bIns="34275" lIns="68575" spcFirstLastPara="1" rIns="68575" wrap="square" tIns="34275">
            <a:spAutoFit/>
          </a:bodyPr>
          <a:lstStyle/>
          <a:p>
            <a:pPr indent="0" lvl="0" marL="0" rtl="0" algn="l">
              <a:spcBef>
                <a:spcPts val="800"/>
              </a:spcBef>
              <a:spcAft>
                <a:spcPts val="0"/>
              </a:spcAft>
              <a:buNone/>
            </a:pPr>
            <a:r>
              <a:rPr lang="en" sz="1800"/>
              <a:t>When developing licenses or looking at what license to use on the data, there are many considerations:</a:t>
            </a:r>
            <a:endParaRPr sz="1800"/>
          </a:p>
          <a:p>
            <a:pPr indent="-342900" lvl="0" marL="457200" rtl="0" algn="l">
              <a:spcBef>
                <a:spcPts val="800"/>
              </a:spcBef>
              <a:spcAft>
                <a:spcPts val="0"/>
              </a:spcAft>
              <a:buSzPts val="1800"/>
              <a:buAutoNum type="arabicPeriod"/>
            </a:pPr>
            <a:r>
              <a:rPr b="1" lang="en" sz="1800"/>
              <a:t>Work with Legal</a:t>
            </a:r>
            <a:r>
              <a:rPr lang="en" sz="1800"/>
              <a:t>: Work with legal experts on intellectual property.  Regulations on copyright differ from country to country and on </a:t>
            </a:r>
            <a:r>
              <a:rPr lang="en" sz="1800"/>
              <a:t>different</a:t>
            </a:r>
            <a:r>
              <a:rPr lang="en" sz="1800"/>
              <a:t> types of artifacts (e.g. data vs software).  Also contractor vs grantee vs civil servant may have different conditions. </a:t>
            </a:r>
            <a:endParaRPr sz="1800"/>
          </a:p>
          <a:p>
            <a:pPr indent="-342900" lvl="0" marL="457200" rtl="0" algn="l">
              <a:spcBef>
                <a:spcPts val="0"/>
              </a:spcBef>
              <a:spcAft>
                <a:spcPts val="0"/>
              </a:spcAft>
              <a:buSzPts val="1800"/>
              <a:buAutoNum type="arabicPeriod"/>
            </a:pPr>
            <a:r>
              <a:rPr b="1" lang="en" sz="1800"/>
              <a:t>Use recognized licenses</a:t>
            </a:r>
            <a:r>
              <a:rPr lang="en" sz="1800"/>
              <a:t>:  There already exists common licenses for most needs in the scientific community.  Do not reinvent the wheel. </a:t>
            </a:r>
            <a:endParaRPr sz="1800"/>
          </a:p>
          <a:p>
            <a:pPr indent="-342900" lvl="0" marL="457200" rtl="0" algn="l">
              <a:spcBef>
                <a:spcPts val="0"/>
              </a:spcBef>
              <a:spcAft>
                <a:spcPts val="0"/>
              </a:spcAft>
              <a:buSzPts val="1800"/>
              <a:buAutoNum type="arabicPeriod"/>
            </a:pPr>
            <a:r>
              <a:rPr b="1" lang="en" sz="1800"/>
              <a:t>Use the most open license</a:t>
            </a:r>
            <a:r>
              <a:rPr lang="en" sz="1800"/>
              <a:t>: Make it as easy as possible for others to use your data. Licenses with any restrictions will cause some people to not use your data.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158ddf775f5_1_238"/>
          <p:cNvSpPr txBox="1"/>
          <p:nvPr>
            <p:ph type="ctrTitle"/>
          </p:nvPr>
        </p:nvSpPr>
        <p:spPr>
          <a:xfrm>
            <a:off x="714825" y="2998550"/>
            <a:ext cx="4868400" cy="1446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333"/>
              <a:buNone/>
            </a:pPr>
            <a:r>
              <a:rPr lang="en">
                <a:latin typeface="Open Sans"/>
                <a:ea typeface="Open Sans"/>
                <a:cs typeface="Open Sans"/>
                <a:sym typeface="Open Sans"/>
              </a:rPr>
              <a:t>Back up slides</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158b061d41d_0_333"/>
          <p:cNvSpPr txBox="1"/>
          <p:nvPr>
            <p:ph type="title"/>
          </p:nvPr>
        </p:nvSpPr>
        <p:spPr>
          <a:xfrm>
            <a:off x="311700" y="501300"/>
            <a:ext cx="8520600" cy="457200"/>
          </a:xfrm>
          <a:prstGeom prst="rect">
            <a:avLst/>
          </a:prstGeom>
          <a:noFill/>
          <a:ln>
            <a:noFill/>
          </a:ln>
        </p:spPr>
        <p:txBody>
          <a:bodyPr anchorCtr="0" anchor="ctr" bIns="34275" lIns="68575" spcFirstLastPara="1" rIns="68575" wrap="square" tIns="34275">
            <a:spAutoFit/>
          </a:bodyPr>
          <a:lstStyle/>
          <a:p>
            <a:pPr indent="0" lvl="0" marL="0" rtl="0" algn="l">
              <a:lnSpc>
                <a:spcPct val="90000"/>
              </a:lnSpc>
              <a:spcBef>
                <a:spcPts val="0"/>
              </a:spcBef>
              <a:spcAft>
                <a:spcPts val="0"/>
              </a:spcAft>
              <a:buSzPts val="3000"/>
              <a:buNone/>
            </a:pPr>
            <a:r>
              <a:rPr b="1" lang="en" sz="2800">
                <a:latin typeface="Open Sans"/>
                <a:ea typeface="Open Sans"/>
                <a:cs typeface="Open Sans"/>
                <a:sym typeface="Open Sans"/>
              </a:rPr>
              <a:t>The NASA Astrophysics Data System (ADS)</a:t>
            </a:r>
            <a:endParaRPr b="1" sz="2800">
              <a:latin typeface="Open Sans"/>
              <a:ea typeface="Open Sans"/>
              <a:cs typeface="Open Sans"/>
              <a:sym typeface="Open Sans"/>
            </a:endParaRPr>
          </a:p>
        </p:txBody>
      </p:sp>
      <p:sp>
        <p:nvSpPr>
          <p:cNvPr id="472" name="Google Shape;472;g158b061d41d_0_333"/>
          <p:cNvSpPr txBox="1"/>
          <p:nvPr>
            <p:ph idx="1" type="body"/>
          </p:nvPr>
        </p:nvSpPr>
        <p:spPr>
          <a:xfrm>
            <a:off x="311700" y="1266325"/>
            <a:ext cx="3918000" cy="2449800"/>
          </a:xfrm>
          <a:prstGeom prst="rect">
            <a:avLst/>
          </a:prstGeom>
          <a:noFill/>
          <a:ln>
            <a:noFill/>
          </a:ln>
        </p:spPr>
        <p:txBody>
          <a:bodyPr anchorCtr="0" anchor="t" bIns="34275" lIns="68575" spcFirstLastPara="1" rIns="68575" wrap="square" tIns="34275">
            <a:spAutoFit/>
          </a:bodyPr>
          <a:lstStyle/>
          <a:p>
            <a:pPr indent="0" lvl="0" marL="0" rtl="0" algn="l">
              <a:lnSpc>
                <a:spcPct val="100000"/>
              </a:lnSpc>
              <a:spcBef>
                <a:spcPts val="800"/>
              </a:spcBef>
              <a:spcAft>
                <a:spcPts val="0"/>
              </a:spcAft>
              <a:buSzPts val="1400"/>
              <a:buNone/>
            </a:pPr>
            <a:r>
              <a:rPr lang="en" sz="1600">
                <a:latin typeface="Open Sans"/>
                <a:ea typeface="Open Sans"/>
                <a:cs typeface="Open Sans"/>
                <a:sym typeface="Open Sans"/>
              </a:rPr>
              <a:t>NASA-funded is funding an expansion of ADS beyond Astronomy &amp; Physics to included:</a:t>
            </a:r>
            <a:endParaRPr sz="1600">
              <a:latin typeface="Open Sans"/>
              <a:ea typeface="Open Sans"/>
              <a:cs typeface="Open Sans"/>
              <a:sym typeface="Open Sans"/>
            </a:endParaRPr>
          </a:p>
          <a:p>
            <a:pPr indent="-330200" lvl="0" marL="457200" rtl="0" algn="l">
              <a:lnSpc>
                <a:spcPct val="100000"/>
              </a:lnSpc>
              <a:spcBef>
                <a:spcPts val="800"/>
              </a:spcBef>
              <a:spcAft>
                <a:spcPts val="0"/>
              </a:spcAft>
              <a:buSzPts val="1600"/>
              <a:buFont typeface="Open Sans"/>
              <a:buChar char="●"/>
            </a:pPr>
            <a:r>
              <a:rPr lang="en" sz="1600">
                <a:latin typeface="Open Sans"/>
                <a:ea typeface="Open Sans"/>
                <a:cs typeface="Open Sans"/>
                <a:sym typeface="Open Sans"/>
              </a:rPr>
              <a:t>Heliophysics </a:t>
            </a:r>
            <a:endParaRPr sz="1600">
              <a:latin typeface="Open Sans"/>
              <a:ea typeface="Open Sans"/>
              <a:cs typeface="Open Sans"/>
              <a:sym typeface="Open Sans"/>
            </a:endParaRPr>
          </a:p>
          <a:p>
            <a:pPr indent="-330200" lvl="0" marL="457200" rtl="0" algn="l">
              <a:lnSpc>
                <a:spcPct val="100000"/>
              </a:lnSpc>
              <a:spcBef>
                <a:spcPts val="800"/>
              </a:spcBef>
              <a:spcAft>
                <a:spcPts val="0"/>
              </a:spcAft>
              <a:buSzPts val="1600"/>
              <a:buFont typeface="Open Sans"/>
              <a:buChar char="●"/>
            </a:pPr>
            <a:r>
              <a:rPr lang="en" sz="1600">
                <a:latin typeface="Open Sans"/>
                <a:ea typeface="Open Sans"/>
                <a:cs typeface="Open Sans"/>
                <a:sym typeface="Open Sans"/>
              </a:rPr>
              <a:t>Earth Science</a:t>
            </a:r>
            <a:endParaRPr sz="1600">
              <a:latin typeface="Open Sans"/>
              <a:ea typeface="Open Sans"/>
              <a:cs typeface="Open Sans"/>
              <a:sym typeface="Open Sans"/>
            </a:endParaRPr>
          </a:p>
          <a:p>
            <a:pPr indent="-330200" lvl="0" marL="457200" rtl="0" algn="l">
              <a:lnSpc>
                <a:spcPct val="100000"/>
              </a:lnSpc>
              <a:spcBef>
                <a:spcPts val="800"/>
              </a:spcBef>
              <a:spcAft>
                <a:spcPts val="0"/>
              </a:spcAft>
              <a:buSzPts val="1600"/>
              <a:buFont typeface="Open Sans"/>
              <a:buChar char="●"/>
            </a:pPr>
            <a:r>
              <a:rPr lang="en" sz="1600">
                <a:latin typeface="Open Sans"/>
                <a:ea typeface="Open Sans"/>
                <a:cs typeface="Open Sans"/>
                <a:sym typeface="Open Sans"/>
              </a:rPr>
              <a:t>Planetary Science</a:t>
            </a:r>
            <a:endParaRPr sz="1600">
              <a:latin typeface="Open Sans"/>
              <a:ea typeface="Open Sans"/>
              <a:cs typeface="Open Sans"/>
              <a:sym typeface="Open Sans"/>
            </a:endParaRPr>
          </a:p>
          <a:p>
            <a:pPr indent="-330200" lvl="0" marL="457200" rtl="0" algn="l">
              <a:lnSpc>
                <a:spcPct val="100000"/>
              </a:lnSpc>
              <a:spcBef>
                <a:spcPts val="800"/>
              </a:spcBef>
              <a:spcAft>
                <a:spcPts val="0"/>
              </a:spcAft>
              <a:buSzPts val="1600"/>
              <a:buFont typeface="Open Sans"/>
              <a:buChar char="●"/>
            </a:pPr>
            <a:r>
              <a:rPr lang="en" sz="1600">
                <a:latin typeface="Open Sans"/>
                <a:ea typeface="Open Sans"/>
                <a:cs typeface="Open Sans"/>
                <a:sym typeface="Open Sans"/>
              </a:rPr>
              <a:t>NASA studies in Biological &amp; Physical Sciences</a:t>
            </a:r>
            <a:endParaRPr sz="1600">
              <a:latin typeface="Open Sans"/>
              <a:ea typeface="Open Sans"/>
              <a:cs typeface="Open Sans"/>
              <a:sym typeface="Open Sans"/>
            </a:endParaRPr>
          </a:p>
        </p:txBody>
      </p:sp>
      <p:sp>
        <p:nvSpPr>
          <p:cNvPr id="473" name="Google Shape;473;g158b061d41d_0_333"/>
          <p:cNvSpPr txBox="1"/>
          <p:nvPr>
            <p:ph idx="2" type="body"/>
          </p:nvPr>
        </p:nvSpPr>
        <p:spPr>
          <a:xfrm>
            <a:off x="4312450" y="4464475"/>
            <a:ext cx="4271700" cy="346200"/>
          </a:xfrm>
          <a:prstGeom prst="rect">
            <a:avLst/>
          </a:prstGeom>
          <a:noFill/>
          <a:ln>
            <a:noFill/>
          </a:ln>
        </p:spPr>
        <p:txBody>
          <a:bodyPr anchorCtr="0" anchor="t" bIns="34275" lIns="68575" spcFirstLastPara="1" rIns="68575" wrap="square" tIns="34275">
            <a:spAutoFit/>
          </a:bodyPr>
          <a:lstStyle/>
          <a:p>
            <a:pPr indent="0" lvl="0" marL="0" rtl="0" algn="ctr">
              <a:lnSpc>
                <a:spcPct val="100000"/>
              </a:lnSpc>
              <a:spcBef>
                <a:spcPts val="800"/>
              </a:spcBef>
              <a:spcAft>
                <a:spcPts val="0"/>
              </a:spcAft>
              <a:buSzPts val="1400"/>
              <a:buNone/>
            </a:pPr>
            <a:r>
              <a:rPr lang="en" sz="1800">
                <a:solidFill>
                  <a:srgbClr val="0000FF"/>
                </a:solidFill>
              </a:rPr>
              <a:t>https://ui.adsabs.harvard.edu</a:t>
            </a:r>
            <a:endParaRPr sz="1800">
              <a:solidFill>
                <a:srgbClr val="0000FF"/>
              </a:solidFill>
            </a:endParaRPr>
          </a:p>
        </p:txBody>
      </p:sp>
      <p:pic>
        <p:nvPicPr>
          <p:cNvPr id="474" name="Google Shape;474;g158b061d41d_0_333"/>
          <p:cNvPicPr preferRelativeResize="0"/>
          <p:nvPr/>
        </p:nvPicPr>
        <p:blipFill rotWithShape="1">
          <a:blip r:embed="rId3">
            <a:alphaModFix/>
          </a:blip>
          <a:srcRect b="0" l="0" r="0" t="0"/>
          <a:stretch/>
        </p:blipFill>
        <p:spPr>
          <a:xfrm>
            <a:off x="4572000" y="1100050"/>
            <a:ext cx="3918057" cy="3307451"/>
          </a:xfrm>
          <a:prstGeom prst="rect">
            <a:avLst/>
          </a:prstGeom>
          <a:noFill/>
          <a:ln>
            <a:noFill/>
          </a:ln>
          <a:effectLst>
            <a:outerShdw blurRad="57150" rotWithShape="0" algn="bl" dir="5400000" dist="19050">
              <a:srgbClr val="000000">
                <a:alpha val="49803"/>
              </a:srgbClr>
            </a:outerShdw>
          </a:effectLst>
        </p:spPr>
      </p:pic>
      <p:cxnSp>
        <p:nvCxnSpPr>
          <p:cNvPr id="475" name="Google Shape;475;g158b061d41d_0_333"/>
          <p:cNvCxnSpPr/>
          <p:nvPr/>
        </p:nvCxnSpPr>
        <p:spPr>
          <a:xfrm>
            <a:off x="416888" y="1043063"/>
            <a:ext cx="7452300" cy="0"/>
          </a:xfrm>
          <a:prstGeom prst="straightConnector1">
            <a:avLst/>
          </a:prstGeom>
          <a:noFill/>
          <a:ln cap="flat" cmpd="sng" w="38100">
            <a:solidFill>
              <a:srgbClr val="1C4587"/>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158ddf775f5_1_0"/>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cxnSp>
        <p:nvCxnSpPr>
          <p:cNvPr id="481" name="Google Shape;481;g158ddf775f5_1_0"/>
          <p:cNvCxnSpPr/>
          <p:nvPr/>
        </p:nvCxnSpPr>
        <p:spPr>
          <a:xfrm>
            <a:off x="416888" y="1043063"/>
            <a:ext cx="7452300" cy="0"/>
          </a:xfrm>
          <a:prstGeom prst="straightConnector1">
            <a:avLst/>
          </a:prstGeom>
          <a:noFill/>
          <a:ln cap="flat" cmpd="sng" w="38100">
            <a:solidFill>
              <a:schemeClr val="dk2"/>
            </a:solidFill>
            <a:prstDash val="solid"/>
            <a:round/>
            <a:headEnd len="sm" w="sm" type="none"/>
            <a:tailEnd len="sm" w="sm" type="none"/>
          </a:ln>
        </p:spPr>
      </p:cxnSp>
      <p:sp>
        <p:nvSpPr>
          <p:cNvPr id="482" name="Google Shape;482;g158ddf775f5_1_0"/>
          <p:cNvSpPr txBox="1"/>
          <p:nvPr/>
        </p:nvSpPr>
        <p:spPr>
          <a:xfrm>
            <a:off x="370538" y="493369"/>
            <a:ext cx="7758000" cy="5079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2400"/>
              <a:buFont typeface="Arial"/>
              <a:buNone/>
            </a:pPr>
            <a:r>
              <a:rPr b="1" i="0" lang="en" sz="2400" u="none" cap="none" strike="noStrike">
                <a:solidFill>
                  <a:schemeClr val="dk1"/>
                </a:solidFill>
                <a:latin typeface="Open Sans"/>
                <a:ea typeface="Open Sans"/>
                <a:cs typeface="Open Sans"/>
                <a:sym typeface="Open Sans"/>
              </a:rPr>
              <a:t>What is Transform to Open Science (TOPS)? </a:t>
            </a:r>
            <a:endParaRPr b="1" i="0" sz="2400" u="none" cap="none" strike="noStrike">
              <a:solidFill>
                <a:srgbClr val="000000"/>
              </a:solidFill>
              <a:latin typeface="Open Sans"/>
              <a:ea typeface="Open Sans"/>
              <a:cs typeface="Open Sans"/>
              <a:sym typeface="Open Sans"/>
            </a:endParaRPr>
          </a:p>
        </p:txBody>
      </p:sp>
      <p:sp>
        <p:nvSpPr>
          <p:cNvPr id="483" name="Google Shape;483;g158ddf775f5_1_0"/>
          <p:cNvSpPr txBox="1"/>
          <p:nvPr>
            <p:ph idx="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t>‹#›</a:t>
            </a:fld>
            <a:endParaRPr/>
          </a:p>
        </p:txBody>
      </p:sp>
      <p:sp>
        <p:nvSpPr>
          <p:cNvPr id="484" name="Google Shape;484;g158ddf775f5_1_0"/>
          <p:cNvSpPr txBox="1"/>
          <p:nvPr/>
        </p:nvSpPr>
        <p:spPr>
          <a:xfrm>
            <a:off x="337500" y="1127475"/>
            <a:ext cx="8469000" cy="8004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2000"/>
              <a:buFont typeface="Arial"/>
              <a:buNone/>
            </a:pPr>
            <a:r>
              <a:rPr b="0" i="0" lang="en" sz="2000" u="none" cap="none" strike="noStrike">
                <a:solidFill>
                  <a:schemeClr val="dk1"/>
                </a:solidFill>
                <a:latin typeface="Open Sans"/>
                <a:ea typeface="Open Sans"/>
                <a:cs typeface="Open Sans"/>
                <a:sym typeface="Open Sans"/>
              </a:rPr>
              <a:t>TOPS is a 5-year NASA SMD initiative to foster adoption of Open Science practices across the scientific community.</a:t>
            </a:r>
            <a:endParaRPr b="0" i="0" sz="2000" u="none" cap="none" strike="noStrike">
              <a:solidFill>
                <a:schemeClr val="dk1"/>
              </a:solidFill>
              <a:latin typeface="Open Sans"/>
              <a:ea typeface="Open Sans"/>
              <a:cs typeface="Open Sans"/>
              <a:sym typeface="Open Sans"/>
            </a:endParaRPr>
          </a:p>
        </p:txBody>
      </p:sp>
      <p:sp>
        <p:nvSpPr>
          <p:cNvPr id="485" name="Google Shape;485;g158ddf775f5_1_0"/>
          <p:cNvSpPr txBox="1"/>
          <p:nvPr/>
        </p:nvSpPr>
        <p:spPr>
          <a:xfrm>
            <a:off x="2619313" y="2148963"/>
            <a:ext cx="6353100" cy="22728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800"/>
              </a:spcBef>
              <a:spcAft>
                <a:spcPts val="0"/>
              </a:spcAft>
              <a:buClr>
                <a:srgbClr val="000000"/>
              </a:buClr>
              <a:buSzPts val="2200"/>
              <a:buFont typeface="Arial"/>
              <a:buNone/>
            </a:pPr>
            <a:r>
              <a:rPr b="1" i="0" lang="en" sz="2200" u="none" cap="none" strike="noStrike">
                <a:solidFill>
                  <a:schemeClr val="dk1"/>
                </a:solidFill>
                <a:latin typeface="Open Sans"/>
                <a:ea typeface="Open Sans"/>
                <a:cs typeface="Open Sans"/>
                <a:sym typeface="Open Sans"/>
              </a:rPr>
              <a:t>Strategic Objectives: </a:t>
            </a:r>
            <a:endParaRPr b="1" i="0" sz="2200" u="none" cap="none" strike="noStrike">
              <a:solidFill>
                <a:schemeClr val="dk1"/>
              </a:solidFill>
              <a:latin typeface="Open Sans"/>
              <a:ea typeface="Open Sans"/>
              <a:cs typeface="Open Sans"/>
              <a:sym typeface="Open Sans"/>
            </a:endParaRPr>
          </a:p>
          <a:p>
            <a:pPr indent="-304800" lvl="0" marL="342900" marR="0" rtl="0" algn="l">
              <a:lnSpc>
                <a:spcPct val="100000"/>
              </a:lnSpc>
              <a:spcBef>
                <a:spcPts val="800"/>
              </a:spcBef>
              <a:spcAft>
                <a:spcPts val="0"/>
              </a:spcAft>
              <a:buClr>
                <a:schemeClr val="dk1"/>
              </a:buClr>
              <a:buSzPts val="2200"/>
              <a:buFont typeface="Open Sans"/>
              <a:buChar char="-"/>
            </a:pPr>
            <a:r>
              <a:rPr b="0" i="0" lang="en" sz="2200" u="none" cap="none" strike="noStrike">
                <a:solidFill>
                  <a:schemeClr val="dk1"/>
                </a:solidFill>
                <a:latin typeface="Open Sans"/>
                <a:ea typeface="Open Sans"/>
                <a:cs typeface="Open Sans"/>
                <a:sym typeface="Open Sans"/>
              </a:rPr>
              <a:t>Increase understanding &amp; adoption of open science </a:t>
            </a:r>
            <a:endParaRPr b="0" i="0" sz="2200" u="none" cap="none" strike="noStrike">
              <a:solidFill>
                <a:schemeClr val="dk1"/>
              </a:solidFill>
              <a:latin typeface="Open Sans"/>
              <a:ea typeface="Open Sans"/>
              <a:cs typeface="Open Sans"/>
              <a:sym typeface="Open Sans"/>
            </a:endParaRPr>
          </a:p>
          <a:p>
            <a:pPr indent="-304800" lvl="0" marL="342900" marR="0" rtl="0" algn="l">
              <a:lnSpc>
                <a:spcPct val="100000"/>
              </a:lnSpc>
              <a:spcBef>
                <a:spcPts val="0"/>
              </a:spcBef>
              <a:spcAft>
                <a:spcPts val="0"/>
              </a:spcAft>
              <a:buClr>
                <a:schemeClr val="dk1"/>
              </a:buClr>
              <a:buSzPts val="2200"/>
              <a:buFont typeface="Open Sans"/>
              <a:buChar char="-"/>
            </a:pPr>
            <a:r>
              <a:rPr b="0" i="0" lang="en" sz="2200" u="none" cap="none" strike="noStrike">
                <a:solidFill>
                  <a:schemeClr val="dk1"/>
                </a:solidFill>
                <a:latin typeface="Open Sans"/>
                <a:ea typeface="Open Sans"/>
                <a:cs typeface="Open Sans"/>
                <a:sym typeface="Open Sans"/>
              </a:rPr>
              <a:t>Accelerate major scientific discoveries</a:t>
            </a:r>
            <a:endParaRPr b="0" i="0" sz="2200" u="none" cap="none" strike="noStrike">
              <a:solidFill>
                <a:schemeClr val="dk1"/>
              </a:solidFill>
              <a:latin typeface="Open Sans"/>
              <a:ea typeface="Open Sans"/>
              <a:cs typeface="Open Sans"/>
              <a:sym typeface="Open Sans"/>
            </a:endParaRPr>
          </a:p>
          <a:p>
            <a:pPr indent="-304800" lvl="0" marL="342900" marR="0" rtl="0" algn="l">
              <a:lnSpc>
                <a:spcPct val="100000"/>
              </a:lnSpc>
              <a:spcBef>
                <a:spcPts val="0"/>
              </a:spcBef>
              <a:spcAft>
                <a:spcPts val="0"/>
              </a:spcAft>
              <a:buClr>
                <a:schemeClr val="dk1"/>
              </a:buClr>
              <a:buSzPts val="2200"/>
              <a:buFont typeface="Open Sans"/>
              <a:buChar char="-"/>
            </a:pPr>
            <a:r>
              <a:rPr b="0" i="0" lang="en" sz="2200" u="none" cap="none" strike="noStrike">
                <a:solidFill>
                  <a:schemeClr val="dk1"/>
                </a:solidFill>
                <a:latin typeface="Open Sans"/>
                <a:ea typeface="Open Sans"/>
                <a:cs typeface="Open Sans"/>
                <a:sym typeface="Open Sans"/>
              </a:rPr>
              <a:t>Broaden participation by historically underrepresented communities</a:t>
            </a:r>
            <a:endParaRPr b="0" i="0" sz="2500" u="none" cap="none" strike="noStrike">
              <a:solidFill>
                <a:schemeClr val="dk1"/>
              </a:solidFill>
              <a:latin typeface="Open Sans"/>
              <a:ea typeface="Open Sans"/>
              <a:cs typeface="Open Sans"/>
              <a:sym typeface="Open Sans"/>
            </a:endParaRPr>
          </a:p>
        </p:txBody>
      </p:sp>
      <p:pic>
        <p:nvPicPr>
          <p:cNvPr id="486" name="Google Shape;486;g158ddf775f5_1_0"/>
          <p:cNvPicPr preferRelativeResize="0"/>
          <p:nvPr/>
        </p:nvPicPr>
        <p:blipFill rotWithShape="1">
          <a:blip r:embed="rId3">
            <a:alphaModFix/>
          </a:blip>
          <a:srcRect b="0" l="0" r="0" t="0"/>
          <a:stretch/>
        </p:blipFill>
        <p:spPr>
          <a:xfrm>
            <a:off x="337507" y="1776264"/>
            <a:ext cx="2112514" cy="30182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cxnSp>
        <p:nvCxnSpPr>
          <p:cNvPr id="325" name="Google Shape;325;p2"/>
          <p:cNvCxnSpPr/>
          <p:nvPr/>
        </p:nvCxnSpPr>
        <p:spPr>
          <a:xfrm>
            <a:off x="1659019" y="938100"/>
            <a:ext cx="7011900" cy="0"/>
          </a:xfrm>
          <a:prstGeom prst="straightConnector1">
            <a:avLst/>
          </a:prstGeom>
          <a:noFill/>
          <a:ln cap="flat" cmpd="sng" w="38100">
            <a:solidFill>
              <a:schemeClr val="dk2"/>
            </a:solidFill>
            <a:prstDash val="solid"/>
            <a:round/>
            <a:headEnd len="sm" w="sm" type="none"/>
            <a:tailEnd len="sm" w="sm" type="none"/>
          </a:ln>
        </p:spPr>
      </p:cxnSp>
      <p:sp>
        <p:nvSpPr>
          <p:cNvPr id="326" name="Google Shape;326;p2"/>
          <p:cNvSpPr txBox="1"/>
          <p:nvPr/>
        </p:nvSpPr>
        <p:spPr>
          <a:xfrm>
            <a:off x="1634338" y="318919"/>
            <a:ext cx="7104600" cy="5694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chemeClr val="dk1"/>
              </a:buClr>
              <a:buSzPts val="800"/>
              <a:buFont typeface="Arial"/>
              <a:buNone/>
            </a:pPr>
            <a:r>
              <a:rPr b="1" i="0" lang="en" sz="2800" u="none" cap="none" strike="noStrike">
                <a:solidFill>
                  <a:schemeClr val="dk1"/>
                </a:solidFill>
                <a:latin typeface="Open Sans"/>
                <a:ea typeface="Open Sans"/>
                <a:cs typeface="Open Sans"/>
                <a:sym typeface="Open Sans"/>
              </a:rPr>
              <a:t>Overview</a:t>
            </a:r>
            <a:endParaRPr b="1" i="0" sz="2800" u="none" cap="none" strike="noStrike">
              <a:solidFill>
                <a:srgbClr val="000000"/>
              </a:solidFill>
              <a:latin typeface="Open Sans"/>
              <a:ea typeface="Open Sans"/>
              <a:cs typeface="Open Sans"/>
              <a:sym typeface="Open Sans"/>
            </a:endParaRPr>
          </a:p>
        </p:txBody>
      </p:sp>
      <p:sp>
        <p:nvSpPr>
          <p:cNvPr id="327" name="Google Shape;327;p2"/>
          <p:cNvSpPr txBox="1"/>
          <p:nvPr/>
        </p:nvSpPr>
        <p:spPr>
          <a:xfrm>
            <a:off x="1659025" y="1136525"/>
            <a:ext cx="7011900" cy="1357500"/>
          </a:xfrm>
          <a:prstGeom prst="rect">
            <a:avLst/>
          </a:prstGeom>
          <a:noFill/>
          <a:ln>
            <a:noFill/>
          </a:ln>
        </p:spPr>
        <p:txBody>
          <a:bodyPr anchorCtr="0" anchor="t" bIns="68575" lIns="68575" spcFirstLastPara="1" rIns="68575" wrap="square" tIns="68575">
            <a:spAutoFit/>
          </a:bodyPr>
          <a:lstStyle/>
          <a:p>
            <a:pPr indent="-381000" lvl="0" marL="457200" marR="0" rtl="0" algn="l">
              <a:lnSpc>
                <a:spcPct val="115000"/>
              </a:lnSpc>
              <a:spcBef>
                <a:spcPts val="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Open Source Science</a:t>
            </a:r>
            <a:endParaRPr b="0" i="0" sz="2400" u="none" cap="none" strike="noStrike">
              <a:solidFill>
                <a:schemeClr val="dk1"/>
              </a:solidFill>
              <a:latin typeface="Open Sans"/>
              <a:ea typeface="Open Sans"/>
              <a:cs typeface="Open Sans"/>
              <a:sym typeface="Open Sans"/>
            </a:endParaRPr>
          </a:p>
          <a:p>
            <a:pPr indent="-381000" lvl="0" marL="457200" marR="0" rtl="0" algn="l">
              <a:lnSpc>
                <a:spcPct val="115000"/>
              </a:lnSpc>
              <a:spcBef>
                <a:spcPts val="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Open Science Policy and Guidance</a:t>
            </a:r>
            <a:endParaRPr b="0" i="0" sz="2400" u="none" cap="none" strike="noStrike">
              <a:solidFill>
                <a:schemeClr val="dk1"/>
              </a:solidFill>
              <a:latin typeface="Open Sans"/>
              <a:ea typeface="Open Sans"/>
              <a:cs typeface="Open Sans"/>
              <a:sym typeface="Open Sans"/>
            </a:endParaRPr>
          </a:p>
          <a:p>
            <a:pPr indent="-381000" lvl="0" marL="457200" marR="0" rtl="0" algn="l">
              <a:lnSpc>
                <a:spcPct val="115000"/>
              </a:lnSpc>
              <a:spcBef>
                <a:spcPts val="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Open Licenses</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158b061d41d_0_931"/>
          <p:cNvSpPr txBox="1"/>
          <p:nvPr>
            <p:ph idx="1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cxnSp>
        <p:nvCxnSpPr>
          <p:cNvPr id="492" name="Google Shape;492;g158b061d41d_0_931"/>
          <p:cNvCxnSpPr/>
          <p:nvPr/>
        </p:nvCxnSpPr>
        <p:spPr>
          <a:xfrm>
            <a:off x="416888" y="1043063"/>
            <a:ext cx="7452300" cy="0"/>
          </a:xfrm>
          <a:prstGeom prst="straightConnector1">
            <a:avLst/>
          </a:prstGeom>
          <a:noFill/>
          <a:ln cap="flat" cmpd="sng" w="38100">
            <a:solidFill>
              <a:schemeClr val="dk2"/>
            </a:solidFill>
            <a:prstDash val="solid"/>
            <a:round/>
            <a:headEnd len="sm" w="sm" type="none"/>
            <a:tailEnd len="sm" w="sm" type="none"/>
          </a:ln>
        </p:spPr>
      </p:cxnSp>
      <p:sp>
        <p:nvSpPr>
          <p:cNvPr id="493" name="Google Shape;493;g158b061d41d_0_931"/>
          <p:cNvSpPr txBox="1"/>
          <p:nvPr/>
        </p:nvSpPr>
        <p:spPr>
          <a:xfrm>
            <a:off x="370538" y="493369"/>
            <a:ext cx="7758000" cy="5079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2400"/>
              <a:buFont typeface="Arial"/>
              <a:buNone/>
            </a:pPr>
            <a:r>
              <a:rPr b="1" i="0" lang="en" sz="2400" u="none" cap="none" strike="noStrike">
                <a:solidFill>
                  <a:schemeClr val="dk1"/>
                </a:solidFill>
                <a:latin typeface="Open Sans"/>
                <a:ea typeface="Open Sans"/>
                <a:cs typeface="Open Sans"/>
                <a:sym typeface="Open Sans"/>
              </a:rPr>
              <a:t>What is TOPS doing? </a:t>
            </a:r>
            <a:endParaRPr b="1" i="0" sz="2400" u="none" cap="none" strike="noStrike">
              <a:solidFill>
                <a:srgbClr val="000000"/>
              </a:solidFill>
              <a:latin typeface="Open Sans"/>
              <a:ea typeface="Open Sans"/>
              <a:cs typeface="Open Sans"/>
              <a:sym typeface="Open Sans"/>
            </a:endParaRPr>
          </a:p>
        </p:txBody>
      </p:sp>
      <p:sp>
        <p:nvSpPr>
          <p:cNvPr id="494" name="Google Shape;494;g158b061d41d_0_931"/>
          <p:cNvSpPr txBox="1"/>
          <p:nvPr>
            <p:ph idx="2" type="sldNum"/>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
        <p:nvSpPr>
          <p:cNvPr id="495" name="Google Shape;495;g158b061d41d_0_931"/>
          <p:cNvSpPr txBox="1"/>
          <p:nvPr/>
        </p:nvSpPr>
        <p:spPr>
          <a:xfrm>
            <a:off x="2626788" y="1162113"/>
            <a:ext cx="6353100" cy="3216900"/>
          </a:xfrm>
          <a:prstGeom prst="rect">
            <a:avLst/>
          </a:prstGeom>
          <a:noFill/>
          <a:ln>
            <a:noFill/>
          </a:ln>
        </p:spPr>
        <p:txBody>
          <a:bodyPr anchorCtr="0" anchor="t" bIns="68575" lIns="68575" spcFirstLastPara="1" rIns="68575" wrap="square" tIns="68575">
            <a:spAutoFit/>
          </a:bodyPr>
          <a:lstStyle/>
          <a:p>
            <a:pPr indent="-330200" lvl="0" marL="457200" marR="0" rtl="0" algn="l">
              <a:lnSpc>
                <a:spcPct val="115000"/>
              </a:lnSpc>
              <a:spcBef>
                <a:spcPts val="0"/>
              </a:spcBef>
              <a:spcAft>
                <a:spcPts val="0"/>
              </a:spcAft>
              <a:buClr>
                <a:schemeClr val="dk1"/>
              </a:buClr>
              <a:buSzPts val="1600"/>
              <a:buFont typeface="Open Sans"/>
              <a:buChar char="●"/>
            </a:pPr>
            <a:r>
              <a:rPr b="0" i="0" lang="en" sz="1600" u="none" cap="none" strike="noStrike">
                <a:solidFill>
                  <a:schemeClr val="dk1"/>
                </a:solidFill>
                <a:latin typeface="Open Sans"/>
                <a:ea typeface="Open Sans"/>
                <a:cs typeface="Open Sans"/>
                <a:sym typeface="Open Sans"/>
              </a:rPr>
              <a:t>NASA has allocated $3 million/year to fund projects related to Open Science Training via the “TOPST” ROSES 22 element.</a:t>
            </a:r>
            <a:endParaRPr b="0" i="0" sz="1600" u="none" cap="none" strike="noStrike">
              <a:solidFill>
                <a:schemeClr val="dk1"/>
              </a:solidFill>
              <a:latin typeface="Open Sans"/>
              <a:ea typeface="Open Sans"/>
              <a:cs typeface="Open Sans"/>
              <a:sym typeface="Open Sans"/>
            </a:endParaRPr>
          </a:p>
          <a:p>
            <a:pPr indent="-330200" lvl="1" marL="914400" marR="0" rtl="0" algn="l">
              <a:lnSpc>
                <a:spcPct val="115000"/>
              </a:lnSpc>
              <a:spcBef>
                <a:spcPts val="0"/>
              </a:spcBef>
              <a:spcAft>
                <a:spcPts val="0"/>
              </a:spcAft>
              <a:buClr>
                <a:schemeClr val="dk1"/>
              </a:buClr>
              <a:buSzPts val="1600"/>
              <a:buFont typeface="Open Sans"/>
              <a:buChar char="○"/>
            </a:pPr>
            <a:r>
              <a:rPr b="0" i="0" lang="en" sz="1600" u="none" cap="none" strike="noStrike">
                <a:solidFill>
                  <a:schemeClr val="dk1"/>
                </a:solidFill>
                <a:latin typeface="Open Sans"/>
                <a:ea typeface="Open Sans"/>
                <a:cs typeface="Open Sans"/>
                <a:sym typeface="Open Sans"/>
              </a:rPr>
              <a:t>Develop ScienceCore </a:t>
            </a:r>
            <a:endParaRPr b="0" i="0" sz="1600" u="none" cap="none" strike="noStrike">
              <a:solidFill>
                <a:schemeClr val="dk1"/>
              </a:solidFill>
              <a:latin typeface="Open Sans"/>
              <a:ea typeface="Open Sans"/>
              <a:cs typeface="Open Sans"/>
              <a:sym typeface="Open Sans"/>
            </a:endParaRPr>
          </a:p>
          <a:p>
            <a:pPr indent="-330200" lvl="1" marL="914400" marR="0" rtl="0" algn="l">
              <a:lnSpc>
                <a:spcPct val="115000"/>
              </a:lnSpc>
              <a:spcBef>
                <a:spcPts val="0"/>
              </a:spcBef>
              <a:spcAft>
                <a:spcPts val="0"/>
              </a:spcAft>
              <a:buClr>
                <a:schemeClr val="dk1"/>
              </a:buClr>
              <a:buSzPts val="1600"/>
              <a:buFont typeface="Open Sans"/>
              <a:buChar char="○"/>
            </a:pPr>
            <a:r>
              <a:rPr b="0" i="0" lang="en" sz="1600" u="none" cap="none" strike="noStrike">
                <a:solidFill>
                  <a:schemeClr val="dk1"/>
                </a:solidFill>
                <a:latin typeface="Open Sans"/>
                <a:ea typeface="Open Sans"/>
                <a:cs typeface="Open Sans"/>
                <a:sym typeface="Open Sans"/>
              </a:rPr>
              <a:t>OpenCore summer schools</a:t>
            </a:r>
            <a:endParaRPr b="0" i="0" sz="1600" u="none" cap="none" strike="noStrike">
              <a:solidFill>
                <a:schemeClr val="dk1"/>
              </a:solidFill>
              <a:latin typeface="Open Sans"/>
              <a:ea typeface="Open Sans"/>
              <a:cs typeface="Open Sans"/>
              <a:sym typeface="Open Sans"/>
            </a:endParaRPr>
          </a:p>
          <a:p>
            <a:pPr indent="-330200" lvl="1" marL="914400" marR="0" rtl="0" algn="l">
              <a:lnSpc>
                <a:spcPct val="115000"/>
              </a:lnSpc>
              <a:spcBef>
                <a:spcPts val="0"/>
              </a:spcBef>
              <a:spcAft>
                <a:spcPts val="0"/>
              </a:spcAft>
              <a:buClr>
                <a:schemeClr val="dk1"/>
              </a:buClr>
              <a:buSzPts val="1600"/>
              <a:buFont typeface="Open Sans"/>
              <a:buChar char="○"/>
            </a:pPr>
            <a:r>
              <a:rPr b="0" i="0" lang="en" sz="1600" u="none" cap="none" strike="noStrike">
                <a:solidFill>
                  <a:schemeClr val="dk1"/>
                </a:solidFill>
                <a:latin typeface="Open Sans"/>
                <a:ea typeface="Open Sans"/>
                <a:cs typeface="Open Sans"/>
                <a:sym typeface="Open Sans"/>
              </a:rPr>
              <a:t>OpenCore virtual cohorts</a:t>
            </a:r>
            <a:endParaRPr b="0" i="0" sz="1600" u="none" cap="none" strike="noStrike">
              <a:solidFill>
                <a:schemeClr val="dk1"/>
              </a:solidFill>
              <a:latin typeface="Open Sans"/>
              <a:ea typeface="Open Sans"/>
              <a:cs typeface="Open Sans"/>
              <a:sym typeface="Open Sans"/>
            </a:endParaRPr>
          </a:p>
          <a:p>
            <a:pPr indent="-330200" lvl="0" marL="457200" marR="0" rtl="0" algn="l">
              <a:lnSpc>
                <a:spcPct val="115000"/>
              </a:lnSpc>
              <a:spcBef>
                <a:spcPts val="0"/>
              </a:spcBef>
              <a:spcAft>
                <a:spcPts val="0"/>
              </a:spcAft>
              <a:buClr>
                <a:schemeClr val="dk1"/>
              </a:buClr>
              <a:buSzPts val="1600"/>
              <a:buFont typeface="Open Sans"/>
              <a:buChar char="●"/>
            </a:pPr>
            <a:r>
              <a:rPr b="1" i="1" lang="en" sz="1600" u="none" cap="none" strike="noStrike">
                <a:solidFill>
                  <a:schemeClr val="dk1"/>
                </a:solidFill>
                <a:latin typeface="Open Sans"/>
                <a:ea typeface="Open Sans"/>
                <a:cs typeface="Open Sans"/>
                <a:sym typeface="Open Sans"/>
              </a:rPr>
              <a:t>OpenCore</a:t>
            </a:r>
            <a:r>
              <a:rPr b="0" i="0" lang="en" sz="1600" u="none" cap="none" strike="noStrike">
                <a:solidFill>
                  <a:schemeClr val="dk1"/>
                </a:solidFill>
                <a:latin typeface="Open Sans"/>
                <a:ea typeface="Open Sans"/>
                <a:cs typeface="Open Sans"/>
                <a:sym typeface="Open Sans"/>
              </a:rPr>
              <a:t> is a community developed introduction to open science</a:t>
            </a:r>
            <a:endParaRPr b="0" i="0" sz="1600" u="none" cap="none" strike="noStrike">
              <a:solidFill>
                <a:schemeClr val="dk1"/>
              </a:solidFill>
              <a:latin typeface="Open Sans"/>
              <a:ea typeface="Open Sans"/>
              <a:cs typeface="Open Sans"/>
              <a:sym typeface="Open Sans"/>
            </a:endParaRPr>
          </a:p>
          <a:p>
            <a:pPr indent="-330200" lvl="0" marL="457200" marR="0" rtl="0" algn="l">
              <a:lnSpc>
                <a:spcPct val="115000"/>
              </a:lnSpc>
              <a:spcBef>
                <a:spcPts val="0"/>
              </a:spcBef>
              <a:spcAft>
                <a:spcPts val="0"/>
              </a:spcAft>
              <a:buClr>
                <a:schemeClr val="dk1"/>
              </a:buClr>
              <a:buSzPts val="1600"/>
              <a:buFont typeface="Open Sans"/>
              <a:buChar char="●"/>
            </a:pPr>
            <a:r>
              <a:rPr b="0" i="0" lang="en" sz="1600" u="none" cap="none" strike="noStrike">
                <a:solidFill>
                  <a:schemeClr val="dk1"/>
                </a:solidFill>
                <a:latin typeface="Open Sans"/>
                <a:ea typeface="Open Sans"/>
                <a:cs typeface="Open Sans"/>
                <a:sym typeface="Open Sans"/>
              </a:rPr>
              <a:t>CSDO is participating in the Office of Science and Technology Policy (OSTP) Subworking group on the Year of Open Science</a:t>
            </a:r>
            <a:endParaRPr b="0" i="0" sz="1600" u="none" cap="none" strike="noStrike">
              <a:solidFill>
                <a:schemeClr val="dk1"/>
              </a:solidFill>
              <a:latin typeface="Open Sans"/>
              <a:ea typeface="Open Sans"/>
              <a:cs typeface="Open Sans"/>
              <a:sym typeface="Open Sans"/>
            </a:endParaRPr>
          </a:p>
          <a:p>
            <a:pPr indent="-330200" lvl="0" marL="457200" marR="0" rtl="0" algn="l">
              <a:lnSpc>
                <a:spcPct val="115000"/>
              </a:lnSpc>
              <a:spcBef>
                <a:spcPts val="0"/>
              </a:spcBef>
              <a:spcAft>
                <a:spcPts val="0"/>
              </a:spcAft>
              <a:buClr>
                <a:schemeClr val="dk1"/>
              </a:buClr>
              <a:buSzPts val="1600"/>
              <a:buFont typeface="Open Sans"/>
              <a:buChar char="●"/>
            </a:pPr>
            <a:r>
              <a:rPr b="0" i="0" lang="en" sz="1600" u="none" cap="none" strike="noStrike">
                <a:solidFill>
                  <a:schemeClr val="dk1"/>
                </a:solidFill>
                <a:latin typeface="Open Sans"/>
                <a:ea typeface="Open Sans"/>
                <a:cs typeface="Open Sans"/>
                <a:sym typeface="Open Sans"/>
              </a:rPr>
              <a:t>Maintaining GitHub to share resources and ensure an open and transparent working environment</a:t>
            </a:r>
            <a:endParaRPr b="0" i="0" sz="1600" u="none" cap="none" strike="noStrike">
              <a:solidFill>
                <a:schemeClr val="dk1"/>
              </a:solidFill>
              <a:latin typeface="Open Sans"/>
              <a:ea typeface="Open Sans"/>
              <a:cs typeface="Open Sans"/>
              <a:sym typeface="Open Sans"/>
            </a:endParaRPr>
          </a:p>
        </p:txBody>
      </p:sp>
      <p:pic>
        <p:nvPicPr>
          <p:cNvPr id="496" name="Google Shape;496;g158b061d41d_0_931"/>
          <p:cNvPicPr preferRelativeResize="0"/>
          <p:nvPr/>
        </p:nvPicPr>
        <p:blipFill rotWithShape="1">
          <a:blip r:embed="rId3">
            <a:alphaModFix/>
          </a:blip>
          <a:srcRect b="0" l="0" r="0" t="0"/>
          <a:stretch/>
        </p:blipFill>
        <p:spPr>
          <a:xfrm>
            <a:off x="370557" y="1084864"/>
            <a:ext cx="2112514" cy="30182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g15619a68ece_0_0"/>
          <p:cNvSpPr txBox="1"/>
          <p:nvPr/>
        </p:nvSpPr>
        <p:spPr>
          <a:xfrm>
            <a:off x="7016489" y="4778654"/>
            <a:ext cx="20574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 sz="900" u="none" cap="none" strike="noStrike">
                <a:solidFill>
                  <a:srgbClr val="AAE3F7"/>
                </a:solidFill>
                <a:latin typeface="Arial"/>
                <a:ea typeface="Arial"/>
                <a:cs typeface="Arial"/>
                <a:sym typeface="Arial"/>
              </a:rPr>
              <a:t>‹#›</a:t>
            </a:fld>
            <a:endParaRPr b="0" i="0" sz="900" u="none" cap="none" strike="noStrike">
              <a:solidFill>
                <a:srgbClr val="AAE3F7"/>
              </a:solidFill>
              <a:latin typeface="Arial"/>
              <a:ea typeface="Arial"/>
              <a:cs typeface="Arial"/>
              <a:sym typeface="Arial"/>
            </a:endParaRPr>
          </a:p>
        </p:txBody>
      </p:sp>
      <p:graphicFrame>
        <p:nvGraphicFramePr>
          <p:cNvPr id="502" name="Google Shape;502;g15619a68ece_0_0"/>
          <p:cNvGraphicFramePr/>
          <p:nvPr/>
        </p:nvGraphicFramePr>
        <p:xfrm>
          <a:off x="210376" y="747975"/>
          <a:ext cx="3000000" cy="3000000"/>
        </p:xfrm>
        <a:graphic>
          <a:graphicData uri="http://schemas.openxmlformats.org/drawingml/2006/table">
            <a:tbl>
              <a:tblPr>
                <a:noFill/>
                <a:tableStyleId>{B8F4C60A-2367-49DE-8B20-0EA43DC8DE8F}</a:tableStyleId>
              </a:tblPr>
              <a:tblGrid>
                <a:gridCol w="487125"/>
                <a:gridCol w="2420675"/>
                <a:gridCol w="539725"/>
                <a:gridCol w="2368025"/>
                <a:gridCol w="427900"/>
                <a:gridCol w="2479850"/>
              </a:tblGrid>
              <a:tr h="521650">
                <a:tc gridSpan="2">
                  <a:txBody>
                    <a:bodyPr/>
                    <a:lstStyle/>
                    <a:p>
                      <a:pPr indent="0" lvl="0" marL="0" marR="0" rtl="0" algn="l">
                        <a:lnSpc>
                          <a:spcPct val="115000"/>
                        </a:lnSpc>
                        <a:spcBef>
                          <a:spcPts val="0"/>
                        </a:spcBef>
                        <a:spcAft>
                          <a:spcPts val="0"/>
                        </a:spcAft>
                        <a:buClr>
                          <a:srgbClr val="000000"/>
                        </a:buClr>
                        <a:buSzPts val="1300"/>
                        <a:buFont typeface="Arial"/>
                        <a:buNone/>
                      </a:pPr>
                      <a:r>
                        <a:rPr b="1" lang="en" sz="1300" u="none" cap="none" strike="noStrike"/>
                        <a:t>Goal 1: </a:t>
                      </a:r>
                      <a:r>
                        <a:rPr lang="en" sz="1300" u="none" cap="none" strike="noStrike"/>
                        <a:t>Develop and Implement Capabilities to Enable Open Science</a:t>
                      </a:r>
                      <a:endParaRPr b="1" sz="1300" u="none" cap="none" strike="noStrike"/>
                    </a:p>
                  </a:txBody>
                  <a:tcPr marT="48000" marB="45725" marR="91450" marL="91450" anchor="ctr">
                    <a:lnL cap="flat" cmpd="sng" w="38100">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2"/>
                    </a:solidFill>
                  </a:tcPr>
                </a:tc>
                <a:tc hMerge="1"/>
                <a:tc gridSpan="2">
                  <a:txBody>
                    <a:bodyPr/>
                    <a:lstStyle/>
                    <a:p>
                      <a:pPr indent="0" lvl="0" marL="0" marR="0" rtl="0" algn="l">
                        <a:lnSpc>
                          <a:spcPct val="115000"/>
                        </a:lnSpc>
                        <a:spcBef>
                          <a:spcPts val="0"/>
                        </a:spcBef>
                        <a:spcAft>
                          <a:spcPts val="0"/>
                        </a:spcAft>
                        <a:buClr>
                          <a:srgbClr val="000000"/>
                        </a:buClr>
                        <a:buSzPts val="1300"/>
                        <a:buFont typeface="Arial"/>
                        <a:buNone/>
                      </a:pPr>
                      <a:r>
                        <a:rPr b="1" lang="en" sz="1300" u="none" cap="none" strike="noStrike"/>
                        <a:t>Goal 2</a:t>
                      </a:r>
                      <a:r>
                        <a:rPr lang="en" sz="1300" u="none" cap="none" strike="noStrike"/>
                        <a:t>: Continuous Evolution of Data and Computing Systems</a:t>
                      </a:r>
                      <a:endParaRPr b="1" sz="1300" u="none" cap="none" strike="noStrike"/>
                    </a:p>
                  </a:txBody>
                  <a:tcPr marT="48000" marB="45725" marR="91450" marL="91450" anchor="ctr">
                    <a:lnL cap="flat" cmpd="sng" w="114300">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FE2F3">
                        <a:alpha val="55686"/>
                      </a:srgbClr>
                    </a:solidFill>
                  </a:tcPr>
                </a:tc>
                <a:tc hMerge="1"/>
                <a:tc gridSpan="2">
                  <a:txBody>
                    <a:bodyPr/>
                    <a:lstStyle/>
                    <a:p>
                      <a:pPr indent="0" lvl="0" marL="0" marR="0" rtl="0" algn="l">
                        <a:lnSpc>
                          <a:spcPct val="115000"/>
                        </a:lnSpc>
                        <a:spcBef>
                          <a:spcPts val="0"/>
                        </a:spcBef>
                        <a:spcAft>
                          <a:spcPts val="0"/>
                        </a:spcAft>
                        <a:buClr>
                          <a:srgbClr val="000000"/>
                        </a:buClr>
                        <a:buSzPts val="1300"/>
                        <a:buFont typeface="Arial"/>
                        <a:buNone/>
                      </a:pPr>
                      <a:r>
                        <a:rPr b="1" lang="en" sz="1300" u="none" cap="none" strike="noStrike"/>
                        <a:t>Goal 3: </a:t>
                      </a:r>
                      <a:r>
                        <a:rPr lang="en" sz="1300" u="none" cap="none" strike="noStrike"/>
                        <a:t>Harness the Community and Strategic Partnerships for Innovation</a:t>
                      </a:r>
                      <a:endParaRPr b="1" sz="1300" u="none" cap="none" strike="noStrike"/>
                    </a:p>
                  </a:txBody>
                  <a:tcPr marT="48000" marB="45725" marR="91450" marL="91450" anchor="ctr">
                    <a:lnL cap="flat" cmpd="sng" w="1143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CE5CD"/>
                    </a:solidFill>
                  </a:tcPr>
                </a:tc>
                <a:tc hMerge="1"/>
              </a:tr>
              <a:tr h="1012600">
                <a:tc>
                  <a:txBody>
                    <a:bodyPr/>
                    <a:lstStyle/>
                    <a:p>
                      <a:pPr indent="0" lvl="0" marL="0" marR="0" rtl="0" algn="ctr">
                        <a:lnSpc>
                          <a:spcPct val="115000"/>
                        </a:lnSpc>
                        <a:spcBef>
                          <a:spcPts val="0"/>
                        </a:spcBef>
                        <a:spcAft>
                          <a:spcPts val="0"/>
                        </a:spcAft>
                        <a:buClr>
                          <a:srgbClr val="000000"/>
                        </a:buClr>
                        <a:buSzPts val="1300"/>
                        <a:buFont typeface="Arial"/>
                        <a:buNone/>
                      </a:pPr>
                      <a:r>
                        <a:rPr b="1" lang="en" sz="1300" u="none" cap="none" strike="noStrike"/>
                        <a:t>1.1</a:t>
                      </a:r>
                      <a:endParaRPr b="1" sz="1300" u="none" cap="none" strike="noStrike"/>
                    </a:p>
                  </a:txBody>
                  <a:tcPr marT="45725" marB="45725" marR="91450" marL="9145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500"/>
                        <a:buFont typeface="Calibri"/>
                        <a:buNone/>
                      </a:pPr>
                      <a:r>
                        <a:rPr lang="en" sz="1100" u="none" cap="none" strike="noStrike"/>
                        <a:t>Develop and implement a </a:t>
                      </a:r>
                      <a:r>
                        <a:rPr b="1" lang="en" sz="1100" u="none" cap="none" strike="noStrike"/>
                        <a:t>consistent open data and software policy</a:t>
                      </a:r>
                      <a:r>
                        <a:rPr lang="en" sz="1100" u="none" cap="none" strike="noStrike"/>
                        <a:t> tailored for SMD</a:t>
                      </a:r>
                      <a:endParaRPr sz="1100" u="none" cap="none" strike="noStrike"/>
                    </a:p>
                  </a:txBody>
                  <a:tcPr marT="45725" marB="45725" marR="91450" marL="91450" anchor="ctr">
                    <a:lnL cap="flat" cmpd="sng" w="38100">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2"/>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en" sz="1300" u="none" cap="none" strike="noStrike"/>
                        <a:t>2.1</a:t>
                      </a:r>
                      <a:endParaRPr b="1" sz="1300" u="none" cap="none" strike="noStrike"/>
                    </a:p>
                  </a:txBody>
                  <a:tcPr marT="45725" marB="45725" marR="91450" marL="91450" anchor="ctr">
                    <a:lnL cap="flat" cmpd="sng" w="1143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FE2F3">
                        <a:alpha val="55686"/>
                      </a:srgbClr>
                    </a:solidFill>
                  </a:tcPr>
                </a:tc>
                <a:tc>
                  <a:txBody>
                    <a:bodyPr/>
                    <a:lstStyle/>
                    <a:p>
                      <a:pPr indent="0" lvl="0" marL="0" marR="0" rtl="0" algn="l">
                        <a:lnSpc>
                          <a:spcPct val="115000"/>
                        </a:lnSpc>
                        <a:spcBef>
                          <a:spcPts val="0"/>
                        </a:spcBef>
                        <a:spcAft>
                          <a:spcPts val="0"/>
                        </a:spcAft>
                        <a:buClr>
                          <a:srgbClr val="000000"/>
                        </a:buClr>
                        <a:buSzPts val="1500"/>
                        <a:buFont typeface="Calibri"/>
                        <a:buNone/>
                      </a:pPr>
                      <a:r>
                        <a:rPr lang="en" sz="1100" u="none" cap="none" strike="noStrike"/>
                        <a:t>Establish </a:t>
                      </a:r>
                      <a:r>
                        <a:rPr b="1" lang="en" sz="1100" u="none" cap="none" strike="noStrike"/>
                        <a:t>standardized approaches for all new missions </a:t>
                      </a:r>
                      <a:r>
                        <a:rPr lang="en" sz="1100" u="none" cap="none" strike="noStrike"/>
                        <a:t>and sponsored research that encourage the adoption of advanced techniques</a:t>
                      </a:r>
                      <a:endParaRPr sz="1100" u="none" cap="none" strike="noStrike"/>
                    </a:p>
                  </a:txBody>
                  <a:tcPr marT="45725" marB="45725" marR="91450" marL="91450" anchor="ctr">
                    <a:lnL cap="flat" cmpd="sng" w="38100">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FE2F3">
                        <a:alpha val="55686"/>
                      </a:srgb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en" sz="1300" u="none" cap="none" strike="noStrike"/>
                        <a:t>3.1</a:t>
                      </a:r>
                      <a:endParaRPr b="1" sz="1300" u="none" cap="none" strike="noStrike"/>
                    </a:p>
                  </a:txBody>
                  <a:tcPr marT="45725" marB="45725" marR="91450" marL="91450" anchor="ctr">
                    <a:lnL cap="flat" cmpd="sng" w="1143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500"/>
                        <a:buFont typeface="Calibri"/>
                        <a:buNone/>
                      </a:pPr>
                      <a:r>
                        <a:rPr lang="en" sz="1100" u="none" cap="none" strike="noStrike"/>
                        <a:t>Develop </a:t>
                      </a:r>
                      <a:r>
                        <a:rPr b="1" lang="en" sz="1100" u="none" cap="none" strike="noStrike"/>
                        <a:t>community of practice and standards group</a:t>
                      </a:r>
                      <a:endParaRPr b="1" sz="1100" u="none" cap="none" strike="noStrike"/>
                    </a:p>
                  </a:txBody>
                  <a:tcPr marT="45725" marB="45725" marR="91450" marL="9145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CE5CD"/>
                    </a:solidFill>
                  </a:tcPr>
                </a:tc>
              </a:tr>
              <a:tr h="904750">
                <a:tc>
                  <a:txBody>
                    <a:bodyPr/>
                    <a:lstStyle/>
                    <a:p>
                      <a:pPr indent="0" lvl="0" marL="0" marR="0" rtl="0" algn="ctr">
                        <a:lnSpc>
                          <a:spcPct val="115000"/>
                        </a:lnSpc>
                        <a:spcBef>
                          <a:spcPts val="0"/>
                        </a:spcBef>
                        <a:spcAft>
                          <a:spcPts val="0"/>
                        </a:spcAft>
                        <a:buClr>
                          <a:srgbClr val="000000"/>
                        </a:buClr>
                        <a:buSzPts val="1300"/>
                        <a:buFont typeface="Arial"/>
                        <a:buNone/>
                      </a:pPr>
                      <a:r>
                        <a:rPr b="1" lang="en" sz="1300" u="none" cap="none" strike="noStrike"/>
                        <a:t>1.2</a:t>
                      </a:r>
                      <a:endParaRPr b="1" sz="1300" u="none" cap="none" strike="noStrike"/>
                    </a:p>
                  </a:txBody>
                  <a:tcPr marT="45725" marB="45725" marR="91450" marL="9145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500"/>
                        <a:buFont typeface="Calibri"/>
                        <a:buNone/>
                      </a:pPr>
                      <a:r>
                        <a:rPr lang="en" sz="1100" u="none" cap="none" strike="noStrike"/>
                        <a:t>Upgrade capabilities at existing archives to </a:t>
                      </a:r>
                      <a:r>
                        <a:rPr b="1" lang="en" sz="1100" u="none" cap="none" strike="noStrike"/>
                        <a:t>support machine readable data access using open formats and data services</a:t>
                      </a:r>
                      <a:endParaRPr b="1" sz="1100" u="none" cap="none" strike="noStrike"/>
                    </a:p>
                  </a:txBody>
                  <a:tcPr marT="45725" marB="45725" marR="91450" marL="91450" anchor="ctr">
                    <a:lnL cap="flat" cmpd="sng" w="38100">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2"/>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en" sz="1300" u="none" cap="none" strike="noStrike"/>
                        <a:t>2.2</a:t>
                      </a:r>
                      <a:endParaRPr b="1" sz="1300" u="none" cap="none" strike="noStrike"/>
                    </a:p>
                  </a:txBody>
                  <a:tcPr marT="45725" marB="45725" marR="91450" marL="91450" anchor="ctr">
                    <a:lnL cap="flat" cmpd="sng" w="1143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FE2F3">
                        <a:alpha val="55686"/>
                      </a:srgbClr>
                    </a:solidFill>
                  </a:tcPr>
                </a:tc>
                <a:tc>
                  <a:txBody>
                    <a:bodyPr/>
                    <a:lstStyle/>
                    <a:p>
                      <a:pPr indent="0" lvl="0" marL="0" marR="0" rtl="0" algn="l">
                        <a:lnSpc>
                          <a:spcPct val="115000"/>
                        </a:lnSpc>
                        <a:spcBef>
                          <a:spcPts val="0"/>
                        </a:spcBef>
                        <a:spcAft>
                          <a:spcPts val="0"/>
                        </a:spcAft>
                        <a:buClr>
                          <a:srgbClr val="000000"/>
                        </a:buClr>
                        <a:buSzPts val="1500"/>
                        <a:buFont typeface="Calibri"/>
                        <a:buNone/>
                      </a:pPr>
                      <a:r>
                        <a:rPr lang="en" sz="1100" u="none" cap="none" strike="noStrike"/>
                        <a:t>Integrate investment decisions in High-End Computing with the strategic needs of the research communities </a:t>
                      </a:r>
                      <a:endParaRPr sz="1100" u="none" cap="none" strike="noStrike"/>
                    </a:p>
                  </a:txBody>
                  <a:tcPr marT="45725" marB="45725" marR="91450" marL="91450" anchor="ctr">
                    <a:lnL cap="flat" cmpd="sng" w="38100">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FE2F3">
                        <a:alpha val="55686"/>
                      </a:srgb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en" sz="1300" u="none" cap="none" strike="noStrike"/>
                        <a:t>3.2</a:t>
                      </a:r>
                      <a:endParaRPr b="1" sz="1300" u="none" cap="none" strike="noStrike"/>
                    </a:p>
                  </a:txBody>
                  <a:tcPr marT="45725" marB="45725" marR="91450" marL="91450" anchor="ctr">
                    <a:lnL cap="flat" cmpd="sng" w="1143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500"/>
                        <a:buFont typeface="Calibri"/>
                        <a:buNone/>
                      </a:pPr>
                      <a:r>
                        <a:rPr lang="en" sz="1100" u="none" cap="none" strike="noStrike"/>
                        <a:t>Partner with a</a:t>
                      </a:r>
                      <a:r>
                        <a:rPr b="1" lang="en" sz="1100" u="none" cap="none" strike="noStrike"/>
                        <a:t>cademic, commercial, governmental and international organizations</a:t>
                      </a:r>
                      <a:endParaRPr b="1" sz="1100" u="none" cap="none" strike="noStrike"/>
                    </a:p>
                  </a:txBody>
                  <a:tcPr marT="45725" marB="45725" marR="91450" marL="9145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CE5CD"/>
                    </a:solidFill>
                  </a:tcPr>
                </a:tc>
              </a:tr>
              <a:tr h="904750">
                <a:tc>
                  <a:txBody>
                    <a:bodyPr/>
                    <a:lstStyle/>
                    <a:p>
                      <a:pPr indent="0" lvl="0" marL="0" marR="0" rtl="0" algn="ctr">
                        <a:lnSpc>
                          <a:spcPct val="115000"/>
                        </a:lnSpc>
                        <a:spcBef>
                          <a:spcPts val="0"/>
                        </a:spcBef>
                        <a:spcAft>
                          <a:spcPts val="0"/>
                        </a:spcAft>
                        <a:buClr>
                          <a:srgbClr val="000000"/>
                        </a:buClr>
                        <a:buSzPts val="1300"/>
                        <a:buFont typeface="Arial"/>
                        <a:buNone/>
                      </a:pPr>
                      <a:r>
                        <a:rPr b="1" lang="en" sz="1300" u="none" cap="none" strike="noStrike"/>
                        <a:t>1.3</a:t>
                      </a:r>
                      <a:endParaRPr b="1" sz="1300" u="none" cap="none" strike="noStrike"/>
                    </a:p>
                  </a:txBody>
                  <a:tcPr marT="45725" marB="45725" marR="91450" marL="9145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500"/>
                        <a:buFont typeface="Calibri"/>
                        <a:buNone/>
                      </a:pPr>
                      <a:r>
                        <a:rPr lang="en" sz="1100" u="none" cap="none" strike="noStrike"/>
                        <a:t>Develop and implement a SMD data catalog to support discovery and access to complex scientific data across divisions</a:t>
                      </a:r>
                      <a:endParaRPr sz="1100" u="none" cap="none" strike="noStrike"/>
                    </a:p>
                  </a:txBody>
                  <a:tcPr marT="45725" marB="45725" marR="91450" marL="91450" anchor="ctr">
                    <a:lnL cap="flat" cmpd="sng" w="38100">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2"/>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en" sz="1300" u="none" cap="none" strike="noStrike"/>
                        <a:t>2.3</a:t>
                      </a:r>
                      <a:endParaRPr b="1" sz="1300" u="none" cap="none" strike="noStrike"/>
                    </a:p>
                  </a:txBody>
                  <a:tcPr marT="45725" marB="45725" marR="91450" marL="91450" anchor="ctr">
                    <a:lnL cap="flat" cmpd="sng" w="1143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FE2F3">
                        <a:alpha val="55686"/>
                      </a:srgbClr>
                    </a:solidFill>
                  </a:tcPr>
                </a:tc>
                <a:tc>
                  <a:txBody>
                    <a:bodyPr/>
                    <a:lstStyle/>
                    <a:p>
                      <a:pPr indent="0" lvl="0" marL="0" marR="0" rtl="0" algn="l">
                        <a:lnSpc>
                          <a:spcPct val="115000"/>
                        </a:lnSpc>
                        <a:spcBef>
                          <a:spcPts val="0"/>
                        </a:spcBef>
                        <a:spcAft>
                          <a:spcPts val="0"/>
                        </a:spcAft>
                        <a:buClr>
                          <a:srgbClr val="000000"/>
                        </a:buClr>
                        <a:buSzPts val="1500"/>
                        <a:buFont typeface="Calibri"/>
                        <a:buNone/>
                      </a:pPr>
                      <a:r>
                        <a:rPr lang="en" sz="1100" u="none" cap="none" strike="noStrike"/>
                        <a:t>Invest in capabilities to use commercial cloud environments for open science</a:t>
                      </a:r>
                      <a:endParaRPr sz="1100" u="none" cap="none" strike="noStrike"/>
                    </a:p>
                  </a:txBody>
                  <a:tcPr marT="45725" marB="45725" marR="91450" marL="91450" anchor="ctr">
                    <a:lnL cap="flat" cmpd="sng" w="38100">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FE2F3">
                        <a:alpha val="55686"/>
                      </a:srgb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en" sz="1300" u="none" cap="none" strike="noStrike"/>
                        <a:t>3.3</a:t>
                      </a:r>
                      <a:endParaRPr b="1" sz="1300" u="none" cap="none" strike="noStrike"/>
                    </a:p>
                  </a:txBody>
                  <a:tcPr marT="45725" marB="45725" marR="91450" marL="91450" anchor="ctr">
                    <a:lnL cap="flat" cmpd="sng" w="1143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CE5CD"/>
                    </a:solidFill>
                  </a:tcPr>
                </a:tc>
                <a:tc>
                  <a:txBody>
                    <a:bodyPr/>
                    <a:lstStyle/>
                    <a:p>
                      <a:pPr indent="0" lvl="0" marL="0" marR="0" rtl="0" algn="l">
                        <a:lnSpc>
                          <a:spcPct val="115000"/>
                        </a:lnSpc>
                        <a:spcBef>
                          <a:spcPts val="0"/>
                        </a:spcBef>
                        <a:spcAft>
                          <a:spcPts val="0"/>
                        </a:spcAft>
                        <a:buClr>
                          <a:srgbClr val="000000"/>
                        </a:buClr>
                        <a:buSzPts val="1500"/>
                        <a:buFont typeface="Calibri"/>
                        <a:buNone/>
                      </a:pPr>
                      <a:r>
                        <a:rPr lang="en" sz="1100" u="none" cap="none" strike="noStrike"/>
                        <a:t>Promote opportunities for continuous learning as the field evolves through collaboration</a:t>
                      </a:r>
                      <a:endParaRPr sz="1100" u="none" cap="none" strike="noStrike"/>
                    </a:p>
                  </a:txBody>
                  <a:tcPr marT="45725" marB="45725" marR="91450" marL="9145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CE5CD"/>
                    </a:solidFill>
                  </a:tcPr>
                </a:tc>
              </a:tr>
              <a:tr h="823925">
                <a:tc>
                  <a:txBody>
                    <a:bodyPr/>
                    <a:lstStyle/>
                    <a:p>
                      <a:pPr indent="0" lvl="0" marL="0" marR="0" rtl="0" algn="ctr">
                        <a:lnSpc>
                          <a:spcPct val="115000"/>
                        </a:lnSpc>
                        <a:spcBef>
                          <a:spcPts val="0"/>
                        </a:spcBef>
                        <a:spcAft>
                          <a:spcPts val="0"/>
                        </a:spcAft>
                        <a:buClr>
                          <a:srgbClr val="000000"/>
                        </a:buClr>
                        <a:buSzPts val="1300"/>
                        <a:buFont typeface="Arial"/>
                        <a:buNone/>
                      </a:pPr>
                      <a:r>
                        <a:rPr b="1" lang="en" sz="1300" u="none" cap="none" strike="noStrike"/>
                        <a:t>1.4</a:t>
                      </a:r>
                      <a:endParaRPr b="1" sz="1300" u="none" cap="none" strike="noStrike"/>
                    </a:p>
                  </a:txBody>
                  <a:tcPr marT="45725" marB="45725" marR="91450" marL="9145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2"/>
                    </a:solidFill>
                  </a:tcPr>
                </a:tc>
                <a:tc>
                  <a:txBody>
                    <a:bodyPr/>
                    <a:lstStyle/>
                    <a:p>
                      <a:pPr indent="0" lvl="0" marL="0" marR="0" rtl="0" algn="l">
                        <a:lnSpc>
                          <a:spcPct val="115000"/>
                        </a:lnSpc>
                        <a:spcBef>
                          <a:spcPts val="0"/>
                        </a:spcBef>
                        <a:spcAft>
                          <a:spcPts val="0"/>
                        </a:spcAft>
                        <a:buClr>
                          <a:srgbClr val="000000"/>
                        </a:buClr>
                        <a:buSzPts val="1500"/>
                        <a:buFont typeface="Calibri"/>
                        <a:buNone/>
                      </a:pPr>
                      <a:r>
                        <a:rPr lang="en" sz="1100" u="none" cap="none" strike="noStrike"/>
                        <a:t>Increase transparency into how science data are being used through a free and open unified journal server</a:t>
                      </a:r>
                      <a:endParaRPr sz="1100" u="none" cap="none" strike="noStrike"/>
                    </a:p>
                  </a:txBody>
                  <a:tcPr marT="45725" marB="45725" marR="91450" marL="91450" anchor="ctr">
                    <a:lnL cap="flat" cmpd="sng" w="38100">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2"/>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lang="en" sz="1300" u="none" cap="none" strike="noStrike"/>
                        <a:t>2.4</a:t>
                      </a:r>
                      <a:endParaRPr b="1" sz="1300" u="none" cap="none" strike="noStrike"/>
                    </a:p>
                  </a:txBody>
                  <a:tcPr marT="45725" marB="45725" marR="91450" marL="91450" anchor="ctr">
                    <a:lnL cap="flat" cmpd="sng" w="1143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FE2F3">
                        <a:alpha val="55686"/>
                      </a:srgbClr>
                    </a:solidFill>
                  </a:tcPr>
                </a:tc>
                <a:tc>
                  <a:txBody>
                    <a:bodyPr/>
                    <a:lstStyle/>
                    <a:p>
                      <a:pPr indent="0" lvl="0" marL="0" marR="0" rtl="0" algn="l">
                        <a:lnSpc>
                          <a:spcPct val="115000"/>
                        </a:lnSpc>
                        <a:spcBef>
                          <a:spcPts val="0"/>
                        </a:spcBef>
                        <a:spcAft>
                          <a:spcPts val="0"/>
                        </a:spcAft>
                        <a:buClr>
                          <a:srgbClr val="000000"/>
                        </a:buClr>
                        <a:buSzPts val="1500"/>
                        <a:buFont typeface="Calibri"/>
                        <a:buNone/>
                      </a:pPr>
                      <a:r>
                        <a:rPr lang="en" sz="1100" u="none" cap="none" strike="noStrike"/>
                        <a:t>Invest in the tools and training necessary to enable breakthrough science through application of AI/ML</a:t>
                      </a:r>
                      <a:endParaRPr sz="1100" u="none" cap="none" strike="noStrike"/>
                    </a:p>
                  </a:txBody>
                  <a:tcPr marT="45725" marB="45725" marR="91450" marL="91450" anchor="ctr">
                    <a:lnL cap="flat" cmpd="sng" w="38100">
                      <a:solidFill>
                        <a:srgbClr val="FFFFFF"/>
                      </a:solidFill>
                      <a:prstDash val="solid"/>
                      <a:round/>
                      <a:headEnd len="sm" w="sm" type="none"/>
                      <a:tailEnd len="sm" w="sm" type="none"/>
                    </a:lnL>
                    <a:lnR cap="flat" cmpd="sng" w="1143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CFE2F3">
                        <a:alpha val="55686"/>
                      </a:srgbClr>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nchor="ctr">
                    <a:lnL cap="flat" cmpd="sng" w="1143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400"/>
                        <a:buFont typeface="Calibri"/>
                        <a:buNone/>
                      </a:pPr>
                      <a:r>
                        <a:t/>
                      </a:r>
                      <a:endParaRPr sz="1800" u="none" cap="none" strike="noStrike"/>
                    </a:p>
                  </a:txBody>
                  <a:tcPr marT="45725" marB="45725" marR="91450" marL="91450" anchor="ctr">
                    <a:lnL cap="flat" cmpd="sng" w="381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503" name="Google Shape;503;g15619a68ece_0_0"/>
          <p:cNvSpPr txBox="1"/>
          <p:nvPr/>
        </p:nvSpPr>
        <p:spPr>
          <a:xfrm>
            <a:off x="-99450" y="363375"/>
            <a:ext cx="9342900" cy="369300"/>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Clr>
                <a:srgbClr val="000000"/>
              </a:buClr>
              <a:buSzPts val="1700"/>
              <a:buFont typeface="Arial"/>
              <a:buNone/>
            </a:pPr>
            <a:r>
              <a:rPr b="1" i="0" lang="en" sz="1500" u="none" cap="none" strike="noStrike">
                <a:solidFill>
                  <a:srgbClr val="000000"/>
                </a:solidFill>
                <a:latin typeface="Open Sans"/>
                <a:ea typeface="Open Sans"/>
                <a:cs typeface="Open Sans"/>
                <a:sym typeface="Open Sans"/>
              </a:rPr>
              <a:t>SMD Strategy for Data Management and Computing for Groundbreaking Science 2019-2024</a:t>
            </a:r>
            <a:endParaRPr b="1" i="0" sz="19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1597bda372e_0_6"/>
          <p:cNvSpPr txBox="1"/>
          <p:nvPr/>
        </p:nvSpPr>
        <p:spPr>
          <a:xfrm>
            <a:off x="204225" y="207125"/>
            <a:ext cx="8671800" cy="646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200"/>
              <a:buFont typeface="Arial"/>
              <a:buNone/>
            </a:pPr>
            <a:r>
              <a:rPr b="1" i="0" lang="en" sz="2200" u="none" cap="none" strike="noStrike">
                <a:solidFill>
                  <a:schemeClr val="dk1"/>
                </a:solidFill>
                <a:latin typeface="Open Sans"/>
                <a:ea typeface="Open Sans"/>
                <a:cs typeface="Open Sans"/>
                <a:sym typeface="Open Sans"/>
              </a:rPr>
              <a:t>Context for Data and Computing Architecture Study </a:t>
            </a:r>
            <a:endParaRPr b="1" i="0" sz="2200" u="none" cap="none" strike="noStrike">
              <a:solidFill>
                <a:schemeClr val="dk1"/>
              </a:solidFill>
              <a:latin typeface="Open Sans"/>
              <a:ea typeface="Open Sans"/>
              <a:cs typeface="Open Sans"/>
              <a:sym typeface="Open Sans"/>
            </a:endParaRPr>
          </a:p>
        </p:txBody>
      </p:sp>
      <p:graphicFrame>
        <p:nvGraphicFramePr>
          <p:cNvPr id="509" name="Google Shape;509;g1597bda372e_0_6"/>
          <p:cNvGraphicFramePr/>
          <p:nvPr/>
        </p:nvGraphicFramePr>
        <p:xfrm>
          <a:off x="317825" y="708100"/>
          <a:ext cx="3000000" cy="3000000"/>
        </p:xfrm>
        <a:graphic>
          <a:graphicData uri="http://schemas.openxmlformats.org/drawingml/2006/table">
            <a:tbl>
              <a:tblPr>
                <a:noFill/>
                <a:tableStyleId>{51D56816-BCFE-446F-A4AC-17AC81BF2359}</a:tableStyleId>
              </a:tblPr>
              <a:tblGrid>
                <a:gridCol w="8291525"/>
              </a:tblGrid>
              <a:tr h="667375">
                <a:tc>
                  <a:txBody>
                    <a:bodyPr/>
                    <a:lstStyle/>
                    <a:p>
                      <a:pPr indent="0" lvl="0" marL="0" marR="0" rtl="0" algn="l">
                        <a:lnSpc>
                          <a:spcPct val="100000"/>
                        </a:lnSpc>
                        <a:spcBef>
                          <a:spcPts val="0"/>
                        </a:spcBef>
                        <a:spcAft>
                          <a:spcPts val="0"/>
                        </a:spcAft>
                        <a:buClr>
                          <a:schemeClr val="dk1"/>
                        </a:buClr>
                        <a:buSzPts val="1100"/>
                        <a:buFont typeface="Arial"/>
                        <a:buNone/>
                      </a:pPr>
                      <a:r>
                        <a:rPr b="1" lang="en" sz="1700" u="none" cap="none" strike="noStrike">
                          <a:solidFill>
                            <a:srgbClr val="0B5394"/>
                          </a:solidFill>
                          <a:latin typeface="Open Sans"/>
                          <a:ea typeface="Open Sans"/>
                          <a:cs typeface="Open Sans"/>
                          <a:sym typeface="Open Sans"/>
                        </a:rPr>
                        <a:t>The CSDO is conducting two activities to develop cyberinfrastructure to support the Strategy for Data Management and Computing and SPD41: </a:t>
                      </a:r>
                      <a:endParaRPr b="1" sz="1700" u="none" cap="none" strike="noStrike">
                        <a:solidFill>
                          <a:srgbClr val="0B5394"/>
                        </a:solidFill>
                        <a:latin typeface="Open Sans"/>
                        <a:ea typeface="Open Sans"/>
                        <a:cs typeface="Open Sans"/>
                        <a:sym typeface="Open Sans"/>
                      </a:endParaRPr>
                    </a:p>
                  </a:txBody>
                  <a:tcPr marT="91425" marB="91425" marR="91425" marL="91425">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tcPr>
                </a:tc>
              </a:tr>
              <a:tr h="822925">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Open Sans"/>
                          <a:ea typeface="Open Sans"/>
                          <a:cs typeface="Open Sans"/>
                          <a:sym typeface="Open Sans"/>
                        </a:rPr>
                        <a:t>1. Defining Core Data and Computing Services Requirements </a:t>
                      </a:r>
                      <a:endParaRPr b="1" sz="1500" u="none" cap="none" strike="noStrike">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Open Sans"/>
                          <a:ea typeface="Open Sans"/>
                          <a:cs typeface="Open Sans"/>
                          <a:sym typeface="Open Sans"/>
                        </a:rPr>
                        <a:t>Common SMD IT policies, software and computing capabilities to support:</a:t>
                      </a:r>
                      <a:endParaRPr sz="1500" u="none" cap="none" strike="noStrike">
                        <a:latin typeface="Open Sans"/>
                        <a:ea typeface="Open Sans"/>
                        <a:cs typeface="Open Sans"/>
                        <a:sym typeface="Open Sans"/>
                      </a:endParaRPr>
                    </a:p>
                    <a:p>
                      <a:pPr indent="-323850" lvl="0" marL="457200" marR="0" rtl="0" algn="l">
                        <a:lnSpc>
                          <a:spcPct val="100000"/>
                        </a:lnSpc>
                        <a:spcBef>
                          <a:spcPts val="0"/>
                        </a:spcBef>
                        <a:spcAft>
                          <a:spcPts val="0"/>
                        </a:spcAft>
                        <a:buClr>
                          <a:srgbClr val="000000"/>
                        </a:buClr>
                        <a:buSzPts val="1500"/>
                        <a:buFont typeface="Arial"/>
                        <a:buChar char="●"/>
                      </a:pPr>
                      <a:r>
                        <a:rPr lang="en" sz="1500" u="none" cap="none" strike="noStrike">
                          <a:latin typeface="Open Sans SemiBold"/>
                          <a:ea typeface="Open Sans SemiBold"/>
                          <a:cs typeface="Open Sans SemiBold"/>
                          <a:sym typeface="Open Sans SemiBold"/>
                        </a:rPr>
                        <a:t>Moving to hybrid cloud environments</a:t>
                      </a:r>
                      <a:r>
                        <a:rPr lang="en" sz="1500" u="none" cap="none" strike="noStrike">
                          <a:latin typeface="Open Sans"/>
                          <a:ea typeface="Open Sans"/>
                          <a:cs typeface="Open Sans"/>
                          <a:sym typeface="Open Sans"/>
                        </a:rPr>
                        <a:t>: computing, storage, cybersecurity, networking, and business processes</a:t>
                      </a:r>
                      <a:endParaRPr sz="1500" u="none" cap="none" strike="noStrike">
                        <a:latin typeface="Open Sans"/>
                        <a:ea typeface="Open Sans"/>
                        <a:cs typeface="Open Sans"/>
                        <a:sym typeface="Open Sans"/>
                      </a:endParaRPr>
                    </a:p>
                    <a:p>
                      <a:pPr indent="-323850" lvl="0" marL="457200" marR="0" rtl="0" algn="l">
                        <a:lnSpc>
                          <a:spcPct val="100000"/>
                        </a:lnSpc>
                        <a:spcBef>
                          <a:spcPts val="0"/>
                        </a:spcBef>
                        <a:spcAft>
                          <a:spcPts val="0"/>
                        </a:spcAft>
                        <a:buClr>
                          <a:srgbClr val="000000"/>
                        </a:buClr>
                        <a:buSzPts val="1500"/>
                        <a:buFont typeface="Arial"/>
                        <a:buChar char="●"/>
                      </a:pPr>
                      <a:r>
                        <a:rPr lang="en" sz="1500" u="none" cap="none" strike="noStrike">
                          <a:latin typeface="Open Sans SemiBold"/>
                          <a:ea typeface="Open Sans SemiBold"/>
                          <a:cs typeface="Open Sans SemiBold"/>
                          <a:sym typeface="Open Sans SemiBold"/>
                        </a:rPr>
                        <a:t>Open-Source Science/SPD-41 requirements</a:t>
                      </a:r>
                      <a:r>
                        <a:rPr lang="en" sz="1500" u="none" cap="none" strike="noStrike">
                          <a:latin typeface="Open Sans"/>
                          <a:ea typeface="Open Sans"/>
                          <a:cs typeface="Open Sans"/>
                          <a:sym typeface="Open Sans"/>
                        </a:rPr>
                        <a:t>: Research Data and Software Archive, User Registration, Data Set Search, Journal Search, AI/ML models, and more</a:t>
                      </a:r>
                      <a:endParaRPr sz="1500" u="none" cap="none" strike="noStrike">
                        <a:latin typeface="Open Sans"/>
                        <a:ea typeface="Open Sans"/>
                        <a:cs typeface="Open Sans"/>
                        <a:sym typeface="Open Sans"/>
                      </a:endParaRPr>
                    </a:p>
                  </a:txBody>
                  <a:tcPr marT="91425" marB="91425" marR="91425" marL="91425">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EFEFEF"/>
                    </a:solidFill>
                  </a:tcPr>
                </a:tc>
              </a:tr>
              <a:tr h="1036300">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Open Sans"/>
                          <a:ea typeface="Open Sans"/>
                          <a:cs typeface="Open Sans"/>
                          <a:sym typeface="Open Sans"/>
                        </a:rPr>
                        <a:t>2. Data and Computing Architecture Study</a:t>
                      </a:r>
                      <a:endParaRPr b="1" sz="1500" u="none" cap="none" strike="noStrike">
                        <a:latin typeface="Open Sans"/>
                        <a:ea typeface="Open Sans"/>
                        <a:cs typeface="Open Sans"/>
                        <a:sym typeface="Open Sans"/>
                      </a:endParaRPr>
                    </a:p>
                    <a:p>
                      <a:pPr indent="-323850" lvl="0" marL="457200" marR="0" rtl="0" algn="l">
                        <a:lnSpc>
                          <a:spcPct val="100000"/>
                        </a:lnSpc>
                        <a:spcBef>
                          <a:spcPts val="0"/>
                        </a:spcBef>
                        <a:spcAft>
                          <a:spcPts val="0"/>
                        </a:spcAft>
                        <a:buClr>
                          <a:srgbClr val="000000"/>
                        </a:buClr>
                        <a:buSzPts val="1500"/>
                        <a:buFont typeface="Arial"/>
                        <a:buChar char="●"/>
                      </a:pPr>
                      <a:r>
                        <a:rPr lang="en" sz="1500" u="none" cap="none" strike="noStrike">
                          <a:latin typeface="Open Sans"/>
                          <a:ea typeface="Open Sans"/>
                          <a:cs typeface="Open Sans"/>
                          <a:sym typeface="Open Sans"/>
                        </a:rPr>
                        <a:t>Study to evaluate architecture options for scientific data and computing elements of Core Services infrastructure. </a:t>
                      </a:r>
                      <a:endParaRPr sz="1500" u="none" cap="none" strike="noStrike">
                        <a:latin typeface="Open Sans"/>
                        <a:ea typeface="Open Sans"/>
                        <a:cs typeface="Open Sans"/>
                        <a:sym typeface="Open Sans"/>
                      </a:endParaRPr>
                    </a:p>
                    <a:p>
                      <a:pPr indent="-323850" lvl="0" marL="457200" marR="0" rtl="0" algn="l">
                        <a:lnSpc>
                          <a:spcPct val="100000"/>
                        </a:lnSpc>
                        <a:spcBef>
                          <a:spcPts val="0"/>
                        </a:spcBef>
                        <a:spcAft>
                          <a:spcPts val="0"/>
                        </a:spcAft>
                        <a:buClr>
                          <a:srgbClr val="000000"/>
                        </a:buClr>
                        <a:buSzPts val="1500"/>
                        <a:buFont typeface="Arial"/>
                        <a:buChar char="●"/>
                      </a:pPr>
                      <a:r>
                        <a:rPr lang="en" sz="1500" u="none" cap="none" strike="noStrike">
                          <a:latin typeface="Open Sans"/>
                          <a:ea typeface="Open Sans"/>
                          <a:cs typeface="Open Sans"/>
                          <a:sym typeface="Open Sans"/>
                        </a:rPr>
                        <a:t>Produce recommendations for a </a:t>
                      </a:r>
                      <a:r>
                        <a:rPr lang="en" sz="1500" u="none" cap="none" strike="noStrike">
                          <a:latin typeface="Open Sans SemiBold"/>
                          <a:ea typeface="Open Sans SemiBold"/>
                          <a:cs typeface="Open Sans SemiBold"/>
                          <a:sym typeface="Open Sans SemiBold"/>
                        </a:rPr>
                        <a:t>Hybrid Cloud Infrastructure</a:t>
                      </a:r>
                      <a:r>
                        <a:rPr lang="en" sz="1500" u="none" cap="none" strike="noStrike">
                          <a:latin typeface="Open Sans"/>
                          <a:ea typeface="Open Sans"/>
                          <a:cs typeface="Open Sans"/>
                          <a:sym typeface="Open Sans"/>
                        </a:rPr>
                        <a:t> for SMD (mixed computing, storage, and services environment made up of on-premises infrastructure, private cloud services, high-end computing, and a public cloud)</a:t>
                      </a:r>
                      <a:endParaRPr sz="1500" u="none" cap="none" strike="noStrike">
                        <a:latin typeface="Open Sans"/>
                        <a:ea typeface="Open Sans"/>
                        <a:cs typeface="Open Sans"/>
                        <a:sym typeface="Open Sans"/>
                      </a:endParaRPr>
                    </a:p>
                  </a:txBody>
                  <a:tcPr marT="91425" marB="91425" marR="91425" marL="91425">
                    <a:lnL cap="flat" cmpd="sng" w="76200">
                      <a:solidFill>
                        <a:srgbClr val="FFFFFF"/>
                      </a:solidFill>
                      <a:prstDash val="solid"/>
                      <a:round/>
                      <a:headEnd len="sm" w="sm" type="none"/>
                      <a:tailEnd len="sm" w="sm" type="none"/>
                    </a:lnL>
                    <a:lnR cap="flat" cmpd="sng" w="76200">
                      <a:solidFill>
                        <a:srgbClr val="FFFFFF"/>
                      </a:solidFill>
                      <a:prstDash val="solid"/>
                      <a:round/>
                      <a:headEnd len="sm" w="sm" type="none"/>
                      <a:tailEnd len="sm" w="sm" type="none"/>
                    </a:lnR>
                    <a:lnT cap="flat" cmpd="sng" w="76200">
                      <a:solidFill>
                        <a:srgbClr val="FFFFFF"/>
                      </a:solidFill>
                      <a:prstDash val="solid"/>
                      <a:round/>
                      <a:headEnd len="sm" w="sm" type="none"/>
                      <a:tailEnd len="sm" w="sm" type="none"/>
                    </a:lnT>
                    <a:lnB cap="flat" cmpd="sng" w="76200">
                      <a:solidFill>
                        <a:srgbClr val="FFFFFF"/>
                      </a:solidFill>
                      <a:prstDash val="solid"/>
                      <a:round/>
                      <a:headEnd len="sm" w="sm" type="none"/>
                      <a:tailEnd len="sm" w="sm" type="none"/>
                    </a:lnB>
                    <a:solidFill>
                      <a:srgbClr val="FCE5CD"/>
                    </a:solidFill>
                  </a:tcPr>
                </a:tc>
              </a:tr>
            </a:tbl>
          </a:graphicData>
        </a:graphic>
      </p:graphicFrame>
      <p:sp>
        <p:nvSpPr>
          <p:cNvPr id="510" name="Google Shape;510;g1597bda372e_0_6"/>
          <p:cNvSpPr txBox="1"/>
          <p:nvPr/>
        </p:nvSpPr>
        <p:spPr>
          <a:xfrm>
            <a:off x="1441675" y="4518000"/>
            <a:ext cx="6043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pen Sans"/>
                <a:ea typeface="Open Sans"/>
                <a:cs typeface="Open Sans"/>
                <a:sym typeface="Open Sans"/>
              </a:rPr>
              <a:t>Core Services funding initiates in FY24 and ramps up fully in FY25. </a:t>
            </a:r>
            <a:endParaRPr b="1" i="0" sz="1400" u="none" cap="none" strike="noStrike">
              <a:solidFill>
                <a:srgbClr val="000000"/>
              </a:solidFill>
              <a:latin typeface="Open Sans"/>
              <a:ea typeface="Open Sans"/>
              <a:cs typeface="Open Sans"/>
              <a:sym typeface="Open Sans"/>
            </a:endParaRPr>
          </a:p>
        </p:txBody>
      </p:sp>
      <p:cxnSp>
        <p:nvCxnSpPr>
          <p:cNvPr id="511" name="Google Shape;511;g1597bda372e_0_6"/>
          <p:cNvCxnSpPr/>
          <p:nvPr/>
        </p:nvCxnSpPr>
        <p:spPr>
          <a:xfrm>
            <a:off x="317825" y="708100"/>
            <a:ext cx="8024400" cy="0"/>
          </a:xfrm>
          <a:prstGeom prst="straightConnector1">
            <a:avLst/>
          </a:prstGeom>
          <a:noFill/>
          <a:ln cap="flat" cmpd="sng" w="28575">
            <a:solidFill>
              <a:srgbClr val="255B74"/>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1597bda372e_0_69"/>
          <p:cNvSpPr/>
          <p:nvPr/>
        </p:nvSpPr>
        <p:spPr>
          <a:xfrm>
            <a:off x="7575"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1597bda372e_0_69"/>
          <p:cNvSpPr txBox="1"/>
          <p:nvPr>
            <p:ph type="title"/>
          </p:nvPr>
        </p:nvSpPr>
        <p:spPr>
          <a:xfrm>
            <a:off x="179675" y="93125"/>
            <a:ext cx="8857500" cy="544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000"/>
              <a:buNone/>
            </a:pPr>
            <a:r>
              <a:rPr b="1" lang="en" sz="2000">
                <a:latin typeface="Open Sans"/>
                <a:ea typeface="Open Sans"/>
                <a:cs typeface="Open Sans"/>
                <a:sym typeface="Open Sans"/>
              </a:rPr>
              <a:t>Timeline for Core Services</a:t>
            </a:r>
            <a:endParaRPr b="1" sz="2000">
              <a:latin typeface="Open Sans"/>
              <a:ea typeface="Open Sans"/>
              <a:cs typeface="Open Sans"/>
              <a:sym typeface="Open Sans"/>
            </a:endParaRPr>
          </a:p>
        </p:txBody>
      </p:sp>
      <p:cxnSp>
        <p:nvCxnSpPr>
          <p:cNvPr id="518" name="Google Shape;518;g1597bda372e_0_69"/>
          <p:cNvCxnSpPr/>
          <p:nvPr/>
        </p:nvCxnSpPr>
        <p:spPr>
          <a:xfrm flipH="1" rot="10800000">
            <a:off x="288445" y="511615"/>
            <a:ext cx="7704300" cy="13200"/>
          </a:xfrm>
          <a:prstGeom prst="straightConnector1">
            <a:avLst/>
          </a:prstGeom>
          <a:noFill/>
          <a:ln cap="flat" cmpd="sng" w="28575">
            <a:solidFill>
              <a:srgbClr val="3D85C6"/>
            </a:solidFill>
            <a:prstDash val="solid"/>
            <a:round/>
            <a:headEnd len="sm" w="sm" type="none"/>
            <a:tailEnd len="sm" w="sm" type="none"/>
          </a:ln>
        </p:spPr>
      </p:cxnSp>
      <p:graphicFrame>
        <p:nvGraphicFramePr>
          <p:cNvPr id="519" name="Google Shape;519;g1597bda372e_0_69"/>
          <p:cNvGraphicFramePr/>
          <p:nvPr/>
        </p:nvGraphicFramePr>
        <p:xfrm>
          <a:off x="288488" y="714130"/>
          <a:ext cx="3000000" cy="3000000"/>
        </p:xfrm>
        <a:graphic>
          <a:graphicData uri="http://schemas.openxmlformats.org/drawingml/2006/table">
            <a:tbl>
              <a:tblPr>
                <a:noFill/>
                <a:tableStyleId>{51D56816-BCFE-446F-A4AC-17AC81BF2359}</a:tableStyleId>
              </a:tblPr>
              <a:tblGrid>
                <a:gridCol w="1674350"/>
                <a:gridCol w="1674350"/>
                <a:gridCol w="1674350"/>
                <a:gridCol w="1674350"/>
                <a:gridCol w="1674350"/>
              </a:tblGrid>
              <a:tr h="3369425">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Open Sans"/>
                        <a:ea typeface="Open Sans"/>
                        <a:cs typeface="Open Sans"/>
                        <a:sym typeface="Open Sans"/>
                      </a:endParaRPr>
                    </a:p>
                  </a:txBody>
                  <a:tcPr marT="91425" marB="91425" marR="91425" marL="91425">
                    <a:lnL cap="flat" cmpd="sng" w="28575">
                      <a:solidFill>
                        <a:srgbClr val="FFFFFF"/>
                      </a:solidFill>
                      <a:prstDash val="solid"/>
                      <a:round/>
                      <a:headEnd len="sm" w="sm" type="none"/>
                      <a:tailEnd len="sm" w="sm" type="none"/>
                    </a:lnL>
                    <a:lnR cap="flat" cmpd="sng" w="19050">
                      <a:solidFill>
                        <a:srgbClr val="B7B7B7"/>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Open Sans"/>
                        <a:ea typeface="Open Sans"/>
                        <a:cs typeface="Open Sans"/>
                        <a:sym typeface="Open Sans"/>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Open Sans"/>
                        <a:ea typeface="Open Sans"/>
                        <a:cs typeface="Open Sans"/>
                        <a:sym typeface="Open Sans"/>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Open Sans"/>
                        <a:ea typeface="Open Sans"/>
                        <a:cs typeface="Open Sans"/>
                        <a:sym typeface="Open Sans"/>
                      </a:endParaRPr>
                    </a:p>
                  </a:txBody>
                  <a:tcPr marT="91425" marB="91425" marR="91425" marL="91425">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Open Sans"/>
                        <a:ea typeface="Open Sans"/>
                        <a:cs typeface="Open Sans"/>
                        <a:sym typeface="Open Sans"/>
                      </a:endParaRPr>
                    </a:p>
                  </a:txBody>
                  <a:tcPr marT="91425" marB="91425" marR="91425" marL="91425">
                    <a:lnL cap="flat" cmpd="sng" w="19050">
                      <a:solidFill>
                        <a:srgbClr val="B7B7B7"/>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FFFFF"/>
                    </a:solidFill>
                  </a:tcPr>
                </a:tc>
              </a:tr>
              <a:tr h="530175">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Open Sans"/>
                          <a:ea typeface="Open Sans"/>
                          <a:cs typeface="Open Sans"/>
                          <a:sym typeface="Open Sans"/>
                        </a:rPr>
                        <a:t>FY22</a:t>
                      </a:r>
                      <a:endParaRPr b="1" sz="1600" u="none" cap="none" strike="noStrike">
                        <a:latin typeface="Open Sans"/>
                        <a:ea typeface="Open Sans"/>
                        <a:cs typeface="Open Sans"/>
                        <a:sym typeface="Open Sans"/>
                      </a:endParaRPr>
                    </a:p>
                  </a:txBody>
                  <a:tcPr marT="91425" marB="91425" marR="91425" marL="91425" anchor="ctr">
                    <a:lnL cap="flat" cmpd="sng" w="28575">
                      <a:solidFill>
                        <a:srgbClr val="FFFFFF"/>
                      </a:solidFill>
                      <a:prstDash val="solid"/>
                      <a:round/>
                      <a:headEnd len="sm" w="sm" type="none"/>
                      <a:tailEnd len="sm" w="sm" type="none"/>
                    </a:lnL>
                    <a:lnR cap="flat" cmpd="sng" w="19050">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Open Sans"/>
                          <a:ea typeface="Open Sans"/>
                          <a:cs typeface="Open Sans"/>
                          <a:sym typeface="Open Sans"/>
                        </a:rPr>
                        <a:t>FY23</a:t>
                      </a:r>
                      <a:endParaRPr b="1" sz="1600" u="none" cap="none" strike="noStrike">
                        <a:latin typeface="Open Sans"/>
                        <a:ea typeface="Open Sans"/>
                        <a:cs typeface="Open Sans"/>
                        <a:sym typeface="Open Sans"/>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Open Sans"/>
                          <a:ea typeface="Open Sans"/>
                          <a:cs typeface="Open Sans"/>
                          <a:sym typeface="Open Sans"/>
                        </a:rPr>
                        <a:t>FY24</a:t>
                      </a:r>
                      <a:endParaRPr b="1" sz="1600" u="none" cap="none" strike="noStrike">
                        <a:latin typeface="Open Sans"/>
                        <a:ea typeface="Open Sans"/>
                        <a:cs typeface="Open Sans"/>
                        <a:sym typeface="Open Sans"/>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Open Sans"/>
                          <a:ea typeface="Open Sans"/>
                          <a:cs typeface="Open Sans"/>
                          <a:sym typeface="Open Sans"/>
                        </a:rPr>
                        <a:t>FY25</a:t>
                      </a:r>
                      <a:endParaRPr b="1" sz="1600" u="none" cap="none" strike="noStrike">
                        <a:latin typeface="Open Sans"/>
                        <a:ea typeface="Open Sans"/>
                        <a:cs typeface="Open Sans"/>
                        <a:sym typeface="Open Sans"/>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EFEF"/>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 sz="1600" u="none" cap="none" strike="noStrike">
                          <a:latin typeface="Open Sans"/>
                          <a:ea typeface="Open Sans"/>
                          <a:cs typeface="Open Sans"/>
                          <a:sym typeface="Open Sans"/>
                        </a:rPr>
                        <a:t>FY26</a:t>
                      </a:r>
                      <a:endParaRPr b="1" sz="1600" u="none" cap="none" strike="noStrike">
                        <a:latin typeface="Open Sans"/>
                        <a:ea typeface="Open Sans"/>
                        <a:cs typeface="Open Sans"/>
                        <a:sym typeface="Open Sans"/>
                      </a:endParaRPr>
                    </a:p>
                  </a:txBody>
                  <a:tcPr marT="91425" marB="91425" marR="91425" marL="91425" anchor="ctr">
                    <a:lnL cap="flat" cmpd="sng" w="19050">
                      <a:solidFill>
                        <a:srgbClr val="B7B7B7"/>
                      </a:solidFill>
                      <a:prstDash val="solid"/>
                      <a:round/>
                      <a:headEnd len="sm" w="sm" type="none"/>
                      <a:tailEnd len="sm" w="sm" type="none"/>
                    </a:lnL>
                    <a:lnR cap="flat" cmpd="sng" w="2857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EFEFEF"/>
                    </a:solidFill>
                  </a:tcPr>
                </a:tc>
              </a:tr>
            </a:tbl>
          </a:graphicData>
        </a:graphic>
      </p:graphicFrame>
      <p:sp>
        <p:nvSpPr>
          <p:cNvPr id="520" name="Google Shape;520;g1597bda372e_0_69"/>
          <p:cNvSpPr/>
          <p:nvPr/>
        </p:nvSpPr>
        <p:spPr>
          <a:xfrm>
            <a:off x="4342675" y="3452200"/>
            <a:ext cx="1837200" cy="544800"/>
          </a:xfrm>
          <a:prstGeom prst="homePlate">
            <a:avLst>
              <a:gd fmla="val 50000"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Open Sans"/>
                <a:ea typeface="Open Sans"/>
                <a:cs typeface="Open Sans"/>
                <a:sym typeface="Open Sans"/>
              </a:rPr>
              <a:t>Develop and deploy initial capabilities</a:t>
            </a:r>
            <a:endParaRPr b="1" i="0" sz="1300" u="none" cap="none" strike="noStrike">
              <a:solidFill>
                <a:srgbClr val="000000"/>
              </a:solidFill>
              <a:latin typeface="Open Sans"/>
              <a:ea typeface="Open Sans"/>
              <a:cs typeface="Open Sans"/>
              <a:sym typeface="Open Sans"/>
            </a:endParaRPr>
          </a:p>
        </p:txBody>
      </p:sp>
      <p:sp>
        <p:nvSpPr>
          <p:cNvPr id="521" name="Google Shape;521;g1597bda372e_0_69"/>
          <p:cNvSpPr/>
          <p:nvPr/>
        </p:nvSpPr>
        <p:spPr>
          <a:xfrm>
            <a:off x="6195100" y="3452200"/>
            <a:ext cx="1785000" cy="544800"/>
          </a:xfrm>
          <a:prstGeom prst="homePlate">
            <a:avLst>
              <a:gd fmla="val 50000" name="adj"/>
            </a:avLst>
          </a:prstGeom>
          <a:gradFill>
            <a:gsLst>
              <a:gs pos="0">
                <a:srgbClr val="FFF2CC"/>
              </a:gs>
              <a:gs pos="100000">
                <a:srgbClr val="FFFFF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Open Sans"/>
                <a:ea typeface="Open Sans"/>
                <a:cs typeface="Open Sans"/>
                <a:sym typeface="Open Sans"/>
              </a:rPr>
              <a:t>Transition plan execution</a:t>
            </a:r>
            <a:endParaRPr b="1" i="0" sz="1300" u="none" cap="none" strike="noStrike">
              <a:solidFill>
                <a:srgbClr val="000000"/>
              </a:solidFill>
              <a:latin typeface="Open Sans"/>
              <a:ea typeface="Open Sans"/>
              <a:cs typeface="Open Sans"/>
              <a:sym typeface="Open Sans"/>
            </a:endParaRPr>
          </a:p>
        </p:txBody>
      </p:sp>
      <p:sp>
        <p:nvSpPr>
          <p:cNvPr id="522" name="Google Shape;522;g1597bda372e_0_69"/>
          <p:cNvSpPr/>
          <p:nvPr/>
        </p:nvSpPr>
        <p:spPr>
          <a:xfrm>
            <a:off x="2471400" y="3452200"/>
            <a:ext cx="1886700" cy="544800"/>
          </a:xfrm>
          <a:prstGeom prst="homePlate">
            <a:avLst>
              <a:gd fmla="val 50000" name="adj"/>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Open Sans"/>
                <a:ea typeface="Open Sans"/>
                <a:cs typeface="Open Sans"/>
                <a:sym typeface="Open Sans"/>
              </a:rPr>
              <a:t>Initiate HQ and Center Offices</a:t>
            </a:r>
            <a:endParaRPr b="0" i="0" sz="1300" u="none" cap="none" strike="noStrike">
              <a:solidFill>
                <a:srgbClr val="000000"/>
              </a:solidFill>
              <a:latin typeface="Open Sans"/>
              <a:ea typeface="Open Sans"/>
              <a:cs typeface="Open Sans"/>
              <a:sym typeface="Open Sans"/>
            </a:endParaRPr>
          </a:p>
        </p:txBody>
      </p:sp>
      <p:sp>
        <p:nvSpPr>
          <p:cNvPr id="523" name="Google Shape;523;g1597bda372e_0_69"/>
          <p:cNvSpPr/>
          <p:nvPr/>
        </p:nvSpPr>
        <p:spPr>
          <a:xfrm>
            <a:off x="3343800" y="2690200"/>
            <a:ext cx="1014300" cy="6129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 sz="1200" u="none" cap="none" strike="noStrike">
                <a:solidFill>
                  <a:schemeClr val="dk1"/>
                </a:solidFill>
                <a:latin typeface="Open Sans"/>
                <a:ea typeface="Open Sans"/>
                <a:cs typeface="Open Sans"/>
                <a:sym typeface="Open Sans"/>
              </a:rPr>
              <a:t>Refine and approve </a:t>
            </a:r>
            <a:endParaRPr b="1" i="0" sz="1200" u="none" cap="none" strike="noStrike">
              <a:solidFill>
                <a:schemeClr val="dk1"/>
              </a:solidFill>
              <a:latin typeface="Open Sans"/>
              <a:ea typeface="Open Sans"/>
              <a:cs typeface="Open Sans"/>
              <a:sym typeface="Open Sans"/>
            </a:endParaRPr>
          </a:p>
        </p:txBody>
      </p:sp>
      <p:cxnSp>
        <p:nvCxnSpPr>
          <p:cNvPr id="524" name="Google Shape;524;g1597bda372e_0_69"/>
          <p:cNvCxnSpPr>
            <a:stCxn id="525" idx="0"/>
          </p:cNvCxnSpPr>
          <p:nvPr/>
        </p:nvCxnSpPr>
        <p:spPr>
          <a:xfrm flipH="1" rot="10800000">
            <a:off x="1968350" y="565575"/>
            <a:ext cx="7500" cy="4092600"/>
          </a:xfrm>
          <a:prstGeom prst="straightConnector1">
            <a:avLst/>
          </a:prstGeom>
          <a:noFill/>
          <a:ln cap="flat" cmpd="sng" w="28575">
            <a:solidFill>
              <a:srgbClr val="FF0000"/>
            </a:solidFill>
            <a:prstDash val="solid"/>
            <a:round/>
            <a:headEnd len="sm" w="sm" type="none"/>
            <a:tailEnd len="sm" w="sm" type="none"/>
          </a:ln>
        </p:spPr>
      </p:cxnSp>
      <p:sp>
        <p:nvSpPr>
          <p:cNvPr id="525" name="Google Shape;525;g1597bda372e_0_69"/>
          <p:cNvSpPr txBox="1"/>
          <p:nvPr/>
        </p:nvSpPr>
        <p:spPr>
          <a:xfrm>
            <a:off x="1570400" y="4658175"/>
            <a:ext cx="795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Open Sans"/>
                <a:ea typeface="Open Sans"/>
                <a:cs typeface="Open Sans"/>
                <a:sym typeface="Open Sans"/>
              </a:rPr>
              <a:t>today</a:t>
            </a:r>
            <a:endParaRPr b="1" i="0" sz="1400" u="none" cap="none" strike="noStrike">
              <a:solidFill>
                <a:srgbClr val="FF0000"/>
              </a:solidFill>
              <a:latin typeface="Open Sans"/>
              <a:ea typeface="Open Sans"/>
              <a:cs typeface="Open Sans"/>
              <a:sym typeface="Open Sans"/>
            </a:endParaRPr>
          </a:p>
        </p:txBody>
      </p:sp>
      <p:sp>
        <p:nvSpPr>
          <p:cNvPr id="526" name="Google Shape;526;g1597bda372e_0_69"/>
          <p:cNvSpPr/>
          <p:nvPr/>
        </p:nvSpPr>
        <p:spPr>
          <a:xfrm>
            <a:off x="1055550" y="2690200"/>
            <a:ext cx="2240700" cy="612900"/>
          </a:xfrm>
          <a:prstGeom prst="homePlate">
            <a:avLst>
              <a:gd fmla="val 50000" name="adj"/>
            </a:avLst>
          </a:prstGeom>
          <a:solidFill>
            <a:srgbClr val="D9E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Open Sans"/>
                <a:ea typeface="Open Sans"/>
                <a:cs typeface="Open Sans"/>
                <a:sym typeface="Open Sans"/>
              </a:rPr>
              <a:t>Develop Core Services requirements and cost models</a:t>
            </a:r>
            <a:endParaRPr b="1" i="0" sz="1200" u="none" cap="none" strike="noStrike">
              <a:solidFill>
                <a:schemeClr val="dk1"/>
              </a:solidFill>
              <a:latin typeface="Open Sans"/>
              <a:ea typeface="Open Sans"/>
              <a:cs typeface="Open Sans"/>
              <a:sym typeface="Open Sans"/>
            </a:endParaRPr>
          </a:p>
        </p:txBody>
      </p:sp>
      <p:sp>
        <p:nvSpPr>
          <p:cNvPr id="527" name="Google Shape;527;g1597bda372e_0_69"/>
          <p:cNvSpPr/>
          <p:nvPr/>
        </p:nvSpPr>
        <p:spPr>
          <a:xfrm>
            <a:off x="1285875" y="1905650"/>
            <a:ext cx="1678200" cy="612900"/>
          </a:xfrm>
          <a:prstGeom prst="rect">
            <a:avLst/>
          </a:prstGeom>
          <a:solidFill>
            <a:srgbClr val="D9D9D9"/>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chemeClr val="dk1"/>
                </a:solidFill>
                <a:latin typeface="Open Sans"/>
                <a:ea typeface="Open Sans"/>
                <a:cs typeface="Open Sans"/>
                <a:sym typeface="Open Sans"/>
              </a:rPr>
              <a:t>Study: Scientific Data and Computing Architecture </a:t>
            </a:r>
            <a:endParaRPr b="1" i="0" sz="1100" u="none" cap="none" strike="noStrike">
              <a:solidFill>
                <a:srgbClr val="000000"/>
              </a:solidFill>
              <a:latin typeface="Open Sans"/>
              <a:ea typeface="Open Sans"/>
              <a:cs typeface="Open Sans"/>
              <a:sym typeface="Open Sans"/>
            </a:endParaRPr>
          </a:p>
        </p:txBody>
      </p:sp>
      <p:sp>
        <p:nvSpPr>
          <p:cNvPr id="528" name="Google Shape;528;g1597bda372e_0_69"/>
          <p:cNvSpPr/>
          <p:nvPr/>
        </p:nvSpPr>
        <p:spPr>
          <a:xfrm>
            <a:off x="1055550" y="1228050"/>
            <a:ext cx="6669600" cy="514800"/>
          </a:xfrm>
          <a:prstGeom prst="homePlate">
            <a:avLst>
              <a:gd fmla="val 50000" name="adj"/>
            </a:avLst>
          </a:prstGeom>
          <a:gradFill>
            <a:gsLst>
              <a:gs pos="0">
                <a:srgbClr val="C9DAF8"/>
              </a:gs>
              <a:gs pos="100000">
                <a:srgbClr val="FFFFF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Open Sans"/>
                <a:ea typeface="Open Sans"/>
                <a:cs typeface="Open Sans"/>
                <a:sym typeface="Open Sans"/>
              </a:rPr>
              <a:t>CSDO supports pilot cloud environments for divisions</a:t>
            </a:r>
            <a:endParaRPr b="1" i="0" sz="1300" u="none" cap="none" strike="noStrike">
              <a:solidFill>
                <a:srgbClr val="000000"/>
              </a:solidFill>
              <a:latin typeface="Open Sans"/>
              <a:ea typeface="Open Sans"/>
              <a:cs typeface="Open Sans"/>
              <a:sym typeface="Open Sans"/>
            </a:endParaRPr>
          </a:p>
        </p:txBody>
      </p:sp>
      <p:sp>
        <p:nvSpPr>
          <p:cNvPr id="529" name="Google Shape;529;g1597bda372e_0_69"/>
          <p:cNvSpPr/>
          <p:nvPr/>
        </p:nvSpPr>
        <p:spPr>
          <a:xfrm>
            <a:off x="288500" y="710350"/>
            <a:ext cx="8493900" cy="384900"/>
          </a:xfrm>
          <a:prstGeom prst="homePlate">
            <a:avLst>
              <a:gd fmla="val 50000" name="adj"/>
            </a:avLst>
          </a:prstGeom>
          <a:gradFill>
            <a:gsLst>
              <a:gs pos="0">
                <a:srgbClr val="F4CCCC"/>
              </a:gs>
              <a:gs pos="81000">
                <a:srgbClr val="FAE6E6"/>
              </a:gs>
              <a:gs pos="100000">
                <a:srgbClr val="FFFFFF"/>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Open Sans"/>
                <a:ea typeface="Open Sans"/>
                <a:cs typeface="Open Sans"/>
                <a:sym typeface="Open Sans"/>
              </a:rPr>
              <a:t>Divisions continue to support their existing data and computing activities</a:t>
            </a:r>
            <a:endParaRPr b="1" i="0" sz="1300" u="none" cap="none" strike="noStrike">
              <a:solidFill>
                <a:srgbClr val="000000"/>
              </a:solidFill>
              <a:latin typeface="Open Sans"/>
              <a:ea typeface="Open Sans"/>
              <a:cs typeface="Open Sans"/>
              <a:sym typeface="Open Sans"/>
            </a:endParaRPr>
          </a:p>
        </p:txBody>
      </p:sp>
      <p:sp>
        <p:nvSpPr>
          <p:cNvPr id="530" name="Google Shape;530;g1597bda372e_0_69"/>
          <p:cNvSpPr/>
          <p:nvPr/>
        </p:nvSpPr>
        <p:spPr>
          <a:xfrm>
            <a:off x="7672275" y="3452200"/>
            <a:ext cx="1471800" cy="544800"/>
          </a:xfrm>
          <a:prstGeom prst="homePlate">
            <a:avLst>
              <a:gd fmla="val 50000" name="adj"/>
            </a:avLst>
          </a:prstGeom>
          <a:gradFill>
            <a:gsLst>
              <a:gs pos="0">
                <a:srgbClr val="FFFFFF"/>
              </a:gs>
              <a:gs pos="100000">
                <a:srgbClr val="F9CB9C"/>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chemeClr val="dk1"/>
                </a:solidFill>
                <a:latin typeface="Open Sans"/>
                <a:ea typeface="Open Sans"/>
                <a:cs typeface="Open Sans"/>
                <a:sym typeface="Open Sans"/>
              </a:rPr>
              <a:t>Core Services Operational</a:t>
            </a:r>
            <a:endParaRPr b="1" i="0" sz="1300" u="none" cap="none" strike="noStrike">
              <a:solidFill>
                <a:srgbClr val="000000"/>
              </a:solidFill>
              <a:latin typeface="Open Sans"/>
              <a:ea typeface="Open Sans"/>
              <a:cs typeface="Open Sans"/>
              <a:sym typeface="Open Sans"/>
            </a:endParaRPr>
          </a:p>
        </p:txBody>
      </p:sp>
      <p:sp>
        <p:nvSpPr>
          <p:cNvPr id="531" name="Google Shape;531;g1597bda372e_0_69"/>
          <p:cNvSpPr txBox="1"/>
          <p:nvPr/>
        </p:nvSpPr>
        <p:spPr>
          <a:xfrm>
            <a:off x="2277125" y="4579950"/>
            <a:ext cx="66696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Open Sans"/>
                <a:ea typeface="Open Sans"/>
                <a:cs typeface="Open Sans"/>
                <a:sym typeface="Open Sans"/>
              </a:rPr>
              <a:t>Open-Source Science Initiative Council and SMaC will guide and approve Core Services.</a:t>
            </a:r>
            <a:endParaRPr b="1" i="0" sz="13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15e11f37567_0_0"/>
          <p:cNvSpPr txBox="1"/>
          <p:nvPr>
            <p:ph type="ctrTitle"/>
          </p:nvPr>
        </p:nvSpPr>
        <p:spPr>
          <a:xfrm>
            <a:off x="243825" y="556650"/>
            <a:ext cx="7398900" cy="7341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0"/>
              </a:spcBef>
              <a:spcAft>
                <a:spcPts val="0"/>
              </a:spcAft>
              <a:buSzPts val="2400"/>
              <a:buNone/>
            </a:pPr>
            <a:r>
              <a:rPr b="1" lang="en">
                <a:latin typeface="Open Sans"/>
                <a:ea typeface="Open Sans"/>
                <a:cs typeface="Open Sans"/>
                <a:sym typeface="Open Sans"/>
              </a:rPr>
              <a:t> SMD Science Discovery Engine</a:t>
            </a:r>
            <a:endParaRPr b="1">
              <a:latin typeface="Open Sans"/>
              <a:ea typeface="Open Sans"/>
              <a:cs typeface="Open Sans"/>
              <a:sym typeface="Open Sans"/>
            </a:endParaRPr>
          </a:p>
          <a:p>
            <a:pPr indent="0" lvl="0" marL="0" rtl="0" algn="l">
              <a:lnSpc>
                <a:spcPct val="90000"/>
              </a:lnSpc>
              <a:spcBef>
                <a:spcPts val="0"/>
              </a:spcBef>
              <a:spcAft>
                <a:spcPts val="0"/>
              </a:spcAft>
              <a:buSzPts val="2400"/>
              <a:buNone/>
            </a:pPr>
            <a:r>
              <a:t/>
            </a:r>
            <a:endParaRPr b="1">
              <a:latin typeface="Open Sans"/>
              <a:ea typeface="Open Sans"/>
              <a:cs typeface="Open Sans"/>
              <a:sym typeface="Open Sans"/>
            </a:endParaRPr>
          </a:p>
        </p:txBody>
      </p:sp>
      <p:cxnSp>
        <p:nvCxnSpPr>
          <p:cNvPr id="537" name="Google Shape;537;g15e11f37567_0_0"/>
          <p:cNvCxnSpPr/>
          <p:nvPr/>
        </p:nvCxnSpPr>
        <p:spPr>
          <a:xfrm>
            <a:off x="416888" y="1043063"/>
            <a:ext cx="7452300" cy="0"/>
          </a:xfrm>
          <a:prstGeom prst="straightConnector1">
            <a:avLst/>
          </a:prstGeom>
          <a:noFill/>
          <a:ln cap="flat" cmpd="sng" w="38100">
            <a:solidFill>
              <a:srgbClr val="1C4587"/>
            </a:solidFill>
            <a:prstDash val="solid"/>
            <a:round/>
            <a:headEnd len="sm" w="sm" type="none"/>
            <a:tailEnd len="sm" w="sm" type="none"/>
          </a:ln>
        </p:spPr>
      </p:cxnSp>
      <p:pic>
        <p:nvPicPr>
          <p:cNvPr id="538" name="Google Shape;538;g15e11f37567_0_0"/>
          <p:cNvPicPr preferRelativeResize="0"/>
          <p:nvPr/>
        </p:nvPicPr>
        <p:blipFill rotWithShape="1">
          <a:blip r:embed="rId3">
            <a:alphaModFix/>
          </a:blip>
          <a:srcRect b="0" l="0" r="0" t="0"/>
          <a:stretch/>
        </p:blipFill>
        <p:spPr>
          <a:xfrm>
            <a:off x="152400" y="1443150"/>
            <a:ext cx="8839204" cy="27924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16e2d61158a_0_421"/>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solidFill>
                  <a:srgbClr val="00BEEF"/>
                </a:solidFill>
              </a:rPr>
              <a:t>‹#›</a:t>
            </a:fld>
            <a:endParaRPr>
              <a:solidFill>
                <a:srgbClr val="00BEEF"/>
              </a:solidFill>
            </a:endParaRPr>
          </a:p>
        </p:txBody>
      </p:sp>
      <p:cxnSp>
        <p:nvCxnSpPr>
          <p:cNvPr id="333" name="Google Shape;333;g16e2d61158a_0_421"/>
          <p:cNvCxnSpPr/>
          <p:nvPr/>
        </p:nvCxnSpPr>
        <p:spPr>
          <a:xfrm>
            <a:off x="416888" y="1043063"/>
            <a:ext cx="7452300" cy="0"/>
          </a:xfrm>
          <a:prstGeom prst="straightConnector1">
            <a:avLst/>
          </a:prstGeom>
          <a:noFill/>
          <a:ln cap="flat" cmpd="sng" w="38100">
            <a:solidFill>
              <a:srgbClr val="1C4587"/>
            </a:solidFill>
            <a:prstDash val="solid"/>
            <a:round/>
            <a:headEnd len="sm" w="sm" type="none"/>
            <a:tailEnd len="sm" w="sm" type="none"/>
          </a:ln>
        </p:spPr>
      </p:cxnSp>
      <p:sp>
        <p:nvSpPr>
          <p:cNvPr id="334" name="Google Shape;334;g16e2d61158a_0_421"/>
          <p:cNvSpPr txBox="1"/>
          <p:nvPr/>
        </p:nvSpPr>
        <p:spPr>
          <a:xfrm>
            <a:off x="370538" y="493369"/>
            <a:ext cx="7758000" cy="4926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2300"/>
              <a:buFont typeface="Arial"/>
              <a:buNone/>
            </a:pPr>
            <a:r>
              <a:rPr b="1" lang="en" sz="2300">
                <a:solidFill>
                  <a:schemeClr val="dk1"/>
                </a:solidFill>
                <a:latin typeface="Open Sans"/>
                <a:ea typeface="Open Sans"/>
                <a:cs typeface="Open Sans"/>
                <a:sym typeface="Open Sans"/>
              </a:rPr>
              <a:t>NASA Commitment to Open Data</a:t>
            </a:r>
            <a:endParaRPr b="1" i="0" sz="2300" u="none" cap="none" strike="noStrike">
              <a:solidFill>
                <a:srgbClr val="000000"/>
              </a:solidFill>
              <a:latin typeface="Open Sans"/>
              <a:ea typeface="Open Sans"/>
              <a:cs typeface="Open Sans"/>
              <a:sym typeface="Open Sans"/>
            </a:endParaRPr>
          </a:p>
        </p:txBody>
      </p:sp>
      <p:sp>
        <p:nvSpPr>
          <p:cNvPr id="335" name="Google Shape;335;g16e2d61158a_0_421"/>
          <p:cNvSpPr txBox="1"/>
          <p:nvPr/>
        </p:nvSpPr>
        <p:spPr>
          <a:xfrm>
            <a:off x="543225" y="1158325"/>
            <a:ext cx="1992600" cy="35049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700"/>
              <a:buFont typeface="Arial"/>
              <a:buNone/>
            </a:pPr>
            <a:r>
              <a:rPr b="1" lang="en" sz="1800"/>
              <a:t>National </a:t>
            </a:r>
            <a:r>
              <a:rPr b="1" lang="en" sz="1800">
                <a:solidFill>
                  <a:schemeClr val="dk1"/>
                </a:solidFill>
                <a:highlight>
                  <a:srgbClr val="FFFFFF"/>
                </a:highlight>
              </a:rPr>
              <a:t>Aeronautics and Space Act of 1958</a:t>
            </a:r>
            <a:endParaRPr b="0" i="0" sz="1700" u="none" cap="none" strike="noStrike">
              <a:solidFill>
                <a:srgbClr val="000000"/>
              </a:solidFill>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highlight>
                  <a:srgbClr val="FFFFFF"/>
                </a:highlight>
              </a:rPr>
              <a:t>Section 203 </a:t>
            </a:r>
            <a:endParaRPr>
              <a:solidFill>
                <a:schemeClr val="dk1"/>
              </a:solidFill>
              <a:highlight>
                <a:srgbClr val="FFFFFF"/>
              </a:highlight>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highlight>
                  <a:srgbClr val="FFFFFF"/>
                </a:highlight>
              </a:rPr>
              <a:t>(3) provide for the widest practicable and appropriate dissemination of information concerning its activities and the results thereof.</a:t>
            </a:r>
            <a:endParaRPr b="1" sz="2000">
              <a:latin typeface="Open Sans"/>
              <a:ea typeface="Open Sans"/>
              <a:cs typeface="Open Sans"/>
              <a:sym typeface="Open Sans"/>
            </a:endParaRPr>
          </a:p>
        </p:txBody>
      </p:sp>
      <p:pic>
        <p:nvPicPr>
          <p:cNvPr id="336" name="Google Shape;336;g16e2d61158a_0_421"/>
          <p:cNvPicPr preferRelativeResize="0"/>
          <p:nvPr/>
        </p:nvPicPr>
        <p:blipFill>
          <a:blip r:embed="rId3">
            <a:alphaModFix/>
          </a:blip>
          <a:stretch>
            <a:fillRect/>
          </a:stretch>
        </p:blipFill>
        <p:spPr>
          <a:xfrm>
            <a:off x="2998900" y="2810975"/>
            <a:ext cx="6285325" cy="1599700"/>
          </a:xfrm>
          <a:prstGeom prst="rect">
            <a:avLst/>
          </a:prstGeom>
          <a:noFill/>
          <a:ln>
            <a:noFill/>
          </a:ln>
        </p:spPr>
      </p:pic>
      <p:pic>
        <p:nvPicPr>
          <p:cNvPr id="337" name="Google Shape;337;g16e2d61158a_0_421"/>
          <p:cNvPicPr preferRelativeResize="0"/>
          <p:nvPr/>
        </p:nvPicPr>
        <p:blipFill>
          <a:blip r:embed="rId4">
            <a:alphaModFix/>
          </a:blip>
          <a:stretch>
            <a:fillRect/>
          </a:stretch>
        </p:blipFill>
        <p:spPr>
          <a:xfrm>
            <a:off x="2893675" y="2220050"/>
            <a:ext cx="6066176" cy="1025950"/>
          </a:xfrm>
          <a:prstGeom prst="rect">
            <a:avLst/>
          </a:prstGeom>
          <a:noFill/>
          <a:ln>
            <a:noFill/>
          </a:ln>
        </p:spPr>
      </p:pic>
      <p:sp>
        <p:nvSpPr>
          <p:cNvPr id="338" name="Google Shape;338;g16e2d61158a_0_421"/>
          <p:cNvSpPr txBox="1"/>
          <p:nvPr/>
        </p:nvSpPr>
        <p:spPr>
          <a:xfrm>
            <a:off x="3151300" y="1262125"/>
            <a:ext cx="5024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rPr>
              <a:t>Earth Observation System Background Package 1988</a:t>
            </a:r>
            <a:endParaRPr sz="17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g13f90712a8b_0_4293"/>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
                <a:solidFill>
                  <a:srgbClr val="00BEEF"/>
                </a:solidFill>
              </a:rPr>
              <a:t>‹#›</a:t>
            </a:fld>
            <a:endParaRPr>
              <a:solidFill>
                <a:srgbClr val="00BEEF"/>
              </a:solidFill>
            </a:endParaRPr>
          </a:p>
        </p:txBody>
      </p:sp>
      <p:cxnSp>
        <p:nvCxnSpPr>
          <p:cNvPr id="344" name="Google Shape;344;g13f90712a8b_0_4293"/>
          <p:cNvCxnSpPr/>
          <p:nvPr/>
        </p:nvCxnSpPr>
        <p:spPr>
          <a:xfrm>
            <a:off x="416888" y="1043063"/>
            <a:ext cx="7452300" cy="0"/>
          </a:xfrm>
          <a:prstGeom prst="straightConnector1">
            <a:avLst/>
          </a:prstGeom>
          <a:noFill/>
          <a:ln cap="flat" cmpd="sng" w="38100">
            <a:solidFill>
              <a:srgbClr val="1C4587"/>
            </a:solidFill>
            <a:prstDash val="solid"/>
            <a:round/>
            <a:headEnd len="sm" w="sm" type="none"/>
            <a:tailEnd len="sm" w="sm" type="none"/>
          </a:ln>
        </p:spPr>
      </p:cxnSp>
      <p:sp>
        <p:nvSpPr>
          <p:cNvPr id="345" name="Google Shape;345;g13f90712a8b_0_4293"/>
          <p:cNvSpPr txBox="1"/>
          <p:nvPr/>
        </p:nvSpPr>
        <p:spPr>
          <a:xfrm>
            <a:off x="370538" y="493369"/>
            <a:ext cx="7758000" cy="4926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2300"/>
              <a:buFont typeface="Arial"/>
              <a:buNone/>
            </a:pPr>
            <a:r>
              <a:rPr b="1" i="0" lang="en" sz="2300" u="none" cap="none" strike="noStrike">
                <a:solidFill>
                  <a:schemeClr val="dk1"/>
                </a:solidFill>
                <a:latin typeface="Open Sans"/>
                <a:ea typeface="Open Sans"/>
                <a:cs typeface="Open Sans"/>
                <a:sym typeface="Open Sans"/>
              </a:rPr>
              <a:t>What is the SMD Strategy for Data and Computing?</a:t>
            </a:r>
            <a:endParaRPr b="1" i="0" sz="2300" u="none" cap="none" strike="noStrike">
              <a:solidFill>
                <a:srgbClr val="000000"/>
              </a:solidFill>
              <a:latin typeface="Open Sans"/>
              <a:ea typeface="Open Sans"/>
              <a:cs typeface="Open Sans"/>
              <a:sym typeface="Open Sans"/>
            </a:endParaRPr>
          </a:p>
        </p:txBody>
      </p:sp>
      <p:sp>
        <p:nvSpPr>
          <p:cNvPr id="346" name="Google Shape;346;g13f90712a8b_0_4293"/>
          <p:cNvSpPr txBox="1"/>
          <p:nvPr/>
        </p:nvSpPr>
        <p:spPr>
          <a:xfrm>
            <a:off x="3605250" y="1176075"/>
            <a:ext cx="5103600" cy="3725100"/>
          </a:xfrm>
          <a:prstGeom prst="rect">
            <a:avLst/>
          </a:prstGeom>
          <a:noFill/>
          <a:ln>
            <a:noFill/>
          </a:ln>
        </p:spPr>
        <p:txBody>
          <a:bodyPr anchorCtr="0" anchor="t" bIns="68575" lIns="68575" spcFirstLastPara="1" rIns="68575" wrap="square" tIns="6857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Open Sans"/>
                <a:ea typeface="Open Sans"/>
                <a:cs typeface="Open Sans"/>
                <a:sym typeface="Open Sans"/>
              </a:rPr>
              <a:t>An SMD-approved strategy to enable transformational open science</a:t>
            </a:r>
            <a:r>
              <a:rPr b="0" i="0" lang="en" sz="1700" u="none" cap="none" strike="noStrike">
                <a:solidFill>
                  <a:srgbClr val="000000"/>
                </a:solidFill>
                <a:latin typeface="Open Sans"/>
                <a:ea typeface="Open Sans"/>
                <a:cs typeface="Open Sans"/>
                <a:sym typeface="Open Sans"/>
              </a:rPr>
              <a:t> through continuous evolution of SMD’s science data and computing systems.</a:t>
            </a:r>
            <a:endParaRPr b="0" i="0" sz="1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Open Sans"/>
                <a:ea typeface="Open Sans"/>
                <a:cs typeface="Open Sans"/>
                <a:sym typeface="Open Sans"/>
              </a:rPr>
              <a:t>Goal 1: </a:t>
            </a:r>
            <a:r>
              <a:rPr b="0" i="0" lang="en" sz="1700" u="none" cap="none" strike="noStrike">
                <a:solidFill>
                  <a:srgbClr val="000000"/>
                </a:solidFill>
                <a:latin typeface="Open Sans"/>
                <a:ea typeface="Open Sans"/>
                <a:cs typeface="Open Sans"/>
                <a:sym typeface="Open Sans"/>
              </a:rPr>
              <a:t>Develop and Implement </a:t>
            </a:r>
            <a:endParaRPr b="0" i="0" sz="1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Open Sans"/>
                <a:ea typeface="Open Sans"/>
                <a:cs typeface="Open Sans"/>
                <a:sym typeface="Open Sans"/>
              </a:rPr>
              <a:t>Capabilities to Enable Open Science</a:t>
            </a:r>
            <a:endParaRPr b="0" i="0" sz="1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800"/>
              <a:buFont typeface="Arial"/>
              <a:buNone/>
            </a:pPr>
            <a:r>
              <a:t/>
            </a:r>
            <a:endParaRPr b="0" i="0" sz="1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latin typeface="Open Sans"/>
                <a:ea typeface="Open Sans"/>
                <a:cs typeface="Open Sans"/>
                <a:sym typeface="Open Sans"/>
              </a:rPr>
              <a:t>Goal 2: </a:t>
            </a:r>
            <a:r>
              <a:rPr b="0" i="0" lang="en" sz="1700" u="none" cap="none" strike="noStrike">
                <a:solidFill>
                  <a:srgbClr val="000000"/>
                </a:solidFill>
                <a:latin typeface="Open Sans"/>
                <a:ea typeface="Open Sans"/>
                <a:cs typeface="Open Sans"/>
                <a:sym typeface="Open Sans"/>
              </a:rPr>
              <a:t>Continuous Evolution of </a:t>
            </a:r>
            <a:endParaRPr b="0" i="0" sz="1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Open Sans"/>
                <a:ea typeface="Open Sans"/>
                <a:cs typeface="Open Sans"/>
                <a:sym typeface="Open Sans"/>
              </a:rPr>
              <a:t>Data and Computing Systems</a:t>
            </a:r>
            <a:endParaRPr b="0" i="0" sz="1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800"/>
              <a:buFont typeface="Arial"/>
              <a:buNone/>
            </a:pPr>
            <a:r>
              <a:t/>
            </a:r>
            <a:endParaRPr b="0" i="0" sz="1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800"/>
              <a:buFont typeface="Arial"/>
              <a:buNone/>
            </a:pPr>
            <a:r>
              <a:rPr b="1" i="0" lang="en" sz="1700" u="none" cap="none" strike="noStrike">
                <a:solidFill>
                  <a:srgbClr val="000000"/>
                </a:solidFill>
                <a:latin typeface="Open Sans"/>
                <a:ea typeface="Open Sans"/>
                <a:cs typeface="Open Sans"/>
                <a:sym typeface="Open Sans"/>
              </a:rPr>
              <a:t>Goal 3: </a:t>
            </a:r>
            <a:r>
              <a:rPr b="0" i="0" lang="en" sz="1700" u="none" cap="none" strike="noStrike">
                <a:solidFill>
                  <a:srgbClr val="000000"/>
                </a:solidFill>
                <a:latin typeface="Open Sans"/>
                <a:ea typeface="Open Sans"/>
                <a:cs typeface="Open Sans"/>
                <a:sym typeface="Open Sans"/>
              </a:rPr>
              <a:t>Harness the Community </a:t>
            </a:r>
            <a:endParaRPr b="0" i="0" sz="1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800"/>
              <a:buFont typeface="Arial"/>
              <a:buNone/>
            </a:pPr>
            <a:r>
              <a:rPr b="0" i="0" lang="en" sz="1700" u="none" cap="none" strike="noStrike">
                <a:solidFill>
                  <a:srgbClr val="000000"/>
                </a:solidFill>
                <a:latin typeface="Open Sans"/>
                <a:ea typeface="Open Sans"/>
                <a:cs typeface="Open Sans"/>
                <a:sym typeface="Open Sans"/>
              </a:rPr>
              <a:t>and Strategic Partnerships for Innovation</a:t>
            </a:r>
            <a:endParaRPr b="0" i="0" sz="17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pen Sans"/>
              <a:ea typeface="Open Sans"/>
              <a:cs typeface="Open Sans"/>
              <a:sym typeface="Open Sans"/>
            </a:endParaRPr>
          </a:p>
        </p:txBody>
      </p:sp>
      <p:pic>
        <p:nvPicPr>
          <p:cNvPr id="347" name="Google Shape;347;g13f90712a8b_0_4293"/>
          <p:cNvPicPr preferRelativeResize="0"/>
          <p:nvPr/>
        </p:nvPicPr>
        <p:blipFill rotWithShape="1">
          <a:blip r:embed="rId3">
            <a:alphaModFix/>
          </a:blip>
          <a:srcRect b="12225" l="9001" r="12995" t="17045"/>
          <a:stretch/>
        </p:blipFill>
        <p:spPr>
          <a:xfrm>
            <a:off x="497738" y="1244195"/>
            <a:ext cx="2796171" cy="3301651"/>
          </a:xfrm>
          <a:prstGeom prst="rect">
            <a:avLst/>
          </a:prstGeom>
          <a:noFill/>
          <a:ln>
            <a:noFill/>
          </a:ln>
          <a:effectLst>
            <a:outerShdw blurRad="57150" rotWithShape="0" algn="bl" dir="5400000" dist="19050">
              <a:srgbClr val="000000">
                <a:alpha val="49019"/>
              </a:srgbClr>
            </a:outerShdw>
          </a:effectLst>
        </p:spPr>
      </p:pic>
      <p:pic>
        <p:nvPicPr>
          <p:cNvPr id="348" name="Google Shape;348;g13f90712a8b_0_4293"/>
          <p:cNvPicPr preferRelativeResize="0"/>
          <p:nvPr/>
        </p:nvPicPr>
        <p:blipFill rotWithShape="1">
          <a:blip r:embed="rId4">
            <a:alphaModFix/>
          </a:blip>
          <a:srcRect b="0" l="0" r="0" t="0"/>
          <a:stretch/>
        </p:blipFill>
        <p:spPr>
          <a:xfrm>
            <a:off x="7573500" y="2703221"/>
            <a:ext cx="1318875" cy="1345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16e2d61158a_0_0"/>
          <p:cNvSpPr txBox="1"/>
          <p:nvPr/>
        </p:nvSpPr>
        <p:spPr>
          <a:xfrm>
            <a:off x="502875" y="304800"/>
            <a:ext cx="83130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200">
                <a:solidFill>
                  <a:schemeClr val="dk1"/>
                </a:solidFill>
                <a:latin typeface="Ubuntu Condensed"/>
                <a:ea typeface="Ubuntu Condensed"/>
                <a:cs typeface="Ubuntu Condensed"/>
                <a:sym typeface="Ubuntu Condensed"/>
              </a:rPr>
              <a:t>NASA Open Source Science Initiative (OSSI)</a:t>
            </a:r>
            <a:endParaRPr b="1" sz="3200">
              <a:solidFill>
                <a:schemeClr val="dk1"/>
              </a:solidFill>
              <a:latin typeface="Ubuntu Condensed"/>
              <a:ea typeface="Ubuntu Condensed"/>
              <a:cs typeface="Ubuntu Condensed"/>
              <a:sym typeface="Ubuntu Condensed"/>
            </a:endParaRPr>
          </a:p>
        </p:txBody>
      </p:sp>
      <p:sp>
        <p:nvSpPr>
          <p:cNvPr id="354" name="Google Shape;354;g16e2d61158a_0_0"/>
          <p:cNvSpPr txBox="1"/>
          <p:nvPr/>
        </p:nvSpPr>
        <p:spPr>
          <a:xfrm>
            <a:off x="502875" y="776300"/>
            <a:ext cx="3916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u="sng">
                <a:solidFill>
                  <a:srgbClr val="0097A7"/>
                </a:solidFill>
                <a:latin typeface="Ubuntu Condensed"/>
                <a:ea typeface="Ubuntu Condensed"/>
                <a:cs typeface="Ubuntu Condensed"/>
                <a:sym typeface="Ubuntu Condensed"/>
                <a:hlinkClick r:id="rId3">
                  <a:extLst>
                    <a:ext uri="{A12FA001-AC4F-418D-AE19-62706E023703}">
                      <ahyp:hlinkClr val="tx"/>
                    </a:ext>
                  </a:extLst>
                </a:hlinkClick>
              </a:rPr>
              <a:t>https://science.nasa.gov/open-science-overview</a:t>
            </a:r>
            <a:endParaRPr b="1" sz="1200">
              <a:solidFill>
                <a:srgbClr val="0097A7"/>
              </a:solidFill>
              <a:latin typeface="Ubuntu Condensed"/>
              <a:ea typeface="Ubuntu Condensed"/>
              <a:cs typeface="Ubuntu Condensed"/>
              <a:sym typeface="Ubuntu Condensed"/>
            </a:endParaRPr>
          </a:p>
        </p:txBody>
      </p:sp>
      <p:grpSp>
        <p:nvGrpSpPr>
          <p:cNvPr id="355" name="Google Shape;355;g16e2d61158a_0_0"/>
          <p:cNvGrpSpPr/>
          <p:nvPr/>
        </p:nvGrpSpPr>
        <p:grpSpPr>
          <a:xfrm>
            <a:off x="368174" y="1355088"/>
            <a:ext cx="8447751" cy="3397416"/>
            <a:chOff x="972999" y="1693238"/>
            <a:chExt cx="8447751" cy="3397416"/>
          </a:xfrm>
        </p:grpSpPr>
        <p:sp>
          <p:nvSpPr>
            <p:cNvPr id="356" name="Google Shape;356;g16e2d61158a_0_0"/>
            <p:cNvSpPr txBox="1"/>
            <p:nvPr/>
          </p:nvSpPr>
          <p:spPr>
            <a:xfrm>
              <a:off x="7016489" y="4816754"/>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sz="900">
                  <a:solidFill>
                    <a:srgbClr val="002060"/>
                  </a:solidFill>
                </a:rPr>
                <a:t>‹#›</a:t>
              </a:fld>
              <a:endParaRPr sz="900">
                <a:solidFill>
                  <a:srgbClr val="002060"/>
                </a:solidFill>
              </a:endParaRPr>
            </a:p>
          </p:txBody>
        </p:sp>
        <p:pic>
          <p:nvPicPr>
            <p:cNvPr descr="A drawing of a to-do list with check marks on the right and a wrench in the middle of a cog on the left." id="357" name="Google Shape;357;g16e2d61158a_0_0" title="To-do list"/>
            <p:cNvPicPr preferRelativeResize="0"/>
            <p:nvPr/>
          </p:nvPicPr>
          <p:blipFill rotWithShape="1">
            <a:blip r:embed="rId4">
              <a:alphaModFix/>
            </a:blip>
            <a:srcRect b="0" l="0" r="0" t="0"/>
            <a:stretch/>
          </p:blipFill>
          <p:spPr>
            <a:xfrm>
              <a:off x="972999" y="1802600"/>
              <a:ext cx="1189225" cy="1088174"/>
            </a:xfrm>
            <a:prstGeom prst="rect">
              <a:avLst/>
            </a:prstGeom>
            <a:noFill/>
            <a:ln>
              <a:noFill/>
            </a:ln>
          </p:spPr>
        </p:pic>
        <p:pic>
          <p:nvPicPr>
            <p:cNvPr descr="A cloud with a circle in it to indicate a circular process, with three small bubbles coming out the bottom of the cloud, each with a computer screen in the center." id="358" name="Google Shape;358;g16e2d61158a_0_0" title="Cloud computing"/>
            <p:cNvPicPr preferRelativeResize="0"/>
            <p:nvPr/>
          </p:nvPicPr>
          <p:blipFill rotWithShape="1">
            <a:blip r:embed="rId5">
              <a:alphaModFix/>
            </a:blip>
            <a:srcRect b="0" l="0" r="0" t="0"/>
            <a:stretch/>
          </p:blipFill>
          <p:spPr>
            <a:xfrm>
              <a:off x="5615050" y="1744325"/>
              <a:ext cx="1237550" cy="1204725"/>
            </a:xfrm>
            <a:prstGeom prst="rect">
              <a:avLst/>
            </a:prstGeom>
            <a:noFill/>
            <a:ln>
              <a:noFill/>
            </a:ln>
          </p:spPr>
        </p:pic>
        <p:pic>
          <p:nvPicPr>
            <p:cNvPr descr="Drawing of a piece of paper with three lines of text." id="359" name="Google Shape;359;g16e2d61158a_0_0" title="Publications"/>
            <p:cNvPicPr preferRelativeResize="0"/>
            <p:nvPr/>
          </p:nvPicPr>
          <p:blipFill rotWithShape="1">
            <a:blip r:embed="rId6">
              <a:alphaModFix/>
            </a:blip>
            <a:srcRect b="0" l="0" r="0" t="0"/>
            <a:stretch/>
          </p:blipFill>
          <p:spPr>
            <a:xfrm>
              <a:off x="1238300" y="3457800"/>
              <a:ext cx="899875" cy="1158074"/>
            </a:xfrm>
            <a:prstGeom prst="rect">
              <a:avLst/>
            </a:prstGeom>
            <a:noFill/>
            <a:ln>
              <a:noFill/>
            </a:ln>
          </p:spPr>
        </p:pic>
        <p:sp>
          <p:nvSpPr>
            <p:cNvPr id="360" name="Google Shape;360;g16e2d61158a_0_0"/>
            <p:cNvSpPr txBox="1"/>
            <p:nvPr/>
          </p:nvSpPr>
          <p:spPr>
            <a:xfrm>
              <a:off x="2255100" y="1693238"/>
              <a:ext cx="2729400" cy="1345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Ubuntu Condensed"/>
                  <a:ea typeface="Ubuntu Condensed"/>
                  <a:cs typeface="Ubuntu Condensed"/>
                  <a:sym typeface="Ubuntu Condensed"/>
                </a:rPr>
                <a:t>Policy development, education, compliance tool</a:t>
              </a:r>
              <a:r>
                <a:rPr b="1" lang="en">
                  <a:latin typeface="Ubuntu Condensed"/>
                  <a:ea typeface="Ubuntu Condensed"/>
                  <a:cs typeface="Ubuntu Condensed"/>
                  <a:sym typeface="Ubuntu Condensed"/>
                </a:rPr>
                <a:t> development</a:t>
              </a:r>
              <a:endParaRPr b="1" i="0" sz="1400" u="none" cap="none" strike="noStrike">
                <a:solidFill>
                  <a:srgbClr val="000000"/>
                </a:solidFill>
                <a:latin typeface="Ubuntu Condensed"/>
                <a:ea typeface="Ubuntu Condensed"/>
                <a:cs typeface="Ubuntu Condensed"/>
                <a:sym typeface="Ubuntu Condensed"/>
              </a:endParaRPr>
            </a:p>
            <a:p>
              <a:pPr indent="0" lvl="0" marL="0" marR="0" rtl="0" algn="l">
                <a:lnSpc>
                  <a:spcPct val="115000"/>
                </a:lnSpc>
                <a:spcBef>
                  <a:spcPts val="0"/>
                </a:spcBef>
                <a:spcAft>
                  <a:spcPts val="0"/>
                </a:spcAft>
                <a:buClr>
                  <a:srgbClr val="000000"/>
                </a:buClr>
                <a:buSzPts val="1400"/>
                <a:buFont typeface="Arial"/>
                <a:buNone/>
              </a:pPr>
              <a:r>
                <a:rPr lang="en" sz="1400" u="none" cap="none" strike="noStrike">
                  <a:solidFill>
                    <a:srgbClr val="000000"/>
                  </a:solidFill>
                  <a:latin typeface="Ubuntu Condensed"/>
                  <a:ea typeface="Ubuntu Condensed"/>
                  <a:cs typeface="Ubuntu Condensed"/>
                  <a:sym typeface="Ubuntu Condensed"/>
                </a:rPr>
                <a:t>Updating </a:t>
              </a:r>
              <a:r>
                <a:rPr i="0" lang="en" sz="1400" u="none" cap="none" strike="noStrike">
                  <a:solidFill>
                    <a:srgbClr val="000000"/>
                  </a:solidFill>
                  <a:latin typeface="Ubuntu Condensed"/>
                  <a:ea typeface="Ubuntu Condensed"/>
                  <a:cs typeface="Ubuntu Condensed"/>
                  <a:sym typeface="Ubuntu Condensed"/>
                </a:rPr>
                <a:t>NASA policies on scientific information to better enable the activation of open science (SPD-41A)  </a:t>
              </a:r>
              <a:endParaRPr i="0" sz="1400" u="none" cap="none" strike="noStrike">
                <a:solidFill>
                  <a:srgbClr val="000000"/>
                </a:solidFill>
                <a:latin typeface="Ubuntu Condensed"/>
                <a:ea typeface="Ubuntu Condensed"/>
                <a:cs typeface="Ubuntu Condensed"/>
                <a:sym typeface="Ubuntu Condensed"/>
              </a:endParaRPr>
            </a:p>
          </p:txBody>
        </p:sp>
        <p:sp>
          <p:nvSpPr>
            <p:cNvPr id="361" name="Google Shape;361;g16e2d61158a_0_0"/>
            <p:cNvSpPr txBox="1"/>
            <p:nvPr/>
          </p:nvSpPr>
          <p:spPr>
            <a:xfrm>
              <a:off x="6909750" y="1731975"/>
              <a:ext cx="2511000" cy="1388400"/>
            </a:xfrm>
            <a:prstGeom prst="rect">
              <a:avLst/>
            </a:prstGeom>
            <a:noFill/>
            <a:ln>
              <a:noFill/>
            </a:ln>
          </p:spPr>
          <p:txBody>
            <a:bodyPr anchorCtr="0" anchor="t" bIns="68575" lIns="68575" spcFirstLastPara="1" rIns="68575" wrap="square" tIns="68575">
              <a:spAutoFit/>
            </a:bodyPr>
            <a:lstStyle/>
            <a:p>
              <a:pPr indent="0" lvl="0" marL="0" marR="0" rtl="0" algn="l">
                <a:lnSpc>
                  <a:spcPct val="120000"/>
                </a:lnSpc>
                <a:spcBef>
                  <a:spcPts val="0"/>
                </a:spcBef>
                <a:spcAft>
                  <a:spcPts val="0"/>
                </a:spcAft>
                <a:buClr>
                  <a:srgbClr val="000000"/>
                </a:buClr>
                <a:buSzPts val="1400"/>
                <a:buFont typeface="Arial"/>
                <a:buNone/>
              </a:pPr>
              <a:r>
                <a:rPr b="1" i="0" lang="en" sz="1400" u="none" cap="none" strike="noStrike">
                  <a:solidFill>
                    <a:srgbClr val="000000"/>
                  </a:solidFill>
                  <a:latin typeface="Ubuntu Condensed"/>
                  <a:ea typeface="Ubuntu Condensed"/>
                  <a:cs typeface="Ubuntu Condensed"/>
                  <a:sym typeface="Ubuntu Condensed"/>
                </a:rPr>
                <a:t>Core Services for Science Discovery</a:t>
              </a:r>
              <a:endParaRPr b="1" i="0" sz="1400" u="none" cap="none" strike="noStrike">
                <a:solidFill>
                  <a:srgbClr val="000000"/>
                </a:solidFill>
                <a:latin typeface="Ubuntu Condensed"/>
                <a:ea typeface="Ubuntu Condensed"/>
                <a:cs typeface="Ubuntu Condensed"/>
                <a:sym typeface="Ubuntu Condensed"/>
              </a:endParaRPr>
            </a:p>
            <a:p>
              <a:pPr indent="0" lvl="0" marL="0" marR="0" rtl="0" algn="l">
                <a:lnSpc>
                  <a:spcPct val="120000"/>
                </a:lnSpc>
                <a:spcBef>
                  <a:spcPts val="0"/>
                </a:spcBef>
                <a:spcAft>
                  <a:spcPts val="0"/>
                </a:spcAft>
                <a:buClr>
                  <a:srgbClr val="000000"/>
                </a:buClr>
                <a:buSzPts val="1400"/>
                <a:buFont typeface="Arial"/>
                <a:buNone/>
              </a:pPr>
              <a:r>
                <a:rPr lang="en" sz="1400" u="none" cap="none" strike="noStrike">
                  <a:solidFill>
                    <a:srgbClr val="000000"/>
                  </a:solidFill>
                  <a:latin typeface="Ubuntu Condensed"/>
                  <a:ea typeface="Ubuntu Condensed"/>
                  <a:cs typeface="Ubuntu Condensed"/>
                  <a:sym typeface="Ubuntu Condensed"/>
                </a:rPr>
                <a:t>Developing </a:t>
              </a:r>
              <a:r>
                <a:rPr i="0" lang="en" sz="1400" u="none" cap="none" strike="noStrike">
                  <a:solidFill>
                    <a:srgbClr val="000000"/>
                  </a:solidFill>
                  <a:latin typeface="Ubuntu Condensed"/>
                  <a:ea typeface="Ubuntu Condensed"/>
                  <a:cs typeface="Ubuntu Condensed"/>
                  <a:sym typeface="Ubuntu Condensed"/>
                </a:rPr>
                <a:t>core data </a:t>
              </a:r>
              <a:r>
                <a:rPr lang="en">
                  <a:latin typeface="Ubuntu Condensed"/>
                  <a:ea typeface="Ubuntu Condensed"/>
                  <a:cs typeface="Ubuntu Condensed"/>
                  <a:sym typeface="Ubuntu Condensed"/>
                </a:rPr>
                <a:t>&amp;</a:t>
              </a:r>
              <a:r>
                <a:rPr i="0" lang="en" sz="1400" u="none" cap="none" strike="noStrike">
                  <a:solidFill>
                    <a:srgbClr val="000000"/>
                  </a:solidFill>
                  <a:latin typeface="Ubuntu Condensed"/>
                  <a:ea typeface="Ubuntu Condensed"/>
                  <a:cs typeface="Ubuntu Condensed"/>
                  <a:sym typeface="Ubuntu Condensed"/>
                </a:rPr>
                <a:t> computing services, tools, </a:t>
              </a:r>
              <a:r>
                <a:rPr lang="en">
                  <a:latin typeface="Ubuntu Condensed"/>
                  <a:ea typeface="Ubuntu Condensed"/>
                  <a:cs typeface="Ubuntu Condensed"/>
                  <a:sym typeface="Ubuntu Condensed"/>
                </a:rPr>
                <a:t>and training</a:t>
              </a:r>
              <a:r>
                <a:rPr i="0" lang="en" sz="1400" u="none" cap="none" strike="noStrike">
                  <a:solidFill>
                    <a:srgbClr val="000000"/>
                  </a:solidFill>
                  <a:latin typeface="Ubuntu Condensed"/>
                  <a:ea typeface="Ubuntu Condensed"/>
                  <a:cs typeface="Ubuntu Condensed"/>
                  <a:sym typeface="Ubuntu Condensed"/>
                </a:rPr>
                <a:t> to enable open science</a:t>
              </a:r>
              <a:endParaRPr i="0" sz="1400" u="none" cap="none" strike="noStrike">
                <a:solidFill>
                  <a:srgbClr val="000000"/>
                </a:solidFill>
                <a:latin typeface="Ubuntu Condensed"/>
                <a:ea typeface="Ubuntu Condensed"/>
                <a:cs typeface="Ubuntu Condensed"/>
                <a:sym typeface="Ubuntu Condensed"/>
              </a:endParaRPr>
            </a:p>
          </p:txBody>
        </p:sp>
        <p:sp>
          <p:nvSpPr>
            <p:cNvPr id="362" name="Google Shape;362;g16e2d61158a_0_0"/>
            <p:cNvSpPr txBox="1"/>
            <p:nvPr/>
          </p:nvSpPr>
          <p:spPr>
            <a:xfrm>
              <a:off x="2312251" y="3457819"/>
              <a:ext cx="2535900" cy="1258800"/>
            </a:xfrm>
            <a:prstGeom prst="rect">
              <a:avLst/>
            </a:prstGeom>
            <a:noFill/>
            <a:ln>
              <a:noFill/>
            </a:ln>
          </p:spPr>
          <p:txBody>
            <a:bodyPr anchorCtr="0" anchor="t" bIns="25700" lIns="51425" spcFirstLastPara="1" rIns="51425" wrap="square" tIns="25700">
              <a:spAutoFit/>
            </a:bodyPr>
            <a:lstStyle/>
            <a:p>
              <a:pPr indent="0" lvl="0" marL="0" marR="0" rtl="0" algn="l">
                <a:lnSpc>
                  <a:spcPct val="115000"/>
                </a:lnSpc>
                <a:spcBef>
                  <a:spcPts val="0"/>
                </a:spcBef>
                <a:spcAft>
                  <a:spcPts val="0"/>
                </a:spcAft>
                <a:buClr>
                  <a:srgbClr val="000000"/>
                </a:buClr>
                <a:buSzPts val="1100"/>
                <a:buFont typeface="Arial"/>
                <a:buNone/>
              </a:pPr>
              <a:r>
                <a:rPr b="1" i="0" lang="en" sz="1400" u="none" cap="none" strike="noStrike">
                  <a:solidFill>
                    <a:srgbClr val="000000"/>
                  </a:solidFill>
                  <a:latin typeface="Ubuntu Condensed"/>
                  <a:ea typeface="Ubuntu Condensed"/>
                  <a:cs typeface="Ubuntu Condensed"/>
                  <a:sym typeface="Ubuntu Condensed"/>
                </a:rPr>
                <a:t>ROSES Elements</a:t>
              </a:r>
              <a:endParaRPr b="1" i="0" sz="1400" u="none" cap="none" strike="noStrike">
                <a:solidFill>
                  <a:srgbClr val="000000"/>
                </a:solidFill>
                <a:latin typeface="Ubuntu Condensed"/>
                <a:ea typeface="Ubuntu Condensed"/>
                <a:cs typeface="Ubuntu Condensed"/>
                <a:sym typeface="Ubuntu Condensed"/>
              </a:endParaRPr>
            </a:p>
            <a:p>
              <a:pPr indent="0" lvl="0" marL="0" marR="0" rtl="0" algn="l">
                <a:lnSpc>
                  <a:spcPct val="115000"/>
                </a:lnSpc>
                <a:spcBef>
                  <a:spcPts val="0"/>
                </a:spcBef>
                <a:spcAft>
                  <a:spcPts val="0"/>
                </a:spcAft>
                <a:buClr>
                  <a:srgbClr val="000000"/>
                </a:buClr>
                <a:buSzPts val="800"/>
                <a:buFont typeface="Arial"/>
                <a:buNone/>
              </a:pPr>
              <a:r>
                <a:rPr lang="en" sz="1400" u="none" cap="none" strike="noStrike">
                  <a:solidFill>
                    <a:srgbClr val="000000"/>
                  </a:solidFill>
                  <a:latin typeface="Ubuntu Condensed"/>
                  <a:ea typeface="Ubuntu Condensed"/>
                  <a:cs typeface="Ubuntu Condensed"/>
                  <a:sym typeface="Ubuntu Condensed"/>
                </a:rPr>
                <a:t>Supporting</a:t>
              </a:r>
              <a:r>
                <a:rPr b="1" i="1" lang="en" sz="1400" u="none" cap="none" strike="noStrike">
                  <a:solidFill>
                    <a:srgbClr val="000000"/>
                  </a:solidFill>
                  <a:latin typeface="Ubuntu Condensed"/>
                  <a:ea typeface="Ubuntu Condensed"/>
                  <a:cs typeface="Ubuntu Condensed"/>
                  <a:sym typeface="Ubuntu Condensed"/>
                </a:rPr>
                <a:t> </a:t>
              </a:r>
              <a:r>
                <a:rPr i="0" lang="en" sz="1400" u="none" cap="none" strike="noStrike">
                  <a:solidFill>
                    <a:srgbClr val="000000"/>
                  </a:solidFill>
                  <a:latin typeface="Ubuntu Condensed"/>
                  <a:ea typeface="Ubuntu Condensed"/>
                  <a:cs typeface="Ubuntu Condensed"/>
                  <a:sym typeface="Ubuntu Condensed"/>
                </a:rPr>
                <a:t>open-source software, tools, frameworks, libraries, platforms, and </a:t>
              </a:r>
              <a:r>
                <a:rPr i="0" lang="en" sz="1400" cap="none" strike="noStrike">
                  <a:solidFill>
                    <a:srgbClr val="000000"/>
                  </a:solidFill>
                  <a:latin typeface="Ubuntu Condensed"/>
                  <a:ea typeface="Ubuntu Condensed"/>
                  <a:cs typeface="Ubuntu Condensed"/>
                  <a:sym typeface="Ubuntu Condensed"/>
                </a:rPr>
                <a:t>training</a:t>
              </a:r>
              <a:r>
                <a:rPr i="0" lang="en" sz="1400" u="none" cap="none" strike="noStrike">
                  <a:solidFill>
                    <a:srgbClr val="000000"/>
                  </a:solidFill>
                  <a:latin typeface="Ubuntu Condensed"/>
                  <a:ea typeface="Ubuntu Condensed"/>
                  <a:cs typeface="Ubuntu Condensed"/>
                  <a:sym typeface="Ubuntu Condensed"/>
                </a:rPr>
                <a:t> with over $5 million dollars in grants</a:t>
              </a:r>
              <a:endParaRPr i="0" sz="1400" u="none" cap="none" strike="noStrike">
                <a:solidFill>
                  <a:srgbClr val="000000"/>
                </a:solidFill>
                <a:latin typeface="Ubuntu Condensed"/>
                <a:ea typeface="Ubuntu Condensed"/>
                <a:cs typeface="Ubuntu Condensed"/>
                <a:sym typeface="Ubuntu Condensed"/>
              </a:endParaRPr>
            </a:p>
          </p:txBody>
        </p:sp>
        <p:sp>
          <p:nvSpPr>
            <p:cNvPr id="363" name="Google Shape;363;g16e2d61158a_0_0"/>
            <p:cNvSpPr txBox="1"/>
            <p:nvPr/>
          </p:nvSpPr>
          <p:spPr>
            <a:xfrm>
              <a:off x="6904525" y="3405850"/>
              <a:ext cx="2457300" cy="1560300"/>
            </a:xfrm>
            <a:prstGeom prst="rect">
              <a:avLst/>
            </a:prstGeom>
            <a:noFill/>
            <a:ln>
              <a:noFill/>
            </a:ln>
          </p:spPr>
          <p:txBody>
            <a:bodyPr anchorCtr="0" anchor="t" bIns="25700" lIns="51425" spcFirstLastPara="1" rIns="51425" wrap="square" tIns="25700">
              <a:spAutoFit/>
            </a:bodyPr>
            <a:lstStyle/>
            <a:p>
              <a:pPr indent="0" lvl="0" marL="0" marR="0" rtl="0" algn="l">
                <a:lnSpc>
                  <a:spcPct val="120000"/>
                </a:lnSpc>
                <a:spcBef>
                  <a:spcPts val="0"/>
                </a:spcBef>
                <a:spcAft>
                  <a:spcPts val="0"/>
                </a:spcAft>
                <a:buClr>
                  <a:srgbClr val="000000"/>
                </a:buClr>
                <a:buSzPts val="1100"/>
                <a:buFont typeface="Arial"/>
                <a:buNone/>
              </a:pPr>
              <a:r>
                <a:rPr b="1" i="0" lang="en" sz="1400" cap="none" strike="noStrike">
                  <a:solidFill>
                    <a:srgbClr val="000000"/>
                  </a:solidFill>
                  <a:latin typeface="Ubuntu Condensed"/>
                  <a:ea typeface="Ubuntu Condensed"/>
                  <a:cs typeface="Ubuntu Condensed"/>
                  <a:sym typeface="Ubuntu Condensed"/>
                </a:rPr>
                <a:t>Community Building </a:t>
              </a:r>
              <a:r>
                <a:rPr b="1" i="0" lang="en" sz="1400" u="none" cap="none" strike="noStrike">
                  <a:solidFill>
                    <a:srgbClr val="000000"/>
                  </a:solidFill>
                  <a:latin typeface="Ubuntu Condensed"/>
                  <a:ea typeface="Ubuntu Condensed"/>
                  <a:cs typeface="Ubuntu Condensed"/>
                  <a:sym typeface="Ubuntu Condensed"/>
                </a:rPr>
                <a:t>&amp; Partnerships Transform to Open Science (TOPS)</a:t>
              </a:r>
              <a:endParaRPr b="1" i="0" sz="1400" u="none" cap="none" strike="noStrike">
                <a:solidFill>
                  <a:srgbClr val="000000"/>
                </a:solidFill>
                <a:latin typeface="Ubuntu Condensed"/>
                <a:ea typeface="Ubuntu Condensed"/>
                <a:cs typeface="Ubuntu Condensed"/>
                <a:sym typeface="Ubuntu Condensed"/>
              </a:endParaRPr>
            </a:p>
            <a:p>
              <a:pPr indent="0" lvl="0" marL="0" marR="0" rtl="0" algn="l">
                <a:lnSpc>
                  <a:spcPct val="120000"/>
                </a:lnSpc>
                <a:spcBef>
                  <a:spcPts val="0"/>
                </a:spcBef>
                <a:spcAft>
                  <a:spcPts val="0"/>
                </a:spcAft>
                <a:buClr>
                  <a:srgbClr val="000000"/>
                </a:buClr>
                <a:buSzPts val="1100"/>
                <a:buFont typeface="Arial"/>
                <a:buNone/>
              </a:pPr>
              <a:r>
                <a:rPr lang="en">
                  <a:latin typeface="Ubuntu Condensed"/>
                  <a:ea typeface="Ubuntu Condensed"/>
                  <a:cs typeface="Ubuntu Condensed"/>
                  <a:sym typeface="Ubuntu Condensed"/>
                </a:rPr>
                <a:t>Fostering and a</a:t>
              </a:r>
              <a:r>
                <a:rPr lang="en" sz="1400" u="none" cap="none" strike="noStrike">
                  <a:solidFill>
                    <a:srgbClr val="000000"/>
                  </a:solidFill>
                  <a:latin typeface="Ubuntu Condensed"/>
                  <a:ea typeface="Ubuntu Condensed"/>
                  <a:cs typeface="Ubuntu Condensed"/>
                  <a:sym typeface="Ubuntu Condensed"/>
                </a:rPr>
                <a:t>ccelerating</a:t>
              </a:r>
              <a:r>
                <a:rPr i="0" lang="en" sz="1400" u="none" cap="none" strike="noStrike">
                  <a:solidFill>
                    <a:srgbClr val="000000"/>
                  </a:solidFill>
                  <a:latin typeface="Ubuntu Condensed"/>
                  <a:ea typeface="Ubuntu Condensed"/>
                  <a:cs typeface="Ubuntu Condensed"/>
                  <a:sym typeface="Ubuntu Condensed"/>
                </a:rPr>
                <a:t> adoption of open science practices across the scientific community</a:t>
              </a:r>
              <a:endParaRPr i="0" sz="1400" u="none" cap="none" strike="noStrike">
                <a:solidFill>
                  <a:srgbClr val="000000"/>
                </a:solidFill>
                <a:latin typeface="Ubuntu Condensed"/>
                <a:ea typeface="Ubuntu Condensed"/>
                <a:cs typeface="Ubuntu Condensed"/>
                <a:sym typeface="Ubuntu Condensed"/>
              </a:endParaRPr>
            </a:p>
          </p:txBody>
        </p:sp>
        <p:pic>
          <p:nvPicPr>
            <p:cNvPr id="364" name="Google Shape;364;g16e2d61158a_0_0"/>
            <p:cNvPicPr preferRelativeResize="0"/>
            <p:nvPr/>
          </p:nvPicPr>
          <p:blipFill rotWithShape="1">
            <a:blip r:embed="rId7">
              <a:alphaModFix/>
            </a:blip>
            <a:srcRect b="0" l="0" r="0" t="0"/>
            <a:stretch/>
          </p:blipFill>
          <p:spPr>
            <a:xfrm>
              <a:off x="5723875" y="3389500"/>
              <a:ext cx="1128733" cy="1593001"/>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58b061d41d_0_252"/>
          <p:cNvSpPr txBox="1"/>
          <p:nvPr>
            <p:ph type="ctrTitle"/>
          </p:nvPr>
        </p:nvSpPr>
        <p:spPr>
          <a:xfrm>
            <a:off x="243825" y="556650"/>
            <a:ext cx="7398900" cy="734100"/>
          </a:xfrm>
          <a:prstGeom prst="rect">
            <a:avLst/>
          </a:prstGeom>
          <a:noFill/>
          <a:ln>
            <a:noFill/>
          </a:ln>
        </p:spPr>
        <p:txBody>
          <a:bodyPr anchorCtr="0" anchor="t" bIns="34275" lIns="68575" spcFirstLastPara="1" rIns="68575" wrap="square" tIns="34275">
            <a:spAutoFit/>
          </a:bodyPr>
          <a:lstStyle/>
          <a:p>
            <a:pPr indent="0" lvl="0" marL="0" rtl="0" algn="l">
              <a:lnSpc>
                <a:spcPct val="90000"/>
              </a:lnSpc>
              <a:spcBef>
                <a:spcPts val="0"/>
              </a:spcBef>
              <a:spcAft>
                <a:spcPts val="0"/>
              </a:spcAft>
              <a:buSzPts val="2400"/>
              <a:buNone/>
            </a:pPr>
            <a:r>
              <a:rPr b="1" lang="en">
                <a:latin typeface="Open Sans"/>
                <a:ea typeface="Open Sans"/>
                <a:cs typeface="Open Sans"/>
                <a:sym typeface="Open Sans"/>
              </a:rPr>
              <a:t> SMD Science Discovery Engine</a:t>
            </a:r>
            <a:endParaRPr b="1">
              <a:latin typeface="Open Sans"/>
              <a:ea typeface="Open Sans"/>
              <a:cs typeface="Open Sans"/>
              <a:sym typeface="Open Sans"/>
            </a:endParaRPr>
          </a:p>
          <a:p>
            <a:pPr indent="0" lvl="0" marL="0" rtl="0" algn="l">
              <a:lnSpc>
                <a:spcPct val="90000"/>
              </a:lnSpc>
              <a:spcBef>
                <a:spcPts val="0"/>
              </a:spcBef>
              <a:spcAft>
                <a:spcPts val="0"/>
              </a:spcAft>
              <a:buSzPts val="2400"/>
              <a:buNone/>
            </a:pPr>
            <a:r>
              <a:t/>
            </a:r>
            <a:endParaRPr b="1">
              <a:latin typeface="Open Sans"/>
              <a:ea typeface="Open Sans"/>
              <a:cs typeface="Open Sans"/>
              <a:sym typeface="Open Sans"/>
            </a:endParaRPr>
          </a:p>
        </p:txBody>
      </p:sp>
      <p:sp>
        <p:nvSpPr>
          <p:cNvPr id="370" name="Google Shape;370;g158b061d41d_0_252"/>
          <p:cNvSpPr txBox="1"/>
          <p:nvPr/>
        </p:nvSpPr>
        <p:spPr>
          <a:xfrm>
            <a:off x="243825" y="1102700"/>
            <a:ext cx="4016700" cy="376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latin typeface="Open Sans"/>
                <a:ea typeface="Open Sans"/>
                <a:cs typeface="Open Sans"/>
                <a:sym typeface="Open Sans"/>
              </a:rPr>
              <a:t>Create an SMD discovery capability to enable open source science. Scope includes:</a:t>
            </a:r>
            <a:endParaRPr b="0" i="0" sz="1100" u="none" cap="none" strike="noStrike">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b="0" i="0" lang="en" sz="1200" u="none" cap="none" strike="noStrike">
                <a:solidFill>
                  <a:schemeClr val="dk1"/>
                </a:solidFill>
                <a:latin typeface="Open Sans"/>
                <a:ea typeface="Open Sans"/>
                <a:cs typeface="Open Sans"/>
                <a:sym typeface="Open Sans"/>
              </a:rPr>
              <a:t>Astrophysics: </a:t>
            </a:r>
            <a:r>
              <a:rPr b="1" i="0" lang="en" sz="1200" u="none" cap="none" strike="noStrike">
                <a:solidFill>
                  <a:schemeClr val="dk1"/>
                </a:solidFill>
                <a:latin typeface="Open Sans"/>
                <a:ea typeface="Open Sans"/>
                <a:cs typeface="Open Sans"/>
                <a:sym typeface="Open Sans"/>
              </a:rPr>
              <a:t>NAVO registry</a:t>
            </a:r>
            <a:endParaRPr b="1" i="0" sz="1200" u="none" cap="none" strike="noStrike">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b="0" i="0" lang="en" sz="1200" u="none" cap="none" strike="noStrike">
                <a:solidFill>
                  <a:schemeClr val="dk1"/>
                </a:solidFill>
                <a:latin typeface="Open Sans"/>
                <a:ea typeface="Open Sans"/>
                <a:cs typeface="Open Sans"/>
                <a:sym typeface="Open Sans"/>
              </a:rPr>
              <a:t>BPS: GeneLab, Life Sciences Data Archive</a:t>
            </a:r>
            <a:endParaRPr b="0" i="0" sz="1200" u="none" cap="none" strike="noStrike">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b="0" i="0" lang="en" sz="1200" u="none" cap="none" strike="noStrike">
                <a:solidFill>
                  <a:schemeClr val="dk1"/>
                </a:solidFill>
                <a:latin typeface="Open Sans"/>
                <a:ea typeface="Open Sans"/>
                <a:cs typeface="Open Sans"/>
                <a:sym typeface="Open Sans"/>
              </a:rPr>
              <a:t>Earth Science: Common Metadata Repository</a:t>
            </a:r>
            <a:endParaRPr b="0" i="0" sz="1200" u="none" cap="none" strike="noStrike">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b="0" i="0" lang="en" sz="1200" u="none" cap="none" strike="noStrike">
                <a:solidFill>
                  <a:schemeClr val="dk1"/>
                </a:solidFill>
                <a:latin typeface="Open Sans"/>
                <a:ea typeface="Open Sans"/>
                <a:cs typeface="Open Sans"/>
                <a:sym typeface="Open Sans"/>
              </a:rPr>
              <a:t>Heliophysics: SPASE registry, Events Knowledgebase</a:t>
            </a:r>
            <a:endParaRPr b="0" i="0" sz="1200" u="none" cap="none" strike="noStrike">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b="0" i="0" lang="en" sz="1200" u="none" cap="none" strike="noStrike">
                <a:solidFill>
                  <a:schemeClr val="dk1"/>
                </a:solidFill>
                <a:latin typeface="Open Sans"/>
                <a:ea typeface="Open Sans"/>
                <a:cs typeface="Open Sans"/>
                <a:sym typeface="Open Sans"/>
              </a:rPr>
              <a:t>Planetary Science: PDS API</a:t>
            </a:r>
            <a:endParaRPr b="0" i="0" sz="1200" u="none" cap="none" strike="noStrike">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b="0" i="0" lang="en" sz="1200" u="none" cap="none" strike="noStrike">
                <a:solidFill>
                  <a:schemeClr val="dk1"/>
                </a:solidFill>
                <a:latin typeface="Open Sans"/>
                <a:ea typeface="Open Sans"/>
                <a:cs typeface="Open Sans"/>
                <a:sym typeface="Open Sans"/>
              </a:rPr>
              <a:t>+ Models, software, tools and other contextual information from all 5 divisions</a:t>
            </a:r>
            <a:endParaRPr b="0" i="0" sz="1200" u="none" cap="none" strike="noStrike">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Roboto"/>
              <a:buChar char="●"/>
            </a:pPr>
            <a:r>
              <a:rPr b="0" i="0" lang="en" sz="1200" u="none" cap="none" strike="noStrike">
                <a:solidFill>
                  <a:schemeClr val="dk1"/>
                </a:solidFill>
                <a:latin typeface="Open Sans"/>
                <a:ea typeface="Open Sans"/>
                <a:cs typeface="Open Sans"/>
                <a:sym typeface="Open Sans"/>
              </a:rPr>
              <a:t>Over </a:t>
            </a:r>
            <a:r>
              <a:rPr b="1" i="1" lang="en" sz="1200" u="none" cap="none" strike="noStrike">
                <a:solidFill>
                  <a:schemeClr val="dk1"/>
                </a:solidFill>
                <a:latin typeface="Open Sans"/>
                <a:ea typeface="Open Sans"/>
                <a:cs typeface="Open Sans"/>
                <a:sym typeface="Open Sans"/>
              </a:rPr>
              <a:t>1 million documents &amp; metadata</a:t>
            </a:r>
            <a:r>
              <a:rPr b="0" i="0" lang="en" sz="1200" u="none" cap="none" strike="noStrike">
                <a:solidFill>
                  <a:schemeClr val="dk1"/>
                </a:solidFill>
                <a:latin typeface="Open Sans"/>
                <a:ea typeface="Open Sans"/>
                <a:cs typeface="Open Sans"/>
                <a:sym typeface="Open Sans"/>
              </a:rPr>
              <a:t> included at this time.</a:t>
            </a:r>
            <a:endParaRPr b="0" i="0" sz="1200" u="none" cap="none" strike="noStrike">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b="0" i="0" lang="en" sz="1200" u="none" cap="none" strike="noStrike">
                <a:solidFill>
                  <a:schemeClr val="dk1"/>
                </a:solidFill>
                <a:latin typeface="Open Sans"/>
                <a:ea typeface="Open Sans"/>
                <a:cs typeface="Open Sans"/>
                <a:sym typeface="Open Sans"/>
              </a:rPr>
              <a:t>Incorporated 3 SMD relevant facets into the interface </a:t>
            </a:r>
            <a:endParaRPr b="0" i="0" sz="1200" u="none" cap="none" strike="noStrike">
              <a:solidFill>
                <a:schemeClr val="dk1"/>
              </a:solidFill>
              <a:latin typeface="Open Sans"/>
              <a:ea typeface="Open Sans"/>
              <a:cs typeface="Open Sans"/>
              <a:sym typeface="Open Sans"/>
            </a:endParaRPr>
          </a:p>
          <a:p>
            <a:pPr indent="-304800" lvl="1" marL="914400" marR="0" rtl="0" algn="l">
              <a:lnSpc>
                <a:spcPct val="115000"/>
              </a:lnSpc>
              <a:spcBef>
                <a:spcPts val="0"/>
              </a:spcBef>
              <a:spcAft>
                <a:spcPts val="0"/>
              </a:spcAft>
              <a:buClr>
                <a:schemeClr val="dk1"/>
              </a:buClr>
              <a:buSzPts val="1200"/>
              <a:buFont typeface="Open Sans"/>
              <a:buChar char="○"/>
            </a:pPr>
            <a:r>
              <a:rPr b="0" i="0" lang="en" sz="1200" u="none" cap="none" strike="noStrike">
                <a:solidFill>
                  <a:schemeClr val="dk1"/>
                </a:solidFill>
                <a:latin typeface="Open Sans"/>
                <a:ea typeface="Open Sans"/>
                <a:cs typeface="Open Sans"/>
                <a:sym typeface="Open Sans"/>
              </a:rPr>
              <a:t>Platforms</a:t>
            </a:r>
            <a:endParaRPr b="0" i="0" sz="1200" u="none" cap="none" strike="noStrike">
              <a:solidFill>
                <a:schemeClr val="dk1"/>
              </a:solidFill>
              <a:latin typeface="Open Sans"/>
              <a:ea typeface="Open Sans"/>
              <a:cs typeface="Open Sans"/>
              <a:sym typeface="Open Sans"/>
            </a:endParaRPr>
          </a:p>
          <a:p>
            <a:pPr indent="-304800" lvl="1" marL="914400" marR="0" rtl="0" algn="l">
              <a:lnSpc>
                <a:spcPct val="115000"/>
              </a:lnSpc>
              <a:spcBef>
                <a:spcPts val="0"/>
              </a:spcBef>
              <a:spcAft>
                <a:spcPts val="0"/>
              </a:spcAft>
              <a:buClr>
                <a:schemeClr val="dk1"/>
              </a:buClr>
              <a:buSzPts val="1200"/>
              <a:buFont typeface="Open Sans"/>
              <a:buChar char="○"/>
            </a:pPr>
            <a:r>
              <a:rPr b="0" i="0" lang="en" sz="1200" u="none" cap="none" strike="noStrike">
                <a:solidFill>
                  <a:schemeClr val="dk1"/>
                </a:solidFill>
                <a:latin typeface="Open Sans"/>
                <a:ea typeface="Open Sans"/>
                <a:cs typeface="Open Sans"/>
                <a:sym typeface="Open Sans"/>
              </a:rPr>
              <a:t>Instruments</a:t>
            </a:r>
            <a:endParaRPr b="0" i="0" sz="1200" u="none" cap="none" strike="noStrike">
              <a:solidFill>
                <a:schemeClr val="dk1"/>
              </a:solidFill>
              <a:latin typeface="Open Sans"/>
              <a:ea typeface="Open Sans"/>
              <a:cs typeface="Open Sans"/>
              <a:sym typeface="Open Sans"/>
            </a:endParaRPr>
          </a:p>
          <a:p>
            <a:pPr indent="-304800" lvl="1" marL="914400" marR="0" rtl="0" algn="l">
              <a:lnSpc>
                <a:spcPct val="115000"/>
              </a:lnSpc>
              <a:spcBef>
                <a:spcPts val="0"/>
              </a:spcBef>
              <a:spcAft>
                <a:spcPts val="0"/>
              </a:spcAft>
              <a:buClr>
                <a:schemeClr val="dk1"/>
              </a:buClr>
              <a:buSzPts val="1200"/>
              <a:buFont typeface="Open Sans"/>
              <a:buChar char="○"/>
            </a:pPr>
            <a:r>
              <a:rPr b="0" i="0" lang="en" sz="1200" u="none" cap="none" strike="noStrike">
                <a:solidFill>
                  <a:schemeClr val="dk1"/>
                </a:solidFill>
                <a:latin typeface="Open Sans"/>
                <a:ea typeface="Open Sans"/>
                <a:cs typeface="Open Sans"/>
                <a:sym typeface="Open Sans"/>
              </a:rPr>
              <a:t>Missions</a:t>
            </a:r>
            <a:endParaRPr b="0" i="0" sz="1600" u="none" cap="none" strike="noStrike">
              <a:solidFill>
                <a:srgbClr val="000000"/>
              </a:solidFill>
              <a:latin typeface="Open Sans"/>
              <a:ea typeface="Open Sans"/>
              <a:cs typeface="Open Sans"/>
              <a:sym typeface="Open Sans"/>
            </a:endParaRPr>
          </a:p>
        </p:txBody>
      </p:sp>
      <p:pic>
        <p:nvPicPr>
          <p:cNvPr id="371" name="Google Shape;371;g158b061d41d_0_252"/>
          <p:cNvPicPr preferRelativeResize="0"/>
          <p:nvPr/>
        </p:nvPicPr>
        <p:blipFill rotWithShape="1">
          <a:blip r:embed="rId3">
            <a:alphaModFix/>
          </a:blip>
          <a:srcRect b="0" l="0" r="0" t="0"/>
          <a:stretch/>
        </p:blipFill>
        <p:spPr>
          <a:xfrm>
            <a:off x="4136100" y="1290750"/>
            <a:ext cx="4730598" cy="3547949"/>
          </a:xfrm>
          <a:prstGeom prst="rect">
            <a:avLst/>
          </a:prstGeom>
          <a:noFill/>
          <a:ln>
            <a:noFill/>
          </a:ln>
        </p:spPr>
      </p:pic>
      <p:cxnSp>
        <p:nvCxnSpPr>
          <p:cNvPr id="372" name="Google Shape;372;g158b061d41d_0_252"/>
          <p:cNvCxnSpPr/>
          <p:nvPr/>
        </p:nvCxnSpPr>
        <p:spPr>
          <a:xfrm>
            <a:off x="416888" y="1043063"/>
            <a:ext cx="7452300" cy="0"/>
          </a:xfrm>
          <a:prstGeom prst="straightConnector1">
            <a:avLst/>
          </a:prstGeom>
          <a:noFill/>
          <a:ln cap="flat" cmpd="sng" w="38100">
            <a:solidFill>
              <a:srgbClr val="1C4587"/>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16e2d61158a_0_98"/>
          <p:cNvSpPr/>
          <p:nvPr/>
        </p:nvSpPr>
        <p:spPr>
          <a:xfrm>
            <a:off x="2648500" y="942325"/>
            <a:ext cx="6281400" cy="3308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Helvetica Neue"/>
              <a:ea typeface="Helvetica Neue"/>
              <a:cs typeface="Helvetica Neue"/>
              <a:sym typeface="Helvetica Neue"/>
            </a:endParaRPr>
          </a:p>
        </p:txBody>
      </p:sp>
      <p:sp>
        <p:nvSpPr>
          <p:cNvPr id="378" name="Google Shape;378;g16e2d61158a_0_98"/>
          <p:cNvSpPr/>
          <p:nvPr/>
        </p:nvSpPr>
        <p:spPr>
          <a:xfrm>
            <a:off x="3565775" y="946250"/>
            <a:ext cx="4291800" cy="3308700"/>
          </a:xfrm>
          <a:prstGeom prst="rect">
            <a:avLst/>
          </a:prstGeom>
          <a:noFill/>
          <a:ln>
            <a:noFill/>
          </a:ln>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None/>
            </a:pPr>
            <a:r>
              <a:rPr b="1" i="0" lang="en" sz="1800" u="none" cap="none" strike="noStrike">
                <a:solidFill>
                  <a:srgbClr val="44546A"/>
                </a:solidFill>
                <a:latin typeface="Ubuntu Condensed"/>
                <a:ea typeface="Ubuntu Condensed"/>
                <a:cs typeface="Ubuntu Condensed"/>
                <a:sym typeface="Ubuntu Condensed"/>
              </a:rPr>
              <a:t>SPD-41: Scien</a:t>
            </a:r>
            <a:r>
              <a:rPr b="1" lang="en" sz="1800">
                <a:solidFill>
                  <a:srgbClr val="44546A"/>
                </a:solidFill>
                <a:latin typeface="Ubuntu Condensed"/>
                <a:ea typeface="Ubuntu Condensed"/>
                <a:cs typeface="Ubuntu Condensed"/>
                <a:sym typeface="Ubuntu Condensed"/>
              </a:rPr>
              <a:t>tific</a:t>
            </a:r>
            <a:r>
              <a:rPr b="1" i="0" lang="en" sz="1800" u="none" cap="none" strike="noStrike">
                <a:solidFill>
                  <a:srgbClr val="44546A"/>
                </a:solidFill>
                <a:latin typeface="Ubuntu Condensed"/>
                <a:ea typeface="Ubuntu Condensed"/>
                <a:cs typeface="Ubuntu Condensed"/>
                <a:sym typeface="Ubuntu Condensed"/>
              </a:rPr>
              <a:t> Information Policy </a:t>
            </a:r>
            <a:br>
              <a:rPr b="1" i="0" lang="en" sz="1800" u="none" cap="none" strike="noStrike">
                <a:solidFill>
                  <a:srgbClr val="44546A"/>
                </a:solidFill>
                <a:latin typeface="Ubuntu Condensed"/>
                <a:ea typeface="Ubuntu Condensed"/>
                <a:cs typeface="Ubuntu Condensed"/>
                <a:sym typeface="Ubuntu Condensed"/>
              </a:rPr>
            </a:br>
            <a:r>
              <a:rPr b="1" i="0" lang="en" sz="1800" u="sng" cap="none" strike="noStrike">
                <a:solidFill>
                  <a:srgbClr val="0563C1"/>
                </a:solidFill>
                <a:latin typeface="Ubuntu Condensed"/>
                <a:ea typeface="Ubuntu Condensed"/>
                <a:cs typeface="Ubuntu Condensed"/>
                <a:sym typeface="Ubuntu Condensed"/>
                <a:hlinkClick r:id="rId3">
                  <a:extLst>
                    <a:ext uri="{A12FA001-AC4F-418D-AE19-62706E023703}">
                      <ahyp:hlinkClr val="tx"/>
                    </a:ext>
                  </a:extLst>
                </a:hlinkClick>
              </a:rPr>
              <a:t>https://go.usa.gov/xtNTJ </a:t>
            </a:r>
            <a:endParaRPr b="1" i="0" sz="1800" u="none" cap="none" strike="noStrike">
              <a:solidFill>
                <a:srgbClr val="44546A"/>
              </a:solidFill>
              <a:latin typeface="Ubuntu Condensed"/>
              <a:ea typeface="Ubuntu Condensed"/>
              <a:cs typeface="Ubuntu Condensed"/>
              <a:sym typeface="Ubuntu Condensed"/>
            </a:endParaRPr>
          </a:p>
          <a:p>
            <a:pPr indent="0" lvl="0" marL="0" marR="0" rtl="0" algn="l">
              <a:lnSpc>
                <a:spcPct val="115000"/>
              </a:lnSpc>
              <a:spcBef>
                <a:spcPts val="0"/>
              </a:spcBef>
              <a:spcAft>
                <a:spcPts val="0"/>
              </a:spcAft>
              <a:buClr>
                <a:srgbClr val="000000"/>
              </a:buClr>
              <a:buSzPts val="1400"/>
              <a:buFont typeface="Arial"/>
              <a:buNone/>
            </a:pPr>
            <a:r>
              <a:t/>
            </a:r>
            <a:endParaRPr b="1" sz="1800">
              <a:solidFill>
                <a:srgbClr val="44546A"/>
              </a:solidFill>
              <a:latin typeface="Ubuntu Condensed"/>
              <a:ea typeface="Ubuntu Condensed"/>
              <a:cs typeface="Ubuntu Condensed"/>
              <a:sym typeface="Ubuntu Condensed"/>
            </a:endParaRPr>
          </a:p>
          <a:p>
            <a:pPr indent="0" lvl="0" marL="0" marR="0" rtl="0" algn="l">
              <a:lnSpc>
                <a:spcPct val="115000"/>
              </a:lnSpc>
              <a:spcBef>
                <a:spcPts val="0"/>
              </a:spcBef>
              <a:spcAft>
                <a:spcPts val="0"/>
              </a:spcAft>
              <a:buClr>
                <a:srgbClr val="000000"/>
              </a:buClr>
              <a:buSzPts val="1400"/>
              <a:buFont typeface="Arial"/>
              <a:buNone/>
            </a:pPr>
            <a:r>
              <a:t/>
            </a:r>
            <a:endParaRPr b="1" sz="1800">
              <a:solidFill>
                <a:srgbClr val="44546A"/>
              </a:solidFill>
              <a:latin typeface="Ubuntu Condensed"/>
              <a:ea typeface="Ubuntu Condensed"/>
              <a:cs typeface="Ubuntu Condensed"/>
              <a:sym typeface="Ubuntu Condensed"/>
            </a:endParaRPr>
          </a:p>
          <a:p>
            <a:pPr indent="0" lvl="0" marL="457200" marR="0" rtl="0" algn="l">
              <a:lnSpc>
                <a:spcPct val="100000"/>
              </a:lnSpc>
              <a:spcBef>
                <a:spcPts val="0"/>
              </a:spcBef>
              <a:spcAft>
                <a:spcPts val="0"/>
              </a:spcAft>
              <a:buNone/>
            </a:pPr>
            <a:r>
              <a:rPr b="1" i="0" lang="en" sz="1800" u="none" cap="none" strike="noStrike">
                <a:solidFill>
                  <a:srgbClr val="44546A"/>
                </a:solidFill>
                <a:latin typeface="Ubuntu Condensed"/>
                <a:ea typeface="Ubuntu Condensed"/>
                <a:cs typeface="Ubuntu Condensed"/>
                <a:sym typeface="Ubuntu Condensed"/>
              </a:rPr>
              <a:t>Scie</a:t>
            </a:r>
            <a:r>
              <a:rPr b="1" lang="en" sz="1800">
                <a:solidFill>
                  <a:srgbClr val="44546A"/>
                </a:solidFill>
                <a:latin typeface="Ubuntu Condensed"/>
                <a:ea typeface="Ubuntu Condensed"/>
                <a:cs typeface="Ubuntu Condensed"/>
                <a:sym typeface="Ubuntu Condensed"/>
              </a:rPr>
              <a:t>ntific</a:t>
            </a:r>
            <a:r>
              <a:rPr b="1" i="0" lang="en" sz="1800" u="none" cap="none" strike="noStrike">
                <a:solidFill>
                  <a:srgbClr val="44546A"/>
                </a:solidFill>
                <a:latin typeface="Ubuntu Condensed"/>
                <a:ea typeface="Ubuntu Condensed"/>
                <a:cs typeface="Ubuntu Condensed"/>
                <a:sym typeface="Ubuntu Condensed"/>
              </a:rPr>
              <a:t> Information Policy Website &amp; FAQ </a:t>
            </a:r>
            <a:br>
              <a:rPr b="1" i="0" lang="en" sz="1800" u="none" cap="none" strike="noStrike">
                <a:solidFill>
                  <a:srgbClr val="44546A"/>
                </a:solidFill>
                <a:latin typeface="Ubuntu Condensed"/>
                <a:ea typeface="Ubuntu Condensed"/>
                <a:cs typeface="Ubuntu Condensed"/>
                <a:sym typeface="Ubuntu Condensed"/>
              </a:rPr>
            </a:br>
            <a:r>
              <a:rPr b="1" lang="en" sz="1800" u="sng">
                <a:solidFill>
                  <a:schemeClr val="hlink"/>
                </a:solidFill>
                <a:latin typeface="Ubuntu Condensed"/>
                <a:ea typeface="Ubuntu Condensed"/>
                <a:cs typeface="Ubuntu Condensed"/>
                <a:sym typeface="Ubuntu Condensed"/>
                <a:hlinkClick r:id="rId4"/>
              </a:rPr>
              <a:t>https://science.nasa.gov/researchers/science-data/science-information-policy</a:t>
            </a:r>
            <a:endParaRPr b="1" sz="1800">
              <a:solidFill>
                <a:srgbClr val="44546A"/>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None/>
            </a:pPr>
            <a:r>
              <a:rPr b="1" lang="en" sz="1800">
                <a:solidFill>
                  <a:srgbClr val="44546A"/>
                </a:solidFill>
                <a:latin typeface="Ubuntu Condensed"/>
                <a:ea typeface="Ubuntu Condensed"/>
                <a:cs typeface="Ubuntu Condensed"/>
                <a:sym typeface="Ubuntu Condensed"/>
              </a:rPr>
              <a:t>         	</a:t>
            </a:r>
            <a:endParaRPr b="1">
              <a:solidFill>
                <a:srgbClr val="44546A"/>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None/>
            </a:pPr>
            <a:r>
              <a:rPr b="1" lang="en" sz="1000" u="sng">
                <a:solidFill>
                  <a:schemeClr val="hlink"/>
                </a:solidFill>
                <a:latin typeface="Ubuntu Condensed"/>
                <a:ea typeface="Ubuntu Condensed"/>
                <a:cs typeface="Ubuntu Condensed"/>
                <a:sym typeface="Ubuntu Condensed"/>
                <a:hlinkClick r:id="rId5"/>
              </a:rPr>
              <a:t>https://science.nasa.gov/researchers/science-data/science-information-policy_faq</a:t>
            </a:r>
            <a:endParaRPr b="1" i="0" sz="1400" u="none" cap="none" strike="noStrike">
              <a:solidFill>
                <a:srgbClr val="44546A"/>
              </a:solidFill>
              <a:latin typeface="Ubuntu Condensed"/>
              <a:ea typeface="Ubuntu Condensed"/>
              <a:cs typeface="Ubuntu Condensed"/>
              <a:sym typeface="Ubuntu Condensed"/>
            </a:endParaRPr>
          </a:p>
        </p:txBody>
      </p:sp>
      <p:sp>
        <p:nvSpPr>
          <p:cNvPr id="379" name="Google Shape;379;g16e2d61158a_0_98"/>
          <p:cNvSpPr txBox="1"/>
          <p:nvPr/>
        </p:nvSpPr>
        <p:spPr>
          <a:xfrm>
            <a:off x="311700" y="30215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0000"/>
                </a:solidFill>
                <a:latin typeface="Ubuntu Condensed"/>
                <a:ea typeface="Ubuntu Condensed"/>
                <a:cs typeface="Ubuntu Condensed"/>
                <a:sym typeface="Ubuntu Condensed"/>
              </a:rPr>
              <a:t>SMD Scien</a:t>
            </a:r>
            <a:r>
              <a:rPr b="1" lang="en" sz="2800">
                <a:latin typeface="Ubuntu Condensed"/>
                <a:ea typeface="Ubuntu Condensed"/>
                <a:cs typeface="Ubuntu Condensed"/>
                <a:sym typeface="Ubuntu Condensed"/>
              </a:rPr>
              <a:t>tific</a:t>
            </a:r>
            <a:r>
              <a:rPr b="1" lang="en" sz="2800">
                <a:solidFill>
                  <a:srgbClr val="000000"/>
                </a:solidFill>
                <a:latin typeface="Ubuntu Condensed"/>
                <a:ea typeface="Ubuntu Condensed"/>
                <a:cs typeface="Ubuntu Condensed"/>
                <a:sym typeface="Ubuntu Condensed"/>
              </a:rPr>
              <a:t> Information Policy (SPD-41)</a:t>
            </a:r>
            <a:endParaRPr b="1" sz="2800">
              <a:solidFill>
                <a:srgbClr val="000000"/>
              </a:solidFill>
              <a:latin typeface="Ubuntu Condensed"/>
              <a:ea typeface="Ubuntu Condensed"/>
              <a:cs typeface="Ubuntu Condensed"/>
              <a:sym typeface="Ubuntu Condensed"/>
            </a:endParaRPr>
          </a:p>
        </p:txBody>
      </p:sp>
      <p:pic>
        <p:nvPicPr>
          <p:cNvPr id="380" name="Google Shape;380;g16e2d61158a_0_98"/>
          <p:cNvPicPr preferRelativeResize="0"/>
          <p:nvPr/>
        </p:nvPicPr>
        <p:blipFill rotWithShape="1">
          <a:blip r:embed="rId6">
            <a:alphaModFix/>
          </a:blip>
          <a:srcRect b="0" l="0" r="0" t="0"/>
          <a:stretch/>
        </p:blipFill>
        <p:spPr>
          <a:xfrm>
            <a:off x="8036675" y="1027248"/>
            <a:ext cx="778025" cy="778025"/>
          </a:xfrm>
          <a:prstGeom prst="rect">
            <a:avLst/>
          </a:prstGeom>
          <a:noFill/>
          <a:ln>
            <a:noFill/>
          </a:ln>
        </p:spPr>
      </p:pic>
      <p:pic>
        <p:nvPicPr>
          <p:cNvPr id="381" name="Google Shape;381;g16e2d61158a_0_98"/>
          <p:cNvPicPr preferRelativeResize="0"/>
          <p:nvPr/>
        </p:nvPicPr>
        <p:blipFill rotWithShape="1">
          <a:blip r:embed="rId7">
            <a:alphaModFix/>
          </a:blip>
          <a:srcRect b="0" l="0" r="0" t="0"/>
          <a:stretch/>
        </p:blipFill>
        <p:spPr>
          <a:xfrm>
            <a:off x="8036675" y="2847500"/>
            <a:ext cx="778025" cy="778025"/>
          </a:xfrm>
          <a:prstGeom prst="rect">
            <a:avLst/>
          </a:prstGeom>
          <a:noFill/>
          <a:ln>
            <a:noFill/>
          </a:ln>
        </p:spPr>
      </p:pic>
      <p:sp>
        <p:nvSpPr>
          <p:cNvPr id="382" name="Google Shape;382;g16e2d61158a_0_98"/>
          <p:cNvSpPr/>
          <p:nvPr/>
        </p:nvSpPr>
        <p:spPr>
          <a:xfrm flipH="1">
            <a:off x="339775" y="942350"/>
            <a:ext cx="2732100" cy="3287700"/>
          </a:xfrm>
          <a:prstGeom prst="rect">
            <a:avLst/>
          </a:prstGeom>
          <a:solidFill>
            <a:srgbClr val="445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Helvetica Neue"/>
              <a:ea typeface="Helvetica Neue"/>
              <a:cs typeface="Helvetica Neue"/>
              <a:sym typeface="Helvetica Neue"/>
            </a:endParaRPr>
          </a:p>
        </p:txBody>
      </p:sp>
      <p:sp>
        <p:nvSpPr>
          <p:cNvPr id="383" name="Google Shape;383;g16e2d61158a_0_98"/>
          <p:cNvSpPr/>
          <p:nvPr/>
        </p:nvSpPr>
        <p:spPr>
          <a:xfrm rot="-5400000">
            <a:off x="1003788" y="1452838"/>
            <a:ext cx="3287700" cy="2266675"/>
          </a:xfrm>
          <a:prstGeom prst="flowChartOffpageConnector">
            <a:avLst/>
          </a:prstGeom>
          <a:solidFill>
            <a:srgbClr val="4454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Helvetica Neue"/>
              <a:ea typeface="Helvetica Neue"/>
              <a:cs typeface="Helvetica Neue"/>
              <a:sym typeface="Helvetica Neue"/>
            </a:endParaRPr>
          </a:p>
        </p:txBody>
      </p:sp>
      <p:sp>
        <p:nvSpPr>
          <p:cNvPr id="384" name="Google Shape;384;g16e2d61158a_0_98"/>
          <p:cNvSpPr/>
          <p:nvPr/>
        </p:nvSpPr>
        <p:spPr>
          <a:xfrm>
            <a:off x="435175" y="1027250"/>
            <a:ext cx="2970000" cy="301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0" lang="en" u="none" cap="none" strike="noStrike">
                <a:solidFill>
                  <a:srgbClr val="FFFFFF"/>
                </a:solidFill>
                <a:latin typeface="Ubuntu Condensed"/>
                <a:ea typeface="Ubuntu Condensed"/>
                <a:cs typeface="Ubuntu Condensed"/>
                <a:sym typeface="Ubuntu Condensed"/>
              </a:rPr>
              <a:t>SPD-41 was released in Aug</a:t>
            </a:r>
            <a:r>
              <a:rPr lang="en">
                <a:solidFill>
                  <a:srgbClr val="FFFFFF"/>
                </a:solidFill>
                <a:latin typeface="Ubuntu Condensed"/>
                <a:ea typeface="Ubuntu Condensed"/>
                <a:cs typeface="Ubuntu Condensed"/>
                <a:sym typeface="Ubuntu Condensed"/>
              </a:rPr>
              <a:t>.</a:t>
            </a:r>
            <a:r>
              <a:rPr i="0" lang="en" u="none" cap="none" strike="noStrike">
                <a:solidFill>
                  <a:srgbClr val="FFFFFF"/>
                </a:solidFill>
                <a:latin typeface="Ubuntu Condensed"/>
                <a:ea typeface="Ubuntu Condensed"/>
                <a:cs typeface="Ubuntu Condensed"/>
                <a:sym typeface="Ubuntu Condensed"/>
              </a:rPr>
              <a:t> 2021</a:t>
            </a:r>
            <a:endParaRPr i="0" u="none" cap="none" strike="noStrike">
              <a:solidFill>
                <a:srgbClr val="FFFFFF"/>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Clr>
                <a:srgbClr val="000000"/>
              </a:buClr>
              <a:buSzPts val="1800"/>
              <a:buFont typeface="Arial"/>
              <a:buNone/>
            </a:pPr>
            <a:r>
              <a:t/>
            </a:r>
            <a:endParaRPr i="0" u="none" cap="none" strike="noStrike">
              <a:solidFill>
                <a:srgbClr val="FFFFFF"/>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Clr>
                <a:srgbClr val="000000"/>
              </a:buClr>
              <a:buSzPts val="1800"/>
              <a:buFont typeface="Arial"/>
              <a:buNone/>
            </a:pPr>
            <a:r>
              <a:rPr i="0" lang="en" u="none" cap="none" strike="noStrike">
                <a:solidFill>
                  <a:srgbClr val="FFFFFF"/>
                </a:solidFill>
                <a:latin typeface="Ubuntu Condensed"/>
                <a:ea typeface="Ubuntu Condensed"/>
                <a:cs typeface="Ubuntu Condensed"/>
                <a:sym typeface="Ubuntu Condensed"/>
              </a:rPr>
              <a:t>SPD-41 br</a:t>
            </a:r>
            <a:r>
              <a:rPr lang="en">
                <a:solidFill>
                  <a:srgbClr val="FFFFFF"/>
                </a:solidFill>
                <a:latin typeface="Ubuntu Condensed"/>
                <a:ea typeface="Ubuntu Condensed"/>
                <a:cs typeface="Ubuntu Condensed"/>
                <a:sym typeface="Ubuntu Condensed"/>
              </a:rPr>
              <a:t>ought</a:t>
            </a:r>
            <a:r>
              <a:rPr i="0" lang="en" u="none" cap="none" strike="noStrike">
                <a:solidFill>
                  <a:srgbClr val="FFFFFF"/>
                </a:solidFill>
                <a:latin typeface="Ubuntu Condensed"/>
                <a:ea typeface="Ubuntu Condensed"/>
                <a:cs typeface="Ubuntu Condensed"/>
                <a:sym typeface="Ubuntu Condensed"/>
              </a:rPr>
              <a:t> together </a:t>
            </a:r>
            <a:r>
              <a:rPr i="0" lang="en" u="sng" cap="none" strike="noStrike">
                <a:solidFill>
                  <a:srgbClr val="FFFFFF"/>
                </a:solidFill>
                <a:latin typeface="Ubuntu Condensed"/>
                <a:ea typeface="Ubuntu Condensed"/>
                <a:cs typeface="Ubuntu Condensed"/>
                <a:sym typeface="Ubuntu Condensed"/>
              </a:rPr>
              <a:t>existing</a:t>
            </a:r>
            <a:r>
              <a:rPr i="0" lang="en" u="none" cap="none" strike="noStrike">
                <a:solidFill>
                  <a:srgbClr val="FFFFFF"/>
                </a:solidFill>
                <a:latin typeface="Ubuntu Condensed"/>
                <a:ea typeface="Ubuntu Condensed"/>
                <a:cs typeface="Ubuntu Condensed"/>
                <a:sym typeface="Ubuntu Condensed"/>
              </a:rPr>
              <a:t> NASA and Federal guidance</a:t>
            </a:r>
            <a:r>
              <a:rPr lang="en">
                <a:solidFill>
                  <a:srgbClr val="FFFFFF"/>
                </a:solidFill>
                <a:latin typeface="Ubuntu Condensed"/>
                <a:ea typeface="Ubuntu Condensed"/>
                <a:cs typeface="Ubuntu Condensed"/>
                <a:sym typeface="Ubuntu Condensed"/>
              </a:rPr>
              <a:t> on open data, software, and publications</a:t>
            </a:r>
            <a:r>
              <a:rPr i="0" lang="en" u="none" cap="none" strike="noStrike">
                <a:solidFill>
                  <a:srgbClr val="FFFFFF"/>
                </a:solidFill>
                <a:latin typeface="Ubuntu Condensed"/>
                <a:ea typeface="Ubuntu Condensed"/>
                <a:cs typeface="Ubuntu Condensed"/>
                <a:sym typeface="Ubuntu Condensed"/>
              </a:rPr>
              <a:t> </a:t>
            </a:r>
            <a:endParaRPr i="0" u="none" cap="none" strike="noStrike">
              <a:solidFill>
                <a:srgbClr val="FFFFFF"/>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Clr>
                <a:srgbClr val="000000"/>
              </a:buClr>
              <a:buSzPts val="1800"/>
              <a:buFont typeface="Arial"/>
              <a:buNone/>
            </a:pPr>
            <a:r>
              <a:t/>
            </a:r>
            <a:endParaRPr>
              <a:solidFill>
                <a:srgbClr val="FFFFFF"/>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Clr>
                <a:srgbClr val="000000"/>
              </a:buClr>
              <a:buSzPts val="1800"/>
              <a:buFont typeface="Arial"/>
              <a:buNone/>
            </a:pPr>
            <a:r>
              <a:rPr lang="en">
                <a:solidFill>
                  <a:srgbClr val="FFFFFF"/>
                </a:solidFill>
                <a:latin typeface="Ubuntu Condensed"/>
                <a:ea typeface="Ubuntu Condensed"/>
                <a:cs typeface="Ubuntu Condensed"/>
                <a:sym typeface="Ubuntu Condensed"/>
              </a:rPr>
              <a:t>Applies to all new SMD-funded activities starting </a:t>
            </a:r>
            <a:r>
              <a:rPr lang="en" u="sng">
                <a:solidFill>
                  <a:srgbClr val="FFFFFF"/>
                </a:solidFill>
                <a:latin typeface="Ubuntu Condensed"/>
                <a:ea typeface="Ubuntu Condensed"/>
                <a:cs typeface="Ubuntu Condensed"/>
                <a:sym typeface="Ubuntu Condensed"/>
              </a:rPr>
              <a:t>Sept. 2021 and later</a:t>
            </a:r>
            <a:endParaRPr u="sng">
              <a:solidFill>
                <a:srgbClr val="FFFFFF"/>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Clr>
                <a:srgbClr val="000000"/>
              </a:buClr>
              <a:buSzPts val="1200"/>
              <a:buFont typeface="Arial"/>
              <a:buNone/>
            </a:pPr>
            <a:r>
              <a:t/>
            </a:r>
            <a:endParaRPr i="0" u="none" cap="none" strike="noStrike">
              <a:solidFill>
                <a:srgbClr val="FFFFFF"/>
              </a:solidFill>
              <a:latin typeface="Ubuntu Condensed"/>
              <a:ea typeface="Ubuntu Condensed"/>
              <a:cs typeface="Ubuntu Condensed"/>
              <a:sym typeface="Ubuntu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16e2d61158a_0_114"/>
          <p:cNvSpPr/>
          <p:nvPr/>
        </p:nvSpPr>
        <p:spPr>
          <a:xfrm>
            <a:off x="2648500" y="942325"/>
            <a:ext cx="6281400" cy="18870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Helvetica Neue"/>
              <a:ea typeface="Helvetica Neue"/>
              <a:cs typeface="Helvetica Neue"/>
              <a:sym typeface="Helvetica Neue"/>
            </a:endParaRPr>
          </a:p>
        </p:txBody>
      </p:sp>
      <p:grpSp>
        <p:nvGrpSpPr>
          <p:cNvPr id="390" name="Google Shape;390;g16e2d61158a_0_114"/>
          <p:cNvGrpSpPr/>
          <p:nvPr/>
        </p:nvGrpSpPr>
        <p:grpSpPr>
          <a:xfrm>
            <a:off x="339775" y="942325"/>
            <a:ext cx="3441200" cy="1891650"/>
            <a:chOff x="339775" y="942325"/>
            <a:chExt cx="3441200" cy="1891650"/>
          </a:xfrm>
        </p:grpSpPr>
        <p:sp>
          <p:nvSpPr>
            <p:cNvPr id="391" name="Google Shape;391;g16e2d61158a_0_114"/>
            <p:cNvSpPr/>
            <p:nvPr/>
          </p:nvSpPr>
          <p:spPr>
            <a:xfrm flipH="1">
              <a:off x="339775" y="942350"/>
              <a:ext cx="2732100" cy="18915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Helvetica Neue"/>
                <a:ea typeface="Helvetica Neue"/>
                <a:cs typeface="Helvetica Neue"/>
                <a:sym typeface="Helvetica Neue"/>
              </a:endParaRPr>
            </a:p>
          </p:txBody>
        </p:sp>
        <p:sp>
          <p:nvSpPr>
            <p:cNvPr id="392" name="Google Shape;392;g16e2d61158a_0_114"/>
            <p:cNvSpPr/>
            <p:nvPr/>
          </p:nvSpPr>
          <p:spPr>
            <a:xfrm rot="-5400000">
              <a:off x="1701813" y="754812"/>
              <a:ext cx="1891650" cy="2266675"/>
            </a:xfrm>
            <a:prstGeom prst="flowChartOffpageConnector">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Helvetica Neue"/>
                <a:ea typeface="Helvetica Neue"/>
                <a:cs typeface="Helvetica Neue"/>
                <a:sym typeface="Helvetica Neue"/>
              </a:endParaRPr>
            </a:p>
          </p:txBody>
        </p:sp>
      </p:grpSp>
      <p:sp>
        <p:nvSpPr>
          <p:cNvPr id="393" name="Google Shape;393;g16e2d61158a_0_114"/>
          <p:cNvSpPr txBox="1"/>
          <p:nvPr/>
        </p:nvSpPr>
        <p:spPr>
          <a:xfrm>
            <a:off x="311700" y="30215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800">
                <a:solidFill>
                  <a:srgbClr val="000000"/>
                </a:solidFill>
                <a:latin typeface="Ubuntu Condensed"/>
                <a:ea typeface="Ubuntu Condensed"/>
                <a:cs typeface="Ubuntu Condensed"/>
                <a:sym typeface="Ubuntu Condensed"/>
              </a:rPr>
              <a:t>SMD Scientific Information Policy (SPD-41</a:t>
            </a:r>
            <a:r>
              <a:rPr b="1" lang="en" sz="2800">
                <a:solidFill>
                  <a:srgbClr val="3D85C6"/>
                </a:solidFill>
                <a:latin typeface="Ubuntu Condensed"/>
                <a:ea typeface="Ubuntu Condensed"/>
                <a:cs typeface="Ubuntu Condensed"/>
                <a:sym typeface="Ubuntu Condensed"/>
              </a:rPr>
              <a:t>A</a:t>
            </a:r>
            <a:r>
              <a:rPr b="1" lang="en" sz="2800">
                <a:solidFill>
                  <a:srgbClr val="000000"/>
                </a:solidFill>
                <a:latin typeface="Ubuntu Condensed"/>
                <a:ea typeface="Ubuntu Condensed"/>
                <a:cs typeface="Ubuntu Condensed"/>
                <a:sym typeface="Ubuntu Condensed"/>
              </a:rPr>
              <a:t>)</a:t>
            </a:r>
            <a:endParaRPr b="1" sz="2800">
              <a:solidFill>
                <a:srgbClr val="000000"/>
              </a:solidFill>
              <a:latin typeface="Ubuntu Condensed"/>
              <a:ea typeface="Ubuntu Condensed"/>
              <a:cs typeface="Ubuntu Condensed"/>
              <a:sym typeface="Ubuntu Condensed"/>
            </a:endParaRPr>
          </a:p>
        </p:txBody>
      </p:sp>
      <p:sp>
        <p:nvSpPr>
          <p:cNvPr id="394" name="Google Shape;394;g16e2d61158a_0_114"/>
          <p:cNvSpPr/>
          <p:nvPr/>
        </p:nvSpPr>
        <p:spPr>
          <a:xfrm>
            <a:off x="435175" y="1027250"/>
            <a:ext cx="2970000" cy="1932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i="0" lang="en" u="none" cap="none" strike="noStrike">
                <a:solidFill>
                  <a:srgbClr val="FFFFFF"/>
                </a:solidFill>
                <a:latin typeface="Ubuntu Condensed"/>
                <a:ea typeface="Ubuntu Condensed"/>
                <a:cs typeface="Ubuntu Condensed"/>
                <a:sym typeface="Ubuntu Condensed"/>
              </a:rPr>
              <a:t>SPD-41A </a:t>
            </a:r>
            <a:r>
              <a:rPr lang="en" u="sng">
                <a:solidFill>
                  <a:srgbClr val="FFFFFF"/>
                </a:solidFill>
                <a:latin typeface="Ubuntu Condensed"/>
                <a:ea typeface="Ubuntu Condensed"/>
                <a:cs typeface="Ubuntu Condensed"/>
                <a:sym typeface="Ubuntu Condensed"/>
              </a:rPr>
              <a:t>draft</a:t>
            </a:r>
            <a:r>
              <a:rPr i="0" lang="en" u="none" cap="none" strike="noStrike">
                <a:solidFill>
                  <a:srgbClr val="FFFFFF"/>
                </a:solidFill>
                <a:latin typeface="Ubuntu Condensed"/>
                <a:ea typeface="Ubuntu Condensed"/>
                <a:cs typeface="Ubuntu Condensed"/>
                <a:sym typeface="Ubuntu Condensed"/>
              </a:rPr>
              <a:t> released in </a:t>
            </a:r>
            <a:r>
              <a:rPr lang="en">
                <a:solidFill>
                  <a:srgbClr val="FFFFFF"/>
                </a:solidFill>
                <a:latin typeface="Ubuntu Condensed"/>
                <a:ea typeface="Ubuntu Condensed"/>
                <a:cs typeface="Ubuntu Condensed"/>
                <a:sym typeface="Ubuntu Condensed"/>
              </a:rPr>
              <a:t>Nov.</a:t>
            </a:r>
            <a:r>
              <a:rPr i="0" lang="en" u="none" cap="none" strike="noStrike">
                <a:solidFill>
                  <a:srgbClr val="FFFFFF"/>
                </a:solidFill>
                <a:latin typeface="Ubuntu Condensed"/>
                <a:ea typeface="Ubuntu Condensed"/>
                <a:cs typeface="Ubuntu Condensed"/>
                <a:sym typeface="Ubuntu Condensed"/>
              </a:rPr>
              <a:t> 2021</a:t>
            </a:r>
            <a:endParaRPr i="0" u="none" cap="none" strike="noStrike">
              <a:solidFill>
                <a:srgbClr val="FFFFFF"/>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Clr>
                <a:srgbClr val="000000"/>
              </a:buClr>
              <a:buSzPts val="1800"/>
              <a:buFont typeface="Arial"/>
              <a:buNone/>
            </a:pPr>
            <a:r>
              <a:t/>
            </a:r>
            <a:endParaRPr i="0" u="none" cap="none" strike="noStrike">
              <a:solidFill>
                <a:srgbClr val="FFFFFF"/>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Clr>
                <a:srgbClr val="000000"/>
              </a:buClr>
              <a:buSzPts val="1800"/>
              <a:buFont typeface="Arial"/>
              <a:buNone/>
            </a:pPr>
            <a:r>
              <a:rPr lang="en">
                <a:solidFill>
                  <a:srgbClr val="FFFFFF"/>
                </a:solidFill>
                <a:latin typeface="Ubuntu Condensed"/>
                <a:ea typeface="Ubuntu Condensed"/>
                <a:cs typeface="Ubuntu Condensed"/>
                <a:sym typeface="Ubuntu Condensed"/>
              </a:rPr>
              <a:t>Community RFI soliciting feedback closed Mar. 2022; main concerns around software, support, and further guidance</a:t>
            </a:r>
            <a:endParaRPr>
              <a:solidFill>
                <a:srgbClr val="FFFFFF"/>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Clr>
                <a:srgbClr val="000000"/>
              </a:buClr>
              <a:buSzPts val="1800"/>
              <a:buFont typeface="Arial"/>
              <a:buNone/>
            </a:pPr>
            <a:r>
              <a:t/>
            </a:r>
            <a:endParaRPr>
              <a:solidFill>
                <a:srgbClr val="FFFFFF"/>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Clr>
                <a:srgbClr val="000000"/>
              </a:buClr>
              <a:buSzPts val="1800"/>
              <a:buFont typeface="Arial"/>
              <a:buNone/>
            </a:pPr>
            <a:r>
              <a:rPr lang="en">
                <a:solidFill>
                  <a:srgbClr val="FFFFFF"/>
                </a:solidFill>
                <a:latin typeface="Ubuntu Condensed"/>
                <a:ea typeface="Ubuntu Condensed"/>
                <a:cs typeface="Ubuntu Condensed"/>
                <a:sym typeface="Ubuntu Condensed"/>
              </a:rPr>
              <a:t>Compliance with SPD-41A will be required </a:t>
            </a:r>
            <a:r>
              <a:rPr lang="en" u="sng">
                <a:solidFill>
                  <a:srgbClr val="FFFFFF"/>
                </a:solidFill>
                <a:latin typeface="Ubuntu Condensed"/>
                <a:ea typeface="Ubuntu Condensed"/>
                <a:cs typeface="Ubuntu Condensed"/>
                <a:sym typeface="Ubuntu Condensed"/>
              </a:rPr>
              <a:t>no earlier than Jan. 2025</a:t>
            </a:r>
            <a:endParaRPr u="sng">
              <a:solidFill>
                <a:srgbClr val="FFFFFF"/>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Clr>
                <a:srgbClr val="000000"/>
              </a:buClr>
              <a:buSzPts val="1200"/>
              <a:buFont typeface="Arial"/>
              <a:buNone/>
            </a:pPr>
            <a:r>
              <a:t/>
            </a:r>
            <a:endParaRPr i="0" u="none" cap="none" strike="noStrike">
              <a:solidFill>
                <a:srgbClr val="FFFFFF"/>
              </a:solidFill>
              <a:latin typeface="Ubuntu Condensed"/>
              <a:ea typeface="Ubuntu Condensed"/>
              <a:cs typeface="Ubuntu Condensed"/>
              <a:sym typeface="Ubuntu Condensed"/>
            </a:endParaRPr>
          </a:p>
        </p:txBody>
      </p:sp>
      <p:sp>
        <p:nvSpPr>
          <p:cNvPr id="395" name="Google Shape;395;g16e2d61158a_0_114"/>
          <p:cNvSpPr txBox="1"/>
          <p:nvPr/>
        </p:nvSpPr>
        <p:spPr>
          <a:xfrm>
            <a:off x="4886400" y="3036350"/>
            <a:ext cx="4043400" cy="1477500"/>
          </a:xfrm>
          <a:prstGeom prst="rect">
            <a:avLst/>
          </a:prstGeom>
          <a:noFill/>
          <a:ln>
            <a:noFill/>
          </a:ln>
        </p:spPr>
        <p:txBody>
          <a:bodyPr anchorCtr="0" anchor="t" bIns="91425" lIns="91425" spcFirstLastPara="1" rIns="91425" wrap="square" tIns="91425">
            <a:spAutoFit/>
          </a:bodyPr>
          <a:lstStyle/>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SPD-41A is forward looking and will be released soon</a:t>
            </a:r>
            <a:endParaRPr sz="1200">
              <a:solidFill>
                <a:schemeClr val="dk1"/>
              </a:solidFill>
              <a:latin typeface="Ubuntu Condensed"/>
              <a:ea typeface="Ubuntu Condensed"/>
              <a:cs typeface="Ubuntu Condensed"/>
              <a:sym typeface="Ubuntu Condensed"/>
            </a:endParaRPr>
          </a:p>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Compliance for new activities no earlier than Jan. 2025 </a:t>
            </a:r>
            <a:endParaRPr sz="1200">
              <a:solidFill>
                <a:schemeClr val="dk1"/>
              </a:solidFill>
              <a:latin typeface="Ubuntu Condensed"/>
              <a:ea typeface="Ubuntu Condensed"/>
              <a:cs typeface="Ubuntu Condensed"/>
              <a:sym typeface="Ubuntu Condensed"/>
            </a:endParaRPr>
          </a:p>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TOPS OpenCore modules will provide relevant training</a:t>
            </a:r>
            <a:endParaRPr sz="1200">
              <a:solidFill>
                <a:schemeClr val="dk1"/>
              </a:solidFill>
              <a:latin typeface="Ubuntu Condensed"/>
              <a:ea typeface="Ubuntu Condensed"/>
              <a:cs typeface="Ubuntu Condensed"/>
              <a:sym typeface="Ubuntu Condensed"/>
            </a:endParaRPr>
          </a:p>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Training events will be held during 2023 Year of Open Science</a:t>
            </a:r>
            <a:endParaRPr sz="1200">
              <a:solidFill>
                <a:schemeClr val="dk1"/>
              </a:solidFill>
              <a:latin typeface="Ubuntu Condensed"/>
              <a:ea typeface="Ubuntu Condensed"/>
              <a:cs typeface="Ubuntu Condensed"/>
              <a:sym typeface="Ubuntu Condensed"/>
            </a:endParaRPr>
          </a:p>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Further guidance on implementation will be provided</a:t>
            </a:r>
            <a:endParaRPr sz="1200">
              <a:solidFill>
                <a:schemeClr val="dk1"/>
              </a:solidFill>
              <a:latin typeface="Ubuntu Condensed"/>
              <a:ea typeface="Ubuntu Condensed"/>
              <a:cs typeface="Ubuntu Condensed"/>
              <a:sym typeface="Ubuntu Condensed"/>
            </a:endParaRPr>
          </a:p>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SMD Core Services aim to provide support for implementation</a:t>
            </a:r>
            <a:endParaRPr sz="1200">
              <a:solidFill>
                <a:schemeClr val="dk1"/>
              </a:solidFill>
              <a:latin typeface="Ubuntu Condensed"/>
              <a:ea typeface="Ubuntu Condensed"/>
              <a:cs typeface="Ubuntu Condensed"/>
              <a:sym typeface="Ubuntu Condensed"/>
            </a:endParaRPr>
          </a:p>
          <a:p>
            <a:pPr indent="-213359" lvl="0" marL="365760" rtl="0" algn="l">
              <a:spcBef>
                <a:spcPts val="0"/>
              </a:spcBef>
              <a:spcAft>
                <a:spcPts val="0"/>
              </a:spcAft>
              <a:buClr>
                <a:schemeClr val="dk1"/>
              </a:buClr>
              <a:buSzPts val="1200"/>
              <a:buFont typeface="Ubuntu Condensed"/>
              <a:buChar char="★"/>
            </a:pPr>
            <a:r>
              <a:rPr lang="en" sz="1200">
                <a:solidFill>
                  <a:schemeClr val="dk1"/>
                </a:solidFill>
                <a:latin typeface="Ubuntu Condensed"/>
                <a:ea typeface="Ubuntu Condensed"/>
                <a:cs typeface="Ubuntu Condensed"/>
                <a:sym typeface="Ubuntu Condensed"/>
              </a:rPr>
              <a:t>SMD Divisions will release companion policies in 2023</a:t>
            </a:r>
            <a:endParaRPr sz="1200">
              <a:solidFill>
                <a:schemeClr val="dk1"/>
              </a:solidFill>
              <a:latin typeface="Ubuntu Condensed"/>
              <a:ea typeface="Ubuntu Condensed"/>
              <a:cs typeface="Ubuntu Condensed"/>
              <a:sym typeface="Ubuntu Condensed"/>
            </a:endParaRPr>
          </a:p>
        </p:txBody>
      </p:sp>
      <p:grpSp>
        <p:nvGrpSpPr>
          <p:cNvPr id="396" name="Google Shape;396;g16e2d61158a_0_114"/>
          <p:cNvGrpSpPr/>
          <p:nvPr/>
        </p:nvGrpSpPr>
        <p:grpSpPr>
          <a:xfrm>
            <a:off x="396125" y="3112538"/>
            <a:ext cx="3988325" cy="1345200"/>
            <a:chOff x="996175" y="1693238"/>
            <a:chExt cx="3988325" cy="1345200"/>
          </a:xfrm>
        </p:grpSpPr>
        <p:pic>
          <p:nvPicPr>
            <p:cNvPr descr="A drawing of a to-do list with check marks on the right and a wrench in the middle of a cog on the left." id="397" name="Google Shape;397;g16e2d61158a_0_114" title="To-do list"/>
            <p:cNvPicPr preferRelativeResize="0"/>
            <p:nvPr/>
          </p:nvPicPr>
          <p:blipFill rotWithShape="1">
            <a:blip r:embed="rId3">
              <a:alphaModFix/>
            </a:blip>
            <a:srcRect b="0" l="0" r="0" t="0"/>
            <a:stretch/>
          </p:blipFill>
          <p:spPr>
            <a:xfrm>
              <a:off x="996175" y="1802600"/>
              <a:ext cx="1166049" cy="1088174"/>
            </a:xfrm>
            <a:prstGeom prst="rect">
              <a:avLst/>
            </a:prstGeom>
            <a:noFill/>
            <a:ln>
              <a:noFill/>
            </a:ln>
          </p:spPr>
        </p:pic>
        <p:sp>
          <p:nvSpPr>
            <p:cNvPr id="398" name="Google Shape;398;g16e2d61158a_0_114"/>
            <p:cNvSpPr txBox="1"/>
            <p:nvPr/>
          </p:nvSpPr>
          <p:spPr>
            <a:xfrm>
              <a:off x="2255100" y="1693238"/>
              <a:ext cx="2729400" cy="1345200"/>
            </a:xfrm>
            <a:prstGeom prst="rect">
              <a:avLst/>
            </a:prstGeom>
            <a:noFill/>
            <a:ln>
              <a:noFill/>
            </a:ln>
          </p:spPr>
          <p:txBody>
            <a:bodyPr anchorCtr="0" anchor="t" bIns="68575" lIns="68575" spcFirstLastPara="1" rIns="68575" wrap="square" tIns="68575">
              <a:spAutoFit/>
            </a:bodyPr>
            <a:lstStyle/>
            <a:p>
              <a:pPr indent="0" lvl="0" marL="0" marR="0" rtl="0" algn="l">
                <a:lnSpc>
                  <a:spcPct val="115000"/>
                </a:lnSpc>
                <a:spcBef>
                  <a:spcPts val="0"/>
                </a:spcBef>
                <a:spcAft>
                  <a:spcPts val="0"/>
                </a:spcAft>
                <a:buClr>
                  <a:srgbClr val="000000"/>
                </a:buClr>
                <a:buSzPts val="1400"/>
                <a:buFont typeface="Arial"/>
                <a:buNone/>
              </a:pPr>
              <a:r>
                <a:rPr b="1" i="0" lang="en" sz="1400" u="none" cap="none" strike="noStrike">
                  <a:solidFill>
                    <a:srgbClr val="000000"/>
                  </a:solidFill>
                  <a:latin typeface="Ubuntu Condensed"/>
                  <a:ea typeface="Ubuntu Condensed"/>
                  <a:cs typeface="Ubuntu Condensed"/>
                  <a:sym typeface="Ubuntu Condensed"/>
                </a:rPr>
                <a:t>Policy development, education, compliance tool</a:t>
              </a:r>
              <a:r>
                <a:rPr b="1" lang="en">
                  <a:latin typeface="Ubuntu Condensed"/>
                  <a:ea typeface="Ubuntu Condensed"/>
                  <a:cs typeface="Ubuntu Condensed"/>
                  <a:sym typeface="Ubuntu Condensed"/>
                </a:rPr>
                <a:t> development</a:t>
              </a:r>
              <a:endParaRPr b="1" i="0" sz="1400" u="none" cap="none" strike="noStrike">
                <a:solidFill>
                  <a:srgbClr val="000000"/>
                </a:solidFill>
                <a:latin typeface="Ubuntu Condensed"/>
                <a:ea typeface="Ubuntu Condensed"/>
                <a:cs typeface="Ubuntu Condensed"/>
                <a:sym typeface="Ubuntu Condensed"/>
              </a:endParaRPr>
            </a:p>
            <a:p>
              <a:pPr indent="0" lvl="0" marL="0" marR="0" rtl="0" algn="l">
                <a:lnSpc>
                  <a:spcPct val="115000"/>
                </a:lnSpc>
                <a:spcBef>
                  <a:spcPts val="0"/>
                </a:spcBef>
                <a:spcAft>
                  <a:spcPts val="0"/>
                </a:spcAft>
                <a:buClr>
                  <a:srgbClr val="000000"/>
                </a:buClr>
                <a:buSzPts val="1400"/>
                <a:buFont typeface="Arial"/>
                <a:buNone/>
              </a:pPr>
              <a:r>
                <a:rPr lang="en" sz="1400" u="none" cap="none" strike="noStrike">
                  <a:solidFill>
                    <a:srgbClr val="000000"/>
                  </a:solidFill>
                  <a:latin typeface="Ubuntu Condensed"/>
                  <a:ea typeface="Ubuntu Condensed"/>
                  <a:cs typeface="Ubuntu Condensed"/>
                  <a:sym typeface="Ubuntu Condensed"/>
                </a:rPr>
                <a:t>Updating </a:t>
              </a:r>
              <a:r>
                <a:rPr i="0" lang="en" sz="1400" u="none" cap="none" strike="noStrike">
                  <a:solidFill>
                    <a:srgbClr val="000000"/>
                  </a:solidFill>
                  <a:latin typeface="Ubuntu Condensed"/>
                  <a:ea typeface="Ubuntu Condensed"/>
                  <a:cs typeface="Ubuntu Condensed"/>
                  <a:sym typeface="Ubuntu Condensed"/>
                </a:rPr>
                <a:t>NASA policies on scientific information to better enable the activation of open science (SPD-41A)  </a:t>
              </a:r>
              <a:endParaRPr i="0" sz="1400" u="none" cap="none" strike="noStrike">
                <a:solidFill>
                  <a:srgbClr val="000000"/>
                </a:solidFill>
                <a:latin typeface="Ubuntu Condensed"/>
                <a:ea typeface="Ubuntu Condensed"/>
                <a:cs typeface="Ubuntu Condensed"/>
                <a:sym typeface="Ubuntu Condensed"/>
              </a:endParaRPr>
            </a:p>
          </p:txBody>
        </p:sp>
      </p:grpSp>
      <p:sp>
        <p:nvSpPr>
          <p:cNvPr id="399" name="Google Shape;399;g16e2d61158a_0_114"/>
          <p:cNvSpPr/>
          <p:nvPr/>
        </p:nvSpPr>
        <p:spPr>
          <a:xfrm>
            <a:off x="3565775" y="946250"/>
            <a:ext cx="4302300" cy="1855500"/>
          </a:xfrm>
          <a:prstGeom prst="rect">
            <a:avLst/>
          </a:prstGeom>
          <a:noFill/>
          <a:ln>
            <a:noFill/>
          </a:ln>
        </p:spPr>
        <p:txBody>
          <a:bodyPr anchorCtr="0" anchor="ctr" bIns="91425" lIns="91425" spcFirstLastPara="1" rIns="91425" wrap="square" tIns="91425">
            <a:noAutofit/>
          </a:bodyPr>
          <a:lstStyle/>
          <a:p>
            <a:pPr indent="0" lvl="0" marL="457200" marR="0" rtl="0" algn="l">
              <a:lnSpc>
                <a:spcPct val="115000"/>
              </a:lnSpc>
              <a:spcBef>
                <a:spcPts val="0"/>
              </a:spcBef>
              <a:spcAft>
                <a:spcPts val="0"/>
              </a:spcAft>
              <a:buNone/>
            </a:pPr>
            <a:r>
              <a:rPr b="1" i="0" lang="en" sz="1600" u="none" cap="none" strike="noStrike">
                <a:solidFill>
                  <a:srgbClr val="44546A"/>
                </a:solidFill>
                <a:latin typeface="Ubuntu Condensed"/>
                <a:ea typeface="Ubuntu Condensed"/>
                <a:cs typeface="Ubuntu Condensed"/>
                <a:sym typeface="Ubuntu Condensed"/>
              </a:rPr>
              <a:t>SPD-41: Scien</a:t>
            </a:r>
            <a:r>
              <a:rPr b="1" lang="en" sz="1600">
                <a:solidFill>
                  <a:srgbClr val="44546A"/>
                </a:solidFill>
                <a:latin typeface="Ubuntu Condensed"/>
                <a:ea typeface="Ubuntu Condensed"/>
                <a:cs typeface="Ubuntu Condensed"/>
                <a:sym typeface="Ubuntu Condensed"/>
              </a:rPr>
              <a:t>tific</a:t>
            </a:r>
            <a:r>
              <a:rPr b="1" i="0" lang="en" sz="1600" u="none" cap="none" strike="noStrike">
                <a:solidFill>
                  <a:srgbClr val="44546A"/>
                </a:solidFill>
                <a:latin typeface="Ubuntu Condensed"/>
                <a:ea typeface="Ubuntu Condensed"/>
                <a:cs typeface="Ubuntu Condensed"/>
                <a:sym typeface="Ubuntu Condensed"/>
              </a:rPr>
              <a:t> Information Policy </a:t>
            </a:r>
            <a:br>
              <a:rPr b="1" i="0" lang="en" sz="1400" u="none" cap="none" strike="noStrike">
                <a:solidFill>
                  <a:srgbClr val="44546A"/>
                </a:solidFill>
                <a:latin typeface="Ubuntu Condensed"/>
                <a:ea typeface="Ubuntu Condensed"/>
                <a:cs typeface="Ubuntu Condensed"/>
                <a:sym typeface="Ubuntu Condensed"/>
              </a:rPr>
            </a:br>
            <a:r>
              <a:rPr b="1" i="0" lang="en" sz="1000" u="sng" cap="none" strike="noStrike">
                <a:solidFill>
                  <a:srgbClr val="0563C1"/>
                </a:solidFill>
                <a:latin typeface="Ubuntu Condensed"/>
                <a:ea typeface="Ubuntu Condensed"/>
                <a:cs typeface="Ubuntu Condensed"/>
                <a:sym typeface="Ubuntu Condensed"/>
                <a:hlinkClick r:id="rId4">
                  <a:extLst>
                    <a:ext uri="{A12FA001-AC4F-418D-AE19-62706E023703}">
                      <ahyp:hlinkClr val="tx"/>
                    </a:ext>
                  </a:extLst>
                </a:hlinkClick>
              </a:rPr>
              <a:t>https://go.usa.gov/xtNTJ </a:t>
            </a:r>
            <a:endParaRPr b="1" i="0" sz="1000" u="none" cap="none" strike="noStrike">
              <a:solidFill>
                <a:srgbClr val="44546A"/>
              </a:solidFill>
              <a:latin typeface="Ubuntu Condensed"/>
              <a:ea typeface="Ubuntu Condensed"/>
              <a:cs typeface="Ubuntu Condensed"/>
              <a:sym typeface="Ubuntu Condensed"/>
            </a:endParaRPr>
          </a:p>
          <a:p>
            <a:pPr indent="0" lvl="0" marL="342900" marR="0" rtl="0" algn="l">
              <a:lnSpc>
                <a:spcPct val="115000"/>
              </a:lnSpc>
              <a:spcBef>
                <a:spcPts val="0"/>
              </a:spcBef>
              <a:spcAft>
                <a:spcPts val="0"/>
              </a:spcAft>
              <a:buClr>
                <a:srgbClr val="000000"/>
              </a:buClr>
              <a:buSzPts val="1400"/>
              <a:buFont typeface="Arial"/>
              <a:buNone/>
            </a:pPr>
            <a:r>
              <a:t/>
            </a:r>
            <a:endParaRPr b="1" i="0" sz="1400" u="none" cap="none" strike="noStrike">
              <a:solidFill>
                <a:srgbClr val="44546A"/>
              </a:solidFill>
              <a:latin typeface="Ubuntu Condensed"/>
              <a:ea typeface="Ubuntu Condensed"/>
              <a:cs typeface="Ubuntu Condensed"/>
              <a:sym typeface="Ubuntu Condensed"/>
            </a:endParaRPr>
          </a:p>
          <a:p>
            <a:pPr indent="0" lvl="0" marL="457200" marR="0" rtl="0" algn="l">
              <a:lnSpc>
                <a:spcPct val="100000"/>
              </a:lnSpc>
              <a:spcBef>
                <a:spcPts val="0"/>
              </a:spcBef>
              <a:spcAft>
                <a:spcPts val="0"/>
              </a:spcAft>
              <a:buNone/>
            </a:pPr>
            <a:r>
              <a:rPr b="1" i="0" lang="en" sz="1600" u="none" cap="none" strike="noStrike">
                <a:solidFill>
                  <a:srgbClr val="44546A"/>
                </a:solidFill>
                <a:latin typeface="Ubuntu Condensed"/>
                <a:ea typeface="Ubuntu Condensed"/>
                <a:cs typeface="Ubuntu Condensed"/>
                <a:sym typeface="Ubuntu Condensed"/>
              </a:rPr>
              <a:t>Scie</a:t>
            </a:r>
            <a:r>
              <a:rPr b="1" lang="en" sz="1600">
                <a:solidFill>
                  <a:srgbClr val="44546A"/>
                </a:solidFill>
                <a:latin typeface="Ubuntu Condensed"/>
                <a:ea typeface="Ubuntu Condensed"/>
                <a:cs typeface="Ubuntu Condensed"/>
                <a:sym typeface="Ubuntu Condensed"/>
              </a:rPr>
              <a:t>ntific</a:t>
            </a:r>
            <a:r>
              <a:rPr b="1" i="0" lang="en" sz="1600" u="none" cap="none" strike="noStrike">
                <a:solidFill>
                  <a:srgbClr val="44546A"/>
                </a:solidFill>
                <a:latin typeface="Ubuntu Condensed"/>
                <a:ea typeface="Ubuntu Condensed"/>
                <a:cs typeface="Ubuntu Condensed"/>
                <a:sym typeface="Ubuntu Condensed"/>
              </a:rPr>
              <a:t> Information Policy Website &amp; FAQ</a:t>
            </a:r>
            <a:r>
              <a:rPr b="1" i="0" lang="en" sz="1400" u="none" cap="none" strike="noStrike">
                <a:solidFill>
                  <a:srgbClr val="44546A"/>
                </a:solidFill>
                <a:latin typeface="Ubuntu Condensed"/>
                <a:ea typeface="Ubuntu Condensed"/>
                <a:cs typeface="Ubuntu Condensed"/>
                <a:sym typeface="Ubuntu Condensed"/>
              </a:rPr>
              <a:t> </a:t>
            </a:r>
            <a:br>
              <a:rPr b="1" i="0" lang="en" sz="1400" u="none" cap="none" strike="noStrike">
                <a:solidFill>
                  <a:srgbClr val="44546A"/>
                </a:solidFill>
                <a:latin typeface="Ubuntu Condensed"/>
                <a:ea typeface="Ubuntu Condensed"/>
                <a:cs typeface="Ubuntu Condensed"/>
                <a:sym typeface="Ubuntu Condensed"/>
              </a:rPr>
            </a:br>
            <a:r>
              <a:rPr b="1" lang="en" sz="1000" u="sng">
                <a:solidFill>
                  <a:schemeClr val="hlink"/>
                </a:solidFill>
                <a:latin typeface="Ubuntu Condensed"/>
                <a:ea typeface="Ubuntu Condensed"/>
                <a:cs typeface="Ubuntu Condensed"/>
                <a:sym typeface="Ubuntu Condensed"/>
                <a:hlinkClick r:id="rId5"/>
              </a:rPr>
              <a:t>https://science.nasa.gov/researchers/science-data/science-information-policy</a:t>
            </a:r>
            <a:endParaRPr b="1">
              <a:solidFill>
                <a:srgbClr val="44546A"/>
              </a:solidFill>
              <a:latin typeface="Ubuntu Condensed"/>
              <a:ea typeface="Ubuntu Condensed"/>
              <a:cs typeface="Ubuntu Condensed"/>
              <a:sym typeface="Ubuntu Condensed"/>
            </a:endParaRPr>
          </a:p>
          <a:p>
            <a:pPr indent="0" lvl="0" marL="0" marR="0" rtl="0" algn="l">
              <a:lnSpc>
                <a:spcPct val="100000"/>
              </a:lnSpc>
              <a:spcBef>
                <a:spcPts val="0"/>
              </a:spcBef>
              <a:spcAft>
                <a:spcPts val="0"/>
              </a:spcAft>
              <a:buNone/>
            </a:pPr>
            <a:r>
              <a:rPr b="1" lang="en">
                <a:solidFill>
                  <a:srgbClr val="44546A"/>
                </a:solidFill>
                <a:latin typeface="Ubuntu Condensed"/>
                <a:ea typeface="Ubuntu Condensed"/>
                <a:cs typeface="Ubuntu Condensed"/>
                <a:sym typeface="Ubuntu Condensed"/>
              </a:rPr>
              <a:t>         	</a:t>
            </a:r>
            <a:r>
              <a:rPr b="1" lang="en" sz="1000" u="sng">
                <a:solidFill>
                  <a:schemeClr val="hlink"/>
                </a:solidFill>
                <a:latin typeface="Ubuntu Condensed"/>
                <a:ea typeface="Ubuntu Condensed"/>
                <a:cs typeface="Ubuntu Condensed"/>
                <a:sym typeface="Ubuntu Condensed"/>
                <a:hlinkClick r:id="rId6"/>
              </a:rPr>
              <a:t>https://science.nasa.gov/researchers/science-data/science-information-policy_faq</a:t>
            </a:r>
            <a:endParaRPr b="1" i="0" sz="1400" u="none" cap="none" strike="noStrike">
              <a:solidFill>
                <a:srgbClr val="44546A"/>
              </a:solidFill>
              <a:latin typeface="Ubuntu Condensed"/>
              <a:ea typeface="Ubuntu Condensed"/>
              <a:cs typeface="Ubuntu Condensed"/>
              <a:sym typeface="Ubuntu Condensed"/>
            </a:endParaRPr>
          </a:p>
        </p:txBody>
      </p:sp>
      <p:pic>
        <p:nvPicPr>
          <p:cNvPr id="400" name="Google Shape;400;g16e2d61158a_0_114"/>
          <p:cNvPicPr preferRelativeResize="0"/>
          <p:nvPr/>
        </p:nvPicPr>
        <p:blipFill rotWithShape="1">
          <a:blip r:embed="rId7">
            <a:alphaModFix/>
          </a:blip>
          <a:srcRect b="0" l="0" r="0" t="0"/>
          <a:stretch/>
        </p:blipFill>
        <p:spPr>
          <a:xfrm>
            <a:off x="8036675" y="1027248"/>
            <a:ext cx="778025" cy="778025"/>
          </a:xfrm>
          <a:prstGeom prst="rect">
            <a:avLst/>
          </a:prstGeom>
          <a:noFill/>
          <a:ln>
            <a:noFill/>
          </a:ln>
        </p:spPr>
      </p:pic>
      <p:pic>
        <p:nvPicPr>
          <p:cNvPr id="401" name="Google Shape;401;g16e2d61158a_0_114"/>
          <p:cNvPicPr preferRelativeResize="0"/>
          <p:nvPr/>
        </p:nvPicPr>
        <p:blipFill rotWithShape="1">
          <a:blip r:embed="rId8">
            <a:alphaModFix/>
          </a:blip>
          <a:srcRect b="0" l="0" r="0" t="0"/>
          <a:stretch/>
        </p:blipFill>
        <p:spPr>
          <a:xfrm>
            <a:off x="8036675" y="1921525"/>
            <a:ext cx="778025" cy="778025"/>
          </a:xfrm>
          <a:prstGeom prst="rect">
            <a:avLst/>
          </a:prstGeom>
          <a:noFill/>
          <a:ln>
            <a:noFill/>
          </a:ln>
        </p:spPr>
      </p:pic>
      <p:sp>
        <p:nvSpPr>
          <p:cNvPr id="402" name="Google Shape;402;g16e2d61158a_0_114"/>
          <p:cNvSpPr/>
          <p:nvPr/>
        </p:nvSpPr>
        <p:spPr>
          <a:xfrm>
            <a:off x="311700" y="3036225"/>
            <a:ext cx="3961200" cy="14775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16e2d61158a_0_214"/>
          <p:cNvSpPr txBox="1"/>
          <p:nvPr/>
        </p:nvSpPr>
        <p:spPr>
          <a:xfrm>
            <a:off x="274388" y="462450"/>
            <a:ext cx="7968000" cy="401700"/>
          </a:xfrm>
          <a:prstGeom prst="rect">
            <a:avLst/>
          </a:prstGeom>
          <a:noFill/>
          <a:ln>
            <a:noFill/>
          </a:ln>
        </p:spPr>
        <p:txBody>
          <a:bodyPr anchorCtr="0" anchor="ctr" bIns="34275" lIns="68550" spcFirstLastPara="1" rIns="68550" wrap="square" tIns="34275">
            <a:spAutoFit/>
          </a:bodyPr>
          <a:lstStyle/>
          <a:p>
            <a:pPr indent="0" lvl="0" marL="0" marR="0" rtl="0" algn="l">
              <a:lnSpc>
                <a:spcPct val="90000"/>
              </a:lnSpc>
              <a:spcBef>
                <a:spcPts val="0"/>
              </a:spcBef>
              <a:spcAft>
                <a:spcPts val="0"/>
              </a:spcAft>
              <a:buClr>
                <a:srgbClr val="000000"/>
              </a:buClr>
              <a:buSzPts val="2400"/>
              <a:buFont typeface="Arial"/>
              <a:buNone/>
            </a:pPr>
            <a:r>
              <a:rPr b="1" i="0" lang="en" sz="2400" u="none" cap="none" strike="noStrike">
                <a:solidFill>
                  <a:srgbClr val="000000"/>
                </a:solidFill>
                <a:latin typeface="Open Sans"/>
                <a:ea typeface="Open Sans"/>
                <a:cs typeface="Open Sans"/>
                <a:sym typeface="Open Sans"/>
              </a:rPr>
              <a:t>What is the </a:t>
            </a:r>
            <a:r>
              <a:rPr b="1" i="0" lang="en" sz="2400" u="none" cap="none" strike="noStrike">
                <a:solidFill>
                  <a:srgbClr val="1155CC"/>
                </a:solidFill>
                <a:latin typeface="Open Sans"/>
                <a:ea typeface="Open Sans"/>
                <a:cs typeface="Open Sans"/>
                <a:sym typeface="Open Sans"/>
              </a:rPr>
              <a:t>current</a:t>
            </a:r>
            <a:r>
              <a:rPr b="1" i="0" lang="en" sz="2400" u="none" cap="none" strike="noStrike">
                <a:solidFill>
                  <a:srgbClr val="000000"/>
                </a:solidFill>
                <a:latin typeface="Open Sans"/>
                <a:ea typeface="Open Sans"/>
                <a:cs typeface="Open Sans"/>
                <a:sym typeface="Open Sans"/>
              </a:rPr>
              <a:t> policy in SPD-41?</a:t>
            </a:r>
            <a:endParaRPr b="1" i="0" sz="2400" u="none" cap="none" strike="noStrike">
              <a:solidFill>
                <a:srgbClr val="000000"/>
              </a:solidFill>
              <a:latin typeface="Open Sans"/>
              <a:ea typeface="Open Sans"/>
              <a:cs typeface="Open Sans"/>
              <a:sym typeface="Open Sans"/>
            </a:endParaRPr>
          </a:p>
        </p:txBody>
      </p:sp>
      <p:sp>
        <p:nvSpPr>
          <p:cNvPr id="408" name="Google Shape;408;g16e2d61158a_0_214"/>
          <p:cNvSpPr txBox="1"/>
          <p:nvPr/>
        </p:nvSpPr>
        <p:spPr>
          <a:xfrm>
            <a:off x="5979500" y="1044950"/>
            <a:ext cx="2914500" cy="3024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1" i="0" lang="en" sz="2000" u="none" cap="none" strike="noStrike">
                <a:solidFill>
                  <a:srgbClr val="171717"/>
                </a:solidFill>
                <a:latin typeface="Open Sans"/>
                <a:ea typeface="Open Sans"/>
                <a:cs typeface="Open Sans"/>
                <a:sym typeface="Open Sans"/>
              </a:rPr>
              <a:t>Publications</a:t>
            </a:r>
            <a:br>
              <a:rPr b="1" i="0" lang="en" sz="2000" u="none" cap="none" strike="noStrike">
                <a:solidFill>
                  <a:srgbClr val="171717"/>
                </a:solidFill>
                <a:latin typeface="Open Sans"/>
                <a:ea typeface="Open Sans"/>
                <a:cs typeface="Open Sans"/>
                <a:sym typeface="Open Sans"/>
              </a:rPr>
            </a:br>
            <a:r>
              <a:rPr b="1" i="0" lang="en" sz="1200" u="none" cap="none" strike="noStrike">
                <a:solidFill>
                  <a:srgbClr val="171717"/>
                </a:solidFill>
                <a:latin typeface="Open Sans"/>
                <a:ea typeface="Open Sans"/>
                <a:cs typeface="Open Sans"/>
                <a:sym typeface="Open Sans"/>
              </a:rPr>
              <a:t>Manuscripts</a:t>
            </a:r>
            <a:r>
              <a:rPr b="0" i="0" lang="en" sz="1200" u="none" cap="none" strike="noStrike">
                <a:solidFill>
                  <a:srgbClr val="171717"/>
                </a:solidFill>
                <a:latin typeface="Open Sans"/>
                <a:ea typeface="Open Sans"/>
                <a:cs typeface="Open Sans"/>
                <a:sym typeface="Open Sans"/>
              </a:rPr>
              <a:t> versions of as-accepted manuscripts shall be deposited in a NASA r</a:t>
            </a:r>
            <a:r>
              <a:rPr b="0" i="0" lang="en" sz="1200" u="none" cap="none" strike="noStrike">
                <a:solidFill>
                  <a:srgbClr val="434343"/>
                </a:solidFill>
                <a:latin typeface="Open Sans"/>
                <a:ea typeface="Open Sans"/>
                <a:cs typeface="Open Sans"/>
                <a:sym typeface="Open Sans"/>
              </a:rPr>
              <a:t>epository and made publicly available within 12-months. </a:t>
            </a:r>
            <a:endParaRPr b="0" i="0" sz="1200" u="none" cap="none" strike="noStrike">
              <a:solidFill>
                <a:srgbClr val="434343"/>
              </a:solidFill>
              <a:latin typeface="Open Sans"/>
              <a:ea typeface="Open Sans"/>
              <a:cs typeface="Open Sans"/>
              <a:sym typeface="Open Sans"/>
            </a:endParaRPr>
          </a:p>
          <a:p>
            <a:pPr indent="0" lvl="0" marL="0" marR="0" rtl="0" algn="l">
              <a:lnSpc>
                <a:spcPct val="115000"/>
              </a:lnSpc>
              <a:spcBef>
                <a:spcPts val="1600"/>
              </a:spcBef>
              <a:spcAft>
                <a:spcPts val="1600"/>
              </a:spcAft>
              <a:buClr>
                <a:srgbClr val="000000"/>
              </a:buClr>
              <a:buSzPts val="800"/>
              <a:buFont typeface="Arial"/>
              <a:buNone/>
            </a:pPr>
            <a:r>
              <a:rPr b="1" i="0" lang="en" sz="1200" u="none" cap="none" strike="noStrike">
                <a:solidFill>
                  <a:srgbClr val="171717"/>
                </a:solidFill>
                <a:latin typeface="Open Sans"/>
                <a:ea typeface="Open Sans"/>
                <a:cs typeface="Open Sans"/>
                <a:sym typeface="Open Sans"/>
              </a:rPr>
              <a:t>Mission publications</a:t>
            </a:r>
            <a:r>
              <a:rPr b="0" i="0" lang="en" sz="1200" u="none" cap="none" strike="noStrike">
                <a:solidFill>
                  <a:srgbClr val="171717"/>
                </a:solidFill>
                <a:latin typeface="Open Sans"/>
                <a:ea typeface="Open Sans"/>
                <a:cs typeface="Open Sans"/>
                <a:sym typeface="Open Sans"/>
              </a:rPr>
              <a:t> shall additio</a:t>
            </a:r>
            <a:r>
              <a:rPr b="0" i="0" lang="en" sz="1200" u="none" cap="none" strike="noStrike">
                <a:solidFill>
                  <a:srgbClr val="434343"/>
                </a:solidFill>
                <a:latin typeface="Open Sans"/>
                <a:ea typeface="Open Sans"/>
                <a:cs typeface="Open Sans"/>
                <a:sym typeface="Open Sans"/>
              </a:rPr>
              <a:t>nally be made publicly available at the time of their publication.</a:t>
            </a:r>
            <a:endParaRPr b="0" i="0" sz="1200" u="none" cap="none" strike="noStrike">
              <a:solidFill>
                <a:srgbClr val="434343"/>
              </a:solidFill>
              <a:latin typeface="Roboto"/>
              <a:ea typeface="Roboto"/>
              <a:cs typeface="Roboto"/>
              <a:sym typeface="Roboto"/>
            </a:endParaRPr>
          </a:p>
        </p:txBody>
      </p:sp>
      <p:sp>
        <p:nvSpPr>
          <p:cNvPr id="409" name="Google Shape;409;g16e2d61158a_0_214"/>
          <p:cNvSpPr txBox="1"/>
          <p:nvPr/>
        </p:nvSpPr>
        <p:spPr>
          <a:xfrm>
            <a:off x="304348" y="1049106"/>
            <a:ext cx="2485200" cy="307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1" i="0" lang="en" sz="2000" u="none" cap="none" strike="noStrike">
                <a:solidFill>
                  <a:srgbClr val="171717"/>
                </a:solidFill>
                <a:latin typeface="Open Sans"/>
                <a:ea typeface="Open Sans"/>
                <a:cs typeface="Open Sans"/>
                <a:sym typeface="Open Sans"/>
              </a:rPr>
              <a:t>Data</a:t>
            </a:r>
            <a:br>
              <a:rPr b="1" i="0" lang="en" sz="2000" u="none" cap="none" strike="noStrike">
                <a:solidFill>
                  <a:srgbClr val="171717"/>
                </a:solidFill>
                <a:latin typeface="Open Sans"/>
                <a:ea typeface="Open Sans"/>
                <a:cs typeface="Open Sans"/>
                <a:sym typeface="Open Sans"/>
              </a:rPr>
            </a:br>
            <a:r>
              <a:rPr b="1" i="0" lang="en" sz="1200" u="none" cap="none" strike="noStrike">
                <a:solidFill>
                  <a:srgbClr val="171717"/>
                </a:solidFill>
                <a:latin typeface="Open Sans"/>
                <a:ea typeface="Open Sans"/>
                <a:cs typeface="Open Sans"/>
                <a:sym typeface="Open Sans"/>
              </a:rPr>
              <a:t>Scientific data</a:t>
            </a:r>
            <a:r>
              <a:rPr b="0" i="0" lang="en" sz="1200" u="none" cap="none" strike="noStrike">
                <a:solidFill>
                  <a:srgbClr val="171717"/>
                </a:solidFill>
                <a:latin typeface="Open Sans"/>
                <a:ea typeface="Open Sans"/>
                <a:cs typeface="Open Sans"/>
                <a:sym typeface="Open Sans"/>
              </a:rPr>
              <a:t> shall be made publicly available with a clear, open, and a</a:t>
            </a:r>
            <a:r>
              <a:rPr b="0" i="0" lang="en" sz="1200" u="none" cap="none" strike="noStrike">
                <a:solidFill>
                  <a:srgbClr val="434343"/>
                </a:solidFill>
                <a:latin typeface="Open Sans"/>
                <a:ea typeface="Open Sans"/>
                <a:cs typeface="Open Sans"/>
                <a:sym typeface="Open Sans"/>
              </a:rPr>
              <a:t>ccessible data license no later than the publication of the rese</a:t>
            </a:r>
            <a:r>
              <a:rPr b="0" i="0" lang="en" sz="1200" u="none" cap="none" strike="noStrike">
                <a:solidFill>
                  <a:srgbClr val="171717"/>
                </a:solidFill>
                <a:latin typeface="Open Sans"/>
                <a:ea typeface="Open Sans"/>
                <a:cs typeface="Open Sans"/>
                <a:sym typeface="Open Sans"/>
              </a:rPr>
              <a:t>arch. </a:t>
            </a:r>
            <a:endParaRPr b="0" i="0" sz="1200" u="none" cap="none" strike="noStrike">
              <a:solidFill>
                <a:srgbClr val="171717"/>
              </a:solidFill>
              <a:latin typeface="Open Sans"/>
              <a:ea typeface="Open Sans"/>
              <a:cs typeface="Open Sans"/>
              <a:sym typeface="Open Sans"/>
            </a:endParaRPr>
          </a:p>
          <a:p>
            <a:pPr indent="0" lvl="0" marL="0" marR="0" rtl="0" algn="l">
              <a:lnSpc>
                <a:spcPct val="115000"/>
              </a:lnSpc>
              <a:spcBef>
                <a:spcPts val="1600"/>
              </a:spcBef>
              <a:spcAft>
                <a:spcPts val="1600"/>
              </a:spcAft>
              <a:buClr>
                <a:srgbClr val="000000"/>
              </a:buClr>
              <a:buSzPts val="800"/>
              <a:buFont typeface="Arial"/>
              <a:buNone/>
            </a:pPr>
            <a:r>
              <a:rPr b="1" i="0" lang="en" sz="1200" u="none" cap="none" strike="noStrike">
                <a:solidFill>
                  <a:srgbClr val="171717"/>
                </a:solidFill>
                <a:latin typeface="Open Sans"/>
                <a:ea typeface="Open Sans"/>
                <a:cs typeface="Open Sans"/>
                <a:sym typeface="Open Sans"/>
              </a:rPr>
              <a:t>Mission data</a:t>
            </a:r>
            <a:r>
              <a:rPr b="0" i="0" lang="en" sz="1200" u="none" cap="none" strike="noStrike">
                <a:solidFill>
                  <a:srgbClr val="171717"/>
                </a:solidFill>
                <a:latin typeface="Open Sans"/>
                <a:ea typeface="Open Sans"/>
                <a:cs typeface="Open Sans"/>
                <a:sym typeface="Open Sans"/>
              </a:rPr>
              <a:t> shall </a:t>
            </a:r>
            <a:r>
              <a:rPr b="0" i="0" lang="en" sz="1200" u="none" cap="none" strike="noStrike">
                <a:solidFill>
                  <a:srgbClr val="434343"/>
                </a:solidFill>
                <a:latin typeface="Open Sans"/>
                <a:ea typeface="Open Sans"/>
                <a:cs typeface="Open Sans"/>
                <a:sym typeface="Open Sans"/>
              </a:rPr>
              <a:t>be openly available with no period of exclusive access.</a:t>
            </a:r>
            <a:endParaRPr b="0" i="0" sz="1200" u="none" cap="none" strike="noStrike">
              <a:solidFill>
                <a:srgbClr val="434343"/>
              </a:solidFill>
              <a:latin typeface="Roboto"/>
              <a:ea typeface="Roboto"/>
              <a:cs typeface="Roboto"/>
              <a:sym typeface="Roboto"/>
            </a:endParaRPr>
          </a:p>
        </p:txBody>
      </p:sp>
      <p:sp>
        <p:nvSpPr>
          <p:cNvPr id="410" name="Google Shape;410;g16e2d61158a_0_214"/>
          <p:cNvSpPr txBox="1"/>
          <p:nvPr/>
        </p:nvSpPr>
        <p:spPr>
          <a:xfrm>
            <a:off x="3124812" y="1049106"/>
            <a:ext cx="2485200" cy="307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800"/>
              <a:buFont typeface="Arial"/>
              <a:buNone/>
            </a:pPr>
            <a:r>
              <a:rPr b="1" i="0" lang="en" sz="2000" u="none" cap="none" strike="noStrike">
                <a:solidFill>
                  <a:srgbClr val="171717"/>
                </a:solidFill>
                <a:latin typeface="Open Sans"/>
                <a:ea typeface="Open Sans"/>
                <a:cs typeface="Open Sans"/>
                <a:sym typeface="Open Sans"/>
              </a:rPr>
              <a:t>Software</a:t>
            </a:r>
            <a:br>
              <a:rPr b="1" i="0" lang="en" sz="2000" u="none" cap="none" strike="noStrike">
                <a:solidFill>
                  <a:srgbClr val="171717"/>
                </a:solidFill>
                <a:latin typeface="Open Sans"/>
                <a:ea typeface="Open Sans"/>
                <a:cs typeface="Open Sans"/>
                <a:sym typeface="Open Sans"/>
              </a:rPr>
            </a:br>
            <a:r>
              <a:rPr b="1" i="0" lang="en" sz="1200" u="none" cap="none" strike="noStrike">
                <a:solidFill>
                  <a:srgbClr val="171717"/>
                </a:solidFill>
                <a:latin typeface="Open Sans"/>
                <a:ea typeface="Open Sans"/>
                <a:cs typeface="Open Sans"/>
                <a:sym typeface="Open Sans"/>
              </a:rPr>
              <a:t>Research software</a:t>
            </a:r>
            <a:r>
              <a:rPr b="0" i="0" lang="en" sz="1200" u="none" cap="none" strike="noStrike">
                <a:solidFill>
                  <a:srgbClr val="171717"/>
                </a:solidFill>
                <a:latin typeface="Open Sans"/>
                <a:ea typeface="Open Sans"/>
                <a:cs typeface="Open Sans"/>
                <a:sym typeface="Open Sans"/>
              </a:rPr>
              <a:t> should be publicly available no later than the publication of the research and assigned a permissive software license. </a:t>
            </a:r>
            <a:endParaRPr b="0" i="0" sz="1200" u="none" cap="none" strike="noStrike">
              <a:solidFill>
                <a:srgbClr val="171717"/>
              </a:solidFill>
              <a:latin typeface="Open Sans"/>
              <a:ea typeface="Open Sans"/>
              <a:cs typeface="Open Sans"/>
              <a:sym typeface="Open Sans"/>
            </a:endParaRPr>
          </a:p>
          <a:p>
            <a:pPr indent="0" lvl="0" marL="0" marR="0" rtl="0" algn="l">
              <a:lnSpc>
                <a:spcPct val="115000"/>
              </a:lnSpc>
              <a:spcBef>
                <a:spcPts val="1600"/>
              </a:spcBef>
              <a:spcAft>
                <a:spcPts val="0"/>
              </a:spcAft>
              <a:buClr>
                <a:srgbClr val="000000"/>
              </a:buClr>
              <a:buSzPts val="800"/>
              <a:buFont typeface="Arial"/>
              <a:buNone/>
            </a:pPr>
            <a:r>
              <a:t/>
            </a:r>
            <a:endParaRPr b="0" i="0" sz="1200" u="none" cap="none" strike="noStrike">
              <a:solidFill>
                <a:srgbClr val="171717"/>
              </a:solidFill>
              <a:latin typeface="Roboto"/>
              <a:ea typeface="Roboto"/>
              <a:cs typeface="Roboto"/>
              <a:sym typeface="Roboto"/>
            </a:endParaRPr>
          </a:p>
          <a:p>
            <a:pPr indent="0" lvl="0" marL="0" marR="0" rtl="0" algn="l">
              <a:lnSpc>
                <a:spcPct val="115000"/>
              </a:lnSpc>
              <a:spcBef>
                <a:spcPts val="1600"/>
              </a:spcBef>
              <a:spcAft>
                <a:spcPts val="1600"/>
              </a:spcAft>
              <a:buClr>
                <a:srgbClr val="000000"/>
              </a:buClr>
              <a:buSzPts val="1200"/>
              <a:buFont typeface="Arial"/>
              <a:buNone/>
            </a:pPr>
            <a:r>
              <a:t/>
            </a:r>
            <a:endParaRPr b="0" i="0" sz="1200" u="none" cap="none" strike="noStrike">
              <a:solidFill>
                <a:srgbClr val="171717"/>
              </a:solidFill>
              <a:latin typeface="Roboto"/>
              <a:ea typeface="Roboto"/>
              <a:cs typeface="Roboto"/>
              <a:sym typeface="Roboto"/>
            </a:endParaRPr>
          </a:p>
        </p:txBody>
      </p:sp>
      <p:cxnSp>
        <p:nvCxnSpPr>
          <p:cNvPr id="411" name="Google Shape;411;g16e2d61158a_0_214"/>
          <p:cNvCxnSpPr/>
          <p:nvPr/>
        </p:nvCxnSpPr>
        <p:spPr>
          <a:xfrm>
            <a:off x="2947275" y="1125300"/>
            <a:ext cx="0" cy="2844900"/>
          </a:xfrm>
          <a:prstGeom prst="straightConnector1">
            <a:avLst/>
          </a:prstGeom>
          <a:noFill/>
          <a:ln cap="flat" cmpd="sng" w="28575">
            <a:solidFill>
              <a:srgbClr val="192D49"/>
            </a:solidFill>
            <a:prstDash val="solid"/>
            <a:round/>
            <a:headEnd len="sm" w="sm" type="none"/>
            <a:tailEnd len="sm" w="sm" type="none"/>
          </a:ln>
        </p:spPr>
      </p:cxnSp>
      <p:cxnSp>
        <p:nvCxnSpPr>
          <p:cNvPr id="412" name="Google Shape;412;g16e2d61158a_0_214"/>
          <p:cNvCxnSpPr/>
          <p:nvPr/>
        </p:nvCxnSpPr>
        <p:spPr>
          <a:xfrm>
            <a:off x="5770800" y="1125300"/>
            <a:ext cx="0" cy="2844900"/>
          </a:xfrm>
          <a:prstGeom prst="straightConnector1">
            <a:avLst/>
          </a:prstGeom>
          <a:noFill/>
          <a:ln cap="flat" cmpd="sng" w="28575">
            <a:solidFill>
              <a:srgbClr val="192D49"/>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