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8"/>
  </p:notesMasterIdLst>
  <p:handoutMasterIdLst>
    <p:handoutMasterId r:id="rId29"/>
  </p:handoutMasterIdLst>
  <p:sldIdLst>
    <p:sldId id="333" r:id="rId3"/>
    <p:sldId id="336" r:id="rId4"/>
    <p:sldId id="338" r:id="rId5"/>
    <p:sldId id="339" r:id="rId6"/>
    <p:sldId id="340" r:id="rId7"/>
    <p:sldId id="342" r:id="rId8"/>
    <p:sldId id="360" r:id="rId9"/>
    <p:sldId id="346" r:id="rId10"/>
    <p:sldId id="347" r:id="rId11"/>
    <p:sldId id="348" r:id="rId12"/>
    <p:sldId id="361" r:id="rId13"/>
    <p:sldId id="362" r:id="rId14"/>
    <p:sldId id="349" r:id="rId15"/>
    <p:sldId id="350" r:id="rId16"/>
    <p:sldId id="363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43" r:id="rId25"/>
    <p:sldId id="359" r:id="rId26"/>
    <p:sldId id="331" r:id="rId2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14" autoAdjust="0"/>
  </p:normalViewPr>
  <p:slideViewPr>
    <p:cSldViewPr showGuides="1">
      <p:cViewPr varScale="1">
        <p:scale>
          <a:sx n="122" d="100"/>
          <a:sy n="122" d="100"/>
        </p:scale>
        <p:origin x="192" y="640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13/10/19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13/10/19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ivoa-std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github.com/activities/forking/" TargetMode="External"/><Relationship Id="rId2" Type="http://schemas.openxmlformats.org/officeDocument/2006/relationships/hyperlink" Target="https://guides.github.com/introduction/flow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uides.github.com/features/issue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ctocat/Spoon-Knife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117D-0520-6548-B16B-564BC5D18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GitHub for IVOA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19837-4AEF-B74B-B901-C11230DDE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922403"/>
            <a:ext cx="7930032" cy="273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James Dempsey, Patrick Dowler, Marco Molinaro, Dave Morris, Ole </a:t>
            </a:r>
            <a:r>
              <a:rPr lang="en-AU" dirty="0"/>
              <a:t>Streicher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67E54-9DEC-D24F-89B6-0E68EB77A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2615"/>
            <a:ext cx="184912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52220-ABC4-6848-A1DA-E2518527A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10" y="3744055"/>
            <a:ext cx="883920" cy="883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A035E-E93C-0E4B-A3C2-141A0E164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74" y="3678015"/>
            <a:ext cx="1788160" cy="10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4F1AB-5A8B-954C-B91C-F361954B9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97" y="3836765"/>
            <a:ext cx="609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4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880D5-9E44-1349-A8CA-8166C85E3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13" y="1550988"/>
            <a:ext cx="6702173" cy="3181349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Fork Repo</a:t>
            </a:r>
          </a:p>
        </p:txBody>
      </p:sp>
    </p:spTree>
    <p:extLst>
      <p:ext uri="{BB962C8B-B14F-4D97-AF65-F5344CB8AC3E}">
        <p14:creationId xmlns:p14="http://schemas.microsoft.com/office/powerpoint/2010/main" val="210891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614D4-295D-4247-A824-B89128227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99" y="1550988"/>
            <a:ext cx="5222802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D43A4F-3EDF-6643-AC9C-F912DF05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Clone Repository</a:t>
            </a:r>
          </a:p>
        </p:txBody>
      </p:sp>
    </p:spTree>
    <p:extLst>
      <p:ext uri="{BB962C8B-B14F-4D97-AF65-F5344CB8AC3E}">
        <p14:creationId xmlns:p14="http://schemas.microsoft.com/office/powerpoint/2010/main" val="61421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39D86C-4F54-434F-81D3-50AC625CE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912" y="1550988"/>
            <a:ext cx="4576176" cy="3181350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18E8B2-7F9C-3C46-9E5F-1CD01420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Create Branch</a:t>
            </a:r>
          </a:p>
        </p:txBody>
      </p:sp>
    </p:spTree>
    <p:extLst>
      <p:ext uri="{BB962C8B-B14F-4D97-AF65-F5344CB8AC3E}">
        <p14:creationId xmlns:p14="http://schemas.microsoft.com/office/powerpoint/2010/main" val="376444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Commit changes to branch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327141-6734-274F-9222-9B0DA865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12" y="1550988"/>
            <a:ext cx="4576176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50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Push to your repo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7CF7DD4-520E-C242-B64F-5B5BB42B2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12" y="1550988"/>
            <a:ext cx="4576176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46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8B20E8-61C1-3B44-BD04-F14B43701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12" y="1550988"/>
            <a:ext cx="4576176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F76881-72D9-C74F-90F0-7134D1E5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Raise Pull Request</a:t>
            </a:r>
          </a:p>
        </p:txBody>
      </p:sp>
    </p:spTree>
    <p:extLst>
      <p:ext uri="{BB962C8B-B14F-4D97-AF65-F5344CB8AC3E}">
        <p14:creationId xmlns:p14="http://schemas.microsoft.com/office/powerpoint/2010/main" val="117941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52A7E3-7CE6-9340-B4D8-40C02C45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13" y="1550988"/>
            <a:ext cx="6702173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Raise Pull Request</a:t>
            </a:r>
          </a:p>
        </p:txBody>
      </p:sp>
    </p:spTree>
    <p:extLst>
      <p:ext uri="{BB962C8B-B14F-4D97-AF65-F5344CB8AC3E}">
        <p14:creationId xmlns:p14="http://schemas.microsoft.com/office/powerpoint/2010/main" val="338447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409C1-3A91-F242-A54F-2F3DED4D3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80" y="1550988"/>
            <a:ext cx="6764039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Raise Pull Request</a:t>
            </a:r>
          </a:p>
        </p:txBody>
      </p:sp>
    </p:spTree>
    <p:extLst>
      <p:ext uri="{BB962C8B-B14F-4D97-AF65-F5344CB8AC3E}">
        <p14:creationId xmlns:p14="http://schemas.microsoft.com/office/powerpoint/2010/main" val="109484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9FBE3-6A02-B544-ADBE-F075FF7E1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5" y="1550988"/>
            <a:ext cx="6722669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Raise Pull Request</a:t>
            </a:r>
          </a:p>
        </p:txBody>
      </p:sp>
    </p:spTree>
    <p:extLst>
      <p:ext uri="{BB962C8B-B14F-4D97-AF65-F5344CB8AC3E}">
        <p14:creationId xmlns:p14="http://schemas.microsoft.com/office/powerpoint/2010/main" val="265872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63441-3CF6-414C-9903-1D7574B35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55" y="1550988"/>
            <a:ext cx="6743290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Raise Pull Request</a:t>
            </a:r>
          </a:p>
        </p:txBody>
      </p:sp>
    </p:spTree>
    <p:extLst>
      <p:ext uri="{BB962C8B-B14F-4D97-AF65-F5344CB8AC3E}">
        <p14:creationId xmlns:p14="http://schemas.microsoft.com/office/powerpoint/2010/main" val="11108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CCA9-7519-B54B-9BD2-991472A1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IVOA GitHub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C3CA-744F-3242-B4BD-3DF1A9809B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Hosted at </a:t>
            </a:r>
            <a:r>
              <a:rPr lang="en-AU" dirty="0">
                <a:hlinkClick r:id="rId2"/>
              </a:rPr>
              <a:t>https://github.com/ivoa-std</a:t>
            </a:r>
            <a:r>
              <a:rPr lang="en-AU" dirty="0"/>
              <a:t> </a:t>
            </a:r>
          </a:p>
          <a:p>
            <a:r>
              <a:rPr lang="en-AU" dirty="0"/>
              <a:t>One repository for each standard</a:t>
            </a:r>
          </a:p>
          <a:p>
            <a:r>
              <a:rPr lang="en-AU" dirty="0"/>
              <a:t>Shows the current development of the standard</a:t>
            </a:r>
          </a:p>
          <a:p>
            <a:r>
              <a:rPr lang="en-AU" dirty="0"/>
              <a:t>Use issues to track work</a:t>
            </a:r>
          </a:p>
          <a:p>
            <a:r>
              <a:rPr lang="en-AU" dirty="0"/>
              <a:t>License: CC-BY-SA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44D13E-7AE3-D74E-868E-C0046D3148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05458"/>
            <a:ext cx="4378723" cy="4188830"/>
          </a:xfrm>
        </p:spPr>
      </p:pic>
    </p:spTree>
    <p:extLst>
      <p:ext uri="{BB962C8B-B14F-4D97-AF65-F5344CB8AC3E}">
        <p14:creationId xmlns:p14="http://schemas.microsoft.com/office/powerpoint/2010/main" val="396340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 – Review Pull Request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74513E-A28C-6540-AE2A-CEC41EF17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9" y="1550988"/>
            <a:ext cx="4681461" cy="3181350"/>
          </a:xfrm>
          <a:effectLst>
            <a:outerShdw blurRad="50800" dist="38100" dir="2700000" sx="101000" sy="101000" algn="tl" rotWithShape="0">
              <a:srgbClr val="C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38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2FE2F-28A7-1341-B077-D584D324F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14" y="1550988"/>
            <a:ext cx="4713971" cy="3181350"/>
          </a:xfrm>
          <a:effectLst>
            <a:outerShdw blurRad="50800" dist="38100" dir="2700000" sx="101000" sy="101000" algn="tl" rotWithShape="0">
              <a:srgbClr val="C0000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 – Merge Pull Request</a:t>
            </a:r>
          </a:p>
        </p:txBody>
      </p:sp>
    </p:spTree>
    <p:extLst>
      <p:ext uri="{BB962C8B-B14F-4D97-AF65-F5344CB8AC3E}">
        <p14:creationId xmlns:p14="http://schemas.microsoft.com/office/powerpoint/2010/main" val="223062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CC912F-CCF7-D24B-BC75-A99DF223A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25" y="1550988"/>
            <a:ext cx="6155349" cy="3181350"/>
          </a:xfrm>
          <a:effectLst>
            <a:outerShdw blurRad="50800" dist="38100" dir="2700000" sx="101000" sy="101000" algn="tl" rotWithShape="0">
              <a:srgbClr val="92D05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Complete</a:t>
            </a:r>
          </a:p>
        </p:txBody>
      </p:sp>
    </p:spTree>
    <p:extLst>
      <p:ext uri="{BB962C8B-B14F-4D97-AF65-F5344CB8AC3E}">
        <p14:creationId xmlns:p14="http://schemas.microsoft.com/office/powerpoint/2010/main" val="39355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6233-BFB8-F44A-B66B-20E0E4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E73D-C008-444F-9882-6679173C8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GitHub flow -  </a:t>
            </a:r>
            <a:r>
              <a:rPr lang="en-US" dirty="0">
                <a:hlinkClick r:id="rId2"/>
              </a:rPr>
              <a:t>https://guides.github.com/introduction/flow/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How to fork a repo - </a:t>
            </a:r>
            <a:r>
              <a:rPr lang="en-US" dirty="0">
                <a:hlinkClick r:id="rId3"/>
              </a:rPr>
              <a:t>https://guides.github.com/activities/forking/</a:t>
            </a:r>
            <a:endParaRPr lang="en-US" dirty="0"/>
          </a:p>
          <a:p>
            <a:pPr lvl="1"/>
            <a:r>
              <a:rPr lang="en-US" dirty="0"/>
              <a:t>GitHub Issues - </a:t>
            </a:r>
            <a:r>
              <a:rPr lang="en-US" dirty="0">
                <a:hlinkClick r:id="rId4"/>
              </a:rPr>
              <a:t>https://guides.github.com/features/issues/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FC3C6-F85D-3D4A-AB6C-5D082688EB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Desktop Tools</a:t>
            </a:r>
          </a:p>
          <a:p>
            <a:pPr lvl="1"/>
            <a:r>
              <a:rPr lang="en-US" dirty="0"/>
              <a:t>GitHub Desktop</a:t>
            </a:r>
          </a:p>
          <a:p>
            <a:pPr lvl="1"/>
            <a:r>
              <a:rPr lang="en-US" dirty="0"/>
              <a:t>Atlassian SourceTree</a:t>
            </a:r>
          </a:p>
          <a:p>
            <a:pPr lvl="1"/>
            <a:r>
              <a:rPr lang="en-US" dirty="0" err="1"/>
              <a:t>GitKraken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96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2A696C-68B7-B74A-B633-6AE788D2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GitHub practice repository</a:t>
            </a:r>
          </a:p>
          <a:p>
            <a:pPr lvl="1"/>
            <a:r>
              <a:rPr lang="en-US" dirty="0">
                <a:hlinkClick r:id="rId2"/>
              </a:rPr>
              <a:t>https://github.com/octocat/Spoon-Knife</a:t>
            </a:r>
            <a:endParaRPr lang="en-US" dirty="0"/>
          </a:p>
          <a:p>
            <a:pPr lvl="1"/>
            <a:r>
              <a:rPr lang="en-US" dirty="0"/>
              <a:t>Fork, change, pull request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</a:t>
            </a:r>
          </a:p>
        </p:txBody>
      </p:sp>
    </p:spTree>
    <p:extLst>
      <p:ext uri="{BB962C8B-B14F-4D97-AF65-F5344CB8AC3E}">
        <p14:creationId xmlns:p14="http://schemas.microsoft.com/office/powerpoint/2010/main" val="4021561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4C5855E-714B-1E45-9C92-57DF3846D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>
              <a:spcAft>
                <a:spcPct val="0"/>
              </a:spcAft>
            </a:pPr>
            <a:r>
              <a:rPr lang="en-US" sz="1200" dirty="0"/>
              <a:t>CSIRO Information Management &amp; Technology</a:t>
            </a:r>
          </a:p>
          <a:p>
            <a:pPr lvl="1">
              <a:tabLst>
                <a:tab pos="355600" algn="l"/>
              </a:tabLst>
            </a:pPr>
            <a:r>
              <a:rPr lang="en-US" sz="1200" dirty="0"/>
              <a:t>James Dempsey</a:t>
            </a:r>
            <a:br>
              <a:rPr lang="en-US" sz="1200" dirty="0"/>
            </a:br>
            <a:r>
              <a:rPr lang="en-US" sz="1200" dirty="0"/>
              <a:t>Senior Developer, Information Services Applications</a:t>
            </a:r>
          </a:p>
          <a:p>
            <a:pPr lvl="2">
              <a:spcAft>
                <a:spcPct val="0"/>
              </a:spcAft>
            </a:pPr>
            <a:r>
              <a:rPr lang="en-US" sz="1200" dirty="0"/>
              <a:t>+61 2 6214 2912</a:t>
            </a:r>
          </a:p>
          <a:p>
            <a:pPr lvl="2">
              <a:spcAft>
                <a:spcPct val="0"/>
              </a:spcAft>
            </a:pPr>
            <a:r>
              <a:rPr lang="en-US" sz="1200" dirty="0" err="1"/>
              <a:t>James.Dempsey@csiro.au</a:t>
            </a:r>
            <a:endParaRPr lang="en-US" sz="1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C1302F-94E8-0E4D-9B08-2CB3F8FC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475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6233-BFB8-F44A-B66B-20E0E4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Terminology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A786F8-0FFB-7243-83F6-A354D5D3E7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8785909"/>
              </p:ext>
            </p:extLst>
          </p:nvPr>
        </p:nvGraphicFramePr>
        <p:xfrm>
          <a:off x="250825" y="1665288"/>
          <a:ext cx="4038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1875304587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169098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73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Repository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Collection of files managed by git (aka repo)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3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Make a copy of a GitHub repo in your own GitHub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05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Create a separate track of the code to work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6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Create a local copy of the repo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92088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EACB96-A09A-694C-BE4B-84570685A9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0230236"/>
              </p:ext>
            </p:extLst>
          </p:nvPr>
        </p:nvGraphicFramePr>
        <p:xfrm>
          <a:off x="4673600" y="1665288"/>
          <a:ext cx="4038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873587776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355852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3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Download the changes made by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5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Commit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Make a change to your local copy of a repository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817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Push any local changes up to your repo in GitHub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1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Pull Request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Request that your changes be pulled into the main repository (aka PR)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01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58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6233-BFB8-F44A-B66B-20E0E4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IVOA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FC3C6-F85D-3D4A-AB6C-5D082688EB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Editors, working group chair &amp; vice chair</a:t>
            </a:r>
          </a:p>
          <a:p>
            <a:pPr lvl="1"/>
            <a:r>
              <a:rPr lang="en-US" dirty="0"/>
              <a:t>Review and merge pull requests</a:t>
            </a:r>
          </a:p>
          <a:p>
            <a:r>
              <a:rPr lang="en-US" dirty="0"/>
              <a:t>TCG chair and vice-chair</a:t>
            </a:r>
          </a:p>
          <a:p>
            <a:pPr lvl="1"/>
            <a:r>
              <a:rPr lang="en-US" dirty="0"/>
              <a:t>Create new repositories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281A1B-8C59-A247-B4C2-9686262237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IVOA Community</a:t>
            </a:r>
          </a:p>
          <a:p>
            <a:pPr lvl="1"/>
            <a:r>
              <a:rPr lang="en-US" dirty="0"/>
              <a:t>Raise issues</a:t>
            </a:r>
          </a:p>
          <a:p>
            <a:pPr lvl="1"/>
            <a:r>
              <a:rPr lang="en-US" dirty="0"/>
              <a:t>Fork repository</a:t>
            </a:r>
          </a:p>
          <a:p>
            <a:pPr lvl="1"/>
            <a:r>
              <a:rPr lang="en-US" dirty="0"/>
              <a:t>Make changes in forked repo</a:t>
            </a:r>
          </a:p>
          <a:p>
            <a:pPr lvl="1"/>
            <a:r>
              <a:rPr lang="en-US" dirty="0"/>
              <a:t>Raise pull requests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2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6233-BFB8-F44A-B66B-20E0E4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</a:t>
            </a:r>
            <a:r>
              <a:rPr lang="en-US" dirty="0" err="1"/>
              <a:t>Organisation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E73D-C008-444F-9882-6679173C8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Master shows work on next version</a:t>
            </a:r>
          </a:p>
          <a:p>
            <a:pPr lvl="1"/>
            <a:r>
              <a:rPr lang="en-US" dirty="0"/>
              <a:t>Activity on the standard is publicly visible</a:t>
            </a:r>
          </a:p>
          <a:p>
            <a:r>
              <a:rPr lang="en-US" dirty="0"/>
              <a:t>IVOA community updates master via pull requests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FC3C6-F85D-3D4A-AB6C-5D082688EB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 tags to mark</a:t>
            </a:r>
          </a:p>
          <a:p>
            <a:pPr lvl="1"/>
            <a:r>
              <a:rPr lang="en-US" dirty="0"/>
              <a:t>v1.0-20191013-WD - Working draft releases</a:t>
            </a:r>
          </a:p>
          <a:p>
            <a:pPr lvl="1"/>
            <a:r>
              <a:rPr lang="en-US" dirty="0"/>
              <a:t>v1.0-20191014-PR - Proposed recommendations</a:t>
            </a:r>
          </a:p>
          <a:p>
            <a:pPr lvl="1"/>
            <a:r>
              <a:rPr lang="en-US" dirty="0"/>
              <a:t>v1.0-REC -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91750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6233-BFB8-F44A-B66B-20E0E4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E73D-C008-444F-9882-6679173C8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using the GitHub flow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Raise Issue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Fork repo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Clone your repo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branch for change</a:t>
            </a:r>
            <a:br>
              <a:rPr lang="en-US" dirty="0"/>
            </a:br>
            <a:r>
              <a:rPr lang="en-US" dirty="0"/>
              <a:t>Named after the issue#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FC3C6-F85D-3D4A-AB6C-5D082688EB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Commit changes to branch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Push to your repo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Raise pull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7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B94B-7189-5340-8852-F659A63B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73177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7452E0-D6E3-A643-9679-633CE158A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30" y="1550988"/>
            <a:ext cx="6712940" cy="3181350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Raise Issue</a:t>
            </a:r>
          </a:p>
        </p:txBody>
      </p:sp>
    </p:spTree>
    <p:extLst>
      <p:ext uri="{BB962C8B-B14F-4D97-AF65-F5344CB8AC3E}">
        <p14:creationId xmlns:p14="http://schemas.microsoft.com/office/powerpoint/2010/main" val="161575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7A7BF5-E499-BF40-B22B-F71F879B7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80" y="1550988"/>
            <a:ext cx="6764039" cy="3181349"/>
          </a:xfrm>
          <a:effectLst>
            <a:outerShdw blurRad="50800" dist="38100" dir="2700000" sx="101000" sy="101000" algn="tl" rotWithShape="0">
              <a:srgbClr val="0070C0">
                <a:alpha val="4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DA18A9-94D7-2A48-996C-FCCB6757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Fork Repo</a:t>
            </a:r>
          </a:p>
        </p:txBody>
      </p:sp>
    </p:spTree>
    <p:extLst>
      <p:ext uri="{BB962C8B-B14F-4D97-AF65-F5344CB8AC3E}">
        <p14:creationId xmlns:p14="http://schemas.microsoft.com/office/powerpoint/2010/main" val="4088200480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43ACC684-2AD5-476E-AF12-014BDF35CF15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59B5932C-8BC1-41B2-ABAC-991F2E9FF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16.9 Widescreen</Template>
  <TotalTime>13596</TotalTime>
  <Words>406</Words>
  <Application>Microsoft Macintosh PowerPoint</Application>
  <PresentationFormat>On-screen Show (16:9)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CSIRO vertical</vt:lpstr>
      <vt:lpstr>CSIRO horizontal</vt:lpstr>
      <vt:lpstr>GitHub for IVOA Standards</vt:lpstr>
      <vt:lpstr>IVOA GitHub Approach</vt:lpstr>
      <vt:lpstr>Git Terminology</vt:lpstr>
      <vt:lpstr>IVOA Roles </vt:lpstr>
      <vt:lpstr>Repository Organisation </vt:lpstr>
      <vt:lpstr>Process Overview</vt:lpstr>
      <vt:lpstr>Demonstration</vt:lpstr>
      <vt:lpstr>1. Raise Issue</vt:lpstr>
      <vt:lpstr>2. Fork Repo</vt:lpstr>
      <vt:lpstr>2. Fork Repo</vt:lpstr>
      <vt:lpstr>3. Clone Repository</vt:lpstr>
      <vt:lpstr>4. Create Branch</vt:lpstr>
      <vt:lpstr>5. Commit changes to branch</vt:lpstr>
      <vt:lpstr>6. Push to your repo</vt:lpstr>
      <vt:lpstr>7. Raise Pull Request</vt:lpstr>
      <vt:lpstr>7. Raise Pull Request</vt:lpstr>
      <vt:lpstr>7. Raise Pull Request</vt:lpstr>
      <vt:lpstr>7. Raise Pull Request</vt:lpstr>
      <vt:lpstr>7. Raise Pull Request</vt:lpstr>
      <vt:lpstr>Editor – Review Pull Request</vt:lpstr>
      <vt:lpstr>Editor – Merge Pull Request</vt:lpstr>
      <vt:lpstr>Change Complete</vt:lpstr>
      <vt:lpstr>Useful Tools</vt:lpstr>
      <vt:lpstr>Try it out</vt:lpstr>
      <vt:lpstr>Thank you</vt:lpstr>
    </vt:vector>
  </TitlesOfParts>
  <Company>CSIRO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Dempsey, James (IM&amp;T, Black Mountain)</dc:creator>
  <cp:lastModifiedBy>James Dempsey</cp:lastModifiedBy>
  <cp:revision>50</cp:revision>
  <cp:lastPrinted>2019-10-11T04:41:49Z</cp:lastPrinted>
  <dcterms:created xsi:type="dcterms:W3CDTF">2019-09-28T22:31:19Z</dcterms:created>
  <dcterms:modified xsi:type="dcterms:W3CDTF">2019-10-13T04:42:01Z</dcterms:modified>
</cp:coreProperties>
</file>