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6" r:id="rId6"/>
    <p:sldId id="265" r:id="rId7"/>
    <p:sldId id="263" r:id="rId8"/>
    <p:sldId id="259" r:id="rId9"/>
    <p:sldId id="260" r:id="rId10"/>
    <p:sldId id="272" r:id="rId11"/>
    <p:sldId id="267" r:id="rId12"/>
    <p:sldId id="273" r:id="rId13"/>
    <p:sldId id="268" r:id="rId14"/>
    <p:sldId id="274" r:id="rId15"/>
    <p:sldId id="275" r:id="rId16"/>
    <p:sldId id="276" r:id="rId17"/>
    <p:sldId id="270" r:id="rId18"/>
    <p:sldId id="277" r:id="rId1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A2B2-C513-4BF3-BF5E-CBE831279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E14F4-D573-4E28-8A3C-2703F1442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24539-3957-4A27-8154-29A83145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C75B-C104-4644-8109-278F671C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5EE6-867E-4A26-A6D5-8A0DFEBB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69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FB3E-D875-4A18-937B-213FCB4E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00AB2-67AA-4DFC-A328-BB3E5CD77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D4CD-BB30-4098-AD27-3DBF6C13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2446-8899-4BF1-B852-F57902CE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4C0E-771F-4D06-A0DC-21AE9F55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317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AB3CC-64D2-45B8-9752-9B8C7A06C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F885D-47B7-41A3-9762-64522E5F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D16B-C7D7-4F42-96F7-E9C0DB3F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AA72D-D0AE-44B5-9F1A-CC0055A3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02F1-EA9C-43F7-9DC0-6367C405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697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45FD-6A17-4C5D-8B01-3A39CF7D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1E09-1D03-4149-84D0-6AC0ECE9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764E-C793-4F8A-BFA2-0B2C54EB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02F9-F933-41BF-96DC-3A44481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A0574-62F6-4EEA-9581-CCF47E9D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102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DC33-1A26-4831-AE70-3A8C2A11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1304-9903-4C02-B2D6-BDAC3DAB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FAB6-A48D-4CC1-B644-CC180EB0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A64D-45A1-4F04-874F-1643A6C1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DA19-C250-49BE-BC62-AE264285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6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3BA3-EF24-4AF9-A244-43F8F365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5D09-A586-4084-ACC2-95C7753CB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EA897-88CD-4ADB-9556-CF6A09989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400BF-BCCD-401B-AB58-A14BE787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D2B7-8F1E-4249-9E2C-2A585EB2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C362-733E-4930-BD05-E2D85710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266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5FB5-6D9D-41F6-9303-9ABBDC3A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8BB0-9A69-494D-8EA7-F1012BEC4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B7E9D-B789-44B9-BD93-7A776C85F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55836-B8D7-4831-8D7B-7EFEC417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0B9AA-5BF0-4DED-98C9-FACB2E0BB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1D630-5ACD-403E-A6E6-B64453A2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8AC9-F8F0-4516-903F-AB7DA279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5C85D-A102-4486-B8A7-B1065293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71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47D2-398B-45EE-8DF6-9A158C98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2D7EE-356C-4AC0-8677-4EEF5016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4F5A-3B68-46EB-BDC9-62C32693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F9DC-FA47-4996-B9D1-D71142B1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117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FF37E-50B1-49CA-B045-3914334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9851B-A859-4C55-8437-A321BFCD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82898-4434-401B-BC00-2AF3CC04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56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B30-9273-4E50-A950-C7639E65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872B-7902-4967-9EDA-96A64EF3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286FE-9366-4782-ACF9-9B0476ED9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C9D09-DFEE-42D4-8613-04E9565B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E1448-BAAF-4A5C-A970-D6D9A95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E7377-5871-4B72-8145-33A2C932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04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5B3-138A-4BDB-8BDA-1E9B0CA9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B90E8-9FA7-4C3F-9B8D-409AE0A50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29B1E-9564-48E2-9D9F-58E507AE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952AB-3E35-4655-BFD5-552D3435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B2284-C01F-46AE-99CF-5EE7646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44D7-C4D7-4041-9683-65A69652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74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11943-19C0-4C44-91A5-7D2A5F29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95C-2F71-440E-A3F8-1385AB177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FFC4-BB78-454D-AC56-5CE58DFC9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42C7-90C1-412F-9185-11F826F362CB}" type="datetimeFigureOut">
              <a:rPr lang="en-NL" smtClean="0"/>
              <a:t>10/03/2019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43E6B-0E8A-46AA-BF44-C8DE22D61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E9F2-9BA4-4309-BC47-93A054439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2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7406-1696-4231-82ED-1B4C31BD5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291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of Astronomical Data In a Stereoscopic Dome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DB27F-EECC-4B9F-A65F-B98CE917B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O.R.Williams</a:t>
            </a:r>
            <a:r>
              <a:rPr lang="en-US" dirty="0">
                <a:solidFill>
                  <a:schemeClr val="bg1"/>
                </a:solidFill>
              </a:rPr>
              <a:t>, CIT</a:t>
            </a:r>
          </a:p>
          <a:p>
            <a:r>
              <a:rPr lang="en-US" dirty="0">
                <a:solidFill>
                  <a:schemeClr val="bg1"/>
                </a:solidFill>
              </a:rPr>
              <a:t>11/03/2018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Stereoscopic Projection: Active Stereo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269A5-7083-490B-98B1-D32ECF8A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02" y="1662665"/>
            <a:ext cx="7440795" cy="4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</a:t>
            </a:r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Systems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6" y="1923518"/>
            <a:ext cx="92713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following can all be used on systems varying from Domes to a simple laptop. All are stereo capable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Uniview</a:t>
            </a:r>
            <a:r>
              <a:rPr lang="en-US" sz="2000" dirty="0">
                <a:solidFill>
                  <a:schemeClr val="bg1"/>
                </a:solidFill>
              </a:rPr>
              <a:t> – The earliest system. A commercial product based on a system developed by </a:t>
            </a:r>
            <a:r>
              <a:rPr lang="en-US" sz="2000" dirty="0" err="1">
                <a:solidFill>
                  <a:schemeClr val="bg1"/>
                </a:solidFill>
              </a:rPr>
              <a:t>Norkopping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Visualisation</a:t>
            </a:r>
            <a:r>
              <a:rPr lang="en-US" sz="2000" dirty="0">
                <a:solidFill>
                  <a:schemeClr val="bg1"/>
                </a:solidFill>
              </a:rPr>
              <a:t> Centre.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SkySkan</a:t>
            </a:r>
            <a:r>
              <a:rPr lang="en-US" sz="2000" dirty="0">
                <a:solidFill>
                  <a:schemeClr val="bg1"/>
                </a:solidFill>
              </a:rPr>
              <a:t> – Commercial product (used in this Dome and will be demonstrated shortly)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DigiSTAR</a:t>
            </a:r>
            <a:r>
              <a:rPr lang="en-US" sz="2000" dirty="0">
                <a:solidFill>
                  <a:schemeClr val="bg1"/>
                </a:solidFill>
              </a:rPr>
              <a:t> – Commercial product mainly used in domes.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OpenSpace</a:t>
            </a:r>
            <a:r>
              <a:rPr lang="en-US" sz="2000" dirty="0">
                <a:solidFill>
                  <a:schemeClr val="bg1"/>
                </a:solidFill>
              </a:rPr>
              <a:t> – Open source </a:t>
            </a:r>
            <a:r>
              <a:rPr lang="en-US" sz="2000" dirty="0" err="1">
                <a:solidFill>
                  <a:schemeClr val="bg1"/>
                </a:solidFill>
              </a:rPr>
              <a:t>visualisation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programme</a:t>
            </a:r>
            <a:r>
              <a:rPr lang="en-US" sz="2000" dirty="0">
                <a:solidFill>
                  <a:schemeClr val="bg1"/>
                </a:solidFill>
              </a:rPr>
              <a:t>. Collaboration including NASA, </a:t>
            </a:r>
            <a:r>
              <a:rPr lang="en-US" sz="2000" dirty="0" err="1">
                <a:solidFill>
                  <a:schemeClr val="bg1"/>
                </a:solidFill>
              </a:rPr>
              <a:t>Norkopping</a:t>
            </a:r>
            <a:r>
              <a:rPr lang="en-US" sz="2000" dirty="0">
                <a:solidFill>
                  <a:schemeClr val="bg1"/>
                </a:solidFill>
              </a:rPr>
              <a:t> and Hayden Planetarium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types in the Dome I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6" y="1923518"/>
            <a:ext cx="92713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Astronomical catalogues.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large number of astronomical catalogues are available in the </a:t>
            </a:r>
            <a:r>
              <a:rPr lang="en-US" sz="2000" dirty="0" err="1">
                <a:solidFill>
                  <a:schemeClr val="bg1"/>
                </a:solidFill>
              </a:rPr>
              <a:t>SkySkan</a:t>
            </a:r>
            <a:r>
              <a:rPr lang="en-US" sz="2000" dirty="0">
                <a:solidFill>
                  <a:schemeClr val="bg1"/>
                </a:solidFill>
              </a:rPr>
              <a:t> system.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New catalogues can be imported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Options exist to view and fly through these catalogues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Different type of source characteristics can be programmed to determine the source </a:t>
            </a:r>
            <a:r>
              <a:rPr lang="en-US" sz="2000" dirty="0" err="1">
                <a:solidFill>
                  <a:schemeClr val="bg1"/>
                </a:solidFill>
              </a:rPr>
              <a:t>colour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Various different file formats depending software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Partiview</a:t>
            </a:r>
            <a:r>
              <a:rPr lang="en-US" sz="2000" dirty="0">
                <a:solidFill>
                  <a:schemeClr val="bg1"/>
                </a:solidFill>
              </a:rPr>
              <a:t> (Ascii files one line per sources starting with position in X,Y,Z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FITS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Octtree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4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types in the Dome II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73008" y="1597729"/>
            <a:ext cx="92713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3D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Can be used to show planets and satellites such as the ISS or Euclid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Useful for outreach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The CIT  visualization group in RUG works with the 3dsmax software.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This software allows for 3D models to be built from scratch but it can also import up to 60 different graphics formats.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The final 3D model should always be in .x or .</a:t>
            </a:r>
            <a:r>
              <a:rPr lang="en-GB" sz="2000" dirty="0" err="1">
                <a:solidFill>
                  <a:schemeClr val="bg1"/>
                </a:solidFill>
              </a:rPr>
              <a:t>obj</a:t>
            </a:r>
            <a:r>
              <a:rPr lang="en-GB" sz="2000" dirty="0">
                <a:solidFill>
                  <a:schemeClr val="bg1"/>
                </a:solidFill>
              </a:rPr>
              <a:t> format as these are the only two formats supported by the current dome software. 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0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types in the dome III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6" y="1923518"/>
            <a:ext cx="111811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Geographical Information Systems (GIS)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Some systems (e.g. OpenSpace) include a large amount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planetary data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Unfortunately OpenSpace does not yet work in this dome (installation underway)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SkySkan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system in this dome does not contain a library of such  data.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white"/>
                </a:solidFill>
              </a:rPr>
              <a:t>Custom made planetary maps an be wrapped on a sphere when imported into the </a:t>
            </a:r>
            <a:r>
              <a:rPr lang="en-GB" sz="2400" dirty="0" err="1">
                <a:solidFill>
                  <a:prstClr val="white"/>
                </a:solidFill>
              </a:rPr>
              <a:t>SkySkan</a:t>
            </a:r>
            <a:r>
              <a:rPr lang="en-GB" sz="2400" dirty="0">
                <a:solidFill>
                  <a:prstClr val="white"/>
                </a:solidFill>
              </a:rPr>
              <a:t> software system.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white"/>
                </a:solidFill>
              </a:rPr>
              <a:t>The only requirement is that the map you use is of a high enough resolution (min 4kx2k) and is created in equirectangular map projection.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4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types in the dome IV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5" y="1923518"/>
            <a:ext cx="107106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Fisheye images and videos</a:t>
            </a:r>
          </a:p>
          <a:p>
            <a:pPr lvl="0"/>
            <a:endParaRPr lang="en-GB" sz="2400" dirty="0">
              <a:solidFill>
                <a:prstClr val="white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white"/>
                </a:solidFill>
              </a:rPr>
              <a:t>Circular fisheye photos or images can be added to the </a:t>
            </a:r>
            <a:r>
              <a:rPr lang="en-GB" sz="2400" dirty="0" err="1">
                <a:solidFill>
                  <a:prstClr val="white"/>
                </a:solidFill>
              </a:rPr>
              <a:t>SkySkan</a:t>
            </a:r>
            <a:r>
              <a:rPr lang="en-GB" sz="2400" dirty="0">
                <a:solidFill>
                  <a:prstClr val="white"/>
                </a:solidFill>
              </a:rPr>
              <a:t> system.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white"/>
                </a:solidFill>
              </a:rPr>
              <a:t>If the resolution is 4k x 4k or higher, the image can cover the entire dome.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white"/>
                </a:solidFill>
              </a:rPr>
              <a:t>Photographers should point the camera with the fisheye lens upwards (between 45 and 90 </a:t>
            </a:r>
            <a:r>
              <a:rPr lang="en-GB" sz="2400" dirty="0" err="1">
                <a:solidFill>
                  <a:prstClr val="white"/>
                </a:solidFill>
              </a:rPr>
              <a:t>deg</a:t>
            </a:r>
            <a:r>
              <a:rPr lang="en-GB" sz="2400" dirty="0">
                <a:solidFill>
                  <a:prstClr val="white"/>
                </a:solidFill>
              </a:rPr>
              <a:t>)  when shooting to create an image in the dome displaying objects correctly at the horizon.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96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Types in the Dome V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5" y="1923518"/>
            <a:ext cx="108166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white"/>
                </a:solidFill>
              </a:rPr>
              <a:t>Many scientific simulations work with cube datasets.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white"/>
                </a:solidFill>
              </a:rPr>
              <a:t>There are several ways to bring such visualizations into the dome either taking a 2D cross section of the cube to be displayed on the dome, or creating a fly-through effect.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prstClr val="white"/>
                </a:solidFill>
              </a:rPr>
              <a:t>As an example we have earlier translated </a:t>
            </a:r>
            <a:r>
              <a:rPr lang="en-GB" sz="2400" dirty="0" err="1">
                <a:solidFill>
                  <a:prstClr val="white"/>
                </a:solidFill>
              </a:rPr>
              <a:t>cubemaps</a:t>
            </a:r>
            <a:r>
              <a:rPr lang="en-GB" sz="2400" dirty="0">
                <a:solidFill>
                  <a:prstClr val="white"/>
                </a:solidFill>
              </a:rPr>
              <a:t> to dome videos for several dark matter simulations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79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SkySkan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DigitalSky</a:t>
            </a:r>
            <a:r>
              <a:rPr lang="en-US" dirty="0">
                <a:solidFill>
                  <a:schemeClr val="bg1"/>
                </a:solidFill>
              </a:rPr>
              <a:t> Demo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55988-9239-4CFD-985A-EA0EF015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37" y="2447528"/>
            <a:ext cx="5729945" cy="2621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8B6D9-AE51-4651-8D22-5ABAE537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60" y="2447528"/>
            <a:ext cx="2621884" cy="26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 </a:t>
            </a:r>
            <a:r>
              <a:rPr lang="en-US" dirty="0" err="1">
                <a:solidFill>
                  <a:schemeClr val="bg1"/>
                </a:solidFill>
              </a:rPr>
              <a:t>visualisations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5" y="1923518"/>
            <a:ext cx="108166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Simulations (one of):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Millenium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Aquarius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Illustrius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3D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Hubble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Catalogue datasets In stereo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SDSS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Tully</a:t>
            </a:r>
          </a:p>
          <a:p>
            <a:pPr lvl="1"/>
            <a:endParaRPr lang="en-GB" sz="2400" dirty="0">
              <a:solidFill>
                <a:prstClr val="white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89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E873D6-1753-43EF-8C3A-5B1EF2461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3813" y="115746"/>
            <a:ext cx="6251038" cy="351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6AEA4-5E13-4C8A-9381-FA9F27E12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21" y="2453562"/>
            <a:ext cx="4861842" cy="4683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A6C1B-AD75-4EF2-9435-78B7145B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641" y="204047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About me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739827-A8FA-43EF-935C-DD19B442E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921" y="4175187"/>
            <a:ext cx="4733930" cy="2028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6FD22-7074-49AB-AD2F-436A92777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921" y="650671"/>
            <a:ext cx="3390486" cy="24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9E58-C4DE-4823-956D-0265FB00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504" cy="1325563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Visualisation</a:t>
            </a:r>
            <a:r>
              <a:rPr lang="en-US" sz="4800" dirty="0">
                <a:solidFill>
                  <a:schemeClr val="bg1"/>
                </a:solidFill>
              </a:rPr>
              <a:t> of Data in a Dome: Contents </a:t>
            </a:r>
            <a:endParaRPr lang="en-NL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98BD-658B-4951-9F1E-485A7FCD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1539"/>
          </a:xfrm>
        </p:spPr>
        <p:txBody>
          <a:bodyPr>
            <a:normAutofit fontScale="70000" lnSpcReduction="20000"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Why use 3D &amp; Immersive Visualisation</a:t>
            </a:r>
          </a:p>
          <a:p>
            <a:pPr marL="0" indent="0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Principles of Immersive Visualisation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Projecting in a dome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Projection systems &amp; limitation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Software system available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Stereoscopic Devices: Passive stereo &amp; Active stereo</a:t>
            </a: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Data sources used in a dome 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Astronomical data sets (catalogues)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Images and videos 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3D data models</a:t>
            </a:r>
            <a:r>
              <a:rPr lang="en-GB" sz="44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en-GB" sz="3800" dirty="0">
                <a:solidFill>
                  <a:schemeClr val="bg1"/>
                </a:solidFill>
              </a:rPr>
              <a:t>S</a:t>
            </a:r>
            <a:r>
              <a:rPr lang="en-GB" sz="3300" dirty="0">
                <a:solidFill>
                  <a:schemeClr val="bg1"/>
                </a:solidFill>
              </a:rPr>
              <a:t>imulations</a:t>
            </a:r>
          </a:p>
          <a:p>
            <a:pPr marL="457200" lvl="1" indent="0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3968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3957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3D &amp; Immersive </a:t>
            </a:r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in Astronomy: I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BF2A-6366-413E-B951-F3EEC3AFC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Mainly used for data discovery &amp; outreach</a:t>
            </a:r>
          </a:p>
          <a:p>
            <a:r>
              <a:rPr lang="en-US" dirty="0">
                <a:solidFill>
                  <a:schemeClr val="bg1"/>
                </a:solidFill>
              </a:rPr>
              <a:t>Not yet used for analysis (as far as the speaker knows)</a:t>
            </a:r>
          </a:p>
          <a:p>
            <a:r>
              <a:rPr lang="en-GB" dirty="0">
                <a:solidFill>
                  <a:schemeClr val="bg1"/>
                </a:solidFill>
              </a:rPr>
              <a:t>Three most active fields for progress in data discovery are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Large-N particle data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Spectral data cubes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Stellar and galaxy catalogues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8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0"/>
            <a:ext cx="1106225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3D &amp; Immersive </a:t>
            </a:r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in Astronomy: II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BF2A-6366-413E-B951-F3EEC3AF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890"/>
            <a:ext cx="10515600" cy="33814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Need to distinguish between techniques for exploring 3D data using a flat screen and using stereoscopic or immersive techniques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Flat screen example1 : a catalogue can be read into a suitable program (e.g. </a:t>
            </a:r>
            <a:r>
              <a:rPr lang="en-US" sz="2200" dirty="0" err="1">
                <a:solidFill>
                  <a:schemeClr val="bg1"/>
                </a:solidFill>
              </a:rPr>
              <a:t>Partiview</a:t>
            </a:r>
            <a:r>
              <a:rPr lang="en-US" sz="2200" dirty="0">
                <a:solidFill>
                  <a:schemeClr val="bg1"/>
                </a:solidFill>
              </a:rPr>
              <a:t>, WWT, OpenSpace) and the user can fly around that view of the universe </a:t>
            </a:r>
          </a:p>
          <a:p>
            <a:pPr lvl="1"/>
            <a:endParaRPr lang="en-US" sz="3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Flat screen example 2: a data cube can be displayed using IDL and the user can then rotate the image to further explore the data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 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1FAB-6993-407E-8E0C-F251D5BE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01" y="3858525"/>
            <a:ext cx="4195641" cy="2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Projecting in a Dome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2F1E45A-CC09-4CFA-A0AD-10952D5B2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25" y="1726767"/>
            <a:ext cx="3622875" cy="403989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198783" y="2130888"/>
            <a:ext cx="86073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Multiple projectors each covering a segment of the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9 Projectors in this dome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Problems with reflected light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 bright source on the dome will illuminate the opposite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Mitigated by having a dome which is less than 50% reflective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Results in a reduction of ~50%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Stereoscopic systems result in a reduction of brightness by 60%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Stereoscopic </a:t>
            </a:r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: Display Devices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24201C-A7DA-4AD6-AA5C-EC43209A1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3D Televisions (now increasingly rare) </a:t>
            </a:r>
          </a:p>
          <a:p>
            <a:r>
              <a:rPr lang="en-US" dirty="0">
                <a:solidFill>
                  <a:schemeClr val="bg1"/>
                </a:solidFill>
              </a:rPr>
              <a:t>Single projector and screen</a:t>
            </a:r>
          </a:p>
          <a:p>
            <a:r>
              <a:rPr lang="en-US" dirty="0">
                <a:solidFill>
                  <a:schemeClr val="bg1"/>
                </a:solidFill>
              </a:rPr>
              <a:t>Multiple projectors and screen (e.g. VR Theater in CIT)</a:t>
            </a:r>
          </a:p>
          <a:p>
            <a:r>
              <a:rPr lang="en-US" dirty="0">
                <a:solidFill>
                  <a:schemeClr val="bg1"/>
                </a:solidFill>
              </a:rPr>
              <a:t>Cave Automatic Virtual Environments (CAVE)</a:t>
            </a:r>
          </a:p>
          <a:p>
            <a:r>
              <a:rPr lang="en-US" dirty="0">
                <a:solidFill>
                  <a:schemeClr val="bg1"/>
                </a:solidFill>
              </a:rPr>
              <a:t>Domes (e.g. DOT)</a:t>
            </a:r>
          </a:p>
          <a:p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6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Stereoscopic </a:t>
            </a:r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Basics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99043E-0DF6-423A-87DA-FF9B5D485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89" y="1690688"/>
            <a:ext cx="8974402" cy="5032375"/>
          </a:xfrm>
        </p:spPr>
      </p:pic>
    </p:spTree>
    <p:extLst>
      <p:ext uri="{BB962C8B-B14F-4D97-AF65-F5344CB8AC3E}">
        <p14:creationId xmlns:p14="http://schemas.microsoft.com/office/powerpoint/2010/main" val="407383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Stereoscopic Projection: Passive Stereo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6A7C12-4289-482B-B1AD-29FE8BC3C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8" y="2107551"/>
            <a:ext cx="5572125" cy="337185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EA19E5-2BBC-4AAF-826E-570A48FF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1" y="2107552"/>
            <a:ext cx="5894101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829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Visualisation of Astronomical Data In a Stereoscopic Dome</vt:lpstr>
      <vt:lpstr>About me</vt:lpstr>
      <vt:lpstr>Visualisation of Data in a Dome: Contents </vt:lpstr>
      <vt:lpstr>3D &amp; Immersive Visualisation in Astronomy: I </vt:lpstr>
      <vt:lpstr>3D &amp; Immersive Visualisation in Astronomy: II </vt:lpstr>
      <vt:lpstr>Projecting in a Dome</vt:lpstr>
      <vt:lpstr>Stereoscopic Visualisation: Display Devices</vt:lpstr>
      <vt:lpstr>Stereoscopic Visualisation Basics</vt:lpstr>
      <vt:lpstr>Stereoscopic Projection: Passive Stereo</vt:lpstr>
      <vt:lpstr>Stereoscopic Projection: Active Stereo</vt:lpstr>
      <vt:lpstr>Advanced Visualisation Systems </vt:lpstr>
      <vt:lpstr>Data types in the Dome I</vt:lpstr>
      <vt:lpstr>Data types in the Dome II</vt:lpstr>
      <vt:lpstr>Data types in the dome III</vt:lpstr>
      <vt:lpstr>Data types in the dome IV </vt:lpstr>
      <vt:lpstr>Data Types in the Dome V </vt:lpstr>
      <vt:lpstr>SkySkan DigitalSky Demo</vt:lpstr>
      <vt:lpstr>Demo visualisations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Visualisation in Astronomy</dc:title>
  <dc:creator>Owen Rees Williams</dc:creator>
  <cp:lastModifiedBy>Owen Rees Williams</cp:lastModifiedBy>
  <cp:revision>44</cp:revision>
  <dcterms:created xsi:type="dcterms:W3CDTF">2019-01-07T12:59:52Z</dcterms:created>
  <dcterms:modified xsi:type="dcterms:W3CDTF">2019-03-10T19:56:09Z</dcterms:modified>
</cp:coreProperties>
</file>