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mcglynn\Documents\LatestDa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Fraction</a:t>
            </a:r>
            <a:r>
              <a:rPr lang="en-US" sz="2000" b="1" baseline="0"/>
              <a:t> of services passing validation</a:t>
            </a:r>
            <a:endParaRPr lang="en-US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Sheet1!$A$10:$A$33</c:f>
              <c:numCache>
                <c:formatCode>m/d/yyyy</c:formatCode>
                <c:ptCount val="24"/>
                <c:pt idx="0">
                  <c:v>39966</c:v>
                </c:pt>
                <c:pt idx="1">
                  <c:v>40106</c:v>
                </c:pt>
                <c:pt idx="2">
                  <c:v>40191</c:v>
                </c:pt>
                <c:pt idx="3">
                  <c:v>40270</c:v>
                </c:pt>
                <c:pt idx="4">
                  <c:v>40388</c:v>
                </c:pt>
                <c:pt idx="5">
                  <c:v>40466</c:v>
                </c:pt>
                <c:pt idx="6">
                  <c:v>40557</c:v>
                </c:pt>
                <c:pt idx="7">
                  <c:v>40616</c:v>
                </c:pt>
                <c:pt idx="8">
                  <c:v>40784</c:v>
                </c:pt>
                <c:pt idx="9">
                  <c:v>40826</c:v>
                </c:pt>
                <c:pt idx="10">
                  <c:v>40932</c:v>
                </c:pt>
                <c:pt idx="11">
                  <c:v>41045</c:v>
                </c:pt>
                <c:pt idx="12">
                  <c:v>41131</c:v>
                </c:pt>
                <c:pt idx="13">
                  <c:v>41192</c:v>
                </c:pt>
                <c:pt idx="14">
                  <c:v>41278</c:v>
                </c:pt>
                <c:pt idx="15">
                  <c:v>41374</c:v>
                </c:pt>
                <c:pt idx="16">
                  <c:v>41496</c:v>
                </c:pt>
                <c:pt idx="17">
                  <c:v>41738</c:v>
                </c:pt>
                <c:pt idx="18">
                  <c:v>41804</c:v>
                </c:pt>
                <c:pt idx="19">
                  <c:v>42016</c:v>
                </c:pt>
                <c:pt idx="20">
                  <c:v>42246</c:v>
                </c:pt>
                <c:pt idx="21">
                  <c:v>42382</c:v>
                </c:pt>
                <c:pt idx="22">
                  <c:v>42461</c:v>
                </c:pt>
                <c:pt idx="23">
                  <c:v>42564</c:v>
                </c:pt>
              </c:numCache>
            </c:numRef>
          </c:cat>
          <c:val>
            <c:numRef>
              <c:f>Sheet1!$B$10:$B$33</c:f>
              <c:numCache>
                <c:formatCode>General</c:formatCode>
                <c:ptCount val="24"/>
                <c:pt idx="0">
                  <c:v>6.5</c:v>
                </c:pt>
                <c:pt idx="1">
                  <c:v>48.9</c:v>
                </c:pt>
                <c:pt idx="2">
                  <c:v>49.2</c:v>
                </c:pt>
                <c:pt idx="3">
                  <c:v>47.9</c:v>
                </c:pt>
                <c:pt idx="4">
                  <c:v>53.2</c:v>
                </c:pt>
                <c:pt idx="5">
                  <c:v>55</c:v>
                </c:pt>
                <c:pt idx="6">
                  <c:v>49.1</c:v>
                </c:pt>
                <c:pt idx="7">
                  <c:v>27.2</c:v>
                </c:pt>
                <c:pt idx="8">
                  <c:v>56.4</c:v>
                </c:pt>
                <c:pt idx="9">
                  <c:v>55.2</c:v>
                </c:pt>
                <c:pt idx="10">
                  <c:v>56.2</c:v>
                </c:pt>
                <c:pt idx="11">
                  <c:v>56.1</c:v>
                </c:pt>
                <c:pt idx="12">
                  <c:v>74.7</c:v>
                </c:pt>
                <c:pt idx="13">
                  <c:v>72.599999999999994</c:v>
                </c:pt>
                <c:pt idx="14">
                  <c:v>75.5</c:v>
                </c:pt>
                <c:pt idx="15">
                  <c:v>73</c:v>
                </c:pt>
                <c:pt idx="16">
                  <c:v>73.5</c:v>
                </c:pt>
                <c:pt idx="17">
                  <c:v>74.7</c:v>
                </c:pt>
                <c:pt idx="18">
                  <c:v>73.099999999999994</c:v>
                </c:pt>
                <c:pt idx="19">
                  <c:v>76.2</c:v>
                </c:pt>
                <c:pt idx="20">
                  <c:v>75.400000000000006</c:v>
                </c:pt>
                <c:pt idx="21">
                  <c:v>73.599999999999994</c:v>
                </c:pt>
                <c:pt idx="22">
                  <c:v>36.700000000000003</c:v>
                </c:pt>
                <c:pt idx="23">
                  <c:v>34.9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Sheet1!$C$9</c:f>
              <c:strCache>
                <c:ptCount val="1"/>
                <c:pt idx="0">
                  <c:v>Heasarc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Sheet1!$A$10:$A$33</c:f>
              <c:numCache>
                <c:formatCode>m/d/yyyy</c:formatCode>
                <c:ptCount val="24"/>
                <c:pt idx="0">
                  <c:v>39966</c:v>
                </c:pt>
                <c:pt idx="1">
                  <c:v>40106</c:v>
                </c:pt>
                <c:pt idx="2">
                  <c:v>40191</c:v>
                </c:pt>
                <c:pt idx="3">
                  <c:v>40270</c:v>
                </c:pt>
                <c:pt idx="4">
                  <c:v>40388</c:v>
                </c:pt>
                <c:pt idx="5">
                  <c:v>40466</c:v>
                </c:pt>
                <c:pt idx="6">
                  <c:v>40557</c:v>
                </c:pt>
                <c:pt idx="7">
                  <c:v>40616</c:v>
                </c:pt>
                <c:pt idx="8">
                  <c:v>40784</c:v>
                </c:pt>
                <c:pt idx="9">
                  <c:v>40826</c:v>
                </c:pt>
                <c:pt idx="10">
                  <c:v>40932</c:v>
                </c:pt>
                <c:pt idx="11">
                  <c:v>41045</c:v>
                </c:pt>
                <c:pt idx="12">
                  <c:v>41131</c:v>
                </c:pt>
                <c:pt idx="13">
                  <c:v>41192</c:v>
                </c:pt>
                <c:pt idx="14">
                  <c:v>41278</c:v>
                </c:pt>
                <c:pt idx="15">
                  <c:v>41374</c:v>
                </c:pt>
                <c:pt idx="16">
                  <c:v>41496</c:v>
                </c:pt>
                <c:pt idx="17">
                  <c:v>41738</c:v>
                </c:pt>
                <c:pt idx="18">
                  <c:v>41804</c:v>
                </c:pt>
                <c:pt idx="19">
                  <c:v>42016</c:v>
                </c:pt>
                <c:pt idx="20">
                  <c:v>42246</c:v>
                </c:pt>
                <c:pt idx="21">
                  <c:v>42382</c:v>
                </c:pt>
                <c:pt idx="22">
                  <c:v>42461</c:v>
                </c:pt>
                <c:pt idx="23">
                  <c:v>42564</c:v>
                </c:pt>
              </c:numCache>
            </c:numRef>
          </c:cat>
          <c:val>
            <c:numRef>
              <c:f>Sheet1!$C$10:$C$33</c:f>
              <c:numCache>
                <c:formatCode>General</c:formatCode>
                <c:ptCount val="24"/>
                <c:pt idx="0">
                  <c:v>76</c:v>
                </c:pt>
                <c:pt idx="1">
                  <c:v>79.599999999999994</c:v>
                </c:pt>
                <c:pt idx="2">
                  <c:v>79.400000000000006</c:v>
                </c:pt>
                <c:pt idx="3">
                  <c:v>77.3</c:v>
                </c:pt>
                <c:pt idx="4">
                  <c:v>78</c:v>
                </c:pt>
                <c:pt idx="5">
                  <c:v>79.2</c:v>
                </c:pt>
                <c:pt idx="6">
                  <c:v>79.2</c:v>
                </c:pt>
                <c:pt idx="7">
                  <c:v>83.7</c:v>
                </c:pt>
                <c:pt idx="8">
                  <c:v>83.3</c:v>
                </c:pt>
                <c:pt idx="9">
                  <c:v>81.099999999999994</c:v>
                </c:pt>
                <c:pt idx="10">
                  <c:v>81.599999999999994</c:v>
                </c:pt>
                <c:pt idx="11">
                  <c:v>79.2</c:v>
                </c:pt>
                <c:pt idx="12">
                  <c:v>85</c:v>
                </c:pt>
                <c:pt idx="13">
                  <c:v>83.6</c:v>
                </c:pt>
                <c:pt idx="14">
                  <c:v>86.5</c:v>
                </c:pt>
                <c:pt idx="15">
                  <c:v>87.6</c:v>
                </c:pt>
                <c:pt idx="16">
                  <c:v>87.6</c:v>
                </c:pt>
                <c:pt idx="17">
                  <c:v>88.2</c:v>
                </c:pt>
                <c:pt idx="18">
                  <c:v>65.2</c:v>
                </c:pt>
                <c:pt idx="19">
                  <c:v>87.2</c:v>
                </c:pt>
                <c:pt idx="20">
                  <c:v>87.6</c:v>
                </c:pt>
                <c:pt idx="21">
                  <c:v>87.8</c:v>
                </c:pt>
                <c:pt idx="22">
                  <c:v>89.4</c:v>
                </c:pt>
                <c:pt idx="23">
                  <c:v>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Sheet1!$D$9</c:f>
              <c:strCache>
                <c:ptCount val="1"/>
                <c:pt idx="0">
                  <c:v>Vizier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Sheet1!$A$10:$A$33</c:f>
              <c:numCache>
                <c:formatCode>m/d/yyyy</c:formatCode>
                <c:ptCount val="24"/>
                <c:pt idx="0">
                  <c:v>39966</c:v>
                </c:pt>
                <c:pt idx="1">
                  <c:v>40106</c:v>
                </c:pt>
                <c:pt idx="2">
                  <c:v>40191</c:v>
                </c:pt>
                <c:pt idx="3">
                  <c:v>40270</c:v>
                </c:pt>
                <c:pt idx="4">
                  <c:v>40388</c:v>
                </c:pt>
                <c:pt idx="5">
                  <c:v>40466</c:v>
                </c:pt>
                <c:pt idx="6">
                  <c:v>40557</c:v>
                </c:pt>
                <c:pt idx="7">
                  <c:v>40616</c:v>
                </c:pt>
                <c:pt idx="8">
                  <c:v>40784</c:v>
                </c:pt>
                <c:pt idx="9">
                  <c:v>40826</c:v>
                </c:pt>
                <c:pt idx="10">
                  <c:v>40932</c:v>
                </c:pt>
                <c:pt idx="11">
                  <c:v>41045</c:v>
                </c:pt>
                <c:pt idx="12">
                  <c:v>41131</c:v>
                </c:pt>
                <c:pt idx="13">
                  <c:v>41192</c:v>
                </c:pt>
                <c:pt idx="14">
                  <c:v>41278</c:v>
                </c:pt>
                <c:pt idx="15">
                  <c:v>41374</c:v>
                </c:pt>
                <c:pt idx="16">
                  <c:v>41496</c:v>
                </c:pt>
                <c:pt idx="17">
                  <c:v>41738</c:v>
                </c:pt>
                <c:pt idx="18">
                  <c:v>41804</c:v>
                </c:pt>
                <c:pt idx="19">
                  <c:v>42016</c:v>
                </c:pt>
                <c:pt idx="20">
                  <c:v>42246</c:v>
                </c:pt>
                <c:pt idx="21">
                  <c:v>42382</c:v>
                </c:pt>
                <c:pt idx="22">
                  <c:v>42461</c:v>
                </c:pt>
                <c:pt idx="23">
                  <c:v>42564</c:v>
                </c:pt>
              </c:numCache>
            </c:numRef>
          </c:cat>
          <c:val>
            <c:numRef>
              <c:f>Sheet1!$D$10:$D$33</c:f>
              <c:numCache>
                <c:formatCode>General</c:formatCode>
                <c:ptCount val="24"/>
                <c:pt idx="0">
                  <c:v>0</c:v>
                </c:pt>
                <c:pt idx="1">
                  <c:v>47.1</c:v>
                </c:pt>
                <c:pt idx="2">
                  <c:v>47.1</c:v>
                </c:pt>
                <c:pt idx="3">
                  <c:v>45.8</c:v>
                </c:pt>
                <c:pt idx="4">
                  <c:v>51.8</c:v>
                </c:pt>
                <c:pt idx="5">
                  <c:v>54.1</c:v>
                </c:pt>
                <c:pt idx="6">
                  <c:v>47.7</c:v>
                </c:pt>
                <c:pt idx="7">
                  <c:v>22.5</c:v>
                </c:pt>
                <c:pt idx="8">
                  <c:v>55.1</c:v>
                </c:pt>
                <c:pt idx="9">
                  <c:v>54</c:v>
                </c:pt>
                <c:pt idx="10">
                  <c:v>55.2</c:v>
                </c:pt>
                <c:pt idx="11">
                  <c:v>55.2</c:v>
                </c:pt>
                <c:pt idx="12">
                  <c:v>75.599999999999994</c:v>
                </c:pt>
                <c:pt idx="13">
                  <c:v>73.5</c:v>
                </c:pt>
                <c:pt idx="14">
                  <c:v>76.2</c:v>
                </c:pt>
                <c:pt idx="15">
                  <c:v>73.400000000000006</c:v>
                </c:pt>
                <c:pt idx="16">
                  <c:v>74</c:v>
                </c:pt>
                <c:pt idx="17">
                  <c:v>76.099999999999994</c:v>
                </c:pt>
                <c:pt idx="18">
                  <c:v>75.7</c:v>
                </c:pt>
                <c:pt idx="19">
                  <c:v>76.900000000000006</c:v>
                </c:pt>
                <c:pt idx="20">
                  <c:v>79.099999999999994</c:v>
                </c:pt>
                <c:pt idx="21">
                  <c:v>76.599999999999994</c:v>
                </c:pt>
                <c:pt idx="22">
                  <c:v>34.1</c:v>
                </c:pt>
                <c:pt idx="23">
                  <c:v>32.6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Sheet1!$E$9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Sheet1!$A$10:$A$33</c:f>
              <c:numCache>
                <c:formatCode>m/d/yyyy</c:formatCode>
                <c:ptCount val="24"/>
                <c:pt idx="0">
                  <c:v>39966</c:v>
                </c:pt>
                <c:pt idx="1">
                  <c:v>40106</c:v>
                </c:pt>
                <c:pt idx="2">
                  <c:v>40191</c:v>
                </c:pt>
                <c:pt idx="3">
                  <c:v>40270</c:v>
                </c:pt>
                <c:pt idx="4">
                  <c:v>40388</c:v>
                </c:pt>
                <c:pt idx="5">
                  <c:v>40466</c:v>
                </c:pt>
                <c:pt idx="6">
                  <c:v>40557</c:v>
                </c:pt>
                <c:pt idx="7">
                  <c:v>40616</c:v>
                </c:pt>
                <c:pt idx="8">
                  <c:v>40784</c:v>
                </c:pt>
                <c:pt idx="9">
                  <c:v>40826</c:v>
                </c:pt>
                <c:pt idx="10">
                  <c:v>40932</c:v>
                </c:pt>
                <c:pt idx="11">
                  <c:v>41045</c:v>
                </c:pt>
                <c:pt idx="12">
                  <c:v>41131</c:v>
                </c:pt>
                <c:pt idx="13">
                  <c:v>41192</c:v>
                </c:pt>
                <c:pt idx="14">
                  <c:v>41278</c:v>
                </c:pt>
                <c:pt idx="15">
                  <c:v>41374</c:v>
                </c:pt>
                <c:pt idx="16">
                  <c:v>41496</c:v>
                </c:pt>
                <c:pt idx="17">
                  <c:v>41738</c:v>
                </c:pt>
                <c:pt idx="18">
                  <c:v>41804</c:v>
                </c:pt>
                <c:pt idx="19">
                  <c:v>42016</c:v>
                </c:pt>
                <c:pt idx="20">
                  <c:v>42246</c:v>
                </c:pt>
                <c:pt idx="21">
                  <c:v>42382</c:v>
                </c:pt>
                <c:pt idx="22">
                  <c:v>42461</c:v>
                </c:pt>
                <c:pt idx="23">
                  <c:v>42564</c:v>
                </c:pt>
              </c:numCache>
            </c:numRef>
          </c:cat>
          <c:val>
            <c:numRef>
              <c:f>Sheet1!$E$10:$E$33</c:f>
              <c:numCache>
                <c:formatCode>General</c:formatCode>
                <c:ptCount val="24"/>
                <c:pt idx="0">
                  <c:v>22.8</c:v>
                </c:pt>
                <c:pt idx="1">
                  <c:v>10.8</c:v>
                </c:pt>
                <c:pt idx="2">
                  <c:v>20.100000000000001</c:v>
                </c:pt>
                <c:pt idx="3">
                  <c:v>19.5</c:v>
                </c:pt>
                <c:pt idx="4">
                  <c:v>21.9</c:v>
                </c:pt>
                <c:pt idx="5">
                  <c:v>17.899999999999999</c:v>
                </c:pt>
                <c:pt idx="6">
                  <c:v>17.5</c:v>
                </c:pt>
                <c:pt idx="7">
                  <c:v>24.1</c:v>
                </c:pt>
                <c:pt idx="8">
                  <c:v>30</c:v>
                </c:pt>
                <c:pt idx="9">
                  <c:v>27.6</c:v>
                </c:pt>
                <c:pt idx="10">
                  <c:v>31.7</c:v>
                </c:pt>
                <c:pt idx="11">
                  <c:v>34.700000000000003</c:v>
                </c:pt>
                <c:pt idx="12">
                  <c:v>35.4</c:v>
                </c:pt>
                <c:pt idx="13">
                  <c:v>34.299999999999997</c:v>
                </c:pt>
                <c:pt idx="14">
                  <c:v>35.700000000000003</c:v>
                </c:pt>
                <c:pt idx="15">
                  <c:v>35.200000000000003</c:v>
                </c:pt>
                <c:pt idx="16">
                  <c:v>42.4</c:v>
                </c:pt>
                <c:pt idx="17">
                  <c:v>33.200000000000003</c:v>
                </c:pt>
                <c:pt idx="18">
                  <c:v>41.1</c:v>
                </c:pt>
                <c:pt idx="19">
                  <c:v>49</c:v>
                </c:pt>
                <c:pt idx="20">
                  <c:v>25.3</c:v>
                </c:pt>
                <c:pt idx="21">
                  <c:v>26.2</c:v>
                </c:pt>
                <c:pt idx="22">
                  <c:v>29.5</c:v>
                </c:pt>
                <c:pt idx="23">
                  <c:v>23.2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75914416"/>
        <c:axId val="-975909520"/>
      </c:lineChart>
      <c:dateAx>
        <c:axId val="-975914416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75909520"/>
        <c:crosses val="autoZero"/>
        <c:auto val="1"/>
        <c:lblOffset val="100"/>
        <c:baseTimeUnit val="months"/>
      </c:dateAx>
      <c:valAx>
        <c:axId val="-975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759144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83728936056906"/>
          <c:y val="0.93323570818906731"/>
          <c:w val="0.42934107421354939"/>
          <c:h val="4.9252436836669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9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0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7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1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1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5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3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7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4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94D44-0006-4E39-9D3F-A6B0F0896428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908A-3826-44F3-9A4F-CC1399126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Interest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McGlynn,</a:t>
            </a:r>
            <a:r>
              <a:rPr lang="en-US" dirty="0" smtClean="0"/>
              <a:t> Chair</a:t>
            </a:r>
          </a:p>
          <a:p>
            <a:r>
              <a:rPr lang="en-US" dirty="0" smtClean="0"/>
              <a:t>Mark Taylor, Vice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Sunday </a:t>
            </a:r>
            <a:r>
              <a:rPr lang="en-US" dirty="0" smtClean="0"/>
              <a:t>10:30 </a:t>
            </a:r>
            <a:r>
              <a:rPr lang="en-US" dirty="0" smtClean="0"/>
              <a:t>AM</a:t>
            </a:r>
          </a:p>
          <a:p>
            <a:r>
              <a:rPr lang="en-US" dirty="0" smtClean="0"/>
              <a:t>Location: </a:t>
            </a:r>
            <a:r>
              <a:rPr lang="en-US" dirty="0" err="1" smtClean="0"/>
              <a:t>Saturnia</a:t>
            </a:r>
            <a:r>
              <a:rPr lang="en-US" dirty="0" smtClean="0"/>
              <a:t> (</a:t>
            </a:r>
            <a:r>
              <a:rPr lang="en-US" dirty="0" smtClean="0"/>
              <a:t>conflicts </a:t>
            </a:r>
            <a:r>
              <a:rPr lang="en-US" dirty="0" smtClean="0"/>
              <a:t>with Semantics)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and Validation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6233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9105900" y="1825625"/>
            <a:ext cx="2247900" cy="3460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Trends are looking</a:t>
            </a:r>
            <a:r>
              <a:rPr lang="en-US" dirty="0" smtClean="0"/>
              <a:t> </a:t>
            </a:r>
            <a:r>
              <a:rPr lang="en-US" sz="2800" dirty="0" smtClean="0"/>
              <a:t>good??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139071" y="3880745"/>
            <a:ext cx="2670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Hmmm.  Maybe not quite a solved problem….  Review from three perspectives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014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Site Lessons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TAP access to </a:t>
            </a:r>
            <a:r>
              <a:rPr lang="en-US" smtClean="0"/>
              <a:t>large </a:t>
            </a:r>
            <a:r>
              <a:rPr lang="en-US" smtClean="0"/>
              <a:t>databases(Gaia)</a:t>
            </a:r>
            <a:endParaRPr lang="en-US" dirty="0" smtClean="0"/>
          </a:p>
          <a:p>
            <a:r>
              <a:rPr lang="en-US" dirty="0" smtClean="0"/>
              <a:t>SVO experience with the VO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4400" dirty="0" smtClean="0"/>
              <a:t>Review Validation Pages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3657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Interest Group</vt:lpstr>
      <vt:lpstr>Ops Session</vt:lpstr>
      <vt:lpstr>Monitoring and Validation</vt:lpstr>
      <vt:lpstr>Site Lessons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Interest Group</dc:title>
  <dc:creator>Mcglynn, Thomas A. (GSFC-6601)</dc:creator>
  <cp:lastModifiedBy>Mcglynn, Thomas A. (GSFC-6601)</cp:lastModifiedBy>
  <cp:revision>6</cp:revision>
  <dcterms:created xsi:type="dcterms:W3CDTF">2016-10-20T09:26:19Z</dcterms:created>
  <dcterms:modified xsi:type="dcterms:W3CDTF">2016-10-21T07:12:35Z</dcterms:modified>
</cp:coreProperties>
</file>