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7D85-0FA3-0443-9D91-8BD8D6D0282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2E92-C0F0-B743-9732-9E25A5A9F4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a-www.harvard.edu/~arots/nvometa/STC/TimeSeriesTableFormat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ivoa.net/twiki/bin/view/IVOA/CSPTimeSeries" TargetMode="External"/><Relationship Id="rId3" Type="http://schemas.openxmlformats.org/officeDocument/2006/relationships/hyperlink" Target="http://wiki.ivoa.net/twiki/bin/view/IVOA/LightCurv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SimpleTimeSeries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Mike Fitzpatrick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http://hea-www.harvard.edu/~arots/nvometa/STC/TimeSeriesTableFormats.pdf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STC-based representation, but lacks UCD/Utype attributes on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TL;DR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53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First light curve DM proposed by Enrique Solano (7/2007)</a:t>
            </a:r>
          </a:p>
          <a:p>
            <a:r>
              <a:rPr lang="en-US" dirty="0" smtClean="0"/>
              <a:t>This led to the </a:t>
            </a:r>
            <a:r>
              <a:rPr lang="en-US" i="1" dirty="0" smtClean="0"/>
              <a:t>Napkin Representation </a:t>
            </a:r>
            <a:r>
              <a:rPr lang="en-US" dirty="0" smtClean="0"/>
              <a:t>and much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369" y="1600200"/>
            <a:ext cx="3801808" cy="5069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TL;DR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Light curve data collected for analysis (2010)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8EB4E3"/>
                </a:solidFill>
                <a:hlinkClick r:id="rId2"/>
              </a:rPr>
              <a:t>http://wiki.ivoa.net/twiki/bin/view/IVOA/CSPTimeSeries</a:t>
            </a:r>
            <a:endParaRPr lang="en-US" sz="2000" dirty="0" smtClean="0">
              <a:solidFill>
                <a:srgbClr val="8EB4E3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8EB4E3"/>
                </a:solidFill>
                <a:hlinkClick r:id="rId3"/>
              </a:rPr>
              <a:t>http://wiki.ivoa.net/twiki/bin/view/IVOA/LightCurves</a:t>
            </a:r>
            <a:endParaRPr lang="en-US" sz="2000" dirty="0" smtClean="0">
              <a:solidFill>
                <a:srgbClr val="8EB4E3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8EB4E3"/>
              </a:solidFill>
            </a:endParaRPr>
          </a:p>
          <a:p>
            <a:r>
              <a:rPr lang="en-US" dirty="0" smtClean="0"/>
              <a:t>John Brewer put together a schema for Josh Bloom’s group,</a:t>
            </a:r>
          </a:p>
          <a:p>
            <a:pPr>
              <a:buNone/>
            </a:pPr>
            <a:r>
              <a:rPr lang="en-US" sz="2162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http://www.cacr.caltech.edu/hotwired2/book/chapters/TimeSeries.pdf</a:t>
            </a:r>
          </a:p>
          <a:p>
            <a:r>
              <a:rPr lang="en-US" dirty="0" smtClean="0"/>
              <a:t>Arnold suggested revisions for consistency</a:t>
            </a:r>
          </a:p>
          <a:p>
            <a:r>
              <a:rPr lang="en-US" dirty="0" smtClean="0"/>
              <a:t>No response from </a:t>
            </a:r>
            <a:r>
              <a:rPr lang="en-US" dirty="0" err="1" smtClean="0"/>
              <a:t>berkely</a:t>
            </a:r>
            <a:r>
              <a:rPr lang="en-US" dirty="0" smtClean="0"/>
              <a:t>, STS is as it is</a:t>
            </a:r>
          </a:p>
          <a:p>
            <a:r>
              <a:rPr lang="en-US" dirty="0" smtClean="0"/>
              <a:t>STS reviewed by DM </a:t>
            </a:r>
            <a:r>
              <a:rPr lang="en-US" dirty="0" err="1" smtClean="0"/>
              <a:t>w</a:t>
            </a:r>
            <a:r>
              <a:rPr lang="en-US" dirty="0" smtClean="0"/>
              <a:t>/ agreement to publish as a Note  (Feb13)</a:t>
            </a:r>
          </a:p>
          <a:p>
            <a:r>
              <a:rPr lang="en-US" dirty="0" smtClean="0"/>
              <a:t>Final STS Note published May14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SimpleTimeSeries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Four basic elements:</a:t>
            </a:r>
          </a:p>
          <a:p>
            <a:pPr>
              <a:buNone/>
            </a:pPr>
            <a:endParaRPr lang="en-US" dirty="0" smtClean="0"/>
          </a:p>
          <a:p>
            <a:pPr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&lt;TIMESYS&gt; - </a:t>
            </a:r>
            <a:r>
              <a:rPr lang="en-US" dirty="0" smtClean="0">
                <a:solidFill>
                  <a:srgbClr val="000000"/>
                </a:solidFill>
              </a:rPr>
              <a:t>contains details of time system used (units, defaults) and whether </a:t>
            </a:r>
            <a:r>
              <a:rPr lang="en-US" dirty="0" err="1" smtClean="0">
                <a:solidFill>
                  <a:srgbClr val="000000"/>
                </a:solidFill>
              </a:rPr>
              <a:t>peiod</a:t>
            </a:r>
            <a:r>
              <a:rPr lang="en-US" dirty="0" smtClean="0">
                <a:solidFill>
                  <a:srgbClr val="000000"/>
                </a:solidFill>
              </a:rPr>
              <a:t> folded data</a:t>
            </a:r>
          </a:p>
          <a:p>
            <a:pPr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&lt;BAND&gt; - </a:t>
            </a:r>
            <a:r>
              <a:rPr lang="en-US" dirty="0" smtClean="0">
                <a:solidFill>
                  <a:srgbClr val="000000"/>
                </a:solidFill>
              </a:rPr>
              <a:t>description of </a:t>
            </a:r>
            <a:r>
              <a:rPr lang="en-US" dirty="0" err="1" smtClean="0">
                <a:solidFill>
                  <a:srgbClr val="000000"/>
                </a:solidFill>
              </a:rPr>
              <a:t>bandpasses</a:t>
            </a:r>
            <a:r>
              <a:rPr lang="en-US" dirty="0" smtClean="0">
                <a:solidFill>
                  <a:srgbClr val="000000"/>
                </a:solidFill>
              </a:rPr>
              <a:t> used, allowing multi-</a:t>
            </a:r>
            <a:r>
              <a:rPr lang="en-US" dirty="0" err="1" smtClean="0">
                <a:solidFill>
                  <a:srgbClr val="000000"/>
                </a:solidFill>
              </a:rPr>
              <a:t>bp</a:t>
            </a:r>
            <a:r>
              <a:rPr lang="en-US" dirty="0" smtClean="0">
                <a:solidFill>
                  <a:srgbClr val="000000"/>
                </a:solidFill>
              </a:rPr>
              <a:t> data in same document</a:t>
            </a:r>
          </a:p>
          <a:p>
            <a:pPr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&lt;FIELD&gt; - </a:t>
            </a:r>
            <a:r>
              <a:rPr lang="en-US" dirty="0" smtClean="0">
                <a:solidFill>
                  <a:srgbClr val="000000"/>
                </a:solidFill>
              </a:rPr>
              <a:t>UCD references to fields used</a:t>
            </a:r>
          </a:p>
          <a:p>
            <a:pPr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&lt;SERIES&gt; - </a:t>
            </a:r>
            <a:r>
              <a:rPr lang="en-US" dirty="0" smtClean="0"/>
              <a:t>one or more &lt;ELEM&gt; containing the data itself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&lt;TIMESYS&gt;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&lt;TIMESYS&gt;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&lt;</a:t>
            </a:r>
            <a:r>
              <a:rPr lang="en-US" sz="1800" dirty="0" err="1" smtClean="0">
                <a:latin typeface="Courier"/>
                <a:cs typeface="Courier"/>
              </a:rPr>
              <a:t>TimeType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time;pos.frame;pos.heliocentric</a:t>
            </a:r>
            <a:r>
              <a:rPr lang="en-US" sz="1800" dirty="0" smtClean="0">
                <a:latin typeface="Courier"/>
                <a:cs typeface="Courier"/>
              </a:rPr>
              <a:t>" unit="day"&gt;</a:t>
            </a:r>
            <a:r>
              <a:rPr lang="en-US" sz="1800" dirty="0" err="1" smtClean="0">
                <a:latin typeface="Courier"/>
                <a:cs typeface="Courier"/>
              </a:rPr>
              <a:t>hjd</a:t>
            </a:r>
            <a:r>
              <a:rPr lang="en-US" sz="1800" dirty="0" smtClean="0">
                <a:latin typeface="Courier"/>
                <a:cs typeface="Courier"/>
              </a:rPr>
              <a:t>&lt;/</a:t>
            </a:r>
            <a:r>
              <a:rPr lang="en-US" sz="1800" dirty="0" err="1" smtClean="0">
                <a:latin typeface="Courier"/>
                <a:cs typeface="Courier"/>
              </a:rPr>
              <a:t>TimeType</a:t>
            </a:r>
            <a:r>
              <a:rPr lang="en-US" sz="1800" dirty="0" smtClean="0">
                <a:latin typeface="Courier"/>
                <a:cs typeface="Courier"/>
              </a:rPr>
              <a:t>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&lt;</a:t>
            </a:r>
            <a:r>
              <a:rPr lang="en-US" sz="1800" dirty="0" err="1" smtClean="0">
                <a:latin typeface="Courier"/>
                <a:cs typeface="Courier"/>
              </a:rPr>
              <a:t>TimeZero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time.epoch;arith.zp</a:t>
            </a:r>
            <a:r>
              <a:rPr lang="en-US" sz="1800" dirty="0" smtClean="0">
                <a:latin typeface="Courier"/>
                <a:cs typeface="Courier"/>
              </a:rPr>
              <a:t>" unit="day"&gt;0&lt;/</a:t>
            </a:r>
            <a:r>
              <a:rPr lang="en-US" sz="1800" dirty="0" err="1" smtClean="0">
                <a:latin typeface="Courier"/>
                <a:cs typeface="Courier"/>
              </a:rPr>
              <a:t>TimeZero</a:t>
            </a:r>
            <a:r>
              <a:rPr lang="en-US" sz="1800" dirty="0" smtClean="0">
                <a:latin typeface="Courier"/>
                <a:cs typeface="Courier"/>
              </a:rPr>
              <a:t>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&lt;!-- describe the progress of the time axis --&gt;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&lt;</a:t>
            </a:r>
            <a:r>
              <a:rPr lang="en-US" sz="1800" dirty="0" err="1" smtClean="0">
                <a:latin typeface="Courier"/>
                <a:cs typeface="Courier"/>
              </a:rPr>
              <a:t>TimeUnits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='</a:t>
            </a:r>
            <a:r>
              <a:rPr lang="en-US" sz="1800" dirty="0" err="1" smtClean="0">
                <a:latin typeface="Courier"/>
                <a:cs typeface="Courier"/>
              </a:rPr>
              <a:t>time.epoch</a:t>
            </a:r>
            <a:r>
              <a:rPr lang="en-US" sz="1800" dirty="0" smtClean="0">
                <a:latin typeface="Courier"/>
                <a:cs typeface="Courier"/>
              </a:rPr>
              <a:t>' </a:t>
            </a:r>
            <a:r>
              <a:rPr lang="en-US" sz="1800" dirty="0" err="1" smtClean="0">
                <a:latin typeface="Courier"/>
                <a:cs typeface="Courier"/>
              </a:rPr>
              <a:t>datatype</a:t>
            </a:r>
            <a:r>
              <a:rPr lang="en-US" sz="1800" dirty="0" smtClean="0">
                <a:latin typeface="Courier"/>
                <a:cs typeface="Courier"/>
              </a:rPr>
              <a:t>='float' unit='day' /&gt;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&lt;</a:t>
            </a:r>
            <a:r>
              <a:rPr lang="en-US" sz="1800" dirty="0" err="1" smtClean="0">
                <a:latin typeface="Courier"/>
                <a:cs typeface="Courier"/>
              </a:rPr>
              <a:t>TimeWidthDefault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time.period</a:t>
            </a:r>
            <a:r>
              <a:rPr lang="en-US" sz="1800" dirty="0" smtClean="0">
                <a:latin typeface="Courier"/>
                <a:cs typeface="Courier"/>
              </a:rPr>
              <a:t>" unit="seconds"&gt;10.0&lt;/</a:t>
            </a:r>
            <a:r>
              <a:rPr lang="en-US" sz="1800" dirty="0" err="1" smtClean="0">
                <a:latin typeface="Courier"/>
                <a:cs typeface="Courier"/>
              </a:rPr>
              <a:t>TimeWidthDefault</a:t>
            </a:r>
            <a:r>
              <a:rPr lang="en-US" sz="1800" dirty="0" smtClean="0">
                <a:latin typeface="Courier"/>
                <a:cs typeface="Courier"/>
              </a:rPr>
              <a:t>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&lt;</a:t>
            </a:r>
            <a:r>
              <a:rPr lang="en-US" sz="1800" dirty="0" err="1" smtClean="0">
                <a:latin typeface="Courier"/>
                <a:cs typeface="Courier"/>
              </a:rPr>
              <a:t>TimeSystem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frame.time.scale</a:t>
            </a:r>
            <a:r>
              <a:rPr lang="en-US" sz="1800" dirty="0" smtClean="0">
                <a:latin typeface="Courier"/>
                <a:cs typeface="Courier"/>
              </a:rPr>
              <a:t>"&gt;UTC&lt;/</a:t>
            </a:r>
            <a:r>
              <a:rPr lang="en-US" sz="1800" dirty="0" err="1" smtClean="0">
                <a:latin typeface="Courier"/>
                <a:cs typeface="Courier"/>
              </a:rPr>
              <a:t>TimeSystem</a:t>
            </a:r>
            <a:r>
              <a:rPr lang="en-US" sz="1800" dirty="0" smtClean="0">
                <a:latin typeface="Courier"/>
                <a:cs typeface="Courier"/>
              </a:rPr>
              <a:t>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&lt;/TIMESYS&gt;</a:t>
            </a:r>
            <a:endParaRPr lang="en-US" sz="18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&lt;BAND&gt; and &lt;FIELD&gt;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1800" dirty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&lt;BAND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instr.filter;em.opt</a:t>
            </a:r>
            <a:r>
              <a:rPr lang="en-US" sz="1800" dirty="0" smtClean="0">
                <a:latin typeface="Courier"/>
                <a:cs typeface="Courier"/>
              </a:rPr>
              <a:t>" </a:t>
            </a:r>
            <a:r>
              <a:rPr lang="en-US" sz="1800" dirty="0" err="1" smtClean="0">
                <a:latin typeface="Courier"/>
                <a:cs typeface="Courier"/>
              </a:rPr>
              <a:t>bandid</a:t>
            </a:r>
            <a:r>
              <a:rPr lang="en-US" sz="1800" dirty="0" smtClean="0">
                <a:latin typeface="Courier"/>
                <a:cs typeface="Courier"/>
              </a:rPr>
              <a:t>="I" description="This is the Johnson-Cousins I-band"&gt;I&lt;/BAND&gt;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&lt;BAND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instr.filter;em.opt</a:t>
            </a:r>
            <a:r>
              <a:rPr lang="en-US" sz="1800" dirty="0" smtClean="0">
                <a:latin typeface="Courier"/>
                <a:cs typeface="Courier"/>
              </a:rPr>
              <a:t>" </a:t>
            </a:r>
            <a:r>
              <a:rPr lang="en-US" sz="1800" dirty="0" err="1" smtClean="0">
                <a:latin typeface="Courier"/>
                <a:cs typeface="Courier"/>
              </a:rPr>
              <a:t>bandid</a:t>
            </a:r>
            <a:r>
              <a:rPr lang="en-US" sz="1800" dirty="0" smtClean="0">
                <a:latin typeface="Courier"/>
                <a:cs typeface="Courier"/>
              </a:rPr>
              <a:t>="V"&gt;V&lt;/BAND&gt;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&lt;FIELD </a:t>
            </a:r>
            <a:r>
              <a:rPr lang="en-US" sz="1800" dirty="0" err="1" smtClean="0">
                <a:latin typeface="Courier"/>
                <a:cs typeface="Courier"/>
              </a:rPr>
              <a:t>fld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imag</a:t>
            </a:r>
            <a:r>
              <a:rPr lang="en-US" sz="1800" dirty="0" smtClean="0">
                <a:latin typeface="Courier"/>
                <a:cs typeface="Courier"/>
              </a:rPr>
              <a:t>" </a:t>
            </a:r>
            <a:r>
              <a:rPr lang="en-US" sz="1800" dirty="0" err="1" smtClean="0">
                <a:latin typeface="Courier"/>
                <a:cs typeface="Courier"/>
              </a:rPr>
              <a:t>bandid</a:t>
            </a:r>
            <a:r>
              <a:rPr lang="en-US" sz="1800" dirty="0" smtClean="0">
                <a:latin typeface="Courier"/>
                <a:cs typeface="Courier"/>
              </a:rPr>
              <a:t>="I"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opt;phot;i</a:t>
            </a:r>
            <a:r>
              <a:rPr lang="en-US" sz="1800" dirty="0" smtClean="0">
                <a:latin typeface="Courier"/>
                <a:cs typeface="Courier"/>
              </a:rPr>
              <a:t>" </a:t>
            </a:r>
            <a:r>
              <a:rPr lang="en-US" sz="1800" dirty="0" err="1" smtClean="0">
                <a:latin typeface="Courier"/>
                <a:cs typeface="Courier"/>
              </a:rPr>
              <a:t>datatype</a:t>
            </a:r>
            <a:r>
              <a:rPr lang="en-US" sz="1800" dirty="0" smtClean="0">
                <a:latin typeface="Courier"/>
                <a:cs typeface="Courier"/>
              </a:rPr>
              <a:t>="float" unit="</a:t>
            </a:r>
            <a:r>
              <a:rPr lang="en-US" sz="1800" dirty="0" err="1" smtClean="0">
                <a:latin typeface="Courier"/>
                <a:cs typeface="Courier"/>
              </a:rPr>
              <a:t>mag</a:t>
            </a:r>
            <a:r>
              <a:rPr lang="en-US" sz="1800" dirty="0" smtClean="0">
                <a:latin typeface="Courier"/>
                <a:cs typeface="Courier"/>
              </a:rPr>
              <a:t>"&gt;I-band photometry&lt;/FIELD&gt;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&lt;FIELD </a:t>
            </a:r>
            <a:r>
              <a:rPr lang="en-US" sz="1800" dirty="0" err="1" smtClean="0">
                <a:latin typeface="Courier"/>
                <a:cs typeface="Courier"/>
              </a:rPr>
              <a:t>fld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vmag</a:t>
            </a:r>
            <a:r>
              <a:rPr lang="en-US" sz="1800" dirty="0" smtClean="0">
                <a:latin typeface="Courier"/>
                <a:cs typeface="Courier"/>
              </a:rPr>
              <a:t>" </a:t>
            </a:r>
            <a:r>
              <a:rPr lang="en-US" sz="1800" dirty="0" err="1" smtClean="0">
                <a:latin typeface="Courier"/>
                <a:cs typeface="Courier"/>
              </a:rPr>
              <a:t>bandid</a:t>
            </a:r>
            <a:r>
              <a:rPr lang="en-US" sz="1800" dirty="0" smtClean="0">
                <a:latin typeface="Courier"/>
                <a:cs typeface="Courier"/>
              </a:rPr>
              <a:t>="V" </a:t>
            </a:r>
            <a:r>
              <a:rPr lang="en-US" sz="1800" dirty="0" err="1" smtClean="0">
                <a:latin typeface="Courier"/>
                <a:cs typeface="Courier"/>
              </a:rPr>
              <a:t>ucd</a:t>
            </a:r>
            <a:r>
              <a:rPr lang="en-US" sz="1800" dirty="0" smtClean="0">
                <a:latin typeface="Courier"/>
                <a:cs typeface="Courier"/>
              </a:rPr>
              <a:t>="</a:t>
            </a:r>
            <a:r>
              <a:rPr lang="en-US" sz="1800" dirty="0" err="1" smtClean="0">
                <a:latin typeface="Courier"/>
                <a:cs typeface="Courier"/>
              </a:rPr>
              <a:t>opt;phot;v</a:t>
            </a:r>
            <a:r>
              <a:rPr lang="en-US" sz="1800" dirty="0" smtClean="0">
                <a:latin typeface="Courier"/>
                <a:cs typeface="Courier"/>
              </a:rPr>
              <a:t>" </a:t>
            </a:r>
            <a:r>
              <a:rPr lang="en-US" sz="1800" dirty="0" err="1" smtClean="0">
                <a:latin typeface="Courier"/>
                <a:cs typeface="Courier"/>
              </a:rPr>
              <a:t>datatype</a:t>
            </a:r>
            <a:r>
              <a:rPr lang="en-US" sz="1800" dirty="0" smtClean="0">
                <a:latin typeface="Courier"/>
                <a:cs typeface="Courier"/>
              </a:rPr>
              <a:t>="float" unit="</a:t>
            </a:r>
            <a:r>
              <a:rPr lang="en-US" sz="1800" dirty="0" err="1" smtClean="0">
                <a:latin typeface="Courier"/>
                <a:cs typeface="Courier"/>
              </a:rPr>
              <a:t>mag</a:t>
            </a:r>
            <a:r>
              <a:rPr lang="en-US" sz="1800" dirty="0" smtClean="0">
                <a:latin typeface="Courier"/>
                <a:cs typeface="Courier"/>
              </a:rPr>
              <a:t>"&gt;V-band photometry&lt;/FIELD&gt;</a:t>
            </a:r>
            <a:endParaRPr lang="en-US" sz="18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&lt;SERIES&gt;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1113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&lt;SERIES&gt;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&lt;ELEM&gt;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&lt;TIME&gt;&lt;T&gt;2448919.8&lt;/T&gt;&lt;/TIME&gt;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&lt;MAG </a:t>
            </a:r>
            <a:r>
              <a:rPr lang="en-US" sz="1600" dirty="0" err="1" smtClean="0">
                <a:latin typeface="Courier"/>
                <a:cs typeface="Courier"/>
              </a:rPr>
              <a:t>fld</a:t>
            </a:r>
            <a:r>
              <a:rPr lang="en-US" sz="1600" dirty="0" smtClean="0">
                <a:latin typeface="Courier"/>
                <a:cs typeface="Courier"/>
              </a:rPr>
              <a:t>="</a:t>
            </a:r>
            <a:r>
              <a:rPr lang="en-US" sz="1600" dirty="0" err="1" smtClean="0">
                <a:latin typeface="Courier"/>
                <a:cs typeface="Courier"/>
              </a:rPr>
              <a:t>imag</a:t>
            </a:r>
            <a:r>
              <a:rPr lang="en-US" sz="1600" dirty="0" smtClean="0">
                <a:latin typeface="Courier"/>
                <a:cs typeface="Courier"/>
              </a:rPr>
              <a:t>"&gt;&lt;VAL&gt;17.535&lt;/VAL&gt;&lt;ERR&gt;0.03&lt;/ERR&gt;&lt;/MAG&gt;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&lt;MAG </a:t>
            </a:r>
            <a:r>
              <a:rPr lang="en-US" sz="1600" dirty="0" err="1" smtClean="0">
                <a:latin typeface="Courier"/>
                <a:cs typeface="Courier"/>
              </a:rPr>
              <a:t>fld</a:t>
            </a:r>
            <a:r>
              <a:rPr lang="en-US" sz="1600" dirty="0" smtClean="0">
                <a:latin typeface="Courier"/>
                <a:cs typeface="Courier"/>
              </a:rPr>
              <a:t>="</a:t>
            </a:r>
            <a:r>
              <a:rPr lang="en-US" sz="1600" dirty="0" err="1" smtClean="0">
                <a:latin typeface="Courier"/>
                <a:cs typeface="Courier"/>
              </a:rPr>
              <a:t>vmag</a:t>
            </a:r>
            <a:r>
              <a:rPr lang="en-US" sz="1600" dirty="0" smtClean="0">
                <a:latin typeface="Courier"/>
                <a:cs typeface="Courier"/>
              </a:rPr>
              <a:t>"&gt;&lt;VAL&gt;17.327&lt;/VAL&gt;&lt;ERR&gt;0.03&lt;/ERR&gt;&lt;/MAG&gt;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&lt;/ELEM&gt;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&lt;ELEM&gt;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&lt;TIME&gt;2448920.72&lt;/T&gt;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&lt;MAG </a:t>
            </a:r>
            <a:r>
              <a:rPr lang="en-US" sz="1600" dirty="0" err="1" smtClean="0">
                <a:latin typeface="Courier"/>
                <a:cs typeface="Courier"/>
              </a:rPr>
              <a:t>fld</a:t>
            </a:r>
            <a:r>
              <a:rPr lang="en-US" sz="1600" dirty="0" smtClean="0">
                <a:latin typeface="Courier"/>
                <a:cs typeface="Courier"/>
              </a:rPr>
              <a:t>="</a:t>
            </a:r>
            <a:r>
              <a:rPr lang="en-US" sz="1600" dirty="0" err="1" smtClean="0">
                <a:latin typeface="Courier"/>
                <a:cs typeface="Courier"/>
              </a:rPr>
              <a:t>vmag</a:t>
            </a:r>
            <a:r>
              <a:rPr lang="en-US" sz="1600" dirty="0" smtClean="0">
                <a:latin typeface="Courier"/>
                <a:cs typeface="Courier"/>
              </a:rPr>
              <a:t>"&gt;&lt;VAL&gt;17.37&lt;/VAL&gt;&lt;ERR&gt;0.036&lt;/ERR&gt;&lt;/MAG&gt;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&lt;/ELEM&gt;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&lt;ELEM&gt;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&lt;TIME&gt;&lt;T&gt;2448922.82&lt;/T&gt;&lt;/TIME&gt;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&lt;MAG </a:t>
            </a:r>
            <a:r>
              <a:rPr lang="en-US" sz="1600" dirty="0" err="1" smtClean="0">
                <a:latin typeface="Courier"/>
                <a:cs typeface="Courier"/>
              </a:rPr>
              <a:t>fld</a:t>
            </a:r>
            <a:r>
              <a:rPr lang="en-US" sz="1600" dirty="0" smtClean="0">
                <a:latin typeface="Courier"/>
                <a:cs typeface="Courier"/>
              </a:rPr>
              <a:t>="</a:t>
            </a:r>
            <a:r>
              <a:rPr lang="en-US" sz="1600" dirty="0" err="1" smtClean="0">
                <a:latin typeface="Courier"/>
                <a:cs typeface="Courier"/>
              </a:rPr>
              <a:t>imag</a:t>
            </a:r>
            <a:r>
              <a:rPr lang="en-US" sz="1600" dirty="0" smtClean="0">
                <a:latin typeface="Courier"/>
                <a:cs typeface="Courier"/>
              </a:rPr>
              <a:t>"&gt;&lt;VAL&gt;17.697&lt;/VAL&gt;&lt;/MAG&gt;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&lt;MAG </a:t>
            </a:r>
            <a:r>
              <a:rPr lang="en-US" sz="1600" dirty="0" err="1" smtClean="0">
                <a:latin typeface="Courier"/>
                <a:cs typeface="Courier"/>
              </a:rPr>
              <a:t>fld</a:t>
            </a:r>
            <a:r>
              <a:rPr lang="en-US" sz="1600" dirty="0" smtClean="0">
                <a:latin typeface="Courier"/>
                <a:cs typeface="Courier"/>
              </a:rPr>
              <a:t>="</a:t>
            </a:r>
            <a:r>
              <a:rPr lang="en-US" sz="1600" dirty="0" err="1" smtClean="0">
                <a:latin typeface="Courier"/>
                <a:cs typeface="Courier"/>
              </a:rPr>
              <a:t>vmag</a:t>
            </a:r>
            <a:r>
              <a:rPr lang="en-US" sz="1600" dirty="0" smtClean="0">
                <a:latin typeface="Courier"/>
                <a:cs typeface="Courier"/>
              </a:rPr>
              <a:t>"&gt;&lt;VAL&gt;17.424&lt;/VAL&gt;&lt;/MAG&gt;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&lt;/ELEM&gt;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&lt;/SERIES&gt;</a:t>
            </a:r>
            <a:endParaRPr lang="en-US" sz="16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SimpleTimeSeries</a:t>
            </a:r>
            <a:r>
              <a:rPr lang="en-US" dirty="0" smtClean="0"/>
              <a:t> meets all of the IVOA science use cases for time series except for those where time is not the dependent variable, e.g., frequency with </a:t>
            </a:r>
            <a:r>
              <a:rPr lang="en-US" dirty="0" err="1" smtClean="0"/>
              <a:t>astroseismology</a:t>
            </a:r>
            <a:r>
              <a:rPr lang="en-US" dirty="0" smtClean="0"/>
              <a:t> data. </a:t>
            </a:r>
          </a:p>
          <a:p>
            <a:r>
              <a:rPr lang="en-US" dirty="0" err="1" smtClean="0"/>
              <a:t>SimpleTimeSeries</a:t>
            </a:r>
            <a:r>
              <a:rPr lang="en-US" dirty="0" smtClean="0"/>
              <a:t> cannot be used to represent power spectra. </a:t>
            </a:r>
          </a:p>
          <a:p>
            <a:r>
              <a:rPr lang="en-US" dirty="0" smtClean="0"/>
              <a:t>However, it can be argued that both of these are really spectra and so the Spectral DM serializations should be used to represent such data rather than a time series.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IVOA DM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See Sec 3 of STS Note for details</a:t>
            </a:r>
          </a:p>
          <a:p>
            <a:r>
              <a:rPr lang="en-US" dirty="0" smtClean="0"/>
              <a:t>However, generally good agreement in mapping</a:t>
            </a:r>
          </a:p>
          <a:p>
            <a:r>
              <a:rPr lang="en-US" dirty="0" smtClean="0"/>
              <a:t>Some issues with Spatial Axis, e.g. STS allows unit differences between values and their errors.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809</Words>
  <Application>Microsoft Macintosh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SimpleTimeSeries Overview</vt:lpstr>
      <vt:lpstr>History and TL;DR</vt:lpstr>
      <vt:lpstr>History and TL;DR</vt:lpstr>
      <vt:lpstr>SimpleTimeSeries</vt:lpstr>
      <vt:lpstr>&lt;TIMESYS&gt;</vt:lpstr>
      <vt:lpstr>&lt;BAND&gt; and &lt;FIELD&gt;</vt:lpstr>
      <vt:lpstr>&lt;SERIES&gt;</vt:lpstr>
      <vt:lpstr>STS Limitations</vt:lpstr>
      <vt:lpstr>IVOA DM Compatibility</vt:lpstr>
      <vt:lpstr>Alternatives</vt:lpstr>
    </vt:vector>
  </TitlesOfParts>
  <Company>NOAO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SimpleTimeSeries Overview</dc:title>
  <dc:creator>Michael Fitzpatrick</dc:creator>
  <cp:lastModifiedBy>Michael Fitzpatrick</cp:lastModifiedBy>
  <cp:revision>2</cp:revision>
  <cp:lastPrinted>2014-10-11T15:32:42Z</cp:lastPrinted>
  <dcterms:created xsi:type="dcterms:W3CDTF">2014-10-11T14:20:06Z</dcterms:created>
  <dcterms:modified xsi:type="dcterms:W3CDTF">2014-10-11T17:27:39Z</dcterms:modified>
</cp:coreProperties>
</file>