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08" r:id="rId1"/>
  </p:sldMasterIdLst>
  <p:notesMasterIdLst>
    <p:notesMasterId r:id="rId11"/>
  </p:notesMasterIdLst>
  <p:handoutMasterIdLst>
    <p:handoutMasterId r:id="rId12"/>
  </p:handoutMasterIdLst>
  <p:sldIdLst>
    <p:sldId id="419" r:id="rId2"/>
    <p:sldId id="443" r:id="rId3"/>
    <p:sldId id="429" r:id="rId4"/>
    <p:sldId id="430" r:id="rId5"/>
    <p:sldId id="431" r:id="rId6"/>
    <p:sldId id="432" r:id="rId7"/>
    <p:sldId id="444" r:id="rId8"/>
    <p:sldId id="446" r:id="rId9"/>
    <p:sldId id="445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63B86"/>
    <a:srgbClr val="CD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4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F997CFC8-1496-1949-BB90-92715C8B8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37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291F2425-CC4E-4C45-AD79-7E3E32B54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3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VAO_large_w_word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5725"/>
            <a:ext cx="30480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 userDrawn="1"/>
        </p:nvSpPr>
        <p:spPr bwMode="auto">
          <a:xfrm>
            <a:off x="330200" y="11747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pic>
        <p:nvPicPr>
          <p:cNvPr id="6" name="Picture 6" descr="ivo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19800"/>
            <a:ext cx="596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nasa_logo_sm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6019800"/>
            <a:ext cx="4413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nsf_logo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9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/>
          <p:cNvSpPr txBox="1">
            <a:spLocks noChangeArrowheads="1"/>
          </p:cNvSpPr>
          <p:nvPr userDrawn="1"/>
        </p:nvSpPr>
        <p:spPr bwMode="auto">
          <a:xfrm>
            <a:off x="6629400" y="6400800"/>
            <a:ext cx="219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900">
                <a:solidFill>
                  <a:srgbClr val="7F7F7F"/>
                </a:solidFill>
                <a:latin typeface="Arial Unicode MS" charset="0"/>
                <a:ea typeface="ＭＳ Ｐゴシック" charset="0"/>
                <a:cs typeface="ＭＳ Ｐゴシック" charset="0"/>
              </a:rPr>
              <a:t>The VAO is operated by the VAO, LLC.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25" y="6129338"/>
            <a:ext cx="739775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aui_subpage_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096000"/>
            <a:ext cx="533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4000986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VAO_logo_50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648450"/>
            <a:ext cx="381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7467600" y="6627813"/>
            <a:ext cx="1524000" cy="2317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r">
              <a:defRPr/>
            </a:pPr>
            <a:fld id="{CBE19646-6710-F84A-804E-37E6B42DF36F}" type="datetime4">
              <a:rPr lang="en-US" sz="900" smtClean="0">
                <a:solidFill>
                  <a:srgbClr val="595959"/>
                </a:solidFill>
                <a:latin typeface="Arial" charset="0"/>
              </a:rPr>
              <a:pPr algn="r">
                <a:defRPr/>
              </a:pPr>
              <a:t>October 3, 2012</a:t>
            </a:fld>
            <a:endParaRPr lang="en-US" sz="900" smtClean="0"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3581400" y="6627813"/>
            <a:ext cx="1524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900">
                <a:solidFill>
                  <a:srgbClr val="595959"/>
                </a:solidFill>
                <a:latin typeface="Arial" charset="0"/>
                <a:ea typeface="ＭＳ Ｐゴシック" charset="0"/>
                <a:cs typeface="ＭＳ Ｐゴシック" charset="0"/>
              </a:rPr>
              <a:t>Tom Donaldson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3625" y="-152400"/>
            <a:ext cx="830897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AB07A7-746E-694C-B647-E3FEB65ADB11}" type="slidenum">
              <a:rPr lang="en-US"/>
              <a:pPr>
                <a:defRPr/>
              </a:pPr>
              <a:t>‹#›</a:t>
            </a:fld>
            <a:endParaRPr lang="en-US" sz="900">
              <a:solidFill>
                <a:srgbClr val="1D2C64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31299"/>
      </p:ext>
    </p:extLst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5025" y="174625"/>
            <a:ext cx="76993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295400"/>
            <a:ext cx="77374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7620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99708609-5618-BF4C-8DCB-4A80BA09B364}" type="slidenum">
              <a:rPr lang="en-US"/>
              <a:pPr>
                <a:defRPr/>
              </a:pPr>
              <a:t>‹#›</a:t>
            </a:fld>
            <a:endParaRPr lang="en-US" sz="900">
              <a:solidFill>
                <a:srgbClr val="1D2C6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D2C64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D2C64"/>
          </a:solidFill>
          <a:latin typeface="Arial" pitchFamily="-110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D2C64"/>
          </a:solidFill>
          <a:latin typeface="Arial" pitchFamily="-110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D2C64"/>
          </a:solidFill>
          <a:latin typeface="Arial" pitchFamily="-110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D2C64"/>
          </a:solidFill>
          <a:latin typeface="Arial" pitchFamily="-110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D2C64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D2C64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D2C64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D2C64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0"/>
        <a:buChar char="l"/>
        <a:defRPr sz="24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Symbol" charset="0"/>
        <a:buChar char=""/>
        <a:defRPr sz="20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685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0"/>
        <a:buChar char=""/>
        <a:defRPr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Symbol" charset="0"/>
        <a:buChar char=""/>
        <a:defRPr sz="16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0"/>
        <a:buChar char="l"/>
        <a:defRPr sz="14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1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1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ctrTitle"/>
          </p:nvPr>
        </p:nvSpPr>
        <p:spPr>
          <a:xfrm>
            <a:off x="381000" y="2514600"/>
            <a:ext cx="8307387" cy="87947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Preview Images in SIA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8195" name="Subtitle 7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2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1D2C64"/>
                </a:solidFill>
                <a:ea typeface="ＭＳ Ｐゴシック" charset="0"/>
                <a:cs typeface="+mn-cs"/>
              </a:rPr>
              <a:t>Tom Donaldson</a:t>
            </a:r>
            <a:r>
              <a:rPr lang="en-US" sz="2000" smtClean="0">
                <a:solidFill>
                  <a:srgbClr val="1D2C64"/>
                </a:solidFill>
                <a:ea typeface="ＭＳ Ｐゴシック" charset="0"/>
                <a:cs typeface="+mn-cs"/>
              </a:rPr>
              <a:t>, </a:t>
            </a:r>
            <a:r>
              <a:rPr lang="en-US" sz="2000" smtClean="0">
                <a:solidFill>
                  <a:srgbClr val="1D2C64"/>
                </a:solidFill>
                <a:ea typeface="ＭＳ Ｐゴシック" charset="0"/>
                <a:cs typeface="+mn-cs"/>
              </a:rPr>
              <a:t>STScI</a:t>
            </a:r>
            <a:endParaRPr lang="en-US" sz="2000" dirty="0">
              <a:solidFill>
                <a:srgbClr val="1D2C64"/>
              </a:solidFill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AB07A7-746E-694C-B647-E3FEB65ADB11}" type="slidenum">
              <a:rPr lang="en-US" smtClean="0"/>
              <a:pPr>
                <a:defRPr/>
              </a:pPr>
              <a:t>2</a:t>
            </a:fld>
            <a:endParaRPr lang="en-US" sz="900">
              <a:solidFill>
                <a:srgbClr val="1D2C64"/>
              </a:solidFill>
              <a:latin typeface="Time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620000" cy="99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dirty="0" smtClean="0"/>
              <a:t>Enrich client display possibilities by embedding preview image information in SIA results.</a:t>
            </a:r>
            <a:endParaRPr lang="en-US" sz="2800" dirty="0"/>
          </a:p>
        </p:txBody>
      </p:sp>
      <p:pic>
        <p:nvPicPr>
          <p:cNvPr id="5" name="Picture 4" descr="Screen shot 2012-09-13 at 5.10.17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15"/>
          <a:stretch/>
        </p:blipFill>
        <p:spPr>
          <a:xfrm>
            <a:off x="381000" y="2286000"/>
            <a:ext cx="3797668" cy="1917700"/>
          </a:xfrm>
          <a:prstGeom prst="rect">
            <a:avLst/>
          </a:prstGeom>
        </p:spPr>
      </p:pic>
      <p:pic>
        <p:nvPicPr>
          <p:cNvPr id="6" name="Picture 5" descr="Screen shot 2012-09-13 at 5.05.5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09800"/>
            <a:ext cx="3429000" cy="4200018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038600" y="3429000"/>
            <a:ext cx="1371600" cy="609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287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6CF9B35-3EEC-424B-A2AE-BD0D61DE2045}" type="slidenum">
              <a:rPr lang="en-US" sz="1000">
                <a:solidFill>
                  <a:schemeClr val="tx2"/>
                </a:solidFill>
                <a:latin typeface="Arial" charset="0"/>
              </a:rPr>
              <a:pPr/>
              <a:t>3</a:t>
            </a:fld>
            <a:endParaRPr lang="en-US" sz="900">
              <a:solidFill>
                <a:srgbClr val="1D2C64"/>
              </a:solidFill>
            </a:endParaRPr>
          </a:p>
        </p:txBody>
      </p:sp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Doesn’t SIA Already Support This?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295400"/>
            <a:ext cx="8229600" cy="46482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SIA results can reference any images, including previews.</a:t>
            </a:r>
          </a:p>
          <a:p>
            <a:r>
              <a:rPr lang="en-US" dirty="0" smtClean="0">
                <a:latin typeface="Arial" charset="0"/>
                <a:ea typeface="MS PGothic" charset="0"/>
              </a:rPr>
              <a:t>Shortcomings:</a:t>
            </a:r>
          </a:p>
          <a:p>
            <a:pPr lvl="1"/>
            <a:r>
              <a:rPr lang="en-US" dirty="0" smtClean="0">
                <a:latin typeface="Arial" charset="0"/>
                <a:ea typeface="MS PGothic" charset="0"/>
              </a:rPr>
              <a:t>Most services that currently include preview images only include full-resolution previews.  Not helpful for displaying multiple thumbnail previews.</a:t>
            </a:r>
          </a:p>
          <a:p>
            <a:pPr lvl="1"/>
            <a:r>
              <a:rPr lang="en-US" dirty="0" smtClean="0">
                <a:latin typeface="Arial" charset="0"/>
                <a:ea typeface="MS PGothic" charset="0"/>
              </a:rPr>
              <a:t>Only one image product per line, so supplying a single resolution preview image doubles the result size.</a:t>
            </a:r>
          </a:p>
          <a:p>
            <a:pPr lvl="1"/>
            <a:r>
              <a:rPr lang="en-US" dirty="0" smtClean="0">
                <a:latin typeface="Arial" charset="0"/>
                <a:ea typeface="MS PGothic" charset="0"/>
              </a:rPr>
              <a:t>Given a result row that represents a preview image, there is no standard way to find the “real” image that it’s previewing.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97545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6CF9B35-3EEC-424B-A2AE-BD0D61DE2045}" type="slidenum">
              <a:rPr lang="en-US" sz="1000">
                <a:solidFill>
                  <a:schemeClr val="tx2"/>
                </a:solidFill>
                <a:latin typeface="Arial" charset="0"/>
              </a:rPr>
              <a:pPr/>
              <a:t>4</a:t>
            </a:fld>
            <a:endParaRPr lang="en-US" sz="900">
              <a:solidFill>
                <a:srgbClr val="1D2C64"/>
              </a:solidFill>
            </a:endParaRPr>
          </a:p>
        </p:txBody>
      </p:sp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Goals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295400"/>
            <a:ext cx="7737475" cy="46482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Allow clients to select from multiple different preview sizes to suit their needs.</a:t>
            </a:r>
          </a:p>
          <a:p>
            <a:r>
              <a:rPr lang="en-US" dirty="0" smtClean="0">
                <a:latin typeface="Arial" charset="0"/>
                <a:ea typeface="MS PGothic" charset="0"/>
              </a:rPr>
              <a:t>Make clear the associations between a preview and its “real” image.</a:t>
            </a:r>
          </a:p>
          <a:p>
            <a:r>
              <a:rPr lang="en-US" dirty="0" smtClean="0">
                <a:latin typeface="Arial" charset="0"/>
                <a:ea typeface="MS PGothic" charset="0"/>
              </a:rPr>
              <a:t>Avoid dramatic increase in result size.  (Shrink results if practical.)</a:t>
            </a:r>
          </a:p>
          <a:p>
            <a:r>
              <a:rPr lang="en-US" dirty="0" smtClean="0">
                <a:latin typeface="Arial" charset="0"/>
                <a:ea typeface="MS PGothic" charset="0"/>
              </a:rPr>
              <a:t>Any new convention should be:</a:t>
            </a:r>
          </a:p>
          <a:p>
            <a:pPr lvl="1"/>
            <a:r>
              <a:rPr lang="en-US" dirty="0" smtClean="0">
                <a:latin typeface="Arial" charset="0"/>
                <a:ea typeface="MS PGothic" charset="0"/>
              </a:rPr>
              <a:t>Optional</a:t>
            </a:r>
          </a:p>
          <a:p>
            <a:pPr lvl="1"/>
            <a:r>
              <a:rPr lang="en-US" dirty="0" smtClean="0">
                <a:latin typeface="Arial" charset="0"/>
                <a:ea typeface="MS PGothic" charset="0"/>
              </a:rPr>
              <a:t>Backward compatible</a:t>
            </a:r>
          </a:p>
          <a:p>
            <a:pPr lvl="1"/>
            <a:r>
              <a:rPr lang="en-US" dirty="0" smtClean="0">
                <a:latin typeface="Arial" charset="0"/>
                <a:ea typeface="MS PGothic" charset="0"/>
              </a:rPr>
              <a:t>Fairly easy to implement for data providers</a:t>
            </a:r>
          </a:p>
          <a:p>
            <a:pPr lvl="1"/>
            <a:r>
              <a:rPr lang="en-US" dirty="0" smtClean="0">
                <a:latin typeface="Arial" charset="0"/>
                <a:ea typeface="MS PGothic" charset="0"/>
              </a:rPr>
              <a:t>Fairly easy to use for clients</a:t>
            </a:r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18132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6CF9B35-3EEC-424B-A2AE-BD0D61DE2045}" type="slidenum">
              <a:rPr lang="en-US" sz="1000">
                <a:solidFill>
                  <a:schemeClr val="tx2"/>
                </a:solidFill>
                <a:latin typeface="Arial" charset="0"/>
              </a:rPr>
              <a:pPr/>
              <a:t>5</a:t>
            </a:fld>
            <a:endParaRPr lang="en-US" sz="900">
              <a:solidFill>
                <a:srgbClr val="1D2C64"/>
              </a:solidFill>
            </a:endParaRPr>
          </a:p>
        </p:txBody>
      </p:sp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Suggested Convention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219200"/>
            <a:ext cx="7737475" cy="46482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SIA results would contain one row for each “real” image, a no extra rows for previews.</a:t>
            </a:r>
          </a:p>
          <a:p>
            <a:r>
              <a:rPr lang="en-US" dirty="0" smtClean="0">
                <a:latin typeface="Arial" charset="0"/>
                <a:ea typeface="MS PGothic" charset="0"/>
              </a:rPr>
              <a:t>Additional elements would be added to tell the client how to access the previews. </a:t>
            </a:r>
            <a:r>
              <a:rPr lang="en-US" sz="2400" dirty="0" smtClean="0">
                <a:latin typeface="Arial" charset="0"/>
                <a:ea typeface="MS PGothic" charset="0"/>
              </a:rPr>
              <a:t>&lt;</a:t>
            </a:r>
            <a:r>
              <a:rPr lang="en-US" sz="2400" dirty="0" smtClean="0">
                <a:latin typeface="Arial" charset="0"/>
                <a:ea typeface="MS PGothic" charset="0"/>
              </a:rPr>
              <a:t>LINK&gt; element(s) in table metadata (*</a:t>
            </a:r>
            <a:r>
              <a:rPr lang="en-US" sz="2400" dirty="0" smtClean="0">
                <a:latin typeface="Arial" charset="0"/>
                <a:ea typeface="MS PGothic" charset="0"/>
              </a:rPr>
              <a:t>)</a:t>
            </a:r>
          </a:p>
          <a:p>
            <a:r>
              <a:rPr lang="en-US" sz="2800" dirty="0" smtClean="0">
                <a:latin typeface="Arial" charset="0"/>
                <a:ea typeface="MS PGothic" charset="0"/>
              </a:rPr>
              <a:t> </a:t>
            </a:r>
            <a:r>
              <a:rPr lang="en-US" dirty="0" smtClean="0">
                <a:latin typeface="Arial" charset="0"/>
                <a:ea typeface="MS PGothic" charset="0"/>
              </a:rPr>
              <a:t>Standardize 5 preview sizes:</a:t>
            </a:r>
          </a:p>
          <a:p>
            <a:pPr marL="0" indent="0">
              <a:spcBef>
                <a:spcPts val="1776"/>
              </a:spcBef>
              <a:buSzPct val="100000"/>
              <a:buNone/>
            </a:pPr>
            <a:endParaRPr lang="en-US" dirty="0" smtClean="0">
              <a:latin typeface="Arial" charset="0"/>
              <a:ea typeface="MS PGothic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03413"/>
              </p:ext>
            </p:extLst>
          </p:nvPr>
        </p:nvGraphicFramePr>
        <p:xfrm>
          <a:off x="1447800" y="4114800"/>
          <a:ext cx="6096000" cy="184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Thumbnail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128x128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256x256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512x512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1024x1024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r>
                        <a:rPr lang="en-US" baseline="0" dirty="0" smtClean="0"/>
                        <a:t> image resolution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06014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6CF9B35-3EEC-424B-A2AE-BD0D61DE2045}" type="slidenum">
              <a:rPr lang="en-US" sz="1000">
                <a:solidFill>
                  <a:schemeClr val="tx2"/>
                </a:solidFill>
                <a:latin typeface="Arial" charset="0"/>
              </a:rPr>
              <a:pPr/>
              <a:t>6</a:t>
            </a:fld>
            <a:endParaRPr lang="en-US" sz="900">
              <a:solidFill>
                <a:srgbClr val="1D2C64"/>
              </a:solidFill>
            </a:endParaRPr>
          </a:p>
        </p:txBody>
      </p:sp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&lt;</a:t>
            </a:r>
            <a:r>
              <a:rPr lang="en-US" dirty="0" smtClean="0">
                <a:latin typeface="Arial" charset="0"/>
                <a:ea typeface="MS PGothic" charset="0"/>
              </a:rPr>
              <a:t>LINK&gt; Element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295400"/>
            <a:ext cx="7737475" cy="464820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&lt;LINK&gt; elements in table metadata define templates URL for accessing previews.</a:t>
            </a:r>
          </a:p>
          <a:p>
            <a:r>
              <a:rPr lang="en-US" dirty="0" smtClean="0">
                <a:latin typeface="Arial" charset="0"/>
                <a:ea typeface="MS PGothic" charset="0"/>
              </a:rPr>
              <a:t>Column values substituted into template URL for retrieving the specific preview.  (Extension suggested in  appendix A.1. of VO Table document.)</a:t>
            </a:r>
          </a:p>
          <a:p>
            <a:r>
              <a:rPr lang="en-US" dirty="0" smtClean="0">
                <a:latin typeface="Arial" charset="0"/>
                <a:ea typeface="MS PGothic" charset="0"/>
              </a:rPr>
              <a:t>Two options for specifying size:</a:t>
            </a:r>
          </a:p>
          <a:p>
            <a:pPr lvl="1"/>
            <a:r>
              <a:rPr lang="en-US" dirty="0" smtClean="0">
                <a:latin typeface="Arial" charset="0"/>
                <a:ea typeface="MS PGothic" charset="0"/>
              </a:rPr>
              <a:t>One LINK per available size (*)</a:t>
            </a:r>
          </a:p>
          <a:p>
            <a:pPr lvl="1"/>
            <a:r>
              <a:rPr lang="en-US" dirty="0" smtClean="0">
                <a:latin typeface="Arial" charset="0"/>
                <a:ea typeface="MS PGothic" charset="0"/>
              </a:rPr>
              <a:t>One LINK total, with size specified as a URL parameter</a:t>
            </a:r>
          </a:p>
          <a:p>
            <a:pPr lvl="2"/>
            <a:r>
              <a:rPr lang="en-US" dirty="0" smtClean="0">
                <a:latin typeface="Arial" charset="0"/>
                <a:ea typeface="MS PGothic" charset="0"/>
              </a:rPr>
              <a:t>Would require additional info somewhere to indicate which sizes are available.</a:t>
            </a:r>
          </a:p>
          <a:p>
            <a:endParaRPr lang="en-US" dirty="0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42129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6CF9B35-3EEC-424B-A2AE-BD0D61DE2045}" type="slidenum">
              <a:rPr lang="en-US" sz="1000">
                <a:solidFill>
                  <a:schemeClr val="tx2"/>
                </a:solidFill>
                <a:latin typeface="Arial" charset="0"/>
              </a:rPr>
              <a:pPr/>
              <a:t>7</a:t>
            </a:fld>
            <a:endParaRPr lang="en-US" sz="900">
              <a:solidFill>
                <a:srgbClr val="1D2C64"/>
              </a:solidFill>
            </a:endParaRPr>
          </a:p>
        </p:txBody>
      </p:sp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&lt;</a:t>
            </a:r>
            <a:r>
              <a:rPr lang="en-US" dirty="0" smtClean="0">
                <a:latin typeface="Arial" charset="0"/>
                <a:ea typeface="MS PGothic" charset="0"/>
              </a:rPr>
              <a:t>LINK&gt; </a:t>
            </a:r>
            <a:r>
              <a:rPr lang="en-US" dirty="0" smtClean="0">
                <a:latin typeface="Arial" charset="0"/>
                <a:ea typeface="MS PGothic" charset="0"/>
              </a:rPr>
              <a:t>Element – Example 1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990600"/>
            <a:ext cx="1594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828589"/>
              </p:ext>
            </p:extLst>
          </p:nvPr>
        </p:nvGraphicFramePr>
        <p:xfrm>
          <a:off x="152400" y="1524000"/>
          <a:ext cx="8856080" cy="5060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3" imgW="6400800" imgH="3657600" progId="Word.Document.12">
                  <p:embed/>
                </p:oleObj>
              </mc:Choice>
              <mc:Fallback>
                <p:oleObj name="Document" r:id="rId3" imgW="6400800" imgH="3657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524000"/>
                        <a:ext cx="8856080" cy="5060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68530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6CF9B35-3EEC-424B-A2AE-BD0D61DE2045}" type="slidenum">
              <a:rPr lang="en-US" sz="1000">
                <a:solidFill>
                  <a:schemeClr val="tx2"/>
                </a:solidFill>
                <a:latin typeface="Arial" charset="0"/>
              </a:rPr>
              <a:pPr/>
              <a:t>8</a:t>
            </a:fld>
            <a:endParaRPr lang="en-US" sz="900">
              <a:solidFill>
                <a:srgbClr val="1D2C64"/>
              </a:solidFill>
            </a:endParaRPr>
          </a:p>
        </p:txBody>
      </p:sp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&lt;</a:t>
            </a:r>
            <a:r>
              <a:rPr lang="en-US" dirty="0" smtClean="0">
                <a:latin typeface="Arial" charset="0"/>
                <a:ea typeface="MS PGothic" charset="0"/>
              </a:rPr>
              <a:t>LINK&gt; </a:t>
            </a:r>
            <a:r>
              <a:rPr lang="en-US" dirty="0" smtClean="0">
                <a:latin typeface="Arial" charset="0"/>
                <a:ea typeface="MS PGothic" charset="0"/>
              </a:rPr>
              <a:t>Element – Example 2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295400"/>
            <a:ext cx="1594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213835"/>
              </p:ext>
            </p:extLst>
          </p:nvPr>
        </p:nvGraphicFramePr>
        <p:xfrm>
          <a:off x="228600" y="2133600"/>
          <a:ext cx="876226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6400800" imgH="2616200" progId="Word.Document.12">
                  <p:embed/>
                </p:oleObj>
              </mc:Choice>
              <mc:Fallback>
                <p:oleObj name="Document" r:id="rId3" imgW="6400800" imgH="2616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133600"/>
                        <a:ext cx="876226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40058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86CF9B35-3EEC-424B-A2AE-BD0D61DE2045}" type="slidenum">
              <a:rPr lang="en-US" sz="1000">
                <a:solidFill>
                  <a:schemeClr val="tx2"/>
                </a:solidFill>
                <a:latin typeface="Arial" charset="0"/>
              </a:rPr>
              <a:pPr/>
              <a:t>9</a:t>
            </a:fld>
            <a:endParaRPr lang="en-US" sz="900">
              <a:solidFill>
                <a:srgbClr val="1D2C64"/>
              </a:solidFill>
            </a:endParaRPr>
          </a:p>
        </p:txBody>
      </p:sp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&lt;</a:t>
            </a:r>
            <a:r>
              <a:rPr lang="en-US" dirty="0" smtClean="0">
                <a:latin typeface="Arial" charset="0"/>
                <a:ea typeface="MS PGothic" charset="0"/>
              </a:rPr>
              <a:t>LINK&gt; </a:t>
            </a:r>
            <a:r>
              <a:rPr lang="en-US" dirty="0" smtClean="0">
                <a:latin typeface="Arial" charset="0"/>
                <a:ea typeface="MS PGothic" charset="0"/>
              </a:rPr>
              <a:t>Element – other examples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295400"/>
            <a:ext cx="221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examples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468495"/>
              </p:ext>
            </p:extLst>
          </p:nvPr>
        </p:nvGraphicFramePr>
        <p:xfrm>
          <a:off x="94168" y="2362200"/>
          <a:ext cx="9019309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Document" r:id="rId3" imgW="6400800" imgH="1676400" progId="Word.Document.12">
                  <p:embed/>
                </p:oleObj>
              </mc:Choice>
              <mc:Fallback>
                <p:oleObj name="Document" r:id="rId3" imgW="6400800" imgH="167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168" y="2362200"/>
                        <a:ext cx="9019309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17272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3_Expo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6005</TotalTime>
  <Words>360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3_Expo</vt:lpstr>
      <vt:lpstr>Document</vt:lpstr>
      <vt:lpstr>Microsoft Word Document</vt:lpstr>
      <vt:lpstr>Preview Images in SIA</vt:lpstr>
      <vt:lpstr>Motivation</vt:lpstr>
      <vt:lpstr>Doesn’t SIA Already Support This?</vt:lpstr>
      <vt:lpstr>Goals</vt:lpstr>
      <vt:lpstr>Suggested Convention</vt:lpstr>
      <vt:lpstr>&lt;LINK&gt; Element</vt:lpstr>
      <vt:lpstr>&lt;LINK&gt; Element – Example 1</vt:lpstr>
      <vt:lpstr>&lt;LINK&gt; Element – Example 2</vt:lpstr>
      <vt:lpstr>&lt;LINK&gt; Element – other examples</vt:lpstr>
    </vt:vector>
  </TitlesOfParts>
  <Company>STScI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Wildt</dc:creator>
  <cp:lastModifiedBy>Tom Donaldson</cp:lastModifiedBy>
  <cp:revision>158</cp:revision>
  <cp:lastPrinted>2010-03-05T18:14:36Z</cp:lastPrinted>
  <dcterms:created xsi:type="dcterms:W3CDTF">2011-12-06T21:58:20Z</dcterms:created>
  <dcterms:modified xsi:type="dcterms:W3CDTF">2012-10-03T13:57:26Z</dcterms:modified>
</cp:coreProperties>
</file>