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Raleway"/>
      <p:regular r:id="rId28"/>
      <p:bold r:id="rId29"/>
      <p:italic r:id="rId30"/>
      <p:boldItalic r:id="rId31"/>
    </p:embeddedFont>
    <p:embeddedFont>
      <p:font typeface="Roboto"/>
      <p:regular r:id="rId32"/>
      <p:bold r:id="rId33"/>
      <p:italic r:id="rId34"/>
      <p:boldItalic r:id="rId35"/>
    </p:embeddedFont>
    <p:embeddedFont>
      <p:font typeface="Lat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40" roundtripDataSignature="AMtx7mhTAcbSmAriqCuLOkyk3zYFM6uw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aleway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boldItalic.fntdata"/><Relationship Id="rId30" Type="http://schemas.openxmlformats.org/officeDocument/2006/relationships/font" Target="fonts/Raleway-italic.fntdata"/><Relationship Id="rId11" Type="http://schemas.openxmlformats.org/officeDocument/2006/relationships/slide" Target="slides/slide6.xml"/><Relationship Id="rId33" Type="http://schemas.openxmlformats.org/officeDocument/2006/relationships/font" Target="fonts/Roboto-bold.fntdata"/><Relationship Id="rId10" Type="http://schemas.openxmlformats.org/officeDocument/2006/relationships/slide" Target="slides/slide5.xml"/><Relationship Id="rId32" Type="http://schemas.openxmlformats.org/officeDocument/2006/relationships/font" Target="fonts/Roboto-regular.fntdata"/><Relationship Id="rId13" Type="http://schemas.openxmlformats.org/officeDocument/2006/relationships/slide" Target="slides/slide8.xml"/><Relationship Id="rId35" Type="http://schemas.openxmlformats.org/officeDocument/2006/relationships/font" Target="fonts/Roboto-boldItalic.fntdata"/><Relationship Id="rId12" Type="http://schemas.openxmlformats.org/officeDocument/2006/relationships/slide" Target="slides/slide7.xml"/><Relationship Id="rId34" Type="http://schemas.openxmlformats.org/officeDocument/2006/relationships/font" Target="fonts/Roboto-italic.fntdata"/><Relationship Id="rId15" Type="http://schemas.openxmlformats.org/officeDocument/2006/relationships/slide" Target="slides/slide10.xml"/><Relationship Id="rId37" Type="http://schemas.openxmlformats.org/officeDocument/2006/relationships/font" Target="fonts/Lato-bold.fntdata"/><Relationship Id="rId14" Type="http://schemas.openxmlformats.org/officeDocument/2006/relationships/slide" Target="slides/slide9.xml"/><Relationship Id="rId36" Type="http://schemas.openxmlformats.org/officeDocument/2006/relationships/font" Target="fonts/Lato-regular.fntdata"/><Relationship Id="rId17" Type="http://schemas.openxmlformats.org/officeDocument/2006/relationships/slide" Target="slides/slide12.xml"/><Relationship Id="rId39" Type="http://schemas.openxmlformats.org/officeDocument/2006/relationships/font" Target="fonts/Lato-boldItalic.fntdata"/><Relationship Id="rId16" Type="http://schemas.openxmlformats.org/officeDocument/2006/relationships/slide" Target="slides/slide11.xml"/><Relationship Id="rId38" Type="http://schemas.openxmlformats.org/officeDocument/2006/relationships/font" Target="fonts/Lato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2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2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4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3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3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77;p33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33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3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" name="Google Shape;19;p2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0" name="Google Shape;20;p2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2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3" name="Google Shape;23;p2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2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8" name="Google Shape;28;p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" name="Google Shape;30;p2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1" name="Google Shape;31;p26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2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6" name="Google Shape;36;p2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27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2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" name="Google Shape;42;p2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2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2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2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" name="Google Shape;49;p2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2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52;p29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29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2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3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3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3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30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" name="Google Shape;63;p3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31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31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31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3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2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3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drive.google.com/file/d/1lHLkJBKXzI-ZYVx9bxI-iBOd5RzX7twN/view" TargetMode="External"/><Relationship Id="rId4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drive.google.com/file/d/11Ri4XFrW2NLZa2Llds0N2aFXZYF0LPN2/view" TargetMode="External"/><Relationship Id="rId4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drive.google.com/file/d/1ZkOymIUpH9LLxYt2H_c7ji8k0hRJXhho/view" TargetMode="External"/><Relationship Id="rId4" Type="http://schemas.openxmlformats.org/officeDocument/2006/relationships/image" Target="../media/image1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8G8_kUYLTWTH6i0VzfMnrVL-rCVLbacT/view" TargetMode="External"/><Relationship Id="rId4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919"/>
              <a:buNone/>
            </a:pPr>
            <a:r>
              <a:rPr lang="en" sz="2900">
                <a:solidFill>
                  <a:srgbClr val="000066"/>
                </a:solidFill>
                <a:highlight>
                  <a:schemeClr val="lt2"/>
                </a:highlight>
              </a:rPr>
              <a:t>Leveraging Large Language Model(LLM)-based Agents with Multiple Tool Integration for Enhanced Search in the Canadian Astronomy Data Centre</a:t>
            </a:r>
            <a:endParaRPr sz="6100">
              <a:highlight>
                <a:schemeClr val="lt2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87" name="Google Shape;87;p1"/>
          <p:cNvSpPr txBox="1"/>
          <p:nvPr>
            <p:ph idx="1" type="subTitle"/>
          </p:nvPr>
        </p:nvSpPr>
        <p:spPr>
          <a:xfrm>
            <a:off x="729625" y="3172900"/>
            <a:ext cx="4169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en"/>
              <a:t>Sara Shishehchi, Shaylin Thadani, Shavon Thadani, Patrick Dowler, Adrian Damian, Hossen Teimoorinia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 txBox="1"/>
          <p:nvPr>
            <p:ph type="title"/>
          </p:nvPr>
        </p:nvSpPr>
        <p:spPr>
          <a:xfrm>
            <a:off x="727800" y="6608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Key Characteristics of our Architecture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53" name="Google Shape;153;p10"/>
          <p:cNvSpPr txBox="1"/>
          <p:nvPr>
            <p:ph type="title"/>
          </p:nvPr>
        </p:nvSpPr>
        <p:spPr>
          <a:xfrm>
            <a:off x="3901000" y="1371625"/>
            <a:ext cx="23388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1800">
                <a:solidFill>
                  <a:schemeClr val="accent3"/>
                </a:solidFill>
              </a:rPr>
              <a:t>Our Architecture</a:t>
            </a:r>
            <a:endParaRPr sz="1800">
              <a:solidFill>
                <a:schemeClr val="accent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2900"/>
          </a:p>
        </p:txBody>
      </p:sp>
      <p:cxnSp>
        <p:nvCxnSpPr>
          <p:cNvPr id="154" name="Google Shape;154;p10"/>
          <p:cNvCxnSpPr/>
          <p:nvPr/>
        </p:nvCxnSpPr>
        <p:spPr>
          <a:xfrm>
            <a:off x="3576825" y="1462600"/>
            <a:ext cx="21000" cy="3716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5" name="Google Shape;155;p10"/>
          <p:cNvSpPr txBox="1"/>
          <p:nvPr/>
        </p:nvSpPr>
        <p:spPr>
          <a:xfrm>
            <a:off x="3826425" y="1758950"/>
            <a:ext cx="52569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1. Preprocessing Agent: </a:t>
            </a:r>
            <a:r>
              <a:rPr b="0" i="1" lang="en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Corrects and refines user query</a:t>
            </a:r>
            <a:br>
              <a:rPr b="0" i="1" lang="en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12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Tools:</a:t>
            </a:r>
            <a:br>
              <a:rPr b="0" i="0" lang="en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    • </a:t>
            </a:r>
            <a:r>
              <a:rPr b="1" i="0" lang="en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Check Column:</a:t>
            </a:r>
            <a:r>
              <a:rPr b="0" i="0" lang="en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Recommends columns if specified column is missing</a:t>
            </a:r>
            <a:endParaRPr b="0" i="0" sz="12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127000" lvl="0" marL="127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	• </a:t>
            </a:r>
            <a:r>
              <a:rPr b="1" i="0" lang="en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Alternate Column:</a:t>
            </a:r>
            <a:r>
              <a:rPr b="0" i="0" lang="en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Substitutes columns with their correct names</a:t>
            </a:r>
            <a:endParaRPr b="0" i="0" sz="12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127000" lvl="0" marL="127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	• </a:t>
            </a:r>
            <a:r>
              <a:rPr b="1" i="0" lang="en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Check Values:</a:t>
            </a:r>
            <a:r>
              <a:rPr b="0" i="0" lang="en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Recommends values if specified value is missing</a:t>
            </a:r>
            <a:endParaRPr b="0" i="0" sz="12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127000" lvl="0" marL="127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	• </a:t>
            </a:r>
            <a:r>
              <a:rPr b="1" i="0" lang="en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Alternate Values:</a:t>
            </a:r>
            <a:r>
              <a:rPr b="0" i="0" lang="en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Substitutes values with their correct names</a:t>
            </a:r>
            <a:br>
              <a:rPr b="0" i="0" lang="en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0" i="0" lang="en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12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2. ADQL Generator Agent: </a:t>
            </a:r>
            <a:r>
              <a:rPr b="0" i="1" lang="en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Builds ADQL code from refined query</a:t>
            </a:r>
            <a:br>
              <a:rPr b="0" i="1" lang="en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0" i="1" lang="en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Tools:</a:t>
            </a:r>
            <a:br>
              <a:rPr b="0" i="0" lang="en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   • </a:t>
            </a:r>
            <a:r>
              <a:rPr b="1" i="0" lang="en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Database Schema</a:t>
            </a:r>
            <a:endParaRPr b="1" i="0" sz="12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127000" lvl="0" marL="127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	• </a:t>
            </a:r>
            <a:r>
              <a:rPr b="1" i="0" lang="en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Mock Database:</a:t>
            </a:r>
            <a:r>
              <a:rPr b="0" i="0" lang="en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Cloned copy to test and self-correct before final output</a:t>
            </a:r>
            <a:endParaRPr b="0" i="0" sz="12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" name="Google Shape;156;p10"/>
          <p:cNvSpPr txBox="1"/>
          <p:nvPr>
            <p:ph idx="2" type="body"/>
          </p:nvPr>
        </p:nvSpPr>
        <p:spPr>
          <a:xfrm>
            <a:off x="70000" y="2152250"/>
            <a:ext cx="34569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SzPts val="1300"/>
              <a:buNone/>
            </a:pPr>
            <a:r>
              <a:rPr lang="en" sz="1200"/>
              <a:t>• A specialized version of Chat GPT tailored to generating ADQL code</a:t>
            </a:r>
            <a:br>
              <a:rPr lang="en" sz="1200"/>
            </a:br>
            <a:r>
              <a:rPr lang="en" sz="1200"/>
              <a:t>• Access to DB Schema and limited information about the Database</a:t>
            </a:r>
            <a:endParaRPr sz="12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lang="en" sz="1200"/>
              <a:t>• Generates code in one shot </a:t>
            </a:r>
            <a:endParaRPr sz="1200"/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t/>
            </a:r>
            <a:endParaRPr sz="130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t/>
            </a:r>
            <a:endParaRPr sz="1305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610"/>
          </a:p>
        </p:txBody>
      </p:sp>
      <p:sp>
        <p:nvSpPr>
          <p:cNvPr id="157" name="Google Shape;157;p10"/>
          <p:cNvSpPr txBox="1"/>
          <p:nvPr>
            <p:ph type="title"/>
          </p:nvPr>
        </p:nvSpPr>
        <p:spPr>
          <a:xfrm>
            <a:off x="114325" y="1371625"/>
            <a:ext cx="29088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1800">
                <a:solidFill>
                  <a:schemeClr val="dk1"/>
                </a:solidFill>
              </a:rPr>
              <a:t>An Existing solution: CADC Access GPT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/>
          <p:nvPr>
            <p:ph type="title"/>
          </p:nvPr>
        </p:nvSpPr>
        <p:spPr>
          <a:xfrm>
            <a:off x="727650" y="6950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CADC Access GPT vs Our Custom Agent</a:t>
            </a:r>
            <a:endParaRPr/>
          </a:p>
        </p:txBody>
      </p:sp>
      <p:pic>
        <p:nvPicPr>
          <p:cNvPr id="163" name="Google Shape;16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400" y="1488425"/>
            <a:ext cx="4927529" cy="298484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1"/>
          <p:cNvSpPr txBox="1"/>
          <p:nvPr>
            <p:ph type="title"/>
          </p:nvPr>
        </p:nvSpPr>
        <p:spPr>
          <a:xfrm>
            <a:off x="5477050" y="1593400"/>
            <a:ext cx="3074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40"/>
              <a:t>Criteria for grading </a:t>
            </a:r>
            <a:endParaRPr sz="2140"/>
          </a:p>
        </p:txBody>
      </p:sp>
      <p:sp>
        <p:nvSpPr>
          <p:cNvPr id="165" name="Google Shape;165;p11"/>
          <p:cNvSpPr txBox="1"/>
          <p:nvPr>
            <p:ph idx="1" type="body"/>
          </p:nvPr>
        </p:nvSpPr>
        <p:spPr>
          <a:xfrm>
            <a:off x="5551025" y="2065650"/>
            <a:ext cx="33294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600"/>
              <a:t>75 questions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1600"/>
              <a:t>4 categories: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Spelling Error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Incorrect Column 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Incorrect Value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Normal Question (No errors)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"/>
          <p:cNvSpPr txBox="1"/>
          <p:nvPr>
            <p:ph type="title"/>
          </p:nvPr>
        </p:nvSpPr>
        <p:spPr>
          <a:xfrm>
            <a:off x="727650" y="6950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Conclusion and Future Work</a:t>
            </a:r>
            <a:endParaRPr/>
          </a:p>
        </p:txBody>
      </p:sp>
      <p:sp>
        <p:nvSpPr>
          <p:cNvPr id="171" name="Google Shape;171;p12"/>
          <p:cNvSpPr txBox="1"/>
          <p:nvPr>
            <p:ph idx="1" type="body"/>
          </p:nvPr>
        </p:nvSpPr>
        <p:spPr>
          <a:xfrm>
            <a:off x="866525" y="1552500"/>
            <a:ext cx="7355100" cy="3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4838"/>
              <a:buNone/>
            </a:pPr>
            <a:r>
              <a:rPr b="1" lang="en" sz="1600"/>
              <a:t>Conclusion:</a:t>
            </a:r>
            <a:endParaRPr b="1" sz="1600"/>
          </a:p>
          <a:p>
            <a:pPr indent="-30734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Supervised fine-tuning and limited model context window pose challenges in text-to-SQL tasks.</a:t>
            </a:r>
            <a:endParaRPr sz="1600"/>
          </a:p>
          <a:p>
            <a:pPr indent="-3073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We developed a chatbot that allows users to interact with Canadian Astronomy Data Center using English language.</a:t>
            </a:r>
            <a:endParaRPr sz="1600"/>
          </a:p>
          <a:p>
            <a:pPr indent="-3073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The chatbot leverages the power of LLM-based agents and integration of various tools to enhance accuracy.</a:t>
            </a:r>
            <a:endParaRPr sz="1600"/>
          </a:p>
          <a:p>
            <a:pPr indent="-3073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Our system outperforms GPT systems built only based on table schema and prompt information.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4838"/>
              <a:buNone/>
            </a:pPr>
            <a:r>
              <a:rPr b="1" lang="en" sz="1600"/>
              <a:t>Future work</a:t>
            </a:r>
            <a:r>
              <a:rPr lang="en" sz="1600"/>
              <a:t>:</a:t>
            </a:r>
            <a:endParaRPr sz="1600"/>
          </a:p>
          <a:p>
            <a:pPr indent="-30734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Additional tools:</a:t>
            </a:r>
            <a:endParaRPr sz="1600"/>
          </a:p>
          <a:p>
            <a:pPr indent="-30734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00"/>
              <a:t>Include a tool to fact-check user’s request</a:t>
            </a:r>
            <a:endParaRPr sz="1600"/>
          </a:p>
          <a:p>
            <a:pPr indent="-30734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00"/>
              <a:t>Apply extra pre-processing steps to understand astronomical language and coordinates</a:t>
            </a:r>
            <a:endParaRPr sz="1600"/>
          </a:p>
          <a:p>
            <a:pPr indent="-3073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Collect more questions to benchmark</a:t>
            </a:r>
            <a:endParaRPr sz="1600"/>
          </a:p>
          <a:p>
            <a:pPr indent="-3073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Extend to collaborative multi-agent systems</a:t>
            </a:r>
            <a:endParaRPr sz="1600"/>
          </a:p>
          <a:p>
            <a:pPr indent="-3073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Extend to use cases beyond text-to-SQL (chat, Q&amp;A)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"/>
          <p:cNvSpPr txBox="1"/>
          <p:nvPr>
            <p:ph type="title"/>
          </p:nvPr>
        </p:nvSpPr>
        <p:spPr>
          <a:xfrm>
            <a:off x="729450" y="7090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Demo: Using Incorrect Column Names</a:t>
            </a:r>
            <a:endParaRPr/>
          </a:p>
        </p:txBody>
      </p:sp>
      <p:sp>
        <p:nvSpPr>
          <p:cNvPr id="177" name="Google Shape;177;p13"/>
          <p:cNvSpPr txBox="1"/>
          <p:nvPr/>
        </p:nvSpPr>
        <p:spPr>
          <a:xfrm>
            <a:off x="295650" y="1944425"/>
            <a:ext cx="8122500" cy="2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Query: 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the columns collection and </a:t>
            </a:r>
            <a:r>
              <a:rPr b="0" i="0" lang="en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Data Type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from the observation table and plane table where </a:t>
            </a:r>
            <a:r>
              <a:rPr b="0" i="0" lang="en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Band</a:t>
            </a:r>
            <a:r>
              <a:rPr b="0" i="0" lang="en" sz="16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'UV'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Substitutions: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Type      dataProductType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Band      energy_emBand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8" name="Google Shape;178;p13"/>
          <p:cNvCxnSpPr/>
          <p:nvPr/>
        </p:nvCxnSpPr>
        <p:spPr>
          <a:xfrm flipH="1" rot="10800000">
            <a:off x="1372100" y="3566100"/>
            <a:ext cx="227400" cy="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9" name="Google Shape;179;p13"/>
          <p:cNvCxnSpPr/>
          <p:nvPr/>
        </p:nvCxnSpPr>
        <p:spPr>
          <a:xfrm flipH="1" rot="10800000">
            <a:off x="915525" y="3843250"/>
            <a:ext cx="227400" cy="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"/>
          <p:cNvSpPr txBox="1"/>
          <p:nvPr>
            <p:ph type="title"/>
          </p:nvPr>
        </p:nvSpPr>
        <p:spPr>
          <a:xfrm>
            <a:off x="729450" y="7090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Demo: Using Incorrect Column Names</a:t>
            </a:r>
            <a:endParaRPr/>
          </a:p>
        </p:txBody>
      </p:sp>
      <p:pic>
        <p:nvPicPr>
          <p:cNvPr id="185" name="Google Shape;185;p14" title="Column Synonyms.m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425" y="1352625"/>
            <a:ext cx="6390134" cy="359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"/>
          <p:cNvSpPr txBox="1"/>
          <p:nvPr>
            <p:ph type="title"/>
          </p:nvPr>
        </p:nvSpPr>
        <p:spPr>
          <a:xfrm>
            <a:off x="729450" y="7090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Demo: Using Incorrect Column Names</a:t>
            </a:r>
            <a:endParaRPr/>
          </a:p>
        </p:txBody>
      </p:sp>
      <p:sp>
        <p:nvSpPr>
          <p:cNvPr id="191" name="Google Shape;191;p15"/>
          <p:cNvSpPr txBox="1"/>
          <p:nvPr/>
        </p:nvSpPr>
        <p:spPr>
          <a:xfrm>
            <a:off x="295650" y="1944425"/>
            <a:ext cx="81225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Query: 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the columns collection and </a:t>
            </a:r>
            <a:r>
              <a:rPr b="0" i="0" lang="en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Data Type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from the observation table and plane table where </a:t>
            </a:r>
            <a:r>
              <a:rPr b="0" i="0" lang="en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Band</a:t>
            </a:r>
            <a:r>
              <a:rPr b="0" i="0" lang="en" sz="16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'UV'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Output: 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o.collection, p.</a:t>
            </a:r>
            <a:r>
              <a:rPr b="0" i="0" lang="en" sz="16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dataProductType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p.publisherID FROM observation o JOIN plane p ON o.obsID = p.obsID WHERE p.</a:t>
            </a:r>
            <a:r>
              <a:rPr b="0" i="0" lang="en" sz="16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energy_emBand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‘UV’ LIMIT 5;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/>
          <p:nvPr>
            <p:ph type="title"/>
          </p:nvPr>
        </p:nvSpPr>
        <p:spPr>
          <a:xfrm>
            <a:off x="729450" y="7090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Demo: Using Incorrect Value Names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97" name="Google Shape;197;p16"/>
          <p:cNvSpPr txBox="1"/>
          <p:nvPr/>
        </p:nvSpPr>
        <p:spPr>
          <a:xfrm>
            <a:off x="295650" y="1944425"/>
            <a:ext cx="8122500" cy="26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Query: 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 the first 20 rows of the instrument_name column where the instrument_name is </a:t>
            </a:r>
            <a:r>
              <a:rPr b="0" i="0" lang="en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3rd band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Fourth band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B-Five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or </a:t>
            </a:r>
            <a:r>
              <a:rPr b="0" i="0" lang="en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Sixth band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the observation table.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Substitutions: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3rd band      Band 3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Fourth band      Band 4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B-Five      Band 5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Sixth band      Band 6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8" name="Google Shape;198;p16"/>
          <p:cNvCxnSpPr/>
          <p:nvPr/>
        </p:nvCxnSpPr>
        <p:spPr>
          <a:xfrm flipH="1" rot="10800000">
            <a:off x="1524525" y="3835925"/>
            <a:ext cx="227400" cy="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9" name="Google Shape;199;p16"/>
          <p:cNvCxnSpPr/>
          <p:nvPr/>
        </p:nvCxnSpPr>
        <p:spPr>
          <a:xfrm flipH="1" rot="10800000">
            <a:off x="1251375" y="3555400"/>
            <a:ext cx="227400" cy="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0" name="Google Shape;200;p16"/>
          <p:cNvCxnSpPr/>
          <p:nvPr/>
        </p:nvCxnSpPr>
        <p:spPr>
          <a:xfrm flipH="1" rot="10800000">
            <a:off x="1023975" y="4126050"/>
            <a:ext cx="227400" cy="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1" name="Google Shape;201;p16"/>
          <p:cNvCxnSpPr/>
          <p:nvPr/>
        </p:nvCxnSpPr>
        <p:spPr>
          <a:xfrm flipH="1" rot="10800000">
            <a:off x="1394750" y="4395825"/>
            <a:ext cx="227400" cy="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"/>
          <p:cNvSpPr txBox="1"/>
          <p:nvPr>
            <p:ph type="title"/>
          </p:nvPr>
        </p:nvSpPr>
        <p:spPr>
          <a:xfrm>
            <a:off x="729450" y="7090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Demo: Using Incorrect Value Names</a:t>
            </a:r>
            <a:endParaRPr/>
          </a:p>
        </p:txBody>
      </p:sp>
      <p:pic>
        <p:nvPicPr>
          <p:cNvPr id="207" name="Google Shape;207;p17" title="Value Synonyms.m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4800" y="1381975"/>
            <a:ext cx="6390134" cy="359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/>
          <p:nvPr>
            <p:ph type="title"/>
          </p:nvPr>
        </p:nvSpPr>
        <p:spPr>
          <a:xfrm>
            <a:off x="729450" y="7090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Demo: Using Incorrect Value Names</a:t>
            </a:r>
            <a:endParaRPr/>
          </a:p>
        </p:txBody>
      </p:sp>
      <p:sp>
        <p:nvSpPr>
          <p:cNvPr id="213" name="Google Shape;213;p18"/>
          <p:cNvSpPr txBox="1"/>
          <p:nvPr/>
        </p:nvSpPr>
        <p:spPr>
          <a:xfrm>
            <a:off x="295650" y="1944425"/>
            <a:ext cx="8122500" cy="24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Query: 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 the first 20 rows of the instrument_name column where the instrument_name is </a:t>
            </a:r>
            <a:r>
              <a:rPr b="0" i="0" lang="en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3rd band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Fourth band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B-Five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or </a:t>
            </a:r>
            <a:r>
              <a:rPr b="0" i="0" lang="en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Sixth band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the observation table.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Output: 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p.publisherOD, o.instrument_name FROM observation o JOIN plane p ON o.obsID  p.obsID WHERE o.instrument_name IN (‘</a:t>
            </a:r>
            <a:r>
              <a:rPr b="0" i="0" lang="en" sz="16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Band 3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’, ‘</a:t>
            </a:r>
            <a:r>
              <a:rPr b="0" i="0" lang="en" sz="16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Band 4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’, ‘</a:t>
            </a:r>
            <a:r>
              <a:rPr b="0" i="0" lang="en" sz="16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Band 5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’, ‘</a:t>
            </a:r>
            <a:r>
              <a:rPr b="0" i="0" lang="en" sz="16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Band 6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’) LIMIT 5;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/>
          <p:nvPr>
            <p:ph type="title"/>
          </p:nvPr>
        </p:nvSpPr>
        <p:spPr>
          <a:xfrm>
            <a:off x="729450" y="7090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Demo: Spelling Errors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19" name="Google Shape;219;p19"/>
          <p:cNvSpPr txBox="1"/>
          <p:nvPr/>
        </p:nvSpPr>
        <p:spPr>
          <a:xfrm>
            <a:off x="295650" y="1944425"/>
            <a:ext cx="8122500" cy="29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Query: 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 all </a:t>
            </a:r>
            <a:r>
              <a:rPr b="0" i="0" lang="en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obsevrations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 '</a:t>
            </a:r>
            <a:r>
              <a:rPr b="0" i="0" lang="en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Infrraed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' or '</a:t>
            </a:r>
            <a:r>
              <a:rPr b="0" i="0" lang="en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Opitcal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' </a:t>
            </a:r>
            <a:r>
              <a:rPr b="0" i="0" lang="en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enregy_emBand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0" i="0" lang="en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colection GEMINY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Substitutions: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obsevrations      observations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Infrraed     Infrared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Opitcal     Optical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enregy_emBand      energy_emBand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colection      collection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0" name="Google Shape;220;p19"/>
          <p:cNvCxnSpPr/>
          <p:nvPr/>
        </p:nvCxnSpPr>
        <p:spPr>
          <a:xfrm flipH="1" rot="10800000">
            <a:off x="1113625" y="3850600"/>
            <a:ext cx="227400" cy="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21" name="Google Shape;221;p19"/>
          <p:cNvCxnSpPr/>
          <p:nvPr/>
        </p:nvCxnSpPr>
        <p:spPr>
          <a:xfrm flipH="1" rot="10800000">
            <a:off x="1570775" y="3555400"/>
            <a:ext cx="227400" cy="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22" name="Google Shape;222;p19"/>
          <p:cNvCxnSpPr/>
          <p:nvPr/>
        </p:nvCxnSpPr>
        <p:spPr>
          <a:xfrm flipH="1" rot="10800000">
            <a:off x="1045975" y="4126050"/>
            <a:ext cx="227400" cy="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23" name="Google Shape;223;p19"/>
          <p:cNvCxnSpPr/>
          <p:nvPr/>
        </p:nvCxnSpPr>
        <p:spPr>
          <a:xfrm flipH="1" rot="10800000">
            <a:off x="1901050" y="4410500"/>
            <a:ext cx="227400" cy="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24" name="Google Shape;224;p19"/>
          <p:cNvCxnSpPr/>
          <p:nvPr/>
        </p:nvCxnSpPr>
        <p:spPr>
          <a:xfrm flipH="1" rot="10800000">
            <a:off x="1217000" y="4702325"/>
            <a:ext cx="227400" cy="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type="title"/>
          </p:nvPr>
        </p:nvSpPr>
        <p:spPr>
          <a:xfrm>
            <a:off x="729450" y="7090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93" name="Google Shape;93;p2"/>
          <p:cNvSpPr txBox="1"/>
          <p:nvPr>
            <p:ph idx="1" type="body"/>
          </p:nvPr>
        </p:nvSpPr>
        <p:spPr>
          <a:xfrm>
            <a:off x="729450" y="14692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602"/>
              <a:t>Introduction to LLms and text to SQL</a:t>
            </a:r>
            <a:endParaRPr sz="1602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602"/>
              <a:t>History and challenges of text to SQL</a:t>
            </a:r>
            <a:endParaRPr sz="1602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1602"/>
              <a:t>LLM-Based Agents and Tool Integration</a:t>
            </a:r>
            <a:endParaRPr sz="1602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602"/>
              <a:t>Project Overview:</a:t>
            </a:r>
            <a:endParaRPr sz="1602"/>
          </a:p>
          <a:p>
            <a:pPr indent="-330358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603"/>
              <a:buChar char="●"/>
            </a:pPr>
            <a:r>
              <a:rPr lang="en" sz="1602"/>
              <a:t>Background, Goal and Objectives</a:t>
            </a:r>
            <a:endParaRPr sz="1602"/>
          </a:p>
          <a:p>
            <a:pPr indent="-330358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3"/>
              <a:buChar char="●"/>
            </a:pPr>
            <a:r>
              <a:rPr lang="en" sz="1602"/>
              <a:t>Architecture		</a:t>
            </a:r>
            <a:endParaRPr sz="1602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602"/>
              <a:t>Benchmarking Against Existing Solutions</a:t>
            </a:r>
            <a:endParaRPr sz="1602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rPr lang="en" sz="1602"/>
              <a:t>Demo</a:t>
            </a:r>
            <a:endParaRPr sz="1602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"/>
          <p:cNvSpPr txBox="1"/>
          <p:nvPr>
            <p:ph type="title"/>
          </p:nvPr>
        </p:nvSpPr>
        <p:spPr>
          <a:xfrm>
            <a:off x="729450" y="7090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Demo: Spelling Errors</a:t>
            </a:r>
            <a:endParaRPr/>
          </a:p>
        </p:txBody>
      </p:sp>
      <p:pic>
        <p:nvPicPr>
          <p:cNvPr id="230" name="Google Shape;230;p20" title="Spelling Error.m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2775" y="1367300"/>
            <a:ext cx="6390134" cy="359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1"/>
          <p:cNvSpPr txBox="1"/>
          <p:nvPr>
            <p:ph type="title"/>
          </p:nvPr>
        </p:nvSpPr>
        <p:spPr>
          <a:xfrm>
            <a:off x="729450" y="7090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Demo: Spelling Errors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36" name="Google Shape;236;p21"/>
          <p:cNvSpPr txBox="1"/>
          <p:nvPr/>
        </p:nvSpPr>
        <p:spPr>
          <a:xfrm>
            <a:off x="295650" y="1944425"/>
            <a:ext cx="8122500" cy="24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Query: 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 all </a:t>
            </a:r>
            <a:r>
              <a:rPr b="0" i="0" lang="en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obsevrations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 '</a:t>
            </a:r>
            <a:r>
              <a:rPr b="0" i="0" lang="en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Infrraed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' or '</a:t>
            </a:r>
            <a:r>
              <a:rPr b="0" i="0" lang="en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Opitcal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' </a:t>
            </a:r>
            <a:r>
              <a:rPr b="0" i="0" lang="en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enregy_emBand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0" i="0" lang="en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colection GEMINY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Output: 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p.publisherID, o.* FROM </a:t>
            </a:r>
            <a:r>
              <a:rPr b="0" i="0" lang="en" sz="16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observation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JOIN plane p ON o.obsID = p.obsID WHERE (p.</a:t>
            </a:r>
            <a:r>
              <a:rPr b="0" i="0" lang="en" sz="16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energy_emBand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0" i="0" lang="en" sz="1600" u="none" cap="none" strike="noStrike">
                <a:solidFill>
                  <a:srgbClr val="131619"/>
                </a:solidFill>
                <a:latin typeface="Arial"/>
                <a:ea typeface="Arial"/>
                <a:cs typeface="Arial"/>
                <a:sym typeface="Arial"/>
              </a:rPr>
              <a:t>‘</a:t>
            </a:r>
            <a:r>
              <a:rPr b="0" i="0" lang="en" sz="16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Infrared</a:t>
            </a:r>
            <a:r>
              <a:rPr b="0" i="0" lang="en" sz="1600" u="none" cap="none" strike="noStrike">
                <a:solidFill>
                  <a:srgbClr val="131619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 p.</a:t>
            </a:r>
            <a:r>
              <a:rPr b="0" i="0" lang="en" sz="16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energy_emBand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0" i="0" lang="en" sz="1600" u="none" cap="none" strike="noStrike">
                <a:solidFill>
                  <a:srgbClr val="131619"/>
                </a:solidFill>
                <a:latin typeface="Arial"/>
                <a:ea typeface="Arial"/>
                <a:cs typeface="Arial"/>
                <a:sym typeface="Arial"/>
              </a:rPr>
              <a:t>‘</a:t>
            </a:r>
            <a:r>
              <a:rPr b="0" i="0" lang="en" sz="16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Optical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’) AND o.</a:t>
            </a:r>
            <a:r>
              <a:rPr b="0" i="0" lang="en" sz="16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collection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‘</a:t>
            </a:r>
            <a:r>
              <a:rPr b="0" i="0" lang="en" sz="16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GEMINI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 LIMIT 5;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313" y="967925"/>
            <a:ext cx="5943374" cy="358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>
            <p:ph type="title"/>
          </p:nvPr>
        </p:nvSpPr>
        <p:spPr>
          <a:xfrm>
            <a:off x="729450" y="7090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LLMs and Text to SQL</a:t>
            </a:r>
            <a:endParaRPr/>
          </a:p>
        </p:txBody>
      </p:sp>
      <p:sp>
        <p:nvSpPr>
          <p:cNvPr id="99" name="Google Shape;99;p3"/>
          <p:cNvSpPr txBox="1"/>
          <p:nvPr>
            <p:ph idx="1" type="body"/>
          </p:nvPr>
        </p:nvSpPr>
        <p:spPr>
          <a:xfrm>
            <a:off x="727650" y="1441200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"/>
              <a:t>Text-to-SQL</a:t>
            </a:r>
            <a:r>
              <a:rPr lang="en"/>
              <a:t>:  a well-established task in natural language processing (NLP) designed to translates natural language queries into executable SQL commands that can retrieve data  from a database.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 b="1"/>
          </a:p>
        </p:txBody>
      </p:sp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7850" y="2407500"/>
            <a:ext cx="4638151" cy="184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/>
          <p:nvPr>
            <p:ph idx="1" type="body"/>
          </p:nvPr>
        </p:nvSpPr>
        <p:spPr>
          <a:xfrm>
            <a:off x="727650" y="2116225"/>
            <a:ext cx="3490200" cy="26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"/>
              <a:t>Why text-to-SQL</a:t>
            </a:r>
            <a:r>
              <a:rPr lang="en"/>
              <a:t>: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Democratize access to data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No need to learn SQL syntax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Eliminates the need for manual data searches through complex GUIs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b="1" lang="en"/>
              <a:t>Why LLMs</a:t>
            </a:r>
            <a:r>
              <a:rPr lang="en"/>
              <a:t>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rPr lang="en"/>
              <a:t>Superior abilities in understanding human instructions and  generating code.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/>
          <p:nvPr>
            <p:ph type="title"/>
          </p:nvPr>
        </p:nvSpPr>
        <p:spPr>
          <a:xfrm>
            <a:off x="729450" y="7090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History and Challenges of Text to SQL</a:t>
            </a:r>
            <a:endParaRPr/>
          </a:p>
        </p:txBody>
      </p:sp>
      <p:sp>
        <p:nvSpPr>
          <p:cNvPr id="107" name="Google Shape;107;p4"/>
          <p:cNvSpPr txBox="1"/>
          <p:nvPr>
            <p:ph idx="1" type="body"/>
          </p:nvPr>
        </p:nvSpPr>
        <p:spPr>
          <a:xfrm>
            <a:off x="567450" y="3103550"/>
            <a:ext cx="4913700" cy="19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"/>
              <a:t>Challenges of Text-to-SQL</a:t>
            </a:r>
            <a:r>
              <a:rPr lang="en"/>
              <a:t>: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Linguistic Complexity and Ambiguity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Schema Understanding and Representation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Domain-specific table rules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Lack of generated SQL verification.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Model’s context window limits when dealing with large-scale real-world databases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Lack of large curated dataset to use for fine-tuning</a:t>
            </a:r>
            <a:endParaRPr/>
          </a:p>
        </p:txBody>
      </p:sp>
      <p:pic>
        <p:nvPicPr>
          <p:cNvPr id="108" name="Google Shape;10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942" y="1320450"/>
            <a:ext cx="8595718" cy="170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/>
          <p:nvPr/>
        </p:nvSpPr>
        <p:spPr>
          <a:xfrm rot="5397900">
            <a:off x="7739698" y="2992950"/>
            <a:ext cx="491100" cy="36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0" name="Google Shape;110;p4"/>
          <p:cNvSpPr txBox="1"/>
          <p:nvPr>
            <p:ph idx="1" type="body"/>
          </p:nvPr>
        </p:nvSpPr>
        <p:spPr>
          <a:xfrm>
            <a:off x="6065700" y="3420675"/>
            <a:ext cx="3019800" cy="13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Most recent research focused on In-Context Learning prompt strategies and supervised fine-tuning using data from the target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rPr lang="en"/>
              <a:t>  </a:t>
            </a:r>
            <a:endParaRPr b="1"/>
          </a:p>
        </p:txBody>
      </p:sp>
      <p:sp>
        <p:nvSpPr>
          <p:cNvPr id="111" name="Google Shape;111;p4"/>
          <p:cNvSpPr txBox="1"/>
          <p:nvPr/>
        </p:nvSpPr>
        <p:spPr>
          <a:xfrm>
            <a:off x="3510000" y="276982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7D756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Hong </a:t>
            </a:r>
            <a:r>
              <a:rPr b="0" i="1" lang="en" sz="900" u="none" cap="none" strike="noStrike">
                <a:solidFill>
                  <a:srgbClr val="7D756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et al.</a:t>
            </a:r>
            <a:r>
              <a:rPr b="0" i="0" lang="en" sz="900" u="none" cap="none" strike="noStrike">
                <a:solidFill>
                  <a:srgbClr val="7D756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arXiv:2406.08426v1, Jun 2024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>
            <p:ph type="title"/>
          </p:nvPr>
        </p:nvSpPr>
        <p:spPr>
          <a:xfrm>
            <a:off x="729450" y="7090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LLM-Based Agents and Tool Integration</a:t>
            </a:r>
            <a:endParaRPr/>
          </a:p>
        </p:txBody>
      </p:sp>
      <p:pic>
        <p:nvPicPr>
          <p:cNvPr id="117" name="Google Shape;11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6775" y="1552500"/>
            <a:ext cx="4249074" cy="3037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5"/>
          <p:cNvSpPr txBox="1"/>
          <p:nvPr>
            <p:ph idx="1" type="body"/>
          </p:nvPr>
        </p:nvSpPr>
        <p:spPr>
          <a:xfrm>
            <a:off x="729450" y="2511000"/>
            <a:ext cx="4109700" cy="24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"/>
              <a:t>Benefits</a:t>
            </a:r>
            <a:r>
              <a:rPr lang="en"/>
              <a:t>: 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Verify SQL query and iterate to correct it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Incorporate various tools to: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Enrich the prompt with additional data (e.g. RAG)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Verify a user’s input against factual data. Iterate back with the user and correct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Scale and extend to additional agents/use cases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Collaborative multi-agent systems proved to accomplish complex tasks</a:t>
            </a:r>
            <a:endParaRPr b="1"/>
          </a:p>
        </p:txBody>
      </p:sp>
      <p:sp>
        <p:nvSpPr>
          <p:cNvPr id="119" name="Google Shape;119;p5"/>
          <p:cNvSpPr txBox="1"/>
          <p:nvPr>
            <p:ph idx="1" type="body"/>
          </p:nvPr>
        </p:nvSpPr>
        <p:spPr>
          <a:xfrm>
            <a:off x="729450" y="1439700"/>
            <a:ext cx="4568700" cy="10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rPr b="1" lang="en"/>
              <a:t>Agent</a:t>
            </a:r>
            <a:r>
              <a:rPr lang="en"/>
              <a:t>:  </a:t>
            </a:r>
            <a:r>
              <a:rPr lang="en" sz="1200">
                <a:solidFill>
                  <a:srgbClr val="33415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LLM applications that can execute complex tasks through the use of an architecture that combines LLMs with key modules like planning, tools and memory</a:t>
            </a:r>
            <a:r>
              <a:rPr lang="en"/>
              <a:t> 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/>
          <p:nvPr>
            <p:ph type="title"/>
          </p:nvPr>
        </p:nvSpPr>
        <p:spPr>
          <a:xfrm>
            <a:off x="727650" y="7090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Project Background and Goal</a:t>
            </a:r>
            <a:endParaRPr/>
          </a:p>
        </p:txBody>
      </p:sp>
      <p:sp>
        <p:nvSpPr>
          <p:cNvPr id="125" name="Google Shape;125;p6"/>
          <p:cNvSpPr txBox="1"/>
          <p:nvPr>
            <p:ph idx="1" type="body"/>
          </p:nvPr>
        </p:nvSpPr>
        <p:spPr>
          <a:xfrm>
            <a:off x="2185650" y="1419900"/>
            <a:ext cx="3369000" cy="19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b="1" lang="en" sz="1200"/>
              <a:t>Canadian Astronomical Data Centre Database</a:t>
            </a:r>
            <a:r>
              <a:rPr lang="en" sz="1200"/>
              <a:t> </a:t>
            </a:r>
            <a:endParaRPr sz="12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1200"/>
              <a:t>15 tables with varying relationships</a:t>
            </a:r>
            <a:endParaRPr sz="1200"/>
          </a:p>
          <a:p>
            <a:pPr indent="-3048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2 primary tables</a:t>
            </a:r>
            <a:endParaRPr sz="1200"/>
          </a:p>
          <a:p>
            <a:pPr indent="-3048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Observation</a:t>
            </a:r>
            <a:endParaRPr sz="1200"/>
          </a:p>
          <a:p>
            <a:pPr indent="-3048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Plane</a:t>
            </a:r>
            <a:endParaRPr sz="12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rPr lang="en" sz="1200"/>
              <a:t>335 columns of various data types</a:t>
            </a:r>
            <a:endParaRPr sz="1200"/>
          </a:p>
        </p:txBody>
      </p:sp>
      <p:sp>
        <p:nvSpPr>
          <p:cNvPr id="126" name="Google Shape;126;p6"/>
          <p:cNvSpPr txBox="1"/>
          <p:nvPr/>
        </p:nvSpPr>
        <p:spPr>
          <a:xfrm>
            <a:off x="1969575" y="3442500"/>
            <a:ext cx="5508300" cy="15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b="1" i="0" lang="en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Current Data Query Process</a:t>
            </a:r>
            <a:endParaRPr b="0" i="0" sz="12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marR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"/>
              <a:buAutoNum type="arabicPeriod"/>
            </a:pPr>
            <a:r>
              <a:rPr b="0" i="0" lang="en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Astronomers search data through applying filters on the CADC website</a:t>
            </a:r>
            <a:endParaRPr b="0" i="0" sz="12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"/>
              <a:buAutoNum type="arabicPeriod"/>
            </a:pPr>
            <a:r>
              <a:rPr b="0" i="0" lang="en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The backend constructs and executes ADQL (Astronomical Data Query Language) code to retrieve the requested observational data</a:t>
            </a:r>
            <a:endParaRPr b="0" i="0" sz="12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"/>
              <a:buAutoNum type="arabicPeriod"/>
            </a:pPr>
            <a:r>
              <a:rPr b="0" i="0" lang="en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The  CADC website displays the list of results</a:t>
            </a:r>
            <a:endParaRPr b="0" i="0" sz="12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"/>
              <a:buAutoNum type="arabicPeriod"/>
            </a:pPr>
            <a:r>
              <a:rPr b="0" i="0" lang="en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Astronomers can select certain rows and download FITS files</a:t>
            </a:r>
            <a:endParaRPr b="0" i="0" sz="12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7" name="Google Shape;127;p6"/>
          <p:cNvSpPr txBox="1"/>
          <p:nvPr>
            <p:ph idx="1" type="body"/>
          </p:nvPr>
        </p:nvSpPr>
        <p:spPr>
          <a:xfrm>
            <a:off x="5806575" y="1419900"/>
            <a:ext cx="2982000" cy="20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200"/>
              <a:t>7 primary columns</a:t>
            </a:r>
            <a:endParaRPr sz="1200"/>
          </a:p>
          <a:p>
            <a:pPr indent="-304800" lvl="1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Band</a:t>
            </a:r>
            <a:endParaRPr sz="1200"/>
          </a:p>
          <a:p>
            <a:pPr indent="-304800" lvl="1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Collection</a:t>
            </a:r>
            <a:endParaRPr sz="1200"/>
          </a:p>
          <a:p>
            <a:pPr indent="-304800" lvl="1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Instrument</a:t>
            </a:r>
            <a:endParaRPr sz="1200"/>
          </a:p>
          <a:p>
            <a:pPr indent="-304800" lvl="1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Filter</a:t>
            </a:r>
            <a:endParaRPr sz="1200"/>
          </a:p>
          <a:p>
            <a:pPr indent="-304800" lvl="1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Calibration Level</a:t>
            </a:r>
            <a:endParaRPr sz="1200"/>
          </a:p>
          <a:p>
            <a:pPr indent="-304800" lvl="1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Data Type</a:t>
            </a:r>
            <a:endParaRPr sz="1200"/>
          </a:p>
          <a:p>
            <a:pPr indent="-304800" lvl="1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Observation Type</a:t>
            </a:r>
            <a:endParaRPr sz="12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b="1" sz="12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200"/>
          </a:p>
        </p:txBody>
      </p:sp>
      <p:pic>
        <p:nvPicPr>
          <p:cNvPr id="128" name="Google Shape;12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525" y="1558800"/>
            <a:ext cx="1118200" cy="13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400" y="3767025"/>
            <a:ext cx="730175" cy="74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/>
          <p:nvPr>
            <p:ph type="title"/>
          </p:nvPr>
        </p:nvSpPr>
        <p:spPr>
          <a:xfrm>
            <a:off x="729450" y="7090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Current Implementation - CADC Advanced Search </a:t>
            </a:r>
            <a:endParaRPr/>
          </a:p>
        </p:txBody>
      </p:sp>
      <p:pic>
        <p:nvPicPr>
          <p:cNvPr id="135" name="Google Shape;135;p7" title="cadcrecording.mov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2775" y="1367300"/>
            <a:ext cx="6390134" cy="359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/>
          <p:nvPr>
            <p:ph type="title"/>
          </p:nvPr>
        </p:nvSpPr>
        <p:spPr>
          <a:xfrm>
            <a:off x="727650" y="7090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Project Goal</a:t>
            </a:r>
            <a:endParaRPr/>
          </a:p>
        </p:txBody>
      </p:sp>
      <p:pic>
        <p:nvPicPr>
          <p:cNvPr id="141" name="Google Shape;14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5500" y="1202500"/>
            <a:ext cx="6162901" cy="35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"/>
          <p:cNvSpPr txBox="1"/>
          <p:nvPr>
            <p:ph type="title"/>
          </p:nvPr>
        </p:nvSpPr>
        <p:spPr>
          <a:xfrm>
            <a:off x="725325" y="6880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Architecture</a:t>
            </a:r>
            <a:endParaRPr/>
          </a:p>
        </p:txBody>
      </p:sp>
      <p:pic>
        <p:nvPicPr>
          <p:cNvPr id="147" name="Google Shape;14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225" y="1313450"/>
            <a:ext cx="8009333" cy="3691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