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67" r:id="rId2"/>
  </p:sldMasterIdLst>
  <p:notesMasterIdLst>
    <p:notesMasterId r:id="rId14"/>
  </p:notesMasterIdLst>
  <p:sldIdLst>
    <p:sldId id="348" r:id="rId3"/>
    <p:sldId id="1060" r:id="rId4"/>
    <p:sldId id="1710" r:id="rId5"/>
    <p:sldId id="1712" r:id="rId6"/>
    <p:sldId id="1873" r:id="rId7"/>
    <p:sldId id="1869" r:id="rId8"/>
    <p:sldId id="1855" r:id="rId9"/>
    <p:sldId id="1977" r:id="rId10"/>
    <p:sldId id="1978" r:id="rId11"/>
    <p:sldId id="1979" r:id="rId12"/>
    <p:sldId id="10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Abela" initials="JA" lastIdx="1" clrIdx="0">
    <p:extLst>
      <p:ext uri="{19B8F6BF-5375-455C-9EA6-DF929625EA0E}">
        <p15:presenceInfo xmlns:p15="http://schemas.microsoft.com/office/powerpoint/2012/main" userId="86e5bc5734ac9f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4636"/>
    <a:srgbClr val="080073"/>
    <a:srgbClr val="5E231F"/>
    <a:srgbClr val="2E74B4"/>
    <a:srgbClr val="4791FF"/>
    <a:srgbClr val="FF7F29"/>
    <a:srgbClr val="D4E5FF"/>
    <a:srgbClr val="FFEEAA"/>
    <a:srgbClr val="B057A3"/>
    <a:srgbClr val="00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6B299-404C-4BFC-BA26-72C75809B3AA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6855-E228-4B18-A7D1-97A3793AD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1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7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0765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770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142" indent="0">
              <a:buNone/>
              <a:defRPr/>
            </a:lvl3pPr>
            <a:lvl4pPr marL="448285" indent="0">
              <a:buNone/>
              <a:defRPr/>
            </a:lvl4pPr>
            <a:lvl5pPr marL="6724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939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142" indent="0">
              <a:buNone/>
              <a:defRPr/>
            </a:lvl3pPr>
            <a:lvl4pPr marL="448285" indent="0">
              <a:buNone/>
              <a:defRPr/>
            </a:lvl4pPr>
            <a:lvl5pPr marL="6724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5130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8"/>
            <a:ext cx="11653523" cy="2052030"/>
          </a:xfrm>
        </p:spPr>
        <p:txBody>
          <a:bodyPr>
            <a:spAutoFit/>
          </a:bodyPr>
          <a:lstStyle>
            <a:lvl1pPr>
              <a:defRPr sz="3922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14915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8"/>
            </a:lvl1pPr>
            <a:lvl2pPr marL="0" indent="0">
              <a:buNone/>
              <a:defRPr sz="1961"/>
            </a:lvl2pPr>
            <a:lvl3pPr marL="227255" indent="0">
              <a:buNone/>
              <a:tabLst/>
              <a:defRPr sz="1961"/>
            </a:lvl3pPr>
            <a:lvl4pPr marL="451398" indent="0">
              <a:buNone/>
              <a:defRPr/>
            </a:lvl4pPr>
            <a:lvl5pPr marL="67242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8"/>
            </a:lvl1pPr>
            <a:lvl2pPr marL="0" indent="0">
              <a:buNone/>
              <a:defRPr sz="1961"/>
            </a:lvl2pPr>
            <a:lvl3pPr marL="227255" indent="0">
              <a:buNone/>
              <a:tabLst/>
              <a:defRPr sz="1961"/>
            </a:lvl3pPr>
            <a:lvl4pPr marL="451398" indent="0">
              <a:buNone/>
              <a:defRPr/>
            </a:lvl4pPr>
            <a:lvl5pPr marL="67242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748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7"/>
            <a:ext cx="5378548" cy="2377940"/>
          </a:xfrm>
        </p:spPr>
        <p:txBody>
          <a:bodyPr wrap="square">
            <a:spAutoFit/>
          </a:bodyPr>
          <a:lstStyle>
            <a:lvl1pPr marL="281735" indent="-281735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8"/>
            </a:lvl1pPr>
            <a:lvl2pPr marL="520808" indent="-228648">
              <a:defRPr sz="2353"/>
            </a:lvl2pPr>
            <a:lvl3pPr marL="685943" indent="-165135">
              <a:tabLst/>
              <a:defRPr sz="1961"/>
            </a:lvl3pPr>
            <a:lvl4pPr marL="863779" indent="-177837">
              <a:defRPr/>
            </a:lvl4pPr>
            <a:lvl5pPr marL="1028914" indent="-16513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7"/>
            <a:ext cx="5378548" cy="2377940"/>
          </a:xfrm>
        </p:spPr>
        <p:txBody>
          <a:bodyPr wrap="square">
            <a:spAutoFit/>
          </a:bodyPr>
          <a:lstStyle>
            <a:lvl1pPr marL="281735" indent="-281735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8"/>
            </a:lvl1pPr>
            <a:lvl2pPr marL="520808" indent="-228648">
              <a:defRPr sz="2353"/>
            </a:lvl2pPr>
            <a:lvl3pPr marL="685943" indent="-165135">
              <a:tabLst/>
              <a:defRPr sz="1961"/>
            </a:lvl3pPr>
            <a:lvl4pPr marL="863779" indent="-177837">
              <a:defRPr/>
            </a:lvl4pPr>
            <a:lvl5pPr marL="1028914" indent="-165135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123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214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69240" y="1186356"/>
            <a:ext cx="9859117" cy="2690921"/>
          </a:xfrm>
          <a:noFill/>
        </p:spPr>
        <p:txBody>
          <a:bodyPr tIns="91440" bIns="91440" anchor="t" anchorCtr="0">
            <a:noAutofit/>
          </a:bodyPr>
          <a:lstStyle>
            <a:lvl1pPr>
              <a:defRPr sz="7060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69241" y="3877276"/>
            <a:ext cx="9860673" cy="1793104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138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96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69240" y="1186356"/>
            <a:ext cx="9859117" cy="3587473"/>
          </a:xfrm>
          <a:noFill/>
        </p:spPr>
        <p:txBody>
          <a:bodyPr tIns="91440" bIns="91440" anchor="t" anchorCtr="0">
            <a:noAutofit/>
          </a:bodyPr>
          <a:lstStyle>
            <a:lvl1pPr>
              <a:defRPr lang="en-US" sz="7060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8987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81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6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90033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6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367448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6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063731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60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1687703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6"/>
            <a:ext cx="5378548" cy="1973570"/>
          </a:xfrm>
        </p:spPr>
        <p:txBody>
          <a:bodyPr>
            <a:spAutoFit/>
          </a:bodyPr>
          <a:lstStyle>
            <a:lvl1pPr>
              <a:defRPr sz="6471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1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9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51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9241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51753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00180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87538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8" tIns="45728" rIns="45728" bIns="457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3"/>
            <a:ext cx="11653522" cy="1956973"/>
          </a:xfrm>
        </p:spPr>
        <p:txBody>
          <a:bodyPr/>
          <a:lstStyle>
            <a:lvl1pPr marL="0" indent="0">
              <a:buNone/>
              <a:defRPr sz="323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2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679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50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2980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9301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7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308" tIns="143446" rIns="179308" bIns="143446" numCol="1" anchor="t" anchorCtr="0" compatLnSpc="1">
            <a:prstTxWarp prst="textNoShape">
              <a:avLst/>
            </a:prstTxWarp>
            <a:spAutoFit/>
          </a:bodyPr>
          <a:lstStyle/>
          <a:p>
            <a:pPr defTabSz="914110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204" y="3083652"/>
            <a:ext cx="3227129" cy="69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977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848" indent="-284848">
              <a:buClr>
                <a:schemeClr val="tx1"/>
              </a:buClr>
              <a:buSzPct val="90000"/>
              <a:buFont typeface="Arial" pitchFamily="34" charset="0"/>
              <a:buChar char="•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356" indent="-275509">
              <a:buClr>
                <a:schemeClr val="tx1"/>
              </a:buClr>
              <a:buSzPct val="90000"/>
              <a:buFont typeface="Arial" pitchFamily="34" charset="0"/>
              <a:buChar char="•"/>
              <a:defRPr sz="3138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204" indent="-284848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346" indent="-224142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488" indent="-224142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8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189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231468" y="3482369"/>
            <a:ext cx="4876800" cy="1267431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1248833" y="1425575"/>
            <a:ext cx="103632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7233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275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74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405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866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50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2796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757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5203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14th November,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How Encryption Made e-Commerce Possible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FAFF4-0855-481E-9610-8D6A36E6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1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1" y="289512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9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 rot="5400000">
            <a:off x="9208748" y="2991033"/>
            <a:ext cx="6858623" cy="8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37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</p:sldLayoutIdLst>
  <p:transition>
    <p:fade/>
  </p:transition>
  <p:txStyles>
    <p:titleStyle>
      <a:lvl1pPr algn="l" defTabSz="914554" rtl="0" eaLnBrk="1" latinLnBrk="0" hangingPunct="1">
        <a:lnSpc>
          <a:spcPct val="90000"/>
        </a:lnSpc>
        <a:spcBef>
          <a:spcPct val="0"/>
        </a:spcBef>
        <a:buNone/>
        <a:defRPr lang="en-US" sz="4706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213" marR="0" indent="-336213" algn="l" defTabSz="9145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2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808" marR="0" indent="-236595" algn="l" defTabSz="9145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498" marR="0" indent="-224142" algn="l" defTabSz="9145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640" marR="0" indent="-224142" algn="l" defTabSz="9145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783" marR="0" indent="-224142" algn="l" defTabSz="914554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5022" indent="-228639" algn="l" defTabSz="91455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2299" indent="-228639" algn="l" defTabSz="91455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9576" indent="-228639" algn="l" defTabSz="91455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854" indent="-228639" algn="l" defTabSz="914554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77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554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830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9107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385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661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937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8215" algn="l" defTabSz="914554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4">
          <p15:clr>
            <a:srgbClr val="5ACBF0"/>
          </p15:clr>
        </p15:guide>
        <p15:guide id="10" pos="4780">
          <p15:clr>
            <a:srgbClr val="5ACBF0"/>
          </p15:clr>
        </p15:guide>
        <p15:guide id="11" pos="5356">
          <p15:clr>
            <a:srgbClr val="5ACBF0"/>
          </p15:clr>
        </p15:guide>
        <p15:guide id="12" pos="5932">
          <p15:clr>
            <a:srgbClr val="5ACBF0"/>
          </p15:clr>
        </p15:guide>
        <p15:guide id="13" pos="6508">
          <p15:clr>
            <a:srgbClr val="5ACBF0"/>
          </p15:clr>
        </p15:guide>
        <p15:guide id="14" pos="7084">
          <p15:clr>
            <a:srgbClr val="5ACBF0"/>
          </p15:clr>
        </p15:guide>
        <p15:guide id="15" pos="7660">
          <p15:clr>
            <a:srgbClr val="5ACBF0"/>
          </p15:clr>
        </p15:guide>
        <p15:guide id="16" pos="288">
          <p15:clr>
            <a:srgbClr val="C35EA4"/>
          </p15:clr>
        </p15:guide>
        <p15:guide id="17" pos="7545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4673600" y="6229350"/>
            <a:ext cx="2844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DBCDED-DEAE-4018-95F3-5DE51273D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7" y="6036335"/>
            <a:ext cx="3284232" cy="7472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704A7D-C581-4C86-A681-200A9E21F516}"/>
              </a:ext>
            </a:extLst>
          </p:cNvPr>
          <p:cNvSpPr txBox="1"/>
          <p:nvPr/>
        </p:nvSpPr>
        <p:spPr>
          <a:xfrm>
            <a:off x="627745" y="308215"/>
            <a:ext cx="11058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144838" algn="l"/>
              </a:tabLst>
            </a:pPr>
            <a:r>
              <a:rPr lang="en-GB" sz="3600" b="1" i="0" dirty="0">
                <a:solidFill>
                  <a:srgbClr val="002060"/>
                </a:solidFill>
                <a:effectLst/>
              </a:rPr>
              <a:t>The Computational Evolution of Human Intelligence in AI</a:t>
            </a:r>
            <a:br>
              <a:rPr lang="en-US" altLang="en-US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</a:rPr>
              <a:t>John Abela</a:t>
            </a:r>
            <a:br>
              <a:rPr lang="en-US" altLang="en-US" sz="2400" b="1" dirty="0">
                <a:solidFill>
                  <a:srgbClr val="002060"/>
                </a:solidFill>
              </a:rPr>
            </a:br>
            <a:endParaRPr lang="en-GB" sz="2400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D4A892FE-8549-5912-1E60-5B443F53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83563" y="-22272"/>
            <a:ext cx="915015" cy="365125"/>
          </a:xfrm>
        </p:spPr>
        <p:txBody>
          <a:bodyPr/>
          <a:lstStyle/>
          <a:p>
            <a:pPr algn="r"/>
            <a:fld id="{740B69FE-5AA3-49CC-BEA2-3BAEF198B63D}" type="datetime10">
              <a:rPr lang="en-MT" sz="1400" b="1" smtClean="0"/>
              <a:pPr algn="r"/>
              <a:t>08:26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BA55F-D9C0-C6B3-CD74-25F80B7AEAAB}"/>
              </a:ext>
            </a:extLst>
          </p:cNvPr>
          <p:cNvSpPr txBox="1"/>
          <p:nvPr/>
        </p:nvSpPr>
        <p:spPr>
          <a:xfrm>
            <a:off x="1428691" y="6229350"/>
            <a:ext cx="240112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16 November 2024</a:t>
            </a:r>
          </a:p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University of Malta</a:t>
            </a:r>
          </a:p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Valletta Campus, Malta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BC887-F641-9727-387A-29DBB5FEB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08" y="1522723"/>
            <a:ext cx="7508984" cy="42908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468DF-FFC9-1E69-AF23-776D53C60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" y="6090215"/>
            <a:ext cx="1387445" cy="7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2E258-9270-8765-D397-DFE1BA38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D751-FDFC-D2F6-893C-79085957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28600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Emergent Properties in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C8C3-75A8-3B12-A3E6-E2C60E27D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008000"/>
            <a:ext cx="11357613" cy="49432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GB" dirty="0"/>
              <a:t>For </a:t>
            </a:r>
            <a:r>
              <a:rPr lang="en-GB" b="1" dirty="0">
                <a:solidFill>
                  <a:srgbClr val="0070C0"/>
                </a:solidFill>
              </a:rPr>
              <a:t>fields</a:t>
            </a:r>
            <a:r>
              <a:rPr lang="en-GB" dirty="0"/>
              <a:t> such as </a:t>
            </a:r>
            <a:r>
              <a:rPr lang="en-GB" b="1" dirty="0">
                <a:solidFill>
                  <a:srgbClr val="0070C0"/>
                </a:solidFill>
              </a:rPr>
              <a:t>astrophysics</a:t>
            </a:r>
            <a:r>
              <a:rPr lang="en-GB" dirty="0"/>
              <a:t>/</a:t>
            </a:r>
            <a:r>
              <a:rPr lang="en-GB" b="1" dirty="0">
                <a:solidFill>
                  <a:srgbClr val="0070C0"/>
                </a:solidFill>
              </a:rPr>
              <a:t>cosmology</a:t>
            </a:r>
            <a:r>
              <a:rPr lang="en-GB" dirty="0"/>
              <a:t>, </a:t>
            </a:r>
            <a:r>
              <a:rPr lang="en-GB" b="1" dirty="0">
                <a:solidFill>
                  <a:srgbClr val="0070C0"/>
                </a:solidFill>
              </a:rPr>
              <a:t>emergent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properties</a:t>
            </a:r>
            <a:r>
              <a:rPr lang="en-GB" dirty="0"/>
              <a:t> mean that </a:t>
            </a:r>
            <a:r>
              <a:rPr lang="en-GB" b="1" dirty="0">
                <a:solidFill>
                  <a:srgbClr val="0070C0"/>
                </a:solidFill>
              </a:rPr>
              <a:t>Transformers</a:t>
            </a:r>
            <a:r>
              <a:rPr lang="en-GB" dirty="0"/>
              <a:t> could </a:t>
            </a:r>
            <a:r>
              <a:rPr lang="en-GB" b="1" dirty="0">
                <a:solidFill>
                  <a:srgbClr val="0070C0"/>
                </a:solidFill>
              </a:rPr>
              <a:t>recognize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complex</a:t>
            </a:r>
            <a:r>
              <a:rPr lang="en-GB" dirty="0"/>
              <a:t>, </a:t>
            </a:r>
            <a:r>
              <a:rPr lang="en-GB" b="1" dirty="0">
                <a:solidFill>
                  <a:srgbClr val="0070C0"/>
                </a:solidFill>
              </a:rPr>
              <a:t>multi-dimensional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patterns</a:t>
            </a:r>
            <a:r>
              <a:rPr lang="en-GB" dirty="0"/>
              <a:t> in </a:t>
            </a:r>
            <a:r>
              <a:rPr lang="en-GB" b="1" dirty="0">
                <a:solidFill>
                  <a:srgbClr val="0070C0"/>
                </a:solidFill>
              </a:rPr>
              <a:t>data</a:t>
            </a:r>
            <a:r>
              <a:rPr lang="en-GB" dirty="0"/>
              <a:t> that </a:t>
            </a:r>
            <a:r>
              <a:rPr lang="en-GB" b="1" dirty="0">
                <a:solidFill>
                  <a:srgbClr val="0070C0"/>
                </a:solidFill>
              </a:rPr>
              <a:t>smaller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models</a:t>
            </a:r>
            <a:r>
              <a:rPr lang="en-GB" dirty="0"/>
              <a:t> miss. These could </a:t>
            </a:r>
            <a:r>
              <a:rPr lang="en-GB" b="1" dirty="0">
                <a:solidFill>
                  <a:srgbClr val="0070C0"/>
                </a:solidFill>
              </a:rPr>
              <a:t>include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identifying</a:t>
            </a:r>
            <a:r>
              <a:rPr lang="en-GB" dirty="0"/>
              <a:t> rare </a:t>
            </a:r>
            <a:r>
              <a:rPr lang="en-GB" b="1" dirty="0">
                <a:solidFill>
                  <a:srgbClr val="0070C0"/>
                </a:solidFill>
              </a:rPr>
              <a:t>astrophysical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phenomena</a:t>
            </a:r>
            <a:r>
              <a:rPr lang="en-GB" dirty="0"/>
              <a:t>, discerning </a:t>
            </a:r>
            <a:r>
              <a:rPr lang="en-GB" b="1" dirty="0">
                <a:solidFill>
                  <a:srgbClr val="0070C0"/>
                </a:solidFill>
              </a:rPr>
              <a:t>correlations</a:t>
            </a:r>
            <a:r>
              <a:rPr lang="en-GB" dirty="0"/>
              <a:t> across </a:t>
            </a:r>
            <a:r>
              <a:rPr lang="en-GB" b="1" dirty="0">
                <a:solidFill>
                  <a:srgbClr val="0070C0"/>
                </a:solidFill>
              </a:rPr>
              <a:t>spatial</a:t>
            </a:r>
            <a:r>
              <a:rPr lang="en-GB" dirty="0"/>
              <a:t> and </a:t>
            </a:r>
            <a:r>
              <a:rPr lang="en-GB" b="1" dirty="0">
                <a:solidFill>
                  <a:srgbClr val="0070C0"/>
                </a:solidFill>
              </a:rPr>
              <a:t>temporal</a:t>
            </a:r>
            <a:r>
              <a:rPr lang="en-GB" dirty="0"/>
              <a:t> scales, or </a:t>
            </a:r>
            <a:r>
              <a:rPr lang="en-GB" b="1" dirty="0">
                <a:solidFill>
                  <a:srgbClr val="0070C0"/>
                </a:solidFill>
              </a:rPr>
              <a:t>clustering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objects</a:t>
            </a:r>
            <a:r>
              <a:rPr lang="en-GB" dirty="0"/>
              <a:t> based on </a:t>
            </a:r>
            <a:r>
              <a:rPr lang="en-GB" b="1" dirty="0">
                <a:solidFill>
                  <a:srgbClr val="0070C0"/>
                </a:solidFill>
              </a:rPr>
              <a:t>nuanced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spectral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features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GB" b="1" dirty="0">
                <a:solidFill>
                  <a:srgbClr val="0070C0"/>
                </a:solidFill>
              </a:rPr>
              <a:t>Upcoming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instruments</a:t>
            </a:r>
            <a:r>
              <a:rPr lang="en-GB" dirty="0"/>
              <a:t> such as the </a:t>
            </a:r>
            <a:r>
              <a:rPr lang="en-GB" b="1" dirty="0">
                <a:solidFill>
                  <a:srgbClr val="0070C0"/>
                </a:solidFill>
              </a:rPr>
              <a:t>Square</a:t>
            </a:r>
            <a:r>
              <a:rPr lang="en-GB" dirty="0"/>
              <a:t> </a:t>
            </a:r>
            <a:r>
              <a:rPr lang="en-GB" b="1" dirty="0" err="1">
                <a:solidFill>
                  <a:srgbClr val="0070C0"/>
                </a:solidFill>
              </a:rPr>
              <a:t>Kilometer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Array</a:t>
            </a:r>
            <a:r>
              <a:rPr lang="en-GB" dirty="0"/>
              <a:t> (</a:t>
            </a:r>
            <a:r>
              <a:rPr lang="en-GB" b="1" dirty="0">
                <a:solidFill>
                  <a:srgbClr val="7030A0"/>
                </a:solidFill>
              </a:rPr>
              <a:t>SKA</a:t>
            </a:r>
            <a:r>
              <a:rPr lang="en-GB" dirty="0"/>
              <a:t>), </a:t>
            </a:r>
            <a:r>
              <a:rPr lang="en-GB" b="1" dirty="0">
                <a:solidFill>
                  <a:srgbClr val="0070C0"/>
                </a:solidFill>
              </a:rPr>
              <a:t>James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Webb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Space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Telescope</a:t>
            </a:r>
            <a:r>
              <a:rPr lang="en-GB" dirty="0"/>
              <a:t> (</a:t>
            </a:r>
            <a:r>
              <a:rPr lang="en-GB" b="1" dirty="0">
                <a:solidFill>
                  <a:srgbClr val="7030A0"/>
                </a:solidFill>
              </a:rPr>
              <a:t>JWST</a:t>
            </a:r>
            <a:r>
              <a:rPr lang="en-GB" dirty="0"/>
              <a:t>), and </a:t>
            </a:r>
            <a:r>
              <a:rPr lang="en-GB" b="1" dirty="0">
                <a:solidFill>
                  <a:srgbClr val="0070C0"/>
                </a:solidFill>
              </a:rPr>
              <a:t>Vera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Rubin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Observatory</a:t>
            </a:r>
            <a:r>
              <a:rPr lang="en-GB" dirty="0"/>
              <a:t> (</a:t>
            </a:r>
            <a:r>
              <a:rPr lang="en-GB" b="1" dirty="0">
                <a:solidFill>
                  <a:srgbClr val="7030A0"/>
                </a:solidFill>
              </a:rPr>
              <a:t>LSST</a:t>
            </a:r>
            <a:r>
              <a:rPr lang="en-GB" dirty="0"/>
              <a:t>). These </a:t>
            </a:r>
            <a:r>
              <a:rPr lang="en-GB" b="1" dirty="0">
                <a:solidFill>
                  <a:srgbClr val="0070C0"/>
                </a:solidFill>
              </a:rPr>
              <a:t>facilities</a:t>
            </a:r>
            <a:r>
              <a:rPr lang="en-GB" dirty="0"/>
              <a:t> will </a:t>
            </a:r>
            <a:r>
              <a:rPr lang="en-GB" b="1" dirty="0">
                <a:solidFill>
                  <a:srgbClr val="0070C0"/>
                </a:solidFill>
              </a:rPr>
              <a:t>generate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massive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datasets</a:t>
            </a:r>
            <a:r>
              <a:rPr lang="en-GB" dirty="0"/>
              <a:t> at </a:t>
            </a:r>
            <a:r>
              <a:rPr lang="en-GB" b="1" dirty="0">
                <a:solidFill>
                  <a:srgbClr val="0070C0"/>
                </a:solidFill>
              </a:rPr>
              <a:t>unprecedented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resolutions</a:t>
            </a:r>
            <a:r>
              <a:rPr lang="en-GB" dirty="0"/>
              <a:t> and </a:t>
            </a:r>
            <a:r>
              <a:rPr lang="en-GB" b="1" dirty="0">
                <a:solidFill>
                  <a:srgbClr val="0070C0"/>
                </a:solidFill>
              </a:rPr>
              <a:t>frequencies</a:t>
            </a:r>
            <a:r>
              <a:rPr lang="en-GB" dirty="0"/>
              <a:t>. The </a:t>
            </a:r>
            <a:r>
              <a:rPr lang="en-GB" b="1" dirty="0">
                <a:solidFill>
                  <a:srgbClr val="0070C0"/>
                </a:solidFill>
              </a:rPr>
              <a:t>SKA</a:t>
            </a:r>
            <a:r>
              <a:rPr lang="en-GB" dirty="0"/>
              <a:t>, for </a:t>
            </a:r>
            <a:r>
              <a:rPr lang="en-GB" b="1" dirty="0">
                <a:solidFill>
                  <a:srgbClr val="0070C0"/>
                </a:solidFill>
              </a:rPr>
              <a:t>instance</a:t>
            </a:r>
            <a:r>
              <a:rPr lang="en-GB" dirty="0"/>
              <a:t>, will produce </a:t>
            </a:r>
            <a:r>
              <a:rPr lang="en-GB" b="1" dirty="0">
                <a:solidFill>
                  <a:srgbClr val="0070C0"/>
                </a:solidFill>
              </a:rPr>
              <a:t>petabytes</a:t>
            </a:r>
            <a:r>
              <a:rPr lang="en-GB" dirty="0"/>
              <a:t> of </a:t>
            </a:r>
            <a:r>
              <a:rPr lang="en-GB" b="1" dirty="0">
                <a:solidFill>
                  <a:srgbClr val="0070C0"/>
                </a:solidFill>
              </a:rPr>
              <a:t>data</a:t>
            </a:r>
            <a:r>
              <a:rPr lang="en-GB" dirty="0"/>
              <a:t> per </a:t>
            </a:r>
            <a:r>
              <a:rPr lang="en-GB" b="1" dirty="0">
                <a:solidFill>
                  <a:srgbClr val="0070C0"/>
                </a:solidFill>
              </a:rPr>
              <a:t>day</a:t>
            </a:r>
            <a:r>
              <a:rPr lang="en-GB" dirty="0"/>
              <a:t>, which will </a:t>
            </a:r>
            <a:r>
              <a:rPr lang="en-GB" b="1" dirty="0">
                <a:solidFill>
                  <a:srgbClr val="0070C0"/>
                </a:solidFill>
              </a:rPr>
              <a:t>contain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subtle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signals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embedded</a:t>
            </a:r>
            <a:r>
              <a:rPr lang="en-GB" dirty="0"/>
              <a:t> in </a:t>
            </a:r>
            <a:r>
              <a:rPr lang="en-GB" b="1" dirty="0">
                <a:solidFill>
                  <a:srgbClr val="0070C0"/>
                </a:solidFill>
              </a:rPr>
              <a:t>noise</a:t>
            </a:r>
            <a:r>
              <a:rPr lang="en-GB" dirty="0"/>
              <a:t> and </a:t>
            </a:r>
            <a:r>
              <a:rPr lang="en-GB" b="1" dirty="0">
                <a:solidFill>
                  <a:srgbClr val="0070C0"/>
                </a:solidFill>
              </a:rPr>
              <a:t>require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sophisticated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pattern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recognition</a:t>
            </a:r>
            <a:r>
              <a:rPr lang="en-GB" dirty="0"/>
              <a:t>.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F84063E-6C5B-1377-E27B-232887FB5423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A0528C-CD15-FEAD-E1C8-0CA4D78D03AC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6D5A10D3-C951-C553-1DA1-F0DB08405E89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10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364AF-16B5-3A84-88A9-80A43D8A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647" y="4385116"/>
            <a:ext cx="5128446" cy="3418964"/>
          </a:xfrm>
          <a:prstGeom prst="rect">
            <a:avLst/>
          </a:prstGeom>
        </p:spPr>
      </p:pic>
      <p:pic>
        <p:nvPicPr>
          <p:cNvPr id="8" name="Next Page">
            <a:extLst>
              <a:ext uri="{FF2B5EF4-FFF2-40B4-BE49-F238E27FC236}">
                <a16:creationId xmlns:a16="http://schemas.microsoft.com/office/drawing/2014/main" id="{AA471D51-FC43-1A6E-1415-2938425B9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t3.ftcdn.net/jpg/02/92/36/76/240_F_292367633_TwzHFo2XLSSbcihgxESm2sKcQ0NlwrIG.jpg">
            <a:extLst>
              <a:ext uri="{FF2B5EF4-FFF2-40B4-BE49-F238E27FC236}">
                <a16:creationId xmlns:a16="http://schemas.microsoft.com/office/drawing/2014/main" id="{A3D9FC05-0F0D-4813-9B44-A8665F6B8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02" y="2030855"/>
            <a:ext cx="6124401" cy="2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CF726E3D-D7F2-4A63-90A6-857CF2F96296}"/>
              </a:ext>
            </a:extLst>
          </p:cNvPr>
          <p:cNvSpPr txBox="1">
            <a:spLocks noChangeArrowheads="1"/>
          </p:cNvSpPr>
          <p:nvPr/>
        </p:nvSpPr>
        <p:spPr>
          <a:xfrm>
            <a:off x="502920" y="228600"/>
            <a:ext cx="10515600" cy="731520"/>
          </a:xfrm>
          <a:prstGeom prst="rect">
            <a:avLst/>
          </a:prstGeom>
        </p:spPr>
        <p:txBody>
          <a:bodyPr vert="horz" wrap="square" lIns="143444" tIns="89653" rIns="143444" bIns="89653" rtlCol="0" anchor="t">
            <a:norm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Daniel Dennett to Transformers</a:t>
            </a:r>
            <a:endParaRPr lang="en-GB" altLang="en-US" sz="43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6B0B0-19BC-790A-E4A0-6267F977DAFA}"/>
              </a:ext>
            </a:extLst>
          </p:cNvPr>
          <p:cNvSpPr txBox="1"/>
          <p:nvPr/>
        </p:nvSpPr>
        <p:spPr>
          <a:xfrm>
            <a:off x="3239386" y="4900853"/>
            <a:ext cx="571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latin typeface="Lucida Console" panose="020B0609040504020204" pitchFamily="49" charset="0"/>
              </a:rPr>
              <a:t>john.abela@um.edu.mt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033BE-B625-E699-0903-EDD0B889358E}"/>
              </a:ext>
            </a:extLst>
          </p:cNvPr>
          <p:cNvSpPr txBox="1"/>
          <p:nvPr/>
        </p:nvSpPr>
        <p:spPr>
          <a:xfrm>
            <a:off x="3368152" y="6557727"/>
            <a:ext cx="5466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65000"/>
                  </a:schemeClr>
                </a:solidFill>
              </a:rPr>
              <a:t>All images are copyright their respective owners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5FC78-57E1-A34D-104A-D27BB5F6B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87" y="6036335"/>
            <a:ext cx="3284232" cy="747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E989EC-54ED-B83D-FA59-4C174752377D}"/>
              </a:ext>
            </a:extLst>
          </p:cNvPr>
          <p:cNvSpPr txBox="1"/>
          <p:nvPr/>
        </p:nvSpPr>
        <p:spPr>
          <a:xfrm>
            <a:off x="1428691" y="6229350"/>
            <a:ext cx="240112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16 November 2024</a:t>
            </a:r>
          </a:p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University of Malta</a:t>
            </a:r>
          </a:p>
          <a:p>
            <a:pPr>
              <a:lnSpc>
                <a:spcPts val="1500"/>
              </a:lnSpc>
            </a:pPr>
            <a:r>
              <a:rPr lang="en-GB" sz="1400" b="1" dirty="0">
                <a:solidFill>
                  <a:schemeClr val="bg1">
                    <a:lumMod val="65000"/>
                  </a:schemeClr>
                </a:solidFill>
              </a:rPr>
              <a:t>Valletta Campus, Malta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70F0E-EEB3-E82B-1970-F92492A16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" y="6090215"/>
            <a:ext cx="1387445" cy="752019"/>
          </a:xfrm>
          <a:prstGeom prst="rect">
            <a:avLst/>
          </a:prstGeom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97FAEA7A-FE50-79D0-C43C-1EAE8B5DAE8A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17D21-526C-43EB-F58D-3FCB1E34301E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DD09F782-8342-28A0-335E-DC3042FCD95F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11</a:t>
            </a:fld>
            <a:endParaRPr lang="en-US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10515600" cy="73152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Is Intelligence just an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938253"/>
            <a:ext cx="11464388" cy="5518614"/>
          </a:xfrm>
        </p:spPr>
        <p:txBody>
          <a:bodyPr>
            <a:noAutofit/>
          </a:bodyPr>
          <a:lstStyle/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dirty="0"/>
              <a:t>The </a:t>
            </a:r>
            <a:r>
              <a:rPr lang="en-GB" sz="2600" b="1" dirty="0">
                <a:solidFill>
                  <a:srgbClr val="0070C0"/>
                </a:solidFill>
              </a:rPr>
              <a:t>debate</a:t>
            </a:r>
            <a:r>
              <a:rPr lang="en-GB" sz="2600" dirty="0"/>
              <a:t> about </a:t>
            </a:r>
            <a:r>
              <a:rPr lang="en-GB" sz="2600" b="1" dirty="0">
                <a:solidFill>
                  <a:srgbClr val="0070C0"/>
                </a:solidFill>
              </a:rPr>
              <a:t>whether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intelligence</a:t>
            </a:r>
            <a:r>
              <a:rPr lang="en-GB" sz="2600" dirty="0"/>
              <a:t> is </a:t>
            </a:r>
            <a:r>
              <a:rPr lang="en-GB" sz="2600" b="1" dirty="0">
                <a:solidFill>
                  <a:srgbClr val="0070C0"/>
                </a:solidFill>
              </a:rPr>
              <a:t>merely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computation</a:t>
            </a:r>
            <a:r>
              <a:rPr lang="en-GB" sz="2600" dirty="0"/>
              <a:t> lies at the </a:t>
            </a:r>
            <a:r>
              <a:rPr lang="en-GB" sz="2600" b="1" dirty="0">
                <a:solidFill>
                  <a:srgbClr val="0070C0"/>
                </a:solidFill>
              </a:rPr>
              <a:t>heart</a:t>
            </a:r>
            <a:r>
              <a:rPr lang="en-GB" sz="2600" dirty="0"/>
              <a:t> of </a:t>
            </a:r>
            <a:r>
              <a:rPr lang="en-GB" sz="2600" b="1" dirty="0">
                <a:solidFill>
                  <a:srgbClr val="0070C0"/>
                </a:solidFill>
              </a:rPr>
              <a:t>AI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philosophy</a:t>
            </a:r>
            <a:r>
              <a:rPr lang="en-GB" sz="2600" dirty="0"/>
              <a:t>.</a:t>
            </a:r>
          </a:p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dirty="0"/>
              <a:t>One </a:t>
            </a:r>
            <a:r>
              <a:rPr lang="en-GB" sz="2600" b="1" dirty="0">
                <a:solidFill>
                  <a:srgbClr val="0070C0"/>
                </a:solidFill>
              </a:rPr>
              <a:t>perspective</a:t>
            </a:r>
            <a:r>
              <a:rPr lang="en-GB" sz="2600" dirty="0"/>
              <a:t> is that if a </a:t>
            </a:r>
            <a:r>
              <a:rPr lang="en-GB" sz="2600" b="1" dirty="0">
                <a:solidFill>
                  <a:srgbClr val="0070C0"/>
                </a:solidFill>
              </a:rPr>
              <a:t>system</a:t>
            </a:r>
            <a:r>
              <a:rPr lang="en-GB" sz="2600" dirty="0"/>
              <a:t> can </a:t>
            </a:r>
            <a:r>
              <a:rPr lang="en-GB" sz="2600" b="1" dirty="0">
                <a:solidFill>
                  <a:srgbClr val="0070C0"/>
                </a:solidFill>
              </a:rPr>
              <a:t>perform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tasks</a:t>
            </a:r>
            <a:r>
              <a:rPr lang="en-GB" sz="2600" dirty="0"/>
              <a:t> requiring </a:t>
            </a:r>
            <a:r>
              <a:rPr lang="en-GB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'</a:t>
            </a:r>
            <a:r>
              <a:rPr lang="en-GB" sz="2600" b="1" dirty="0">
                <a:solidFill>
                  <a:srgbClr val="0070C0"/>
                </a:solidFill>
              </a:rPr>
              <a:t>intelligent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behaviour</a:t>
            </a:r>
            <a:r>
              <a:rPr lang="en-GB" sz="2600" dirty="0"/>
              <a:t>' with the </a:t>
            </a:r>
            <a:r>
              <a:rPr lang="en-GB" sz="2600" b="1" dirty="0">
                <a:solidFill>
                  <a:srgbClr val="0070C0"/>
                </a:solidFill>
              </a:rPr>
              <a:t>same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efficacy</a:t>
            </a:r>
            <a:r>
              <a:rPr lang="en-GB" sz="2600" dirty="0"/>
              <a:t> as a </a:t>
            </a:r>
            <a:r>
              <a:rPr lang="en-GB" sz="2600" b="1" dirty="0">
                <a:solidFill>
                  <a:srgbClr val="0070C0"/>
                </a:solidFill>
              </a:rPr>
              <a:t>human</a:t>
            </a:r>
            <a:r>
              <a:rPr lang="en-GB" sz="2600" dirty="0"/>
              <a:t>, it </a:t>
            </a:r>
            <a:r>
              <a:rPr lang="en-GB" sz="2600" b="1" dirty="0">
                <a:solidFill>
                  <a:srgbClr val="0070C0"/>
                </a:solidFill>
              </a:rPr>
              <a:t>could</a:t>
            </a:r>
            <a:r>
              <a:rPr lang="en-GB" sz="2600" dirty="0"/>
              <a:t> then </a:t>
            </a:r>
            <a:r>
              <a:rPr lang="en-GB" sz="2600" b="1" dirty="0">
                <a:solidFill>
                  <a:srgbClr val="0070C0"/>
                </a:solidFill>
              </a:rPr>
              <a:t>be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considered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intelligent</a:t>
            </a:r>
            <a:r>
              <a:rPr lang="en-GB" sz="2600" dirty="0"/>
              <a:t>.</a:t>
            </a:r>
          </a:p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dirty="0"/>
              <a:t>This </a:t>
            </a:r>
            <a:r>
              <a:rPr lang="en-GB" sz="2600" b="1" dirty="0">
                <a:solidFill>
                  <a:srgbClr val="0070C0"/>
                </a:solidFill>
              </a:rPr>
              <a:t>perspective</a:t>
            </a:r>
            <a:r>
              <a:rPr lang="en-GB" sz="2600" dirty="0"/>
              <a:t> assumes that </a:t>
            </a:r>
            <a:r>
              <a:rPr lang="en-GB" sz="2600" b="1" dirty="0">
                <a:solidFill>
                  <a:srgbClr val="0070C0"/>
                </a:solidFill>
              </a:rPr>
              <a:t>human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intelligence</a:t>
            </a:r>
            <a:r>
              <a:rPr lang="en-GB" sz="2600" dirty="0"/>
              <a:t> is, in </a:t>
            </a:r>
            <a:r>
              <a:rPr lang="en-GB" sz="2600" b="1" dirty="0">
                <a:solidFill>
                  <a:srgbClr val="0070C0"/>
                </a:solidFill>
              </a:rPr>
              <a:t>fact</a:t>
            </a:r>
            <a:r>
              <a:rPr lang="en-GB" sz="2600" dirty="0"/>
              <a:t>,</a:t>
            </a:r>
            <a:br>
              <a:rPr lang="en-GB" sz="2600" dirty="0"/>
            </a:br>
            <a:r>
              <a:rPr lang="en-GB" sz="2600" b="1" dirty="0">
                <a:solidFill>
                  <a:srgbClr val="7030A0"/>
                </a:solidFill>
              </a:rPr>
              <a:t>Turing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7030A0"/>
                </a:solidFill>
              </a:rPr>
              <a:t>computable</a:t>
            </a:r>
            <a:r>
              <a:rPr lang="en-GB" sz="2600" dirty="0"/>
              <a:t>.</a:t>
            </a:r>
          </a:p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dirty="0"/>
              <a:t>If human intelligence is not Turing-computable then the</a:t>
            </a:r>
            <a:br>
              <a:rPr lang="en-GB" sz="2600" dirty="0"/>
            </a:br>
            <a:r>
              <a:rPr lang="en-GB" sz="2600" dirty="0"/>
              <a:t>implications are enormous.</a:t>
            </a:r>
          </a:p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b="1" dirty="0">
                <a:solidFill>
                  <a:srgbClr val="0070C0"/>
                </a:solidFill>
              </a:rPr>
              <a:t>LLMs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such</a:t>
            </a:r>
            <a:r>
              <a:rPr lang="en-GB" sz="2600" dirty="0"/>
              <a:t> as </a:t>
            </a:r>
            <a:r>
              <a:rPr lang="en-GB" sz="2600" b="1" dirty="0">
                <a:solidFill>
                  <a:srgbClr val="0070C0"/>
                </a:solidFill>
              </a:rPr>
              <a:t>ChatGPT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reinforced</a:t>
            </a:r>
            <a:r>
              <a:rPr lang="en-GB" sz="2600" dirty="0"/>
              <a:t> the </a:t>
            </a:r>
            <a:r>
              <a:rPr lang="en-GB" sz="2600" b="1" dirty="0">
                <a:solidFill>
                  <a:srgbClr val="0070C0"/>
                </a:solidFill>
              </a:rPr>
              <a:t>belief</a:t>
            </a:r>
            <a:r>
              <a:rPr lang="en-GB" sz="2600" dirty="0"/>
              <a:t> of many </a:t>
            </a:r>
            <a:r>
              <a:rPr lang="en-GB" sz="2600" b="1" dirty="0">
                <a:solidFill>
                  <a:srgbClr val="0070C0"/>
                </a:solidFill>
              </a:rPr>
              <a:t>people</a:t>
            </a:r>
            <a:br>
              <a:rPr lang="en-GB" sz="2600" b="1" dirty="0">
                <a:solidFill>
                  <a:srgbClr val="0070C0"/>
                </a:solidFill>
              </a:rPr>
            </a:br>
            <a:r>
              <a:rPr lang="en-GB" sz="2600" dirty="0"/>
              <a:t>who </a:t>
            </a:r>
            <a:r>
              <a:rPr lang="en-GB" sz="2600" b="1" dirty="0">
                <a:solidFill>
                  <a:srgbClr val="0070C0"/>
                </a:solidFill>
              </a:rPr>
              <a:t>subscribe</a:t>
            </a:r>
            <a:r>
              <a:rPr lang="en-GB" sz="2600" dirty="0"/>
              <a:t> to the </a:t>
            </a:r>
            <a:r>
              <a:rPr lang="en-GB" sz="2600" b="1" dirty="0">
                <a:solidFill>
                  <a:srgbClr val="0070C0"/>
                </a:solidFill>
              </a:rPr>
              <a:t>computational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theory</a:t>
            </a:r>
            <a:r>
              <a:rPr lang="en-GB" sz="2600" dirty="0"/>
              <a:t> of the </a:t>
            </a:r>
            <a:r>
              <a:rPr lang="en-GB" sz="2600" b="1" dirty="0">
                <a:solidFill>
                  <a:srgbClr val="0070C0"/>
                </a:solidFill>
              </a:rPr>
              <a:t>mind</a:t>
            </a:r>
            <a:r>
              <a:rPr lang="en-GB" sz="2600" dirty="0"/>
              <a:t>.</a:t>
            </a:r>
          </a:p>
          <a:p>
            <a:pPr marL="336213" indent="-336213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SzPct val="110000"/>
            </a:pPr>
            <a:r>
              <a:rPr lang="en-GB" sz="2600" b="1" dirty="0">
                <a:solidFill>
                  <a:srgbClr val="0070C0"/>
                </a:solidFill>
              </a:rPr>
              <a:t>However</a:t>
            </a:r>
            <a:r>
              <a:rPr lang="en-GB" sz="2600" dirty="0"/>
              <a:t>, others </a:t>
            </a:r>
            <a:r>
              <a:rPr lang="en-GB" sz="2600" b="1" dirty="0">
                <a:solidFill>
                  <a:srgbClr val="0070C0"/>
                </a:solidFill>
              </a:rPr>
              <a:t>argue</a:t>
            </a:r>
            <a:r>
              <a:rPr lang="en-GB" sz="2600" dirty="0"/>
              <a:t> that </a:t>
            </a:r>
            <a:r>
              <a:rPr lang="en-GB" sz="2600" b="1" dirty="0">
                <a:solidFill>
                  <a:srgbClr val="0070C0"/>
                </a:solidFill>
              </a:rPr>
              <a:t>true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intelligence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entails</a:t>
            </a:r>
            <a:r>
              <a:rPr lang="en-GB" sz="2600" dirty="0"/>
              <a:t> more than</a:t>
            </a:r>
            <a:br>
              <a:rPr lang="en-GB" sz="2600" dirty="0"/>
            </a:br>
            <a:r>
              <a:rPr lang="en-GB" sz="2600" dirty="0"/>
              <a:t>just </a:t>
            </a:r>
            <a:r>
              <a:rPr lang="en-GB" sz="2600" b="1" dirty="0">
                <a:solidFill>
                  <a:srgbClr val="0070C0"/>
                </a:solidFill>
              </a:rPr>
              <a:t>processing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symbols</a:t>
            </a:r>
            <a:r>
              <a:rPr lang="en-GB" sz="2600" dirty="0"/>
              <a:t> or </a:t>
            </a:r>
            <a:r>
              <a:rPr lang="en-GB" sz="2600" b="1" dirty="0">
                <a:solidFill>
                  <a:srgbClr val="0070C0"/>
                </a:solidFill>
              </a:rPr>
              <a:t>data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47333-C9A0-F9CC-1EC1-3BC22DD2E8F7}"/>
              </a:ext>
            </a:extLst>
          </p:cNvPr>
          <p:cNvSpPr txBox="1"/>
          <p:nvPr/>
        </p:nvSpPr>
        <p:spPr>
          <a:xfrm>
            <a:off x="9770921" y="6219188"/>
            <a:ext cx="2322181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GB" sz="1600" b="1" dirty="0">
                <a:solidFill>
                  <a:srgbClr val="080073"/>
                </a:solidFill>
              </a:rPr>
              <a:t>Daniel Dennett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2FBF0-9E18-55F2-A678-A204B7136282}"/>
              </a:ext>
            </a:extLst>
          </p:cNvPr>
          <p:cNvSpPr txBox="1"/>
          <p:nvPr/>
        </p:nvSpPr>
        <p:spPr>
          <a:xfrm>
            <a:off x="1006790" y="6531835"/>
            <a:ext cx="290383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16 November 2024</a:t>
            </a:r>
          </a:p>
          <a:p>
            <a:pPr>
              <a:lnSpc>
                <a:spcPts val="1100"/>
              </a:lnSpc>
            </a:pPr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University of Malta Valletta Campus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5068314-DEB7-A1C9-BC4A-F0A9D75C6439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2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C16DAAF4-7AE7-5896-858E-F90137DB3FE3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96821-1DD0-7A88-04EF-69D699A767FB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FA10FC-C399-8AEA-F3B1-E419E667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" y="6295793"/>
            <a:ext cx="988041" cy="5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A2A600-B137-A718-4E79-F12D53150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1687" y="2545187"/>
            <a:ext cx="2618856" cy="3599056"/>
          </a:xfrm>
          <a:prstGeom prst="rect">
            <a:avLst/>
          </a:prstGeom>
        </p:spPr>
      </p:pic>
      <p:pic>
        <p:nvPicPr>
          <p:cNvPr id="16" name="Next Page">
            <a:extLst>
              <a:ext uri="{FF2B5EF4-FFF2-40B4-BE49-F238E27FC236}">
                <a16:creationId xmlns:a16="http://schemas.microsoft.com/office/drawing/2014/main" id="{EDC6E3FA-F151-D922-C493-887721A2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urons spike back">
            <a:extLst>
              <a:ext uri="{FF2B5EF4-FFF2-40B4-BE49-F238E27FC236}">
                <a16:creationId xmlns:a16="http://schemas.microsoft.com/office/drawing/2014/main" id="{391F9E86-B300-3DD4-2AE9-14120C2E8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5" y="462982"/>
            <a:ext cx="11624659" cy="63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36319BF0-0917-364F-BD47-56B275DD7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0925" y="-287"/>
            <a:ext cx="10310201" cy="71723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138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Symbolic vs Connectionist (Vector Space) AI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7BBC669-D480-FEE2-4214-0B3A95DA5A81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20189-FD0C-B922-6CE1-FFD7C59DCE7C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53E20F-B4CE-E72D-17D0-D86FF3E26B8B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3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7" name="Next Page">
            <a:extLst>
              <a:ext uri="{FF2B5EF4-FFF2-40B4-BE49-F238E27FC236}">
                <a16:creationId xmlns:a16="http://schemas.microsoft.com/office/drawing/2014/main" id="{3290BA33-C811-DB89-441F-6A3D6027F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36319BF0-0917-364F-BD47-56B275DD7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097" y="224184"/>
            <a:ext cx="10310201" cy="71723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922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Vector (Tensor) Space Methods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5DB1DB-113B-0343-B05C-1CDFCB09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3" y="2308326"/>
            <a:ext cx="3810292" cy="24568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F47DC6-17FB-7225-5289-9CE0FE1A9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36" y="2317005"/>
            <a:ext cx="3810292" cy="245680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3F56D0-2F9F-F8CB-EBB4-226B8744F704}"/>
              </a:ext>
            </a:extLst>
          </p:cNvPr>
          <p:cNvSpPr/>
          <p:nvPr/>
        </p:nvSpPr>
        <p:spPr bwMode="auto">
          <a:xfrm>
            <a:off x="4452345" y="1635921"/>
            <a:ext cx="3287311" cy="3810292"/>
          </a:xfrm>
          <a:prstGeom prst="roundRect">
            <a:avLst>
              <a:gd name="adj" fmla="val 4524"/>
            </a:avLst>
          </a:prstGeom>
          <a:solidFill>
            <a:srgbClr val="00206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6" rIns="0" bIns="45726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2353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Vector Space Method</a:t>
            </a: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GB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1961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Algebraic Operations</a:t>
            </a: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1961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linear and non-linear</a:t>
            </a: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GB" sz="196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1961" b="1" dirty="0">
                <a:solidFill>
                  <a:srgbClr val="FFFF00"/>
                </a:solidFill>
              </a:rPr>
              <a:t>Matrix arithmetic</a:t>
            </a: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1961" b="1" dirty="0">
                <a:solidFill>
                  <a:srgbClr val="FFFF00"/>
                </a:solidFill>
              </a:rPr>
              <a:t>Vector arithmetic</a:t>
            </a:r>
          </a:p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r>
              <a:rPr lang="en-GB" sz="1961" b="1" dirty="0">
                <a:solidFill>
                  <a:srgbClr val="FFFF00"/>
                </a:solidFill>
              </a:rPr>
              <a:t>Tensor algebra</a:t>
            </a:r>
            <a:endParaRPr lang="en-US" sz="1961" b="1" dirty="0">
              <a:solidFill>
                <a:srgbClr val="FFFF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3AFEB9-C992-7389-0355-DE600FC8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712" y="5801093"/>
            <a:ext cx="1512910" cy="93389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91A868F-9E06-56BA-8709-F33EBCF46672}"/>
              </a:ext>
            </a:extLst>
          </p:cNvPr>
          <p:cNvSpPr/>
          <p:nvPr/>
        </p:nvSpPr>
        <p:spPr bwMode="auto">
          <a:xfrm>
            <a:off x="3969296" y="3387305"/>
            <a:ext cx="373558" cy="298846"/>
          </a:xfrm>
          <a:prstGeom prst="rightArrow">
            <a:avLst/>
          </a:prstGeom>
          <a:solidFill>
            <a:srgbClr val="7030A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6" rIns="0" bIns="45726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30FD570-12DB-6CBC-1EA0-5B5720D81BFB}"/>
              </a:ext>
            </a:extLst>
          </p:cNvPr>
          <p:cNvSpPr/>
          <p:nvPr/>
        </p:nvSpPr>
        <p:spPr bwMode="auto">
          <a:xfrm>
            <a:off x="7889079" y="3393550"/>
            <a:ext cx="373558" cy="298846"/>
          </a:xfrm>
          <a:prstGeom prst="rightArrow">
            <a:avLst/>
          </a:prstGeom>
          <a:solidFill>
            <a:srgbClr val="7030A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6" rIns="0" bIns="45726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8DB7C00-4EAB-1CD4-4542-C68B7004DDC2}"/>
              </a:ext>
            </a:extLst>
          </p:cNvPr>
          <p:cNvSpPr/>
          <p:nvPr/>
        </p:nvSpPr>
        <p:spPr bwMode="auto">
          <a:xfrm rot="16200000">
            <a:off x="6777744" y="5452758"/>
            <a:ext cx="298846" cy="298846"/>
          </a:xfrm>
          <a:prstGeom prst="rightArrow">
            <a:avLst/>
          </a:prstGeom>
          <a:solidFill>
            <a:srgbClr val="7030A0"/>
          </a:solidFill>
          <a:ln w="3175"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6" rIns="0" bIns="45726" numCol="1" rtlCol="0" anchor="ctr" anchorCtr="0" compatLnSpc="1">
            <a:prstTxWarp prst="textNoShape">
              <a:avLst/>
            </a:prstTxWarp>
          </a:bodyPr>
          <a:lstStyle/>
          <a:p>
            <a:pPr algn="ctr" defTabSz="914289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9344FB-FA7F-6717-768F-81167AB062AF}"/>
              </a:ext>
            </a:extLst>
          </p:cNvPr>
          <p:cNvSpPr txBox="1"/>
          <p:nvPr/>
        </p:nvSpPr>
        <p:spPr>
          <a:xfrm>
            <a:off x="1113801" y="1548760"/>
            <a:ext cx="1568944" cy="615600"/>
          </a:xfrm>
          <a:prstGeom prst="rect">
            <a:avLst/>
          </a:prstGeom>
          <a:noFill/>
        </p:spPr>
        <p:txBody>
          <a:bodyPr wrap="square" lIns="179308" tIns="143446" rIns="179308" bIns="143446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GB" sz="2353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Input</a:t>
            </a:r>
            <a:endParaRPr lang="en-US" sz="2353" b="1" dirty="0" err="1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4475E0-DB01-87D5-1F1F-8F93BFDADEAC}"/>
              </a:ext>
            </a:extLst>
          </p:cNvPr>
          <p:cNvSpPr txBox="1"/>
          <p:nvPr/>
        </p:nvSpPr>
        <p:spPr>
          <a:xfrm>
            <a:off x="9458022" y="1554666"/>
            <a:ext cx="1568944" cy="615600"/>
          </a:xfrm>
          <a:prstGeom prst="rect">
            <a:avLst/>
          </a:prstGeom>
          <a:noFill/>
        </p:spPr>
        <p:txBody>
          <a:bodyPr wrap="square" lIns="179308" tIns="143446" rIns="179308" bIns="143446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GB" sz="2353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  <a:endParaRPr lang="en-US" sz="2353" b="1" dirty="0" err="1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8700F7-6B80-F7C9-ABB6-8710DC9E829A}"/>
              </a:ext>
            </a:extLst>
          </p:cNvPr>
          <p:cNvSpPr txBox="1"/>
          <p:nvPr/>
        </p:nvSpPr>
        <p:spPr>
          <a:xfrm>
            <a:off x="7366097" y="5851126"/>
            <a:ext cx="2091925" cy="853995"/>
          </a:xfrm>
          <a:prstGeom prst="rect">
            <a:avLst/>
          </a:prstGeom>
          <a:noFill/>
        </p:spPr>
        <p:txBody>
          <a:bodyPr wrap="square" lIns="179308" tIns="143446" rIns="179308" bIns="143446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GB" sz="1765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</a:p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GB" sz="1765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(weights)</a:t>
            </a:r>
            <a:endParaRPr lang="en-US" sz="1765" b="1" dirty="0" err="1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D3E116B1-3175-1E11-7D4A-0BB65C133E6F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956B84-CA46-2F7D-3BD4-8F0AF587BDD4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FAE2F080-B8F1-0B92-13F0-C150E577F1BA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4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E5D690-CC33-3F81-A654-957EFEB66088}"/>
              </a:ext>
            </a:extLst>
          </p:cNvPr>
          <p:cNvSpPr txBox="1"/>
          <p:nvPr/>
        </p:nvSpPr>
        <p:spPr>
          <a:xfrm>
            <a:off x="1006790" y="6531835"/>
            <a:ext cx="290383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16 November 2024</a:t>
            </a:r>
          </a:p>
          <a:p>
            <a:pPr>
              <a:lnSpc>
                <a:spcPts val="1100"/>
              </a:lnSpc>
            </a:pPr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University of Malta Valletta Campus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4473DA3-DD1E-2528-C838-41A25B4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" y="6295793"/>
            <a:ext cx="988041" cy="53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Next Page">
            <a:extLst>
              <a:ext uri="{FF2B5EF4-FFF2-40B4-BE49-F238E27FC236}">
                <a16:creationId xmlns:a16="http://schemas.microsoft.com/office/drawing/2014/main" id="{E96EC63F-AC65-6566-6E5E-5BB0F2B5B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3" grpId="0" animBg="1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353D9-F59C-7160-BA9F-4891B67E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352DF27-500C-1522-2B8C-AA2BC85DDD30}"/>
              </a:ext>
            </a:extLst>
          </p:cNvPr>
          <p:cNvSpPr txBox="1">
            <a:spLocks noChangeArrowheads="1"/>
          </p:cNvSpPr>
          <p:nvPr/>
        </p:nvSpPr>
        <p:spPr>
          <a:xfrm>
            <a:off x="493177" y="224230"/>
            <a:ext cx="10757851" cy="717221"/>
          </a:xfrm>
          <a:prstGeom prst="rect">
            <a:avLst/>
          </a:prstGeom>
        </p:spPr>
        <p:txBody>
          <a:bodyPr vert="horz" wrap="square" lIns="143444" tIns="89653" rIns="143444" bIns="89653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GB" altLang="en-US" sz="37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 Network Training is Linear (Tensor) Algebra</a:t>
            </a:r>
            <a:endParaRPr lang="en-GB" altLang="en-US" sz="3700" b="1" dirty="0">
              <a:solidFill>
                <a:srgbClr val="008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355B20-914E-81E8-5863-10D6580DCB60}"/>
              </a:ext>
            </a:extLst>
          </p:cNvPr>
          <p:cNvGraphicFramePr>
            <a:graphicFrameLocks noGrp="1"/>
          </p:cNvGraphicFramePr>
          <p:nvPr/>
        </p:nvGraphicFramePr>
        <p:xfrm>
          <a:off x="1319923" y="4823597"/>
          <a:ext cx="1886730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389528557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29908658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C46E9-BE62-F264-45B1-763A87E567FE}"/>
              </a:ext>
            </a:extLst>
          </p:cNvPr>
          <p:cNvGraphicFramePr>
            <a:graphicFrameLocks noGrp="1"/>
          </p:cNvGraphicFramePr>
          <p:nvPr/>
        </p:nvGraphicFramePr>
        <p:xfrm>
          <a:off x="3481131" y="4823597"/>
          <a:ext cx="1509384" cy="1819860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389528557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299086580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50453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58432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571844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00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CF78EE-1E2D-A560-8A2C-B9433F651718}"/>
              </a:ext>
            </a:extLst>
          </p:cNvPr>
          <p:cNvGraphicFramePr>
            <a:graphicFrameLocks noGrp="1"/>
          </p:cNvGraphicFramePr>
          <p:nvPr/>
        </p:nvGraphicFramePr>
        <p:xfrm>
          <a:off x="5337254" y="4821044"/>
          <a:ext cx="1509384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389528557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331E798-B6C0-D56C-AE44-DD015B400357}"/>
              </a:ext>
            </a:extLst>
          </p:cNvPr>
          <p:cNvGraphicFramePr>
            <a:graphicFrameLocks noGrp="1"/>
          </p:cNvGraphicFramePr>
          <p:nvPr/>
        </p:nvGraphicFramePr>
        <p:xfrm>
          <a:off x="7166526" y="4821043"/>
          <a:ext cx="1132038" cy="1455888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299086580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50453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58432"/>
                  </a:ext>
                </a:extLst>
              </a:tr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8008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5F9D3C-F102-615F-818B-4B405DCF7BAB}"/>
              </a:ext>
            </a:extLst>
          </p:cNvPr>
          <p:cNvGraphicFramePr>
            <a:graphicFrameLocks noGrp="1"/>
          </p:cNvGraphicFramePr>
          <p:nvPr/>
        </p:nvGraphicFramePr>
        <p:xfrm>
          <a:off x="8580117" y="4821044"/>
          <a:ext cx="1132038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282429-2B86-EABA-39AB-34E2FECC071A}"/>
              </a:ext>
            </a:extLst>
          </p:cNvPr>
          <p:cNvSpPr txBox="1"/>
          <p:nvPr/>
        </p:nvSpPr>
        <p:spPr>
          <a:xfrm>
            <a:off x="1310794" y="4494298"/>
            <a:ext cx="763819" cy="33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input[]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469A17-AC0D-F53C-6A75-9A01350F67F9}"/>
              </a:ext>
            </a:extLst>
          </p:cNvPr>
          <p:cNvSpPr txBox="1"/>
          <p:nvPr/>
        </p:nvSpPr>
        <p:spPr>
          <a:xfrm>
            <a:off x="3472004" y="4470299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wH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7673E-ABFF-CB60-FF0C-3CA5A9FE4787}"/>
              </a:ext>
            </a:extLst>
          </p:cNvPr>
          <p:cNvSpPr txBox="1"/>
          <p:nvPr/>
        </p:nvSpPr>
        <p:spPr>
          <a:xfrm>
            <a:off x="7057609" y="4467343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wO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E6F616-DC9F-1C73-E56B-37A4B2889088}"/>
              </a:ext>
            </a:extLst>
          </p:cNvPr>
          <p:cNvSpPr txBox="1"/>
          <p:nvPr/>
        </p:nvSpPr>
        <p:spPr>
          <a:xfrm>
            <a:off x="5272080" y="4512298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netH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1FEB7EE-5545-3702-898F-09344065F0DB}"/>
              </a:ext>
            </a:extLst>
          </p:cNvPr>
          <p:cNvGraphicFramePr>
            <a:graphicFrameLocks noGrp="1"/>
          </p:cNvGraphicFramePr>
          <p:nvPr/>
        </p:nvGraphicFramePr>
        <p:xfrm>
          <a:off x="5316378" y="5572334"/>
          <a:ext cx="1509384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389528557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6969572-3F13-DA70-A211-B0A7846DB478}"/>
              </a:ext>
            </a:extLst>
          </p:cNvPr>
          <p:cNvSpPr txBox="1"/>
          <p:nvPr/>
        </p:nvSpPr>
        <p:spPr>
          <a:xfrm>
            <a:off x="5251203" y="5263588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outH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BB4792-6DD9-90D4-C6A5-7AA3A7A5C7A4}"/>
              </a:ext>
            </a:extLst>
          </p:cNvPr>
          <p:cNvSpPr txBox="1"/>
          <p:nvPr/>
        </p:nvSpPr>
        <p:spPr>
          <a:xfrm>
            <a:off x="8491731" y="4501334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netO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EAD6A41-227E-94F8-E65F-AC1E0DA93A75}"/>
              </a:ext>
            </a:extLst>
          </p:cNvPr>
          <p:cNvGraphicFramePr>
            <a:graphicFrameLocks noGrp="1"/>
          </p:cNvGraphicFramePr>
          <p:nvPr/>
        </p:nvGraphicFramePr>
        <p:xfrm>
          <a:off x="8573089" y="5572334"/>
          <a:ext cx="1132038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2789907-491A-7DA9-5E6C-D0BA045A7525}"/>
              </a:ext>
            </a:extLst>
          </p:cNvPr>
          <p:cNvSpPr txBox="1"/>
          <p:nvPr/>
        </p:nvSpPr>
        <p:spPr>
          <a:xfrm>
            <a:off x="8484703" y="5252624"/>
            <a:ext cx="763819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 err="1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outO</a:t>
            </a:r>
            <a:r>
              <a:rPr lang="en-GB" sz="1569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[]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22E9B7-BEDC-A951-05D6-F83486A8AD0C}"/>
              </a:ext>
            </a:extLst>
          </p:cNvPr>
          <p:cNvSpPr txBox="1"/>
          <p:nvPr/>
        </p:nvSpPr>
        <p:spPr>
          <a:xfrm>
            <a:off x="1037095" y="4836871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A11F8B-0D75-E211-2396-5C8C2FFCBFC1}"/>
              </a:ext>
            </a:extLst>
          </p:cNvPr>
          <p:cNvSpPr txBox="1"/>
          <p:nvPr/>
        </p:nvSpPr>
        <p:spPr>
          <a:xfrm>
            <a:off x="2302308" y="4516863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FC4447-82F3-18C9-A4E2-60458FFFF384}"/>
              </a:ext>
            </a:extLst>
          </p:cNvPr>
          <p:cNvSpPr txBox="1"/>
          <p:nvPr/>
        </p:nvSpPr>
        <p:spPr>
          <a:xfrm>
            <a:off x="3189955" y="5566169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06303B-F39E-882E-2705-135B1012056C}"/>
              </a:ext>
            </a:extLst>
          </p:cNvPr>
          <p:cNvSpPr txBox="1"/>
          <p:nvPr/>
        </p:nvSpPr>
        <p:spPr>
          <a:xfrm>
            <a:off x="4112914" y="4480979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3BBEAC-B748-5A5F-AB8E-0046B41883FD}"/>
              </a:ext>
            </a:extLst>
          </p:cNvPr>
          <p:cNvSpPr txBox="1"/>
          <p:nvPr/>
        </p:nvSpPr>
        <p:spPr>
          <a:xfrm>
            <a:off x="5941548" y="4493343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21916-01C2-29DE-28D0-95A3B04C6891}"/>
              </a:ext>
            </a:extLst>
          </p:cNvPr>
          <p:cNvSpPr txBox="1"/>
          <p:nvPr/>
        </p:nvSpPr>
        <p:spPr>
          <a:xfrm>
            <a:off x="5925482" y="5267427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F9A135-B860-1B29-A17F-6560E7BF25C0}"/>
              </a:ext>
            </a:extLst>
          </p:cNvPr>
          <p:cNvSpPr txBox="1"/>
          <p:nvPr/>
        </p:nvSpPr>
        <p:spPr>
          <a:xfrm>
            <a:off x="5082300" y="4844235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E1B6DC-9502-61D4-61F6-86C1390E0E03}"/>
              </a:ext>
            </a:extLst>
          </p:cNvPr>
          <p:cNvSpPr txBox="1"/>
          <p:nvPr/>
        </p:nvSpPr>
        <p:spPr>
          <a:xfrm>
            <a:off x="5046078" y="5603989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441FDD-F8C4-21E4-3A6A-041D6E396774}"/>
              </a:ext>
            </a:extLst>
          </p:cNvPr>
          <p:cNvSpPr txBox="1"/>
          <p:nvPr/>
        </p:nvSpPr>
        <p:spPr>
          <a:xfrm>
            <a:off x="6908475" y="5365526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F5425C-66A1-3CE2-D568-BA027D872BAD}"/>
              </a:ext>
            </a:extLst>
          </p:cNvPr>
          <p:cNvSpPr txBox="1"/>
          <p:nvPr/>
        </p:nvSpPr>
        <p:spPr>
          <a:xfrm>
            <a:off x="7612211" y="4467343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F72224-A2F0-2F17-3808-DBC0F816FE2B}"/>
              </a:ext>
            </a:extLst>
          </p:cNvPr>
          <p:cNvSpPr txBox="1"/>
          <p:nvPr/>
        </p:nvSpPr>
        <p:spPr>
          <a:xfrm>
            <a:off x="8339116" y="4842984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5005CD-5AC0-6B0D-4B54-FBAE7DA71871}"/>
              </a:ext>
            </a:extLst>
          </p:cNvPr>
          <p:cNvSpPr txBox="1"/>
          <p:nvPr/>
        </p:nvSpPr>
        <p:spPr>
          <a:xfrm>
            <a:off x="8338424" y="5566169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8D13E9-C280-B49C-A480-6E761CC672C7}"/>
              </a:ext>
            </a:extLst>
          </p:cNvPr>
          <p:cNvSpPr txBox="1"/>
          <p:nvPr/>
        </p:nvSpPr>
        <p:spPr>
          <a:xfrm>
            <a:off x="9142664" y="4499493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A525FF-FB4A-174B-22B6-5873A6E4D829}"/>
              </a:ext>
            </a:extLst>
          </p:cNvPr>
          <p:cNvSpPr txBox="1"/>
          <p:nvPr/>
        </p:nvSpPr>
        <p:spPr>
          <a:xfrm>
            <a:off x="9165261" y="5252624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A0A7037-BEBD-7028-FB66-8A6260DDB685}"/>
              </a:ext>
            </a:extLst>
          </p:cNvPr>
          <p:cNvGraphicFramePr>
            <a:graphicFrameLocks noGrp="1"/>
          </p:cNvGraphicFramePr>
          <p:nvPr/>
        </p:nvGraphicFramePr>
        <p:xfrm>
          <a:off x="10011026" y="4821044"/>
          <a:ext cx="1132038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85F3C311-1319-CC97-1222-3740563F01F6}"/>
              </a:ext>
            </a:extLst>
          </p:cNvPr>
          <p:cNvSpPr txBox="1"/>
          <p:nvPr/>
        </p:nvSpPr>
        <p:spPr>
          <a:xfrm>
            <a:off x="9922640" y="4501334"/>
            <a:ext cx="834505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target[]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63719B-0F5F-F2C0-DF9D-D40CE260CAF9}"/>
              </a:ext>
            </a:extLst>
          </p:cNvPr>
          <p:cNvSpPr txBox="1"/>
          <p:nvPr/>
        </p:nvSpPr>
        <p:spPr>
          <a:xfrm>
            <a:off x="10699942" y="4501334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BA7D09-99F3-0F31-129E-B6E0066D1638}"/>
              </a:ext>
            </a:extLst>
          </p:cNvPr>
          <p:cNvSpPr txBox="1"/>
          <p:nvPr/>
        </p:nvSpPr>
        <p:spPr>
          <a:xfrm>
            <a:off x="9777052" y="4831429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35D45E9-42AC-2C3A-CD1A-CD10C57EF8BC}"/>
              </a:ext>
            </a:extLst>
          </p:cNvPr>
          <p:cNvGraphicFramePr>
            <a:graphicFrameLocks noGrp="1"/>
          </p:cNvGraphicFramePr>
          <p:nvPr/>
        </p:nvGraphicFramePr>
        <p:xfrm>
          <a:off x="10028146" y="5566169"/>
          <a:ext cx="1132038" cy="363972"/>
        </p:xfrm>
        <a:graphic>
          <a:graphicData uri="http://schemas.openxmlformats.org/drawingml/2006/table">
            <a:tbl>
              <a:tblPr firstRow="1" bandRow="1"/>
              <a:tblGrid>
                <a:gridCol w="377346">
                  <a:extLst>
                    <a:ext uri="{9D8B030D-6E8A-4147-A177-3AD203B41FA5}">
                      <a16:colId xmlns:a16="http://schemas.microsoft.com/office/drawing/2014/main" val="3385654291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324602530"/>
                    </a:ext>
                  </a:extLst>
                </a:gridCol>
                <a:gridCol w="377346">
                  <a:extLst>
                    <a:ext uri="{9D8B030D-6E8A-4147-A177-3AD203B41FA5}">
                      <a16:colId xmlns:a16="http://schemas.microsoft.com/office/drawing/2014/main" val="1922405348"/>
                    </a:ext>
                  </a:extLst>
                </a:gridCol>
              </a:tblGrid>
              <a:tr h="363969"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66371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32742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99113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65484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33185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98226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64597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730969" algn="l" defTabSz="932742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sz="1800" dirty="0"/>
                    </a:p>
                  </a:txBody>
                  <a:tcPr marL="89653" marR="89653" marT="44826" marB="44826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21425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D8562CB3-F5F3-450A-14BD-675CA29A21F8}"/>
              </a:ext>
            </a:extLst>
          </p:cNvPr>
          <p:cNvSpPr txBox="1"/>
          <p:nvPr/>
        </p:nvSpPr>
        <p:spPr>
          <a:xfrm>
            <a:off x="9939760" y="5246458"/>
            <a:ext cx="834505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error[]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D484BA-EDCB-3FDB-875B-9EC91F3C75C9}"/>
              </a:ext>
            </a:extLst>
          </p:cNvPr>
          <p:cNvSpPr txBox="1"/>
          <p:nvPr/>
        </p:nvSpPr>
        <p:spPr>
          <a:xfrm>
            <a:off x="10717061" y="5246458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738D7-18AC-B3EC-FBEF-957C83E06BDE}"/>
              </a:ext>
            </a:extLst>
          </p:cNvPr>
          <p:cNvSpPr txBox="1"/>
          <p:nvPr/>
        </p:nvSpPr>
        <p:spPr>
          <a:xfrm>
            <a:off x="9794172" y="5576554"/>
            <a:ext cx="291176" cy="33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6580"/>
            <a:r>
              <a:rPr lang="en-GB" sz="1569" b="1" dirty="0">
                <a:solidFill>
                  <a:srgbClr val="00206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563AD5F4-EE72-DD3F-BFC0-06569A1E372D}"/>
              </a:ext>
            </a:extLst>
          </p:cNvPr>
          <p:cNvSpPr/>
          <p:nvPr/>
        </p:nvSpPr>
        <p:spPr>
          <a:xfrm>
            <a:off x="5212849" y="6300162"/>
            <a:ext cx="1717291" cy="331936"/>
          </a:xfrm>
          <a:prstGeom prst="wedgeRoundRectCallout">
            <a:avLst>
              <a:gd name="adj1" fmla="val 26455"/>
              <a:gd name="adj2" fmla="val -145656"/>
              <a:gd name="adj3" fmla="val 16667"/>
            </a:avLst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65" dirty="0"/>
              <a:t>Nonlinearity</a:t>
            </a:r>
            <a:endParaRPr lang="en-US" sz="1765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92DFA32-B6FE-A9C4-03CF-E6AE5EAF67F8}"/>
              </a:ext>
            </a:extLst>
          </p:cNvPr>
          <p:cNvCxnSpPr>
            <a:stCxn id="76" idx="3"/>
            <a:endCxn id="81" idx="2"/>
          </p:cNvCxnSpPr>
          <p:nvPr/>
        </p:nvCxnSpPr>
        <p:spPr>
          <a:xfrm>
            <a:off x="4792911" y="1203764"/>
            <a:ext cx="1059662" cy="30764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CF4A323-6542-50A1-5D77-C4DC11AF4365}"/>
              </a:ext>
            </a:extLst>
          </p:cNvPr>
          <p:cNvCxnSpPr>
            <a:stCxn id="79" idx="3"/>
            <a:endCxn id="81" idx="2"/>
          </p:cNvCxnSpPr>
          <p:nvPr/>
        </p:nvCxnSpPr>
        <p:spPr>
          <a:xfrm flipV="1">
            <a:off x="4791487" y="1511405"/>
            <a:ext cx="1061085" cy="328048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803131-8CC4-5151-7893-CC0D9DF3F960}"/>
              </a:ext>
            </a:extLst>
          </p:cNvPr>
          <p:cNvCxnSpPr>
            <a:stCxn id="79" idx="3"/>
            <a:endCxn id="82" idx="2"/>
          </p:cNvCxnSpPr>
          <p:nvPr/>
        </p:nvCxnSpPr>
        <p:spPr>
          <a:xfrm>
            <a:off x="4791487" y="1839453"/>
            <a:ext cx="1061085" cy="3076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25E2F0-9D64-C688-CE85-983D13C4F925}"/>
              </a:ext>
            </a:extLst>
          </p:cNvPr>
          <p:cNvCxnSpPr>
            <a:endCxn id="82" idx="2"/>
          </p:cNvCxnSpPr>
          <p:nvPr/>
        </p:nvCxnSpPr>
        <p:spPr>
          <a:xfrm>
            <a:off x="4791488" y="1214474"/>
            <a:ext cx="1061086" cy="9326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D3047A-473C-687A-6078-775E87468B4B}"/>
              </a:ext>
            </a:extLst>
          </p:cNvPr>
          <p:cNvCxnSpPr>
            <a:stCxn id="80" idx="3"/>
            <a:endCxn id="82" idx="2"/>
          </p:cNvCxnSpPr>
          <p:nvPr/>
        </p:nvCxnSpPr>
        <p:spPr>
          <a:xfrm flipV="1">
            <a:off x="4791487" y="2147095"/>
            <a:ext cx="1061085" cy="15994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9C2BB1F-B849-BFFC-8EAD-088CB739B6FD}"/>
              </a:ext>
            </a:extLst>
          </p:cNvPr>
          <p:cNvCxnSpPr>
            <a:stCxn id="77" idx="3"/>
            <a:endCxn id="84" idx="2"/>
          </p:cNvCxnSpPr>
          <p:nvPr/>
        </p:nvCxnSpPr>
        <p:spPr>
          <a:xfrm>
            <a:off x="4792911" y="3110831"/>
            <a:ext cx="1059661" cy="309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16585A-E07C-1D38-5A2B-0C58C96C172B}"/>
              </a:ext>
            </a:extLst>
          </p:cNvPr>
          <p:cNvCxnSpPr>
            <a:stCxn id="78" idx="3"/>
            <a:endCxn id="81" idx="2"/>
          </p:cNvCxnSpPr>
          <p:nvPr/>
        </p:nvCxnSpPr>
        <p:spPr>
          <a:xfrm flipV="1">
            <a:off x="4792911" y="1511405"/>
            <a:ext cx="1059662" cy="96373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D868E4A-A61D-7B17-5223-B797FDDB2CF5}"/>
              </a:ext>
            </a:extLst>
          </p:cNvPr>
          <p:cNvCxnSpPr>
            <a:stCxn id="78" idx="3"/>
            <a:endCxn id="83" idx="2"/>
          </p:cNvCxnSpPr>
          <p:nvPr/>
        </p:nvCxnSpPr>
        <p:spPr>
          <a:xfrm>
            <a:off x="4792911" y="2475142"/>
            <a:ext cx="1059661" cy="3076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EBFD36-070A-2B26-B73F-C6F48B6DA6C1}"/>
              </a:ext>
            </a:extLst>
          </p:cNvPr>
          <p:cNvCxnSpPr/>
          <p:nvPr/>
        </p:nvCxnSpPr>
        <p:spPr>
          <a:xfrm flipV="1">
            <a:off x="4797188" y="2160595"/>
            <a:ext cx="1061085" cy="32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7FB6538-D5BA-B3A2-BCE0-8159AD45DE76}"/>
              </a:ext>
            </a:extLst>
          </p:cNvPr>
          <p:cNvCxnSpPr/>
          <p:nvPr/>
        </p:nvCxnSpPr>
        <p:spPr>
          <a:xfrm flipV="1">
            <a:off x="4797188" y="2790927"/>
            <a:ext cx="1061085" cy="32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C3B8C25-A23E-833D-9188-300F3526A61D}"/>
              </a:ext>
            </a:extLst>
          </p:cNvPr>
          <p:cNvCxnSpPr/>
          <p:nvPr/>
        </p:nvCxnSpPr>
        <p:spPr>
          <a:xfrm flipV="1">
            <a:off x="4797188" y="3440671"/>
            <a:ext cx="1061085" cy="32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323DEB-38F7-922C-BFFD-A7E1379CED6F}"/>
              </a:ext>
            </a:extLst>
          </p:cNvPr>
          <p:cNvCxnSpPr>
            <a:endCxn id="86" idx="2"/>
          </p:cNvCxnSpPr>
          <p:nvPr/>
        </p:nvCxnSpPr>
        <p:spPr>
          <a:xfrm>
            <a:off x="6398783" y="1526745"/>
            <a:ext cx="1060371" cy="9483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8CFDCB-03BB-35B9-6E88-33069D84937B}"/>
              </a:ext>
            </a:extLst>
          </p:cNvPr>
          <p:cNvCxnSpPr>
            <a:endCxn id="85" idx="2"/>
          </p:cNvCxnSpPr>
          <p:nvPr/>
        </p:nvCxnSpPr>
        <p:spPr>
          <a:xfrm>
            <a:off x="6398785" y="1519703"/>
            <a:ext cx="1060372" cy="31975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CB15A1F-3751-89FF-8F0D-36CE93DA0B46}"/>
              </a:ext>
            </a:extLst>
          </p:cNvPr>
          <p:cNvCxnSpPr>
            <a:stCxn id="79" idx="3"/>
            <a:endCxn id="83" idx="2"/>
          </p:cNvCxnSpPr>
          <p:nvPr/>
        </p:nvCxnSpPr>
        <p:spPr>
          <a:xfrm>
            <a:off x="4791489" y="1839453"/>
            <a:ext cx="1061084" cy="943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76CFF85-A6A2-5B0E-CD9E-DB1969BE8083}"/>
              </a:ext>
            </a:extLst>
          </p:cNvPr>
          <p:cNvCxnSpPr>
            <a:stCxn id="80" idx="3"/>
            <a:endCxn id="83" idx="2"/>
          </p:cNvCxnSpPr>
          <p:nvPr/>
        </p:nvCxnSpPr>
        <p:spPr>
          <a:xfrm flipV="1">
            <a:off x="4791489" y="2782783"/>
            <a:ext cx="1061084" cy="963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05A6822-9917-28F6-A1BA-39226A4381D1}"/>
              </a:ext>
            </a:extLst>
          </p:cNvPr>
          <p:cNvCxnSpPr>
            <a:stCxn id="76" idx="3"/>
            <a:endCxn id="83" idx="2"/>
          </p:cNvCxnSpPr>
          <p:nvPr/>
        </p:nvCxnSpPr>
        <p:spPr>
          <a:xfrm>
            <a:off x="4792911" y="1203763"/>
            <a:ext cx="1059661" cy="15790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ED2E34-89EF-F9A6-1C9E-465C5ACF73EA}"/>
              </a:ext>
            </a:extLst>
          </p:cNvPr>
          <p:cNvCxnSpPr>
            <a:stCxn id="77" idx="3"/>
            <a:endCxn id="82" idx="2"/>
          </p:cNvCxnSpPr>
          <p:nvPr/>
        </p:nvCxnSpPr>
        <p:spPr>
          <a:xfrm flipV="1">
            <a:off x="4792911" y="2147094"/>
            <a:ext cx="1059662" cy="963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4C2024-9833-C85D-C54A-177BAF7EA6C2}"/>
              </a:ext>
            </a:extLst>
          </p:cNvPr>
          <p:cNvCxnSpPr>
            <a:stCxn id="80" idx="3"/>
            <a:endCxn id="81" idx="2"/>
          </p:cNvCxnSpPr>
          <p:nvPr/>
        </p:nvCxnSpPr>
        <p:spPr>
          <a:xfrm flipV="1">
            <a:off x="4791487" y="1511405"/>
            <a:ext cx="1061085" cy="2235114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FF9563F-6854-EA17-F25F-F1FCCCCB3012}"/>
              </a:ext>
            </a:extLst>
          </p:cNvPr>
          <p:cNvCxnSpPr>
            <a:stCxn id="77" idx="3"/>
            <a:endCxn id="81" idx="2"/>
          </p:cNvCxnSpPr>
          <p:nvPr/>
        </p:nvCxnSpPr>
        <p:spPr>
          <a:xfrm flipV="1">
            <a:off x="4792911" y="1511406"/>
            <a:ext cx="1059662" cy="159942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534BE84-9FBD-34F5-2602-94B1736E61BB}"/>
              </a:ext>
            </a:extLst>
          </p:cNvPr>
          <p:cNvCxnSpPr>
            <a:stCxn id="82" idx="6"/>
            <a:endCxn id="85" idx="2"/>
          </p:cNvCxnSpPr>
          <p:nvPr/>
        </p:nvCxnSpPr>
        <p:spPr>
          <a:xfrm flipV="1">
            <a:off x="6399497" y="1839453"/>
            <a:ext cx="1059660" cy="30764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BACD4-5333-255B-A093-F1EA282641FB}"/>
              </a:ext>
            </a:extLst>
          </p:cNvPr>
          <p:cNvCxnSpPr>
            <a:stCxn id="81" idx="6"/>
            <a:endCxn id="87" idx="2"/>
          </p:cNvCxnSpPr>
          <p:nvPr/>
        </p:nvCxnSpPr>
        <p:spPr>
          <a:xfrm>
            <a:off x="6399496" y="1511407"/>
            <a:ext cx="1059659" cy="1600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2FE4246-00A9-0647-BD73-E50DE3F4609E}"/>
              </a:ext>
            </a:extLst>
          </p:cNvPr>
          <p:cNvCxnSpPr>
            <a:endCxn id="87" idx="2"/>
          </p:cNvCxnSpPr>
          <p:nvPr/>
        </p:nvCxnSpPr>
        <p:spPr>
          <a:xfrm>
            <a:off x="6409822" y="2804153"/>
            <a:ext cx="1049334" cy="3080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C41AE52-BB39-1461-46EB-9179E18ABD2D}"/>
              </a:ext>
            </a:extLst>
          </p:cNvPr>
          <p:cNvCxnSpPr>
            <a:stCxn id="85" idx="2"/>
            <a:endCxn id="84" idx="6"/>
          </p:cNvCxnSpPr>
          <p:nvPr/>
        </p:nvCxnSpPr>
        <p:spPr>
          <a:xfrm flipH="1">
            <a:off x="6399495" y="1839453"/>
            <a:ext cx="1059661" cy="158040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E8D79B7-EEC0-929E-94F9-F9EBC8FA46E4}"/>
              </a:ext>
            </a:extLst>
          </p:cNvPr>
          <p:cNvCxnSpPr>
            <a:endCxn id="87" idx="2"/>
          </p:cNvCxnSpPr>
          <p:nvPr/>
        </p:nvCxnSpPr>
        <p:spPr>
          <a:xfrm flipV="1">
            <a:off x="6398783" y="3112214"/>
            <a:ext cx="1060371" cy="3322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11430B1-16EB-88E9-5962-0BB5A093B83D}"/>
              </a:ext>
            </a:extLst>
          </p:cNvPr>
          <p:cNvCxnSpPr>
            <a:stCxn id="82" idx="6"/>
            <a:endCxn id="87" idx="2"/>
          </p:cNvCxnSpPr>
          <p:nvPr/>
        </p:nvCxnSpPr>
        <p:spPr>
          <a:xfrm>
            <a:off x="6399496" y="2147095"/>
            <a:ext cx="1059659" cy="96511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C3AF2D0-2A47-0E48-4EFC-0A1D5C576B02}"/>
              </a:ext>
            </a:extLst>
          </p:cNvPr>
          <p:cNvCxnSpPr>
            <a:stCxn id="76" idx="3"/>
            <a:endCxn id="84" idx="2"/>
          </p:cNvCxnSpPr>
          <p:nvPr/>
        </p:nvCxnSpPr>
        <p:spPr>
          <a:xfrm>
            <a:off x="4792911" y="1203764"/>
            <a:ext cx="1059661" cy="221609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3B528A7-869D-EE47-671E-FDB9D162D9E9}"/>
              </a:ext>
            </a:extLst>
          </p:cNvPr>
          <p:cNvCxnSpPr>
            <a:stCxn id="79" idx="3"/>
            <a:endCxn id="84" idx="2"/>
          </p:cNvCxnSpPr>
          <p:nvPr/>
        </p:nvCxnSpPr>
        <p:spPr>
          <a:xfrm>
            <a:off x="4791489" y="1839453"/>
            <a:ext cx="1061084" cy="15804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E045973-4108-8DB9-023D-DED1DD12231B}"/>
              </a:ext>
            </a:extLst>
          </p:cNvPr>
          <p:cNvCxnSpPr/>
          <p:nvPr/>
        </p:nvCxnSpPr>
        <p:spPr>
          <a:xfrm>
            <a:off x="4788993" y="2471274"/>
            <a:ext cx="1060371" cy="9483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FC39D05-1BA3-5FB7-23A0-A5EE49B15873}"/>
              </a:ext>
            </a:extLst>
          </p:cNvPr>
          <p:cNvCxnSpPr/>
          <p:nvPr/>
        </p:nvCxnSpPr>
        <p:spPr>
          <a:xfrm flipV="1">
            <a:off x="6389876" y="2461480"/>
            <a:ext cx="1060371" cy="3322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ED3DEE5-D8EF-B1D4-3212-CF51887962B2}"/>
              </a:ext>
            </a:extLst>
          </p:cNvPr>
          <p:cNvCxnSpPr>
            <a:stCxn id="82" idx="6"/>
            <a:endCxn id="86" idx="2"/>
          </p:cNvCxnSpPr>
          <p:nvPr/>
        </p:nvCxnSpPr>
        <p:spPr>
          <a:xfrm>
            <a:off x="6399496" y="2147094"/>
            <a:ext cx="1059659" cy="328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AB0DEEB-4DA5-4358-EDE4-4A5474272E4E}"/>
              </a:ext>
            </a:extLst>
          </p:cNvPr>
          <p:cNvCxnSpPr>
            <a:stCxn id="85" idx="2"/>
            <a:endCxn id="83" idx="6"/>
          </p:cNvCxnSpPr>
          <p:nvPr/>
        </p:nvCxnSpPr>
        <p:spPr>
          <a:xfrm flipH="1">
            <a:off x="6399495" y="1839453"/>
            <a:ext cx="1059661" cy="94333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57B005-52D3-9DAB-209D-3DB3CBE0D442}"/>
              </a:ext>
            </a:extLst>
          </p:cNvPr>
          <p:cNvCxnSpPr>
            <a:endCxn id="84" idx="6"/>
          </p:cNvCxnSpPr>
          <p:nvPr/>
        </p:nvCxnSpPr>
        <p:spPr>
          <a:xfrm flipH="1">
            <a:off x="6399496" y="2461480"/>
            <a:ext cx="1059304" cy="958375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4061FC27-0D52-4FBC-6B16-C90090D04BB2}"/>
              </a:ext>
            </a:extLst>
          </p:cNvPr>
          <p:cNvSpPr/>
          <p:nvPr/>
        </p:nvSpPr>
        <p:spPr>
          <a:xfrm>
            <a:off x="4357081" y="960212"/>
            <a:ext cx="435829" cy="487103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1A968B0-AE6E-6DBE-7FBB-EE5E7F733CCF}"/>
              </a:ext>
            </a:extLst>
          </p:cNvPr>
          <p:cNvSpPr/>
          <p:nvPr/>
        </p:nvSpPr>
        <p:spPr>
          <a:xfrm>
            <a:off x="4357081" y="2867279"/>
            <a:ext cx="435829" cy="487103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7F8E52-2BED-C3E7-D397-72E870446E10}"/>
              </a:ext>
            </a:extLst>
          </p:cNvPr>
          <p:cNvSpPr/>
          <p:nvPr/>
        </p:nvSpPr>
        <p:spPr>
          <a:xfrm>
            <a:off x="4357081" y="2231590"/>
            <a:ext cx="435829" cy="487103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957D45-98C2-6E3F-E390-793B98071D02}"/>
              </a:ext>
            </a:extLst>
          </p:cNvPr>
          <p:cNvSpPr/>
          <p:nvPr/>
        </p:nvSpPr>
        <p:spPr>
          <a:xfrm>
            <a:off x="4355658" y="1595901"/>
            <a:ext cx="435829" cy="487103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F8316CC-72CD-41D2-7E65-7DA99F6C75DA}"/>
              </a:ext>
            </a:extLst>
          </p:cNvPr>
          <p:cNvSpPr/>
          <p:nvPr/>
        </p:nvSpPr>
        <p:spPr>
          <a:xfrm>
            <a:off x="4355658" y="3502969"/>
            <a:ext cx="435829" cy="487103"/>
          </a:xfrm>
          <a:prstGeom prst="rect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A3C83FD-046B-F0C1-028B-3EABBD977E47}"/>
              </a:ext>
            </a:extLst>
          </p:cNvPr>
          <p:cNvSpPr/>
          <p:nvPr/>
        </p:nvSpPr>
        <p:spPr>
          <a:xfrm>
            <a:off x="5852573" y="1267855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155C5A-C6A5-BE52-79CC-38EAC7CF51C6}"/>
              </a:ext>
            </a:extLst>
          </p:cNvPr>
          <p:cNvSpPr/>
          <p:nvPr/>
        </p:nvSpPr>
        <p:spPr>
          <a:xfrm>
            <a:off x="5852573" y="1903543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B89C156-F927-B87F-8896-D0F3ECB36DAC}"/>
              </a:ext>
            </a:extLst>
          </p:cNvPr>
          <p:cNvSpPr/>
          <p:nvPr/>
        </p:nvSpPr>
        <p:spPr>
          <a:xfrm>
            <a:off x="5852572" y="2539232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B3EFA29-8118-DA63-AF0F-3F0694A8CCBB}"/>
              </a:ext>
            </a:extLst>
          </p:cNvPr>
          <p:cNvSpPr/>
          <p:nvPr/>
        </p:nvSpPr>
        <p:spPr>
          <a:xfrm>
            <a:off x="5852572" y="3176304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3E5AA2D-0FB5-1491-CBBB-A83F59C5667C}"/>
              </a:ext>
            </a:extLst>
          </p:cNvPr>
          <p:cNvSpPr/>
          <p:nvPr/>
        </p:nvSpPr>
        <p:spPr>
          <a:xfrm>
            <a:off x="7459157" y="1595901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DD24CCCE-2130-F988-982B-C2E3A35AF56E}"/>
              </a:ext>
            </a:extLst>
          </p:cNvPr>
          <p:cNvSpPr/>
          <p:nvPr/>
        </p:nvSpPr>
        <p:spPr>
          <a:xfrm>
            <a:off x="7459156" y="2231590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EEBC8B1-2090-135C-0AC1-021B157C7BF7}"/>
              </a:ext>
            </a:extLst>
          </p:cNvPr>
          <p:cNvSpPr/>
          <p:nvPr/>
        </p:nvSpPr>
        <p:spPr>
          <a:xfrm>
            <a:off x="7459156" y="2868662"/>
            <a:ext cx="546923" cy="487103"/>
          </a:xfrm>
          <a:prstGeom prst="ellipse">
            <a:avLst/>
          </a:prstGeom>
          <a:noFill/>
          <a:ln w="2222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16FEF1D-89FC-D225-E9EF-2F2C990490F4}"/>
              </a:ext>
            </a:extLst>
          </p:cNvPr>
          <p:cNvSpPr txBox="1"/>
          <p:nvPr/>
        </p:nvSpPr>
        <p:spPr>
          <a:xfrm>
            <a:off x="4188709" y="3967513"/>
            <a:ext cx="703243" cy="37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input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276972-4AE6-DAAF-62E8-43F41FBF5E60}"/>
              </a:ext>
            </a:extLst>
          </p:cNvPr>
          <p:cNvSpPr txBox="1"/>
          <p:nvPr/>
        </p:nvSpPr>
        <p:spPr>
          <a:xfrm>
            <a:off x="5711100" y="3747719"/>
            <a:ext cx="850163" cy="36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hidden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C1E1270-C38A-F13F-8233-D82BC6044C80}"/>
              </a:ext>
            </a:extLst>
          </p:cNvPr>
          <p:cNvSpPr txBox="1"/>
          <p:nvPr/>
        </p:nvSpPr>
        <p:spPr>
          <a:xfrm>
            <a:off x="7284329" y="3377664"/>
            <a:ext cx="891202" cy="37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output</a:t>
            </a:r>
          </a:p>
        </p:txBody>
      </p:sp>
      <p:sp>
        <p:nvSpPr>
          <p:cNvPr id="96" name="Right Arrow 31">
            <a:extLst>
              <a:ext uri="{FF2B5EF4-FFF2-40B4-BE49-F238E27FC236}">
                <a16:creationId xmlns:a16="http://schemas.microsoft.com/office/drawing/2014/main" id="{02F95342-2F76-8F68-1808-9CF3B804534D}"/>
              </a:ext>
            </a:extLst>
          </p:cNvPr>
          <p:cNvSpPr/>
          <p:nvPr/>
        </p:nvSpPr>
        <p:spPr>
          <a:xfrm>
            <a:off x="4054163" y="1128779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ight Arrow 71">
            <a:extLst>
              <a:ext uri="{FF2B5EF4-FFF2-40B4-BE49-F238E27FC236}">
                <a16:creationId xmlns:a16="http://schemas.microsoft.com/office/drawing/2014/main" id="{93D00B89-029D-B3FF-4F34-168F8D2AF127}"/>
              </a:ext>
            </a:extLst>
          </p:cNvPr>
          <p:cNvSpPr/>
          <p:nvPr/>
        </p:nvSpPr>
        <p:spPr>
          <a:xfrm>
            <a:off x="4054163" y="1751903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ight Arrow 72">
            <a:extLst>
              <a:ext uri="{FF2B5EF4-FFF2-40B4-BE49-F238E27FC236}">
                <a16:creationId xmlns:a16="http://schemas.microsoft.com/office/drawing/2014/main" id="{C5E87659-8860-A972-3BEC-66AE5C828CE9}"/>
              </a:ext>
            </a:extLst>
          </p:cNvPr>
          <p:cNvSpPr/>
          <p:nvPr/>
        </p:nvSpPr>
        <p:spPr>
          <a:xfrm>
            <a:off x="4054163" y="2375026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ight Arrow 73">
            <a:extLst>
              <a:ext uri="{FF2B5EF4-FFF2-40B4-BE49-F238E27FC236}">
                <a16:creationId xmlns:a16="http://schemas.microsoft.com/office/drawing/2014/main" id="{CF9D08E5-D934-A554-1916-748994D8BAFB}"/>
              </a:ext>
            </a:extLst>
          </p:cNvPr>
          <p:cNvSpPr/>
          <p:nvPr/>
        </p:nvSpPr>
        <p:spPr>
          <a:xfrm>
            <a:off x="4054163" y="2998149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ight Arrow 74">
            <a:extLst>
              <a:ext uri="{FF2B5EF4-FFF2-40B4-BE49-F238E27FC236}">
                <a16:creationId xmlns:a16="http://schemas.microsoft.com/office/drawing/2014/main" id="{D257F80D-806D-27FC-89AB-A07C97CDBE07}"/>
              </a:ext>
            </a:extLst>
          </p:cNvPr>
          <p:cNvSpPr/>
          <p:nvPr/>
        </p:nvSpPr>
        <p:spPr>
          <a:xfrm>
            <a:off x="4054163" y="3621272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ight Arrow 75">
            <a:extLst>
              <a:ext uri="{FF2B5EF4-FFF2-40B4-BE49-F238E27FC236}">
                <a16:creationId xmlns:a16="http://schemas.microsoft.com/office/drawing/2014/main" id="{261FEA96-FC50-FF5E-8CF5-4E02CA74AD9E}"/>
              </a:ext>
            </a:extLst>
          </p:cNvPr>
          <p:cNvSpPr/>
          <p:nvPr/>
        </p:nvSpPr>
        <p:spPr>
          <a:xfrm>
            <a:off x="8116142" y="1799093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ight Arrow 76">
            <a:extLst>
              <a:ext uri="{FF2B5EF4-FFF2-40B4-BE49-F238E27FC236}">
                <a16:creationId xmlns:a16="http://schemas.microsoft.com/office/drawing/2014/main" id="{D39E902C-77AF-F6A3-6C56-68D91F2A1C2F}"/>
              </a:ext>
            </a:extLst>
          </p:cNvPr>
          <p:cNvSpPr/>
          <p:nvPr/>
        </p:nvSpPr>
        <p:spPr>
          <a:xfrm>
            <a:off x="8116142" y="2413658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ight Arrow 77">
            <a:extLst>
              <a:ext uri="{FF2B5EF4-FFF2-40B4-BE49-F238E27FC236}">
                <a16:creationId xmlns:a16="http://schemas.microsoft.com/office/drawing/2014/main" id="{C3B7E939-A279-62BB-0760-74AEA5AF7179}"/>
              </a:ext>
            </a:extLst>
          </p:cNvPr>
          <p:cNvSpPr/>
          <p:nvPr/>
        </p:nvSpPr>
        <p:spPr>
          <a:xfrm>
            <a:off x="8116142" y="3028224"/>
            <a:ext cx="231817" cy="14996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CFB4172-DB21-52ED-5BC7-416DD5F62AF3}"/>
              </a:ext>
            </a:extLst>
          </p:cNvPr>
          <p:cNvSpPr/>
          <p:nvPr/>
        </p:nvSpPr>
        <p:spPr>
          <a:xfrm>
            <a:off x="3219491" y="857287"/>
            <a:ext cx="5867317" cy="360039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6D848F-17B9-5721-6622-DD476D140951}"/>
              </a:ext>
            </a:extLst>
          </p:cNvPr>
          <p:cNvSpPr/>
          <p:nvPr/>
        </p:nvSpPr>
        <p:spPr>
          <a:xfrm>
            <a:off x="4383180" y="993948"/>
            <a:ext cx="3383232" cy="3383232"/>
          </a:xfrm>
          <a:prstGeom prst="ellipse">
            <a:avLst/>
          </a:prstGeom>
          <a:solidFill>
            <a:schemeClr val="bg1">
              <a:alpha val="53000"/>
            </a:schemeClr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1CACC7F-9484-8D7B-6F08-DF37B73FD154}"/>
              </a:ext>
            </a:extLst>
          </p:cNvPr>
          <p:cNvCxnSpPr>
            <a:stCxn id="107" idx="3"/>
            <a:endCxn id="107" idx="7"/>
          </p:cNvCxnSpPr>
          <p:nvPr/>
        </p:nvCxnSpPr>
        <p:spPr>
          <a:xfrm flipV="1">
            <a:off x="4878643" y="1489411"/>
            <a:ext cx="2392306" cy="2392306"/>
          </a:xfrm>
          <a:prstGeom prst="line">
            <a:avLst/>
          </a:prstGeom>
          <a:ln w="825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5C795D03-D484-3CDB-6844-172FA7AE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2" y="1149384"/>
            <a:ext cx="10448777" cy="5457747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08C59141-4505-5A14-CFC7-5800DA8CCCB4}"/>
              </a:ext>
            </a:extLst>
          </p:cNvPr>
          <p:cNvSpPr txBox="1"/>
          <p:nvPr/>
        </p:nvSpPr>
        <p:spPr>
          <a:xfrm>
            <a:off x="9049040" y="812812"/>
            <a:ext cx="2127349" cy="644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7030A0"/>
                </a:solidFill>
              </a:rPr>
              <a:t>H100 60 </a:t>
            </a:r>
            <a:r>
              <a:rPr lang="en-GB" b="1" dirty="0" err="1">
                <a:solidFill>
                  <a:srgbClr val="7030A0"/>
                </a:solidFill>
              </a:rPr>
              <a:t>teraFLOPS</a:t>
            </a:r>
            <a:r>
              <a:rPr lang="en-GB" b="1" dirty="0">
                <a:solidFill>
                  <a:srgbClr val="7030A0"/>
                </a:solidFill>
              </a:rPr>
              <a:t> GPU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1" name="Date Placeholder 6">
            <a:extLst>
              <a:ext uri="{FF2B5EF4-FFF2-40B4-BE49-F238E27FC236}">
                <a16:creationId xmlns:a16="http://schemas.microsoft.com/office/drawing/2014/main" id="{A25195ED-8250-5E59-AFC4-5D966E8306C4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C9F0EC-1AB6-2A55-D07B-F30713019F4F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4" name="Slide Number Placeholder 2">
            <a:extLst>
              <a:ext uri="{FF2B5EF4-FFF2-40B4-BE49-F238E27FC236}">
                <a16:creationId xmlns:a16="http://schemas.microsoft.com/office/drawing/2014/main" id="{EBCF50D9-F37A-676D-3062-DD36FE7FC8D1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5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3E13E2-4BCF-A54A-5905-3C5D291BAC7E}"/>
              </a:ext>
            </a:extLst>
          </p:cNvPr>
          <p:cNvSpPr txBox="1"/>
          <p:nvPr/>
        </p:nvSpPr>
        <p:spPr>
          <a:xfrm>
            <a:off x="1006790" y="6644477"/>
            <a:ext cx="2903834" cy="228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GB" sz="900" b="1" dirty="0">
                <a:solidFill>
                  <a:schemeClr val="bg1">
                    <a:lumMod val="65000"/>
                  </a:schemeClr>
                </a:solidFill>
              </a:rPr>
              <a:t>16 November 2024 - University of Malta Valletta Campus</a:t>
            </a:r>
          </a:p>
        </p:txBody>
      </p:sp>
      <p:pic>
        <p:nvPicPr>
          <p:cNvPr id="104" name="Picture 2">
            <a:extLst>
              <a:ext uri="{FF2B5EF4-FFF2-40B4-BE49-F238E27FC236}">
                <a16:creationId xmlns:a16="http://schemas.microsoft.com/office/drawing/2014/main" id="{AE50C555-95F4-3BC8-BFBD-8D0299282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" y="6370517"/>
            <a:ext cx="868018" cy="4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Next Page">
            <a:extLst>
              <a:ext uri="{FF2B5EF4-FFF2-40B4-BE49-F238E27FC236}">
                <a16:creationId xmlns:a16="http://schemas.microsoft.com/office/drawing/2014/main" id="{0E425BC2-F20C-69DD-A1C2-8B9C7E689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4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6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3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4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6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7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8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1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2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3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7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8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9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1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2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3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3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00"/>
                            </p:stCondLst>
                            <p:childTnLst>
                              <p:par>
                                <p:cTn id="2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0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1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2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30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40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6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70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8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90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1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20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40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6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7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800"/>
                            </p:stCondLst>
                            <p:childTnLst>
                              <p:par>
                                <p:cTn id="3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90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300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0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20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30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40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500"/>
                            </p:stCondLst>
                            <p:childTnLst>
                              <p:par>
                                <p:cTn id="3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3600"/>
                            </p:stCondLst>
                            <p:childTnLst>
                              <p:par>
                                <p:cTn id="3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40" grpId="0"/>
      <p:bldP spid="41" grpId="0"/>
      <p:bldP spid="42" grpId="0"/>
      <p:bldP spid="4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6" grpId="0" animBg="1"/>
      <p:bldP spid="107" grpId="0" animBg="1"/>
      <p:bldP spid="107" grpId="1" animBg="1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93097" y="224184"/>
            <a:ext cx="10310201" cy="71723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922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Language Models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93422C-1AFE-2AC9-994D-FC9F08F05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65" y="1038229"/>
            <a:ext cx="10907894" cy="5453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765249-22BE-D1B4-25FD-B73BA431D41A}"/>
              </a:ext>
            </a:extLst>
          </p:cNvPr>
          <p:cNvSpPr txBox="1"/>
          <p:nvPr/>
        </p:nvSpPr>
        <p:spPr>
          <a:xfrm>
            <a:off x="10149916" y="2836912"/>
            <a:ext cx="1688296" cy="534124"/>
          </a:xfrm>
          <a:prstGeom prst="rect">
            <a:avLst/>
          </a:prstGeom>
          <a:noFill/>
        </p:spPr>
        <p:txBody>
          <a:bodyPr wrap="square" lIns="179308" tIns="143446" rIns="179308" bIns="143446" rtlCol="0">
            <a:spAutoFit/>
          </a:bodyPr>
          <a:lstStyle/>
          <a:p>
            <a:pPr algn="ctr">
              <a:lnSpc>
                <a:spcPct val="90000"/>
              </a:lnSpc>
              <a:spcAft>
                <a:spcPts val="588"/>
              </a:spcAft>
            </a:pPr>
            <a:r>
              <a:rPr lang="en-GB" sz="1765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1.76 x 10</a:t>
            </a:r>
            <a:r>
              <a:rPr lang="en-GB" sz="1765" b="1" baseline="30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1765" b="1" baseline="30000" dirty="0" err="1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303CA87-6664-168F-143C-73EC5F46C088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72C35D-D565-D19E-7D14-DD3DF252A5FE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1FCB270-5F25-B26F-A54F-C75FCDD374F4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6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12" name="Next Page">
            <a:extLst>
              <a:ext uri="{FF2B5EF4-FFF2-40B4-BE49-F238E27FC236}">
                <a16:creationId xmlns:a16="http://schemas.microsoft.com/office/drawing/2014/main" id="{F4B8E603-9301-D931-577F-742C90A76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8600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Transformers for Astrophysics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99" y="1008000"/>
            <a:ext cx="11357613" cy="49125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models have </a:t>
            </a:r>
            <a:r>
              <a:rPr lang="en-GB" sz="2600" b="1" dirty="0">
                <a:solidFill>
                  <a:srgbClr val="0070C0"/>
                </a:solidFill>
              </a:rPr>
              <a:t>tremendous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potential</a:t>
            </a:r>
            <a:r>
              <a:rPr lang="en-GB" sz="2600" dirty="0"/>
              <a:t> for </a:t>
            </a:r>
            <a:r>
              <a:rPr lang="en-GB" sz="2600" b="1" dirty="0">
                <a:solidFill>
                  <a:srgbClr val="0070C0"/>
                </a:solidFill>
              </a:rPr>
              <a:t>applications</a:t>
            </a:r>
            <a:r>
              <a:rPr lang="en-GB" sz="2600" dirty="0"/>
              <a:t> in </a:t>
            </a:r>
            <a:r>
              <a:rPr lang="en-GB" sz="2600" b="1" dirty="0">
                <a:solidFill>
                  <a:srgbClr val="0070C0"/>
                </a:solidFill>
              </a:rPr>
              <a:t>astrophysics</a:t>
            </a:r>
            <a:r>
              <a:rPr lang="en-GB" sz="26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have the </a:t>
            </a:r>
            <a:r>
              <a:rPr lang="en-GB" sz="2600" b="1" dirty="0">
                <a:solidFill>
                  <a:srgbClr val="0070C0"/>
                </a:solidFill>
              </a:rPr>
              <a:t>ability</a:t>
            </a:r>
            <a:r>
              <a:rPr lang="en-GB" sz="2600" dirty="0"/>
              <a:t> to </a:t>
            </a:r>
            <a:r>
              <a:rPr lang="en-GB" sz="2600" b="1" dirty="0">
                <a:solidFill>
                  <a:srgbClr val="0070C0"/>
                </a:solidFill>
              </a:rPr>
              <a:t>handle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long-range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dependencies</a:t>
            </a:r>
            <a:r>
              <a:rPr lang="en-GB" sz="2600" dirty="0"/>
              <a:t> in the </a:t>
            </a:r>
            <a:r>
              <a:rPr lang="en-GB" sz="2600" b="1" dirty="0">
                <a:solidFill>
                  <a:srgbClr val="0070C0"/>
                </a:solidFill>
              </a:rPr>
              <a:t>data</a:t>
            </a:r>
            <a:r>
              <a:rPr lang="en-GB" sz="2600" dirty="0"/>
              <a:t> and </a:t>
            </a:r>
            <a:r>
              <a:rPr lang="en-GB" sz="2600" b="1" dirty="0">
                <a:solidFill>
                  <a:srgbClr val="0070C0"/>
                </a:solidFill>
              </a:rPr>
              <a:t>efficiently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parallelize</a:t>
            </a:r>
            <a:r>
              <a:rPr lang="en-GB" sz="2600" dirty="0"/>
              <a:t> training, which </a:t>
            </a:r>
            <a:r>
              <a:rPr lang="en-GB" sz="2600" b="1" dirty="0">
                <a:solidFill>
                  <a:srgbClr val="0070C0"/>
                </a:solidFill>
              </a:rPr>
              <a:t>made</a:t>
            </a:r>
            <a:r>
              <a:rPr lang="en-GB" sz="2600" dirty="0"/>
              <a:t> them a </a:t>
            </a:r>
            <a:r>
              <a:rPr lang="en-GB" sz="2600" b="1" dirty="0">
                <a:solidFill>
                  <a:srgbClr val="0070C0"/>
                </a:solidFill>
              </a:rPr>
              <a:t>breakthrough</a:t>
            </a:r>
            <a:r>
              <a:rPr lang="en-GB" sz="2600" dirty="0"/>
              <a:t> in </a:t>
            </a:r>
            <a:r>
              <a:rPr lang="en-GB" sz="2600" b="1" dirty="0">
                <a:solidFill>
                  <a:srgbClr val="0070C0"/>
                </a:solidFill>
              </a:rPr>
              <a:t>language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models</a:t>
            </a:r>
            <a:r>
              <a:rPr lang="en-GB" sz="2600" dirty="0"/>
              <a:t>, </a:t>
            </a:r>
            <a:r>
              <a:rPr lang="en-GB" sz="2600" b="1" dirty="0">
                <a:solidFill>
                  <a:srgbClr val="0070C0"/>
                </a:solidFill>
              </a:rPr>
              <a:t>leading</a:t>
            </a:r>
            <a:r>
              <a:rPr lang="en-GB" sz="2600" dirty="0"/>
              <a:t> to large </a:t>
            </a:r>
            <a:r>
              <a:rPr lang="en-GB" sz="2600" b="1" dirty="0">
                <a:solidFill>
                  <a:srgbClr val="0070C0"/>
                </a:solidFill>
              </a:rPr>
              <a:t>language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models</a:t>
            </a:r>
            <a:r>
              <a:rPr lang="en-GB" sz="2600" dirty="0"/>
              <a:t> such as </a:t>
            </a:r>
            <a:r>
              <a:rPr lang="en-GB" sz="2600" b="1" dirty="0">
                <a:solidFill>
                  <a:srgbClr val="0070C0"/>
                </a:solidFill>
              </a:rPr>
              <a:t>ChatGPT</a:t>
            </a:r>
            <a:r>
              <a:rPr lang="en-GB" sz="2600" dirty="0"/>
              <a:t> and </a:t>
            </a:r>
            <a:r>
              <a:rPr lang="en-GB" sz="2600" b="1" dirty="0">
                <a:solidFill>
                  <a:srgbClr val="0070C0"/>
                </a:solidFill>
              </a:rPr>
              <a:t>beyond</a:t>
            </a:r>
            <a:r>
              <a:rPr lang="en-GB" sz="26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7030A0"/>
                </a:solidFill>
              </a:rPr>
              <a:t>Vision Transformers </a:t>
            </a:r>
            <a:r>
              <a:rPr lang="en-GB" sz="2600" dirty="0"/>
              <a:t>(</a:t>
            </a:r>
            <a:r>
              <a:rPr lang="en-GB" sz="2600" b="1" dirty="0" err="1">
                <a:solidFill>
                  <a:srgbClr val="7030A0"/>
                </a:solidFill>
              </a:rPr>
              <a:t>ViTs</a:t>
            </a:r>
            <a:r>
              <a:rPr lang="en-GB" sz="2600" dirty="0"/>
              <a:t>), which </a:t>
            </a:r>
            <a:r>
              <a:rPr lang="en-GB" sz="2600" b="1" dirty="0">
                <a:solidFill>
                  <a:srgbClr val="0070C0"/>
                </a:solidFill>
              </a:rPr>
              <a:t>adapt</a:t>
            </a:r>
            <a:r>
              <a:rPr lang="en-GB" sz="2600" dirty="0"/>
              <a:t> the </a:t>
            </a: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architecture</a:t>
            </a:r>
            <a:r>
              <a:rPr lang="en-GB" sz="2600" dirty="0"/>
              <a:t> to </a:t>
            </a:r>
            <a:r>
              <a:rPr lang="en-GB" sz="2600" b="1" dirty="0">
                <a:solidFill>
                  <a:srgbClr val="0070C0"/>
                </a:solidFill>
              </a:rPr>
              <a:t>process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image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patches</a:t>
            </a:r>
            <a:r>
              <a:rPr lang="en-GB" sz="2600" dirty="0"/>
              <a:t> instead of </a:t>
            </a:r>
            <a:r>
              <a:rPr lang="en-GB" sz="2600" b="1" dirty="0">
                <a:solidFill>
                  <a:srgbClr val="0070C0"/>
                </a:solidFill>
              </a:rPr>
              <a:t>tokens</a:t>
            </a:r>
            <a:r>
              <a:rPr lang="en-GB" sz="2600" dirty="0"/>
              <a:t> (</a:t>
            </a:r>
            <a:r>
              <a:rPr lang="en-GB" sz="2600" b="1" dirty="0">
                <a:solidFill>
                  <a:srgbClr val="0070C0"/>
                </a:solidFill>
              </a:rPr>
              <a:t>words</a:t>
            </a:r>
            <a:r>
              <a:rPr lang="en-GB" sz="2600" dirty="0"/>
              <a:t>), </a:t>
            </a:r>
            <a:r>
              <a:rPr lang="en-GB" sz="2600" b="1" dirty="0">
                <a:solidFill>
                  <a:srgbClr val="0070C0"/>
                </a:solidFill>
              </a:rPr>
              <a:t>demonstrate</a:t>
            </a:r>
            <a:r>
              <a:rPr lang="en-GB" sz="2600" dirty="0"/>
              <a:t> the </a:t>
            </a:r>
            <a:r>
              <a:rPr lang="en-GB" sz="2600" b="1" dirty="0">
                <a:solidFill>
                  <a:srgbClr val="0070C0"/>
                </a:solidFill>
              </a:rPr>
              <a:t>versatility</a:t>
            </a:r>
            <a:r>
              <a:rPr lang="en-GB" sz="2600" dirty="0"/>
              <a:t> of </a:t>
            </a: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models</a:t>
            </a:r>
            <a:r>
              <a:rPr lang="en-GB" sz="2600" dirty="0"/>
              <a:t> beyond </a:t>
            </a:r>
            <a:r>
              <a:rPr lang="en-GB" sz="2600" b="1" dirty="0">
                <a:solidFill>
                  <a:srgbClr val="0070C0"/>
                </a:solidFill>
              </a:rPr>
              <a:t>text</a:t>
            </a:r>
            <a:r>
              <a:rPr lang="en-GB" sz="2600" dirty="0"/>
              <a:t>. </a:t>
            </a:r>
            <a:r>
              <a:rPr lang="en-GB" sz="2600" dirty="0" err="1"/>
              <a:t>ViTs</a:t>
            </a:r>
            <a:r>
              <a:rPr lang="en-GB" sz="2600" dirty="0"/>
              <a:t> have now become SOTA in many areas of machine vision and pattern recognition.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7030A0"/>
                </a:solidFill>
              </a:rPr>
              <a:t>Graph Transformers </a:t>
            </a:r>
            <a:r>
              <a:rPr lang="en-GB" sz="2600" b="1" dirty="0">
                <a:solidFill>
                  <a:srgbClr val="0070C0"/>
                </a:solidFill>
              </a:rPr>
              <a:t>apply</a:t>
            </a:r>
            <a:r>
              <a:rPr lang="en-GB" sz="2600" dirty="0"/>
              <a:t> the </a:t>
            </a:r>
            <a:r>
              <a:rPr lang="en-GB" sz="2600" b="1" dirty="0">
                <a:solidFill>
                  <a:srgbClr val="0070C0"/>
                </a:solidFill>
              </a:rPr>
              <a:t>principles</a:t>
            </a:r>
            <a:r>
              <a:rPr lang="en-GB" sz="2600" dirty="0"/>
              <a:t> of </a:t>
            </a: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architectures</a:t>
            </a:r>
            <a:r>
              <a:rPr lang="en-GB" sz="2600" dirty="0"/>
              <a:t> to </a:t>
            </a:r>
            <a:r>
              <a:rPr lang="en-GB" sz="2600" b="1" dirty="0">
                <a:solidFill>
                  <a:srgbClr val="0070C0"/>
                </a:solidFill>
              </a:rPr>
              <a:t>graph-structured</a:t>
            </a:r>
            <a:r>
              <a:rPr lang="en-GB" sz="2600" dirty="0"/>
              <a:t> data. They </a:t>
            </a:r>
            <a:r>
              <a:rPr lang="en-GB" sz="2600" b="1" dirty="0">
                <a:solidFill>
                  <a:srgbClr val="0070C0"/>
                </a:solidFill>
              </a:rPr>
              <a:t>combine</a:t>
            </a:r>
            <a:r>
              <a:rPr lang="en-GB" sz="2600" dirty="0"/>
              <a:t> the </a:t>
            </a:r>
            <a:r>
              <a:rPr lang="en-GB" sz="2600" b="1" dirty="0">
                <a:solidFill>
                  <a:srgbClr val="0070C0"/>
                </a:solidFill>
              </a:rPr>
              <a:t>strengths</a:t>
            </a:r>
            <a:r>
              <a:rPr lang="en-GB" sz="2600" dirty="0"/>
              <a:t> of </a:t>
            </a:r>
            <a:r>
              <a:rPr lang="en-GB" sz="2600" b="1" dirty="0">
                <a:solidFill>
                  <a:srgbClr val="0070C0"/>
                </a:solidFill>
              </a:rPr>
              <a:t>graph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neural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networks</a:t>
            </a:r>
            <a:r>
              <a:rPr lang="en-GB" sz="2600" dirty="0"/>
              <a:t> (</a:t>
            </a:r>
            <a:r>
              <a:rPr lang="en-GB" sz="2600" b="1" dirty="0">
                <a:solidFill>
                  <a:srgbClr val="0070C0"/>
                </a:solidFill>
              </a:rPr>
              <a:t>GNNs</a:t>
            </a:r>
            <a:r>
              <a:rPr lang="en-GB" sz="2600" dirty="0"/>
              <a:t>) and </a:t>
            </a:r>
            <a:r>
              <a:rPr lang="en-GB" sz="2600" b="1" dirty="0">
                <a:solidFill>
                  <a:srgbClr val="0070C0"/>
                </a:solidFill>
              </a:rPr>
              <a:t>Transformer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models</a:t>
            </a:r>
            <a:r>
              <a:rPr lang="en-GB" sz="2600" dirty="0"/>
              <a:t> by </a:t>
            </a:r>
            <a:r>
              <a:rPr lang="en-GB" sz="2600" b="1" dirty="0">
                <a:solidFill>
                  <a:srgbClr val="0070C0"/>
                </a:solidFill>
              </a:rPr>
              <a:t>leveraging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attention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mechanisms</a:t>
            </a:r>
            <a:r>
              <a:rPr lang="en-GB" sz="2600" dirty="0"/>
              <a:t> to </a:t>
            </a:r>
            <a:r>
              <a:rPr lang="en-GB" sz="2600" b="1" dirty="0">
                <a:solidFill>
                  <a:srgbClr val="0070C0"/>
                </a:solidFill>
              </a:rPr>
              <a:t>model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interactions</a:t>
            </a:r>
            <a:r>
              <a:rPr lang="en-GB" sz="2600" dirty="0"/>
              <a:t> between </a:t>
            </a:r>
            <a:r>
              <a:rPr lang="en-GB" sz="2600" b="1" dirty="0">
                <a:solidFill>
                  <a:srgbClr val="0070C0"/>
                </a:solidFill>
              </a:rPr>
              <a:t>nodes</a:t>
            </a:r>
            <a:r>
              <a:rPr lang="en-GB" sz="2600" dirty="0"/>
              <a:t> in a </a:t>
            </a:r>
            <a:r>
              <a:rPr lang="en-GB" sz="2600" b="1" dirty="0">
                <a:solidFill>
                  <a:srgbClr val="0070C0"/>
                </a:solidFill>
              </a:rPr>
              <a:t>graph</a:t>
            </a:r>
            <a:r>
              <a:rPr lang="en-GB" sz="2600" dirty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en-GB" sz="2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</a:pPr>
            <a:endParaRPr lang="en-GB" sz="2400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07D5E643-76F8-1B14-4983-F4E8C07CA30C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F5952-6894-F61F-05DE-C3FD26F8A7C6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4AB5BA8E-D5EA-AA85-9657-7348F934AF9A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7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10" name="Next Page">
            <a:extLst>
              <a:ext uri="{FF2B5EF4-FFF2-40B4-BE49-F238E27FC236}">
                <a16:creationId xmlns:a16="http://schemas.microsoft.com/office/drawing/2014/main" id="{AA75EBB4-4E77-75AA-095E-449186C5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27" y="1257974"/>
            <a:ext cx="11199729" cy="54914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0070C0"/>
                </a:solidFill>
              </a:rPr>
              <a:t>Transformers</a:t>
            </a:r>
            <a:r>
              <a:rPr lang="en-GB" sz="2600" dirty="0"/>
              <a:t> require </a:t>
            </a:r>
            <a:r>
              <a:rPr lang="en-GB" sz="2600" b="1" dirty="0">
                <a:solidFill>
                  <a:srgbClr val="0070C0"/>
                </a:solidFill>
              </a:rPr>
              <a:t>large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amounts</a:t>
            </a:r>
            <a:r>
              <a:rPr lang="en-GB" sz="2600" dirty="0"/>
              <a:t> of data to </a:t>
            </a:r>
            <a:r>
              <a:rPr lang="en-GB" sz="2600" b="1" dirty="0">
                <a:solidFill>
                  <a:srgbClr val="0070C0"/>
                </a:solidFill>
              </a:rPr>
              <a:t>train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effectively</a:t>
            </a:r>
            <a:r>
              <a:rPr lang="en-GB" sz="2600" dirty="0"/>
              <a:t>, and some </a:t>
            </a:r>
            <a:r>
              <a:rPr lang="en-GB" sz="2600" b="1" dirty="0">
                <a:solidFill>
                  <a:srgbClr val="0070C0"/>
                </a:solidFill>
              </a:rPr>
              <a:t>astrophysical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datasets</a:t>
            </a:r>
            <a:r>
              <a:rPr lang="en-GB" sz="2600" dirty="0"/>
              <a:t> may </a:t>
            </a:r>
            <a:r>
              <a:rPr lang="en-GB" sz="2600" b="1" dirty="0">
                <a:solidFill>
                  <a:srgbClr val="0070C0"/>
                </a:solidFill>
              </a:rPr>
              <a:t>not</a:t>
            </a:r>
            <a:r>
              <a:rPr lang="en-GB" sz="2600" dirty="0"/>
              <a:t> be </a:t>
            </a:r>
            <a:r>
              <a:rPr lang="en-GB" sz="2600" b="1" dirty="0">
                <a:solidFill>
                  <a:srgbClr val="0070C0"/>
                </a:solidFill>
              </a:rPr>
              <a:t>sufficiently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large</a:t>
            </a:r>
            <a:r>
              <a:rPr lang="en-GB" sz="2600" dirty="0"/>
              <a:t> or </a:t>
            </a:r>
            <a:r>
              <a:rPr lang="en-GB" sz="2600" b="1" dirty="0">
                <a:solidFill>
                  <a:srgbClr val="0070C0"/>
                </a:solidFill>
              </a:rPr>
              <a:t>labelled</a:t>
            </a:r>
            <a:r>
              <a:rPr lang="en-GB" sz="2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600" dirty="0"/>
              <a:t>However, </a:t>
            </a:r>
            <a:r>
              <a:rPr lang="en-US" sz="2600" b="1" dirty="0">
                <a:solidFill>
                  <a:srgbClr val="0070C0"/>
                </a:solidFill>
              </a:rPr>
              <a:t>upcoming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surveys</a:t>
            </a:r>
            <a:r>
              <a:rPr lang="en-US" sz="2600" dirty="0"/>
              <a:t> (e.g., </a:t>
            </a:r>
            <a:r>
              <a:rPr lang="en-US" sz="2600" b="1" dirty="0">
                <a:solidFill>
                  <a:srgbClr val="0070C0"/>
                </a:solidFill>
              </a:rPr>
              <a:t>SKA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0070C0"/>
                </a:solidFill>
              </a:rPr>
              <a:t>JWST</a:t>
            </a:r>
            <a:r>
              <a:rPr lang="en-US" sz="2600" dirty="0"/>
              <a:t>, </a:t>
            </a:r>
            <a:r>
              <a:rPr lang="en-US" sz="2600" b="1" dirty="0">
                <a:solidFill>
                  <a:srgbClr val="0070C0"/>
                </a:solidFill>
              </a:rPr>
              <a:t>Vera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Rubin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Observatory</a:t>
            </a:r>
            <a:r>
              <a:rPr lang="en-US" sz="2600" dirty="0"/>
              <a:t>) will generate </a:t>
            </a:r>
            <a:r>
              <a:rPr lang="en-US" sz="2600" b="1" dirty="0">
                <a:solidFill>
                  <a:srgbClr val="0070C0"/>
                </a:solidFill>
              </a:rPr>
              <a:t>enormous</a:t>
            </a:r>
            <a:r>
              <a:rPr lang="en-US" sz="2600" dirty="0"/>
              <a:t> </a:t>
            </a:r>
            <a:r>
              <a:rPr lang="en-US" sz="2600" b="1" dirty="0">
                <a:solidFill>
                  <a:srgbClr val="0070C0"/>
                </a:solidFill>
              </a:rPr>
              <a:t>datasets</a:t>
            </a:r>
            <a:r>
              <a:rPr lang="en-US" sz="2600" dirty="0"/>
              <a:t>.</a:t>
            </a:r>
            <a:endParaRPr lang="en-GB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600" dirty="0"/>
              <a:t>The </a:t>
            </a:r>
            <a:r>
              <a:rPr lang="en-GB" sz="2600" b="1" dirty="0">
                <a:solidFill>
                  <a:srgbClr val="0070C0"/>
                </a:solidFill>
              </a:rPr>
              <a:t>black-box</a:t>
            </a:r>
            <a:r>
              <a:rPr lang="en-GB" sz="2600" dirty="0"/>
              <a:t> nature of </a:t>
            </a:r>
            <a:r>
              <a:rPr lang="en-GB" sz="2600" b="1" dirty="0">
                <a:solidFill>
                  <a:srgbClr val="0070C0"/>
                </a:solidFill>
              </a:rPr>
              <a:t>Transformers</a:t>
            </a:r>
            <a:r>
              <a:rPr lang="en-GB" sz="2600" dirty="0"/>
              <a:t> is a </a:t>
            </a:r>
            <a:r>
              <a:rPr lang="en-GB" sz="2600" b="1" dirty="0">
                <a:solidFill>
                  <a:srgbClr val="0070C0"/>
                </a:solidFill>
              </a:rPr>
              <a:t>concern</a:t>
            </a:r>
            <a:r>
              <a:rPr lang="en-GB" sz="2600" dirty="0"/>
              <a:t> in </a:t>
            </a:r>
            <a:r>
              <a:rPr lang="en-GB" sz="2600" b="1" dirty="0">
                <a:solidFill>
                  <a:srgbClr val="0070C0"/>
                </a:solidFill>
              </a:rPr>
              <a:t>astrophysics</a:t>
            </a:r>
            <a:r>
              <a:rPr lang="en-GB" sz="2600" dirty="0"/>
              <a:t> where </a:t>
            </a:r>
            <a:r>
              <a:rPr lang="en-GB" sz="2600" b="1" dirty="0">
                <a:solidFill>
                  <a:srgbClr val="0070C0"/>
                </a:solidFill>
              </a:rPr>
              <a:t>interpretability</a:t>
            </a:r>
            <a:r>
              <a:rPr lang="en-GB" sz="2600" dirty="0"/>
              <a:t> and </a:t>
            </a:r>
            <a:r>
              <a:rPr lang="en-GB" sz="2600" b="1" dirty="0">
                <a:solidFill>
                  <a:srgbClr val="0070C0"/>
                </a:solidFill>
              </a:rPr>
              <a:t>explainability</a:t>
            </a:r>
            <a:r>
              <a:rPr lang="en-GB" sz="2600" dirty="0"/>
              <a:t> can be as </a:t>
            </a:r>
            <a:r>
              <a:rPr lang="en-GB" sz="2600" b="1" dirty="0">
                <a:solidFill>
                  <a:srgbClr val="0070C0"/>
                </a:solidFill>
              </a:rPr>
              <a:t>important</a:t>
            </a:r>
            <a:r>
              <a:rPr lang="en-GB" sz="2600" dirty="0"/>
              <a:t> as </a:t>
            </a:r>
            <a:r>
              <a:rPr lang="en-GB" sz="2600" b="1" dirty="0">
                <a:solidFill>
                  <a:srgbClr val="0070C0"/>
                </a:solidFill>
              </a:rPr>
              <a:t>prediction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accuracy</a:t>
            </a:r>
            <a:r>
              <a:rPr lang="en-GB" sz="2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600" b="1" dirty="0">
                <a:solidFill>
                  <a:srgbClr val="0070C0"/>
                </a:solidFill>
              </a:rPr>
              <a:t>Training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Transformers</a:t>
            </a:r>
            <a:r>
              <a:rPr lang="en-GB" sz="2600" dirty="0"/>
              <a:t> from </a:t>
            </a:r>
            <a:r>
              <a:rPr lang="en-GB" sz="2600" b="1" dirty="0">
                <a:solidFill>
                  <a:srgbClr val="0070C0"/>
                </a:solidFill>
              </a:rPr>
              <a:t>scratch</a:t>
            </a:r>
            <a:r>
              <a:rPr lang="en-GB" sz="2600" dirty="0"/>
              <a:t> is </a:t>
            </a:r>
            <a:r>
              <a:rPr lang="en-GB" sz="2600" b="1" dirty="0">
                <a:solidFill>
                  <a:srgbClr val="0070C0"/>
                </a:solidFill>
              </a:rPr>
              <a:t>computationally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expensive</a:t>
            </a:r>
            <a:r>
              <a:rPr lang="en-GB" sz="2600" dirty="0"/>
              <a:t>, which might be a </a:t>
            </a:r>
            <a:r>
              <a:rPr lang="en-GB" sz="2600" b="1" dirty="0">
                <a:solidFill>
                  <a:srgbClr val="0070C0"/>
                </a:solidFill>
              </a:rPr>
              <a:t>limitation</a:t>
            </a:r>
            <a:r>
              <a:rPr lang="en-GB" sz="2600" dirty="0"/>
              <a:t> for </a:t>
            </a:r>
            <a:r>
              <a:rPr lang="en-GB" sz="2600" b="1" dirty="0">
                <a:solidFill>
                  <a:srgbClr val="0070C0"/>
                </a:solidFill>
              </a:rPr>
              <a:t>smaller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research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groups</a:t>
            </a:r>
            <a:r>
              <a:rPr lang="en-GB" sz="2600" dirty="0"/>
              <a:t> without </a:t>
            </a:r>
            <a:r>
              <a:rPr lang="en-GB" sz="2600" b="1" dirty="0">
                <a:solidFill>
                  <a:srgbClr val="0070C0"/>
                </a:solidFill>
              </a:rPr>
              <a:t>access</a:t>
            </a:r>
            <a:r>
              <a:rPr lang="en-GB" sz="2600" dirty="0"/>
              <a:t> to </a:t>
            </a:r>
            <a:r>
              <a:rPr lang="en-GB" sz="2600" b="1" dirty="0">
                <a:solidFill>
                  <a:srgbClr val="0070C0"/>
                </a:solidFill>
              </a:rPr>
              <a:t>high-performance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computing</a:t>
            </a:r>
            <a:r>
              <a:rPr lang="en-GB" sz="2600" dirty="0"/>
              <a:t> facilities.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sz="2600" dirty="0"/>
              <a:t>Many of the </a:t>
            </a:r>
            <a:r>
              <a:rPr lang="en-GB" sz="2600" b="1" dirty="0">
                <a:solidFill>
                  <a:srgbClr val="0070C0"/>
                </a:solidFill>
              </a:rPr>
              <a:t>top-end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GPUs</a:t>
            </a:r>
            <a:r>
              <a:rPr lang="en-GB" sz="2600" dirty="0"/>
              <a:t>, such as </a:t>
            </a:r>
            <a:r>
              <a:rPr lang="en-GB" sz="2600" b="1" dirty="0">
                <a:solidFill>
                  <a:srgbClr val="0070C0"/>
                </a:solidFill>
              </a:rPr>
              <a:t>Nvidia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H200</a:t>
            </a:r>
            <a:r>
              <a:rPr lang="en-GB" sz="2600" dirty="0"/>
              <a:t> and </a:t>
            </a:r>
            <a:r>
              <a:rPr lang="en-GB" sz="2600" b="1" dirty="0">
                <a:solidFill>
                  <a:srgbClr val="0070C0"/>
                </a:solidFill>
              </a:rPr>
              <a:t>B200</a:t>
            </a:r>
            <a:r>
              <a:rPr lang="en-GB" sz="2600" dirty="0"/>
              <a:t>, are going to </a:t>
            </a:r>
            <a:r>
              <a:rPr lang="en-GB" sz="2600" b="1" dirty="0">
                <a:solidFill>
                  <a:srgbClr val="0070C0"/>
                </a:solidFill>
              </a:rPr>
              <a:t>Big</a:t>
            </a:r>
            <a:r>
              <a:rPr lang="en-GB" sz="2600" dirty="0"/>
              <a:t> </a:t>
            </a:r>
            <a:r>
              <a:rPr lang="en-GB" sz="2600" b="1" dirty="0">
                <a:solidFill>
                  <a:srgbClr val="0070C0"/>
                </a:solidFill>
              </a:rPr>
              <a:t>Tech</a:t>
            </a:r>
            <a:r>
              <a:rPr lang="en-GB" sz="2600" dirty="0"/>
              <a:t> for </a:t>
            </a:r>
            <a:r>
              <a:rPr lang="en-GB" sz="2600" b="1" dirty="0">
                <a:solidFill>
                  <a:srgbClr val="0070C0"/>
                </a:solidFill>
              </a:rPr>
              <a:t>AI</a:t>
            </a:r>
            <a:r>
              <a:rPr lang="en-GB" sz="26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sz="2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endParaRPr lang="en-GB" sz="2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B42755-4FB1-8BEE-B8D8-BF40FD53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28600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Transformers for Astrophysics </a:t>
            </a:r>
            <a:r>
              <a:rPr lang="en-US" sz="4000" b="1" dirty="0">
                <a:solidFill>
                  <a:srgbClr val="FFC000"/>
                </a:solidFill>
                <a:latin typeface="+mn-lt"/>
              </a:rPr>
              <a:t>–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Limitations</a:t>
            </a:r>
            <a:r>
              <a:rPr lang="en-US" sz="40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E95214B-DECA-3342-293B-CDE3AA69B5B6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BE5C3-6CD5-09B6-7B31-6DE40E637893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429F481-B4D3-EDC4-FDA1-6AEE9C7E30B5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8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6" name="Next Page">
            <a:extLst>
              <a:ext uri="{FF2B5EF4-FFF2-40B4-BE49-F238E27FC236}">
                <a16:creationId xmlns:a16="http://schemas.microsoft.com/office/drawing/2014/main" id="{5066D5D5-8258-20D5-2A5E-705DE8EE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A0C10-8B19-2F96-E2F9-F20F94D84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8072-31FE-AAA8-B317-928D92B0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28600"/>
            <a:ext cx="10515600" cy="73152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Emergent Properties in 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CC5AD-0ED5-CF27-6C9B-51200A46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99" y="1008000"/>
            <a:ext cx="11357613" cy="57433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b="1" dirty="0">
                <a:solidFill>
                  <a:srgbClr val="0070C0"/>
                </a:solidFill>
              </a:rPr>
              <a:t>Emergent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properties</a:t>
            </a:r>
            <a:r>
              <a:rPr lang="en-GB" dirty="0"/>
              <a:t> are </a:t>
            </a:r>
            <a:r>
              <a:rPr lang="en-GB" b="1" dirty="0">
                <a:solidFill>
                  <a:srgbClr val="0070C0"/>
                </a:solidFill>
              </a:rPr>
              <a:t>model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capabilities</a:t>
            </a:r>
            <a:r>
              <a:rPr lang="en-GB" dirty="0"/>
              <a:t> that </a:t>
            </a:r>
            <a:r>
              <a:rPr lang="en-GB" b="1" dirty="0">
                <a:solidFill>
                  <a:srgbClr val="0070C0"/>
                </a:solidFill>
              </a:rPr>
              <a:t>appear</a:t>
            </a:r>
            <a:r>
              <a:rPr lang="en-GB" dirty="0"/>
              <a:t> only when </a:t>
            </a:r>
            <a:r>
              <a:rPr lang="en-GB" b="1" dirty="0">
                <a:solidFill>
                  <a:srgbClr val="0070C0"/>
                </a:solidFill>
              </a:rPr>
              <a:t>models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reach</a:t>
            </a:r>
            <a:r>
              <a:rPr lang="en-GB" dirty="0"/>
              <a:t> a </a:t>
            </a:r>
            <a:r>
              <a:rPr lang="en-GB" b="1" dirty="0">
                <a:solidFill>
                  <a:srgbClr val="0070C0"/>
                </a:solidFill>
              </a:rPr>
              <a:t>certain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size</a:t>
            </a:r>
            <a:r>
              <a:rPr lang="en-GB" dirty="0"/>
              <a:t> or </a:t>
            </a:r>
            <a:r>
              <a:rPr lang="en-GB" b="1" dirty="0">
                <a:solidFill>
                  <a:srgbClr val="0070C0"/>
                </a:solidFill>
              </a:rPr>
              <a:t>architectural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complexity</a:t>
            </a:r>
            <a:r>
              <a:rPr lang="en-GB" dirty="0"/>
              <a:t>—</a:t>
            </a:r>
            <a:r>
              <a:rPr lang="en-GB" b="1" dirty="0">
                <a:solidFill>
                  <a:srgbClr val="0070C0"/>
                </a:solidFill>
              </a:rPr>
              <a:t>properties</a:t>
            </a:r>
            <a:r>
              <a:rPr lang="en-GB" dirty="0"/>
              <a:t> that were </a:t>
            </a:r>
            <a:r>
              <a:rPr lang="en-GB" b="1" dirty="0">
                <a:solidFill>
                  <a:srgbClr val="0070C0"/>
                </a:solidFill>
              </a:rPr>
              <a:t>not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explicitly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programmed</a:t>
            </a:r>
            <a:r>
              <a:rPr lang="en-GB" dirty="0"/>
              <a:t> or </a:t>
            </a:r>
            <a:r>
              <a:rPr lang="en-GB" b="1" dirty="0">
                <a:solidFill>
                  <a:srgbClr val="0070C0"/>
                </a:solidFill>
              </a:rPr>
              <a:t>expected</a:t>
            </a:r>
            <a:r>
              <a:rPr lang="en-GB" dirty="0"/>
              <a:t> based on </a:t>
            </a:r>
            <a:r>
              <a:rPr lang="en-GB" b="1" dirty="0">
                <a:solidFill>
                  <a:srgbClr val="0070C0"/>
                </a:solidFill>
              </a:rPr>
              <a:t>smaller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model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behaviours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b="1" dirty="0">
                <a:solidFill>
                  <a:srgbClr val="0070C0"/>
                </a:solidFill>
              </a:rPr>
              <a:t>Examples</a:t>
            </a:r>
            <a:r>
              <a:rPr lang="en-GB" dirty="0"/>
              <a:t> in </a:t>
            </a:r>
            <a:r>
              <a:rPr lang="en-GB" b="1" dirty="0">
                <a:solidFill>
                  <a:srgbClr val="0070C0"/>
                </a:solidFill>
              </a:rPr>
              <a:t>language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models</a:t>
            </a:r>
            <a:r>
              <a:rPr lang="en-GB" dirty="0"/>
              <a:t> include </a:t>
            </a:r>
            <a:r>
              <a:rPr lang="en-GB" b="1" dirty="0">
                <a:solidFill>
                  <a:srgbClr val="0070C0"/>
                </a:solidFill>
              </a:rPr>
              <a:t>reasoning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abilities</a:t>
            </a:r>
            <a:r>
              <a:rPr lang="en-GB" dirty="0"/>
              <a:t>, </a:t>
            </a:r>
            <a:r>
              <a:rPr lang="en-GB" b="1" dirty="0">
                <a:solidFill>
                  <a:srgbClr val="0070C0"/>
                </a:solidFill>
              </a:rPr>
              <a:t>understanding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subtle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nuances</a:t>
            </a:r>
            <a:r>
              <a:rPr lang="en-GB" dirty="0"/>
              <a:t> in </a:t>
            </a:r>
            <a:r>
              <a:rPr lang="en-GB" b="1" dirty="0">
                <a:solidFill>
                  <a:srgbClr val="0070C0"/>
                </a:solidFill>
              </a:rPr>
              <a:t>text</a:t>
            </a:r>
            <a:r>
              <a:rPr lang="en-GB" dirty="0"/>
              <a:t>, and even </a:t>
            </a:r>
            <a:r>
              <a:rPr lang="en-GB" b="1" dirty="0">
                <a:solidFill>
                  <a:srgbClr val="0070C0"/>
                </a:solidFill>
              </a:rPr>
              <a:t>basic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arithmetic</a:t>
            </a:r>
            <a:r>
              <a:rPr lang="en-GB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</a:pPr>
            <a:r>
              <a:rPr lang="en-GB" dirty="0"/>
              <a:t>As </a:t>
            </a:r>
            <a:r>
              <a:rPr lang="en-GB" b="1" dirty="0">
                <a:solidFill>
                  <a:srgbClr val="0070C0"/>
                </a:solidFill>
              </a:rPr>
              <a:t>Transformers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increase</a:t>
            </a:r>
            <a:r>
              <a:rPr lang="en-GB" dirty="0"/>
              <a:t> in </a:t>
            </a:r>
            <a:r>
              <a:rPr lang="en-GB" b="1" dirty="0">
                <a:solidFill>
                  <a:srgbClr val="0070C0"/>
                </a:solidFill>
              </a:rPr>
              <a:t>size</a:t>
            </a:r>
            <a:r>
              <a:rPr lang="en-GB" dirty="0"/>
              <a:t> (</a:t>
            </a:r>
            <a:r>
              <a:rPr lang="en-GB" b="1" dirty="0">
                <a:solidFill>
                  <a:srgbClr val="0070C0"/>
                </a:solidFill>
              </a:rPr>
              <a:t>number</a:t>
            </a:r>
            <a:r>
              <a:rPr lang="en-GB" dirty="0"/>
              <a:t> of </a:t>
            </a:r>
            <a:r>
              <a:rPr lang="en-GB" b="1" dirty="0">
                <a:solidFill>
                  <a:srgbClr val="0070C0"/>
                </a:solidFill>
              </a:rPr>
              <a:t>parameters</a:t>
            </a:r>
            <a:r>
              <a:rPr lang="en-GB" dirty="0"/>
              <a:t>) and </a:t>
            </a:r>
            <a:r>
              <a:rPr lang="en-GB" b="1" dirty="0">
                <a:solidFill>
                  <a:srgbClr val="0070C0"/>
                </a:solidFill>
              </a:rPr>
              <a:t>architectural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depth</a:t>
            </a:r>
            <a:r>
              <a:rPr lang="en-GB" dirty="0"/>
              <a:t>, they </a:t>
            </a:r>
            <a:r>
              <a:rPr lang="en-GB" b="1" dirty="0">
                <a:solidFill>
                  <a:srgbClr val="0070C0"/>
                </a:solidFill>
              </a:rPr>
              <a:t>begin</a:t>
            </a:r>
            <a:r>
              <a:rPr lang="en-GB" dirty="0"/>
              <a:t> to </a:t>
            </a:r>
            <a:r>
              <a:rPr lang="en-GB" b="1" dirty="0">
                <a:solidFill>
                  <a:srgbClr val="0070C0"/>
                </a:solidFill>
              </a:rPr>
              <a:t>exhibit</a:t>
            </a:r>
            <a:r>
              <a:rPr lang="en-GB" dirty="0"/>
              <a:t> these </a:t>
            </a:r>
            <a:r>
              <a:rPr lang="en-GB" b="1" dirty="0">
                <a:solidFill>
                  <a:srgbClr val="0070C0"/>
                </a:solidFill>
              </a:rPr>
              <a:t>complex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behaviours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spontaneously</a:t>
            </a:r>
            <a:r>
              <a:rPr lang="en-GB" dirty="0"/>
              <a:t>, which is </a:t>
            </a:r>
            <a:r>
              <a:rPr lang="en-GB" b="1" dirty="0">
                <a:solidFill>
                  <a:srgbClr val="0070C0"/>
                </a:solidFill>
              </a:rPr>
              <a:t>distinct</a:t>
            </a:r>
            <a:r>
              <a:rPr lang="en-GB" dirty="0"/>
              <a:t> from the </a:t>
            </a:r>
            <a:r>
              <a:rPr lang="en-GB" b="1" dirty="0">
                <a:solidFill>
                  <a:srgbClr val="0070C0"/>
                </a:solidFill>
              </a:rPr>
              <a:t>effects</a:t>
            </a:r>
            <a:r>
              <a:rPr lang="en-GB" dirty="0"/>
              <a:t> of </a:t>
            </a:r>
            <a:r>
              <a:rPr lang="en-GB" b="1" dirty="0">
                <a:solidFill>
                  <a:srgbClr val="0070C0"/>
                </a:solidFill>
              </a:rPr>
              <a:t>simply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training</a:t>
            </a:r>
            <a:r>
              <a:rPr lang="en-GB" dirty="0"/>
              <a:t> on more </a:t>
            </a:r>
            <a:r>
              <a:rPr lang="en-GB" b="1" dirty="0">
                <a:solidFill>
                  <a:srgbClr val="0070C0"/>
                </a:solidFill>
              </a:rPr>
              <a:t>data</a:t>
            </a:r>
            <a:r>
              <a:rPr lang="en-GB" dirty="0"/>
              <a:t>. This </a:t>
            </a:r>
            <a:r>
              <a:rPr lang="en-GB" b="1" dirty="0">
                <a:solidFill>
                  <a:srgbClr val="0070C0"/>
                </a:solidFill>
              </a:rPr>
              <a:t>emergence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suggests</a:t>
            </a:r>
            <a:r>
              <a:rPr lang="en-GB" dirty="0"/>
              <a:t> that </a:t>
            </a:r>
            <a:r>
              <a:rPr lang="en-GB" b="1" dirty="0">
                <a:solidFill>
                  <a:srgbClr val="0070C0"/>
                </a:solidFill>
              </a:rPr>
              <a:t>larger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models</a:t>
            </a:r>
            <a:r>
              <a:rPr lang="en-GB" dirty="0"/>
              <a:t> do not just </a:t>
            </a:r>
            <a:r>
              <a:rPr lang="en-GB" b="1" dirty="0">
                <a:solidFill>
                  <a:srgbClr val="0070C0"/>
                </a:solidFill>
              </a:rPr>
              <a:t>learn</a:t>
            </a:r>
            <a:r>
              <a:rPr lang="en-GB" dirty="0"/>
              <a:t> better — they learn </a:t>
            </a:r>
            <a:r>
              <a:rPr lang="en-GB" b="1" dirty="0">
                <a:solidFill>
                  <a:srgbClr val="0070C0"/>
                </a:solidFill>
              </a:rPr>
              <a:t>qualitatively</a:t>
            </a:r>
            <a:r>
              <a:rPr lang="en-GB" dirty="0"/>
              <a:t> </a:t>
            </a:r>
            <a:r>
              <a:rPr lang="en-GB" b="1" dirty="0">
                <a:solidFill>
                  <a:srgbClr val="0070C0"/>
                </a:solidFill>
              </a:rPr>
              <a:t>different</a:t>
            </a:r>
            <a:r>
              <a:rPr lang="en-GB" dirty="0"/>
              <a:t> things.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DCD11C3-ECEC-27E3-EBD6-CBBD722D21E6}"/>
              </a:ext>
            </a:extLst>
          </p:cNvPr>
          <p:cNvSpPr txBox="1">
            <a:spLocks/>
          </p:cNvSpPr>
          <p:nvPr/>
        </p:nvSpPr>
        <p:spPr>
          <a:xfrm>
            <a:off x="11290237" y="258658"/>
            <a:ext cx="9150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0B69FE-5AA3-49CC-BEA2-3BAEF198B63D}" type="datetime10">
              <a:rPr lang="en-MT" sz="1200" b="1" smtClean="0">
                <a:solidFill>
                  <a:schemeClr val="bg1">
                    <a:lumMod val="50000"/>
                  </a:schemeClr>
                </a:solidFill>
              </a:rPr>
              <a:pPr algn="r"/>
              <a:t>08:26</a:t>
            </a:fld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77EDD-89EB-740A-3EFF-37DE15C068BF}"/>
              </a:ext>
            </a:extLst>
          </p:cNvPr>
          <p:cNvSpPr txBox="1"/>
          <p:nvPr/>
        </p:nvSpPr>
        <p:spPr>
          <a:xfrm>
            <a:off x="10932012" y="2366"/>
            <a:ext cx="126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IVOA</a:t>
            </a:r>
          </a:p>
          <a:p>
            <a:pPr algn="r"/>
            <a:r>
              <a:rPr lang="en-GB" sz="900" b="1" dirty="0">
                <a:solidFill>
                  <a:srgbClr val="5E231F"/>
                </a:solidFill>
                <a:latin typeface="Arial Rounded MT Bold" panose="020F0704030504030204" pitchFamily="34" charset="0"/>
              </a:rPr>
              <a:t>Seminar</a:t>
            </a:r>
            <a:endParaRPr lang="en-US" sz="900" b="1" dirty="0">
              <a:solidFill>
                <a:srgbClr val="5E231F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F37EB08-5E65-BA8E-57F7-1D5A550856CC}"/>
              </a:ext>
            </a:extLst>
          </p:cNvPr>
          <p:cNvSpPr txBox="1">
            <a:spLocks/>
          </p:cNvSpPr>
          <p:nvPr/>
        </p:nvSpPr>
        <p:spPr>
          <a:xfrm>
            <a:off x="-6016" y="1128"/>
            <a:ext cx="402965" cy="257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82CCC60-E8CD-4174-8B1A-7DF615B22EEF}" type="slidenum">
              <a:rPr lang="en-US" sz="1100" b="1" smtClean="0">
                <a:solidFill>
                  <a:srgbClr val="C00000"/>
                </a:solidFill>
              </a:rPr>
              <a:pPr algn="ctr"/>
              <a:t>9</a:t>
            </a:fld>
            <a:endParaRPr lang="en-US" sz="1100" b="1" dirty="0">
              <a:solidFill>
                <a:srgbClr val="C00000"/>
              </a:solidFill>
            </a:endParaRPr>
          </a:p>
        </p:txBody>
      </p:sp>
      <p:pic>
        <p:nvPicPr>
          <p:cNvPr id="7" name="Next Page">
            <a:extLst>
              <a:ext uri="{FF2B5EF4-FFF2-40B4-BE49-F238E27FC236}">
                <a16:creationId xmlns:a16="http://schemas.microsoft.com/office/drawing/2014/main" id="{98D95174-171E-5EE6-0E53-1E598BEB3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806" y="6491809"/>
            <a:ext cx="478789" cy="3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-30535_Machine_Learning_Analytics_Data_Science_Conference_Fall_2015_Template">
  <a:themeElements>
    <a:clrScheme name="MachineLearning">
      <a:dk1>
        <a:srgbClr val="505050"/>
      </a:dk1>
      <a:lt1>
        <a:srgbClr val="FFFFFF"/>
      </a:lt1>
      <a:dk2>
        <a:srgbClr val="0072C6"/>
      </a:dk2>
      <a:lt2>
        <a:srgbClr val="D2D2D2"/>
      </a:lt2>
      <a:accent1>
        <a:srgbClr val="BA141A"/>
      </a:accent1>
      <a:accent2>
        <a:srgbClr val="0072C6"/>
      </a:accent2>
      <a:accent3>
        <a:srgbClr val="442359"/>
      </a:accent3>
      <a:accent4>
        <a:srgbClr val="002050"/>
      </a:accent4>
      <a:accent5>
        <a:srgbClr val="008272"/>
      </a:accent5>
      <a:accent6>
        <a:srgbClr val="DC3C00"/>
      </a:accent6>
      <a:hlink>
        <a:srgbClr val="002050"/>
      </a:hlink>
      <a:folHlink>
        <a:srgbClr val="00205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3175"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chine_Learning_Analytics_Data_Science_Conference_Fall_2015_Template.potx" id="{E1355DAB-CDAD-4C7B-B17A-79EB22890928}" vid="{03325F2C-1293-460B-A8A3-D17B84227B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4345</TotalTime>
  <Words>811</Words>
  <Application>Microsoft Office PowerPoint</Application>
  <PresentationFormat>Widescreen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Consolas</vt:lpstr>
      <vt:lpstr>Lucida Console</vt:lpstr>
      <vt:lpstr>Segoe UI</vt:lpstr>
      <vt:lpstr>Segoe UI Light</vt:lpstr>
      <vt:lpstr>Times New Roman</vt:lpstr>
      <vt:lpstr>Wingdings</vt:lpstr>
      <vt:lpstr>Office Theme</vt:lpstr>
      <vt:lpstr>6-30535_Machine_Learning_Analytics_Data_Science_Conference_Fall_2015_Template</vt:lpstr>
      <vt:lpstr>PowerPoint Presentation</vt:lpstr>
      <vt:lpstr>Is Intelligence just an Algorithm?</vt:lpstr>
      <vt:lpstr>Symbolic vs Connectionist (Vector Space) AI</vt:lpstr>
      <vt:lpstr>Vector (Tensor) Space Methods</vt:lpstr>
      <vt:lpstr>PowerPoint Presentation</vt:lpstr>
      <vt:lpstr>Large Language Models</vt:lpstr>
      <vt:lpstr>Transformers for Astrophysics</vt:lpstr>
      <vt:lpstr>Transformers for Astrophysics – Limitations </vt:lpstr>
      <vt:lpstr>Emergent Properties in Transformers</vt:lpstr>
      <vt:lpstr>Emergent Properties in Transformers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Abela</dc:creator>
  <cp:lastModifiedBy>John Abela</cp:lastModifiedBy>
  <cp:revision>370</cp:revision>
  <dcterms:created xsi:type="dcterms:W3CDTF">2013-11-11T19:38:44Z</dcterms:created>
  <dcterms:modified xsi:type="dcterms:W3CDTF">2024-11-16T07:30:56Z</dcterms:modified>
</cp:coreProperties>
</file>