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13"/>
  </p:notesMasterIdLst>
  <p:sldIdLst>
    <p:sldId id="256" r:id="rId2"/>
    <p:sldId id="257" r:id="rId3"/>
    <p:sldId id="258" r:id="rId4"/>
    <p:sldId id="260" r:id="rId5"/>
    <p:sldId id="261" r:id="rId6"/>
    <p:sldId id="262" r:id="rId7"/>
    <p:sldId id="263" r:id="rId8"/>
    <p:sldId id="264" r:id="rId9"/>
    <p:sldId id="265" r:id="rId10"/>
    <p:sldId id="266" r:id="rId11"/>
    <p:sldId id="275" r:id="rId1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2" d="100"/>
          <a:sy n="112" d="100"/>
        </p:scale>
        <p:origin x="91" y="21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313bef1296a_0_9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313bef1296a_0_9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d59a595bb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0" name="Google Shape;340;g2d59a595bb7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1515f6d1ce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1" name="Google Shape;351;g31515f6d1ce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12781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13bef1296a_0_11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8" name="Google Shape;68;g313bef1296a_0_1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13bef1296a_0_12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2" name="Google Shape;102;g313bef1296a_0_1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13bef1296a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it"/>
              <a:t>We can summarize its main features in four groups of tools: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it"/>
              <a:t>Instrument monitoring, report generation and delivery – a set of tools to generate periodic or on demand reports on analysis results for a user-defined list of parameters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it"/>
              <a:t>Visualization/Exploration</a:t>
            </a:r>
            <a:endParaRPr/>
          </a:p>
          <a:p>
            <a:pPr marL="0" lvl="0" indent="0" algn="l" rtl="0">
              <a:lnSpc>
                <a:spcPct val="100000"/>
              </a:lnSpc>
              <a:spcBef>
                <a:spcPts val="0"/>
              </a:spcBef>
              <a:spcAft>
                <a:spcPts val="0"/>
              </a:spcAft>
              <a:buSzPts val="1100"/>
              <a:buNone/>
            </a:pPr>
            <a:r>
              <a:rPr lang="it"/>
              <a:t>A series of highly customizable plots both on remote and local data, and an explorer for images, including tools to view and analyze them</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it"/>
              <a:t>Statistical tools, both a number of standard and special estimators on tabular data and image pixels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it"/>
              <a:t>And machine/deep learning models for regression and classification experiments on data</a:t>
            </a:r>
            <a:endParaRPr/>
          </a:p>
        </p:txBody>
      </p:sp>
      <p:sp>
        <p:nvSpPr>
          <p:cNvPr id="187" name="Google Shape;187;g313bef1296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313bef1296a_0_4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g313bef1296a_0_4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13bef1296a_0_4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2" name="Google Shape;222;g313bef1296a_0_4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13bef1296a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 name="Google Shape;286;g313bef1296a_0_4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13bef1296a_0_8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g313bef1296a_0_8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13bef1296a_0_7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9" name="Google Shape;319;g313bef1296a_0_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200"/>
            <a:ext cx="8229300" cy="8586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457200" y="1203390"/>
            <a:ext cx="8229300" cy="2982900"/>
          </a:xfrm>
          <a:prstGeom prst="rect">
            <a:avLst/>
          </a:prstGeom>
          <a:noFill/>
          <a:ln>
            <a:noFill/>
          </a:ln>
        </p:spPr>
        <p:txBody>
          <a:bodyPr spcFirstLastPara="1" wrap="square" lIns="0" tIns="0" rIns="0" bIns="0" anchor="t" anchorCtr="0">
            <a:normAutofit/>
          </a:bodyPr>
          <a:lstStyle>
            <a:lvl1pPr marL="457200" lvl="0" indent="-228600" algn="l">
              <a:lnSpc>
                <a:spcPct val="115000"/>
              </a:lnSpc>
              <a:spcBef>
                <a:spcPts val="0"/>
              </a:spcBef>
              <a:spcAft>
                <a:spcPts val="0"/>
              </a:spcAft>
              <a:buSzPts val="1800"/>
              <a:buNone/>
              <a:defRPr/>
            </a:lvl1pPr>
            <a:lvl2pPr marL="914400" lvl="1" indent="-228600" algn="l">
              <a:lnSpc>
                <a:spcPct val="115000"/>
              </a:lnSpc>
              <a:spcBef>
                <a:spcPts val="1200"/>
              </a:spcBef>
              <a:spcAft>
                <a:spcPts val="0"/>
              </a:spcAft>
              <a:buSzPts val="1400"/>
              <a:buNone/>
              <a:defRPr/>
            </a:lvl2pPr>
            <a:lvl3pPr marL="1371600" lvl="2" indent="-228600" algn="l">
              <a:lnSpc>
                <a:spcPct val="115000"/>
              </a:lnSpc>
              <a:spcBef>
                <a:spcPts val="1200"/>
              </a:spcBef>
              <a:spcAft>
                <a:spcPts val="0"/>
              </a:spcAft>
              <a:buSzPts val="1400"/>
              <a:buNone/>
              <a:defRPr/>
            </a:lvl3pPr>
            <a:lvl4pPr marL="1828800" lvl="3" indent="-228600" algn="l">
              <a:lnSpc>
                <a:spcPct val="115000"/>
              </a:lnSpc>
              <a:spcBef>
                <a:spcPts val="1200"/>
              </a:spcBef>
              <a:spcAft>
                <a:spcPts val="0"/>
              </a:spcAft>
              <a:buSzPts val="1400"/>
              <a:buNone/>
              <a:defRPr/>
            </a:lvl4pPr>
            <a:lvl5pPr marL="2286000" lvl="4" indent="-228600" algn="l">
              <a:lnSpc>
                <a:spcPct val="115000"/>
              </a:lnSpc>
              <a:spcBef>
                <a:spcPts val="1200"/>
              </a:spcBef>
              <a:spcAft>
                <a:spcPts val="0"/>
              </a:spcAft>
              <a:buSzPts val="1400"/>
              <a:buNone/>
              <a:defRPr/>
            </a:lvl5pPr>
            <a:lvl6pPr marL="2743200" lvl="5" indent="-228600" algn="l">
              <a:lnSpc>
                <a:spcPct val="115000"/>
              </a:lnSpc>
              <a:spcBef>
                <a:spcPts val="1200"/>
              </a:spcBef>
              <a:spcAft>
                <a:spcPts val="0"/>
              </a:spcAft>
              <a:buSzPts val="1400"/>
              <a:buNone/>
              <a:defRPr/>
            </a:lvl6pPr>
            <a:lvl7pPr marL="3200400" lvl="6" indent="-228600" algn="l">
              <a:lnSpc>
                <a:spcPct val="115000"/>
              </a:lnSpc>
              <a:spcBef>
                <a:spcPts val="1200"/>
              </a:spcBef>
              <a:spcAft>
                <a:spcPts val="0"/>
              </a:spcAft>
              <a:buSzPts val="1400"/>
              <a:buNone/>
              <a:defRPr/>
            </a:lvl7pPr>
            <a:lvl8pPr marL="3657600" lvl="7" indent="-228600" algn="l">
              <a:lnSpc>
                <a:spcPct val="115000"/>
              </a:lnSpc>
              <a:spcBef>
                <a:spcPts val="1200"/>
              </a:spcBef>
              <a:spcAft>
                <a:spcPts val="0"/>
              </a:spcAft>
              <a:buSzPts val="1400"/>
              <a:buNone/>
              <a:defRPr/>
            </a:lvl8pPr>
            <a:lvl9pPr marL="4114800" lvl="8" indent="-228600" algn="l">
              <a:lnSpc>
                <a:spcPct val="115000"/>
              </a:lnSpc>
              <a:spcBef>
                <a:spcPts val="1200"/>
              </a:spcBef>
              <a:spcAft>
                <a:spcPts val="1200"/>
              </a:spcAft>
              <a:buSzPts val="1400"/>
              <a:buNone/>
              <a:defRPr/>
            </a:lvl9pPr>
          </a:lstStyle>
          <a:p>
            <a:endParaRPr/>
          </a:p>
        </p:txBody>
      </p:sp>
      <p:sp>
        <p:nvSpPr>
          <p:cNvPr id="53" name="Google Shape;53;p13"/>
          <p:cNvSpPr txBox="1">
            <a:spLocks noGrp="1"/>
          </p:cNvSpPr>
          <p:nvPr>
            <p:ph type="ftr" idx="11"/>
          </p:nvPr>
        </p:nvSpPr>
        <p:spPr>
          <a:xfrm>
            <a:off x="2193925" y="4745831"/>
            <a:ext cx="4504800" cy="240600"/>
          </a:xfrm>
          <a:prstGeom prst="rect">
            <a:avLst/>
          </a:prstGeom>
          <a:noFill/>
          <a:ln>
            <a:noFill/>
          </a:ln>
        </p:spPr>
        <p:txBody>
          <a:bodyPr spcFirstLastPara="1" wrap="square" lIns="0" tIns="72000" rIns="0" bIns="0" anchor="t" anchorCtr="0">
            <a:noAutofit/>
          </a:bodyPr>
          <a:lstStyle>
            <a:lvl1pPr marR="0" lvl="0" algn="l">
              <a:lnSpc>
                <a:spcPct val="100000"/>
              </a:lnSpc>
              <a:spcBef>
                <a:spcPts val="0"/>
              </a:spcBef>
              <a:spcAft>
                <a:spcPts val="0"/>
              </a:spcAft>
              <a:buClr>
                <a:srgbClr val="000000"/>
              </a:buClr>
              <a:buSzPts val="1400"/>
              <a:buFont typeface="Arial"/>
              <a:buNone/>
              <a:defRPr sz="800" b="0" i="0" u="none" strike="noStrike" cap="none">
                <a:solidFill>
                  <a:srgbClr val="000000"/>
                </a:solidFill>
                <a:latin typeface="Verdana"/>
                <a:ea typeface="Verdana"/>
                <a:cs typeface="Verdana"/>
                <a:sym typeface="Verdana"/>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hyperlink" Target="https://js9.si.edu/" TargetMode="External"/><Relationship Id="rId5" Type="http://schemas.openxmlformats.org/officeDocument/2006/relationships/image" Target="../media/image43.png"/><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44.gif"/><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1.jpg"/><Relationship Id="rId7" Type="http://schemas.openxmlformats.org/officeDocument/2006/relationships/image" Target="../media/image7.jpg"/><Relationship Id="rId12"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jpg"/><Relationship Id="rId11" Type="http://schemas.openxmlformats.org/officeDocument/2006/relationships/image" Target="../media/image11.jpg"/><Relationship Id="rId5" Type="http://schemas.openxmlformats.org/officeDocument/2006/relationships/image" Target="../media/image5.gif"/><Relationship Id="rId15" Type="http://schemas.openxmlformats.org/officeDocument/2006/relationships/image" Target="../media/image15.jpg"/><Relationship Id="rId10" Type="http://schemas.openxmlformats.org/officeDocument/2006/relationships/image" Target="../media/image10.png"/><Relationship Id="rId4" Type="http://schemas.openxmlformats.org/officeDocument/2006/relationships/image" Target="../media/image4.jpg"/><Relationship Id="rId9" Type="http://schemas.openxmlformats.org/officeDocument/2006/relationships/image" Target="../media/image9.jp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jp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jp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3.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3.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jp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3.png"/><Relationship Id="rId4" Type="http://schemas.openxmlformats.org/officeDocument/2006/relationships/image" Target="../media/image35.png"/><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0.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jpg"/><Relationship Id="rId5" Type="http://schemas.openxmlformats.org/officeDocument/2006/relationships/image" Target="../media/image42.png"/><Relationship Id="rId10" Type="http://schemas.openxmlformats.org/officeDocument/2006/relationships/image" Target="../media/image24.png"/><Relationship Id="rId4" Type="http://schemas.openxmlformats.org/officeDocument/2006/relationships/image" Target="../media/image41.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4"/>
          <p:cNvSpPr txBox="1">
            <a:spLocks noGrp="1"/>
          </p:cNvSpPr>
          <p:nvPr>
            <p:ph type="ctrTitle"/>
          </p:nvPr>
        </p:nvSpPr>
        <p:spPr>
          <a:xfrm>
            <a:off x="311700" y="419850"/>
            <a:ext cx="8520600" cy="1539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it" sz="2700" b="1">
                <a:solidFill>
                  <a:srgbClr val="3C78D8"/>
                </a:solidFill>
              </a:rPr>
              <a:t>Integrating AI tools in data analysis frameworks: the Vera Rubin LSST and Euclid cases</a:t>
            </a:r>
            <a:endParaRPr sz="1979">
              <a:solidFill>
                <a:srgbClr val="595959"/>
              </a:solidFill>
            </a:endParaRPr>
          </a:p>
        </p:txBody>
      </p:sp>
      <p:sp>
        <p:nvSpPr>
          <p:cNvPr id="59" name="Google Shape;59;p14"/>
          <p:cNvSpPr txBox="1">
            <a:spLocks noGrp="1"/>
          </p:cNvSpPr>
          <p:nvPr>
            <p:ph type="subTitle" idx="1"/>
          </p:nvPr>
        </p:nvSpPr>
        <p:spPr>
          <a:xfrm>
            <a:off x="311700" y="3443725"/>
            <a:ext cx="8520600" cy="38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it" sz="1200" b="1" dirty="0" smtClean="0">
                <a:solidFill>
                  <a:srgbClr val="444C53"/>
                </a:solidFill>
                <a:highlight>
                  <a:srgbClr val="FFFFFF"/>
                </a:highlight>
              </a:rPr>
              <a:t>Riccio </a:t>
            </a:r>
            <a:r>
              <a:rPr lang="it" sz="1200" b="1" dirty="0">
                <a:solidFill>
                  <a:srgbClr val="444C53"/>
                </a:solidFill>
                <a:highlight>
                  <a:srgbClr val="FFFFFF"/>
                </a:highlight>
              </a:rPr>
              <a:t>G.</a:t>
            </a:r>
            <a:r>
              <a:rPr lang="it" sz="1200" baseline="30000" dirty="0">
                <a:solidFill>
                  <a:srgbClr val="444C53"/>
                </a:solidFill>
                <a:highlight>
                  <a:srgbClr val="FFFFFF"/>
                </a:highlight>
              </a:rPr>
              <a:t>1</a:t>
            </a:r>
            <a:r>
              <a:rPr lang="it" sz="1200" dirty="0">
                <a:solidFill>
                  <a:srgbClr val="444C53"/>
                </a:solidFill>
                <a:highlight>
                  <a:srgbClr val="FFFFFF"/>
                </a:highlight>
              </a:rPr>
              <a:t>, Cavuoti S.</a:t>
            </a:r>
            <a:r>
              <a:rPr lang="it" sz="1200" baseline="30000" dirty="0">
                <a:solidFill>
                  <a:srgbClr val="444C53"/>
                </a:solidFill>
                <a:highlight>
                  <a:srgbClr val="FFFFFF"/>
                </a:highlight>
              </a:rPr>
              <a:t>1</a:t>
            </a:r>
            <a:r>
              <a:rPr lang="it" sz="1200" dirty="0">
                <a:solidFill>
                  <a:srgbClr val="444C53"/>
                </a:solidFill>
                <a:highlight>
                  <a:srgbClr val="FFFFFF"/>
                </a:highlight>
              </a:rPr>
              <a:t>, </a:t>
            </a:r>
            <a:r>
              <a:rPr lang="it" sz="1200" dirty="0">
                <a:solidFill>
                  <a:srgbClr val="444C53"/>
                </a:solidFill>
                <a:highlight>
                  <a:schemeClr val="lt1"/>
                </a:highlight>
              </a:rPr>
              <a:t>Angora G.</a:t>
            </a:r>
            <a:r>
              <a:rPr lang="it" sz="1200" baseline="30000" dirty="0">
                <a:solidFill>
                  <a:srgbClr val="444C53"/>
                </a:solidFill>
                <a:highlight>
                  <a:schemeClr val="lt1"/>
                </a:highlight>
              </a:rPr>
              <a:t>1</a:t>
            </a:r>
            <a:r>
              <a:rPr lang="it" sz="1200" dirty="0">
                <a:solidFill>
                  <a:srgbClr val="444C53"/>
                </a:solidFill>
                <a:highlight>
                  <a:srgbClr val="FFFFFF"/>
                </a:highlight>
              </a:rPr>
              <a:t>, Brescia M.</a:t>
            </a:r>
            <a:r>
              <a:rPr lang="it" sz="1200" baseline="30000" dirty="0">
                <a:solidFill>
                  <a:srgbClr val="444C53"/>
                </a:solidFill>
                <a:highlight>
                  <a:srgbClr val="FFFFFF"/>
                </a:highlight>
              </a:rPr>
              <a:t>2,1</a:t>
            </a:r>
            <a:endParaRPr baseline="30000" dirty="0"/>
          </a:p>
        </p:txBody>
      </p:sp>
      <p:pic>
        <p:nvPicPr>
          <p:cNvPr id="60" name="Google Shape;60;p14"/>
          <p:cNvPicPr preferRelativeResize="0"/>
          <p:nvPr/>
        </p:nvPicPr>
        <p:blipFill rotWithShape="1">
          <a:blip r:embed="rId3">
            <a:alphaModFix/>
          </a:blip>
          <a:srcRect/>
          <a:stretch/>
        </p:blipFill>
        <p:spPr>
          <a:xfrm>
            <a:off x="8244924" y="100280"/>
            <a:ext cx="642425" cy="632066"/>
          </a:xfrm>
          <a:prstGeom prst="rect">
            <a:avLst/>
          </a:prstGeom>
          <a:noFill/>
          <a:ln>
            <a:noFill/>
          </a:ln>
        </p:spPr>
      </p:pic>
      <p:sp>
        <p:nvSpPr>
          <p:cNvPr id="61" name="Google Shape;61;p14"/>
          <p:cNvSpPr txBox="1"/>
          <p:nvPr/>
        </p:nvSpPr>
        <p:spPr>
          <a:xfrm>
            <a:off x="0" y="4682475"/>
            <a:ext cx="9144000" cy="384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it" sz="1000" i="1">
                <a:solidFill>
                  <a:srgbClr val="666666"/>
                </a:solidFill>
              </a:rPr>
              <a:t>IVOA Interoperability Meeting - </a:t>
            </a:r>
            <a:endParaRPr sz="1000" b="0" i="1" u="none" strike="noStrike" cap="none">
              <a:solidFill>
                <a:srgbClr val="666666"/>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it" sz="1000" i="1">
                <a:solidFill>
                  <a:srgbClr val="666666"/>
                </a:solidFill>
              </a:rPr>
              <a:t>15 - 17 November 2024 – La Valletta, Malta</a:t>
            </a:r>
            <a:endParaRPr sz="1000" b="0" i="1" u="none" strike="noStrike" cap="none">
              <a:solidFill>
                <a:srgbClr val="666666"/>
              </a:solidFill>
              <a:latin typeface="Arial"/>
              <a:ea typeface="Arial"/>
              <a:cs typeface="Arial"/>
              <a:sym typeface="Arial"/>
            </a:endParaRPr>
          </a:p>
        </p:txBody>
      </p:sp>
      <p:sp>
        <p:nvSpPr>
          <p:cNvPr id="62" name="Google Shape;62;p14"/>
          <p:cNvSpPr txBox="1">
            <a:spLocks noGrp="1"/>
          </p:cNvSpPr>
          <p:nvPr>
            <p:ph type="subTitle" idx="1"/>
          </p:nvPr>
        </p:nvSpPr>
        <p:spPr>
          <a:xfrm>
            <a:off x="2619900" y="3779150"/>
            <a:ext cx="3915900" cy="384600"/>
          </a:xfrm>
          <a:prstGeom prst="rect">
            <a:avLst/>
          </a:prstGeom>
        </p:spPr>
        <p:txBody>
          <a:bodyPr spcFirstLastPara="1" wrap="square" lIns="91425" tIns="91425" rIns="91425" bIns="54000" anchor="t" anchorCtr="0">
            <a:normAutofit fontScale="92500" lnSpcReduction="20000"/>
          </a:bodyPr>
          <a:lstStyle/>
          <a:p>
            <a:pPr marL="107999" lvl="0" indent="-108459" algn="ctr" rtl="0">
              <a:lnSpc>
                <a:spcPct val="80000"/>
              </a:lnSpc>
              <a:spcBef>
                <a:spcPts val="0"/>
              </a:spcBef>
              <a:spcAft>
                <a:spcPts val="0"/>
              </a:spcAft>
              <a:buClr>
                <a:srgbClr val="595959"/>
              </a:buClr>
              <a:buSzPts val="858"/>
              <a:buAutoNum type="arabicPeriod"/>
            </a:pPr>
            <a:r>
              <a:rPr lang="it" sz="857">
                <a:solidFill>
                  <a:srgbClr val="595959"/>
                </a:solidFill>
                <a:highlight>
                  <a:srgbClr val="FFFFFF"/>
                </a:highlight>
              </a:rPr>
              <a:t>INAF - Astronomical Observatory of Capodimonte, Napoli (Italy)</a:t>
            </a:r>
            <a:endParaRPr sz="857">
              <a:solidFill>
                <a:srgbClr val="595959"/>
              </a:solidFill>
              <a:highlight>
                <a:srgbClr val="FFFFFF"/>
              </a:highlight>
            </a:endParaRPr>
          </a:p>
          <a:p>
            <a:pPr marL="360000" lvl="0" indent="0" algn="l" rtl="0">
              <a:lnSpc>
                <a:spcPct val="80000"/>
              </a:lnSpc>
              <a:spcBef>
                <a:spcPts val="0"/>
              </a:spcBef>
              <a:spcAft>
                <a:spcPts val="0"/>
              </a:spcAft>
              <a:buNone/>
            </a:pPr>
            <a:endParaRPr sz="857">
              <a:solidFill>
                <a:srgbClr val="595959"/>
              </a:solidFill>
              <a:highlight>
                <a:srgbClr val="FFFFFF"/>
              </a:highlight>
            </a:endParaRPr>
          </a:p>
          <a:p>
            <a:pPr marL="107999" lvl="0" indent="-108459" algn="ctr" rtl="0">
              <a:lnSpc>
                <a:spcPct val="80000"/>
              </a:lnSpc>
              <a:spcBef>
                <a:spcPts val="0"/>
              </a:spcBef>
              <a:spcAft>
                <a:spcPts val="0"/>
              </a:spcAft>
              <a:buClr>
                <a:srgbClr val="595959"/>
              </a:buClr>
              <a:buSzPts val="858"/>
              <a:buAutoNum type="arabicPeriod"/>
            </a:pPr>
            <a:r>
              <a:rPr lang="it" sz="857">
                <a:solidFill>
                  <a:srgbClr val="595959"/>
                </a:solidFill>
                <a:highlight>
                  <a:srgbClr val="FFFFFF"/>
                </a:highlight>
              </a:rPr>
              <a:t>Department of Physics “E. Pancini”, University of Naples Federico II (Italy)</a:t>
            </a:r>
            <a:endParaRPr sz="1977">
              <a:solidFill>
                <a:srgbClr val="595959"/>
              </a:solidFill>
            </a:endParaRPr>
          </a:p>
        </p:txBody>
      </p:sp>
      <p:grpSp>
        <p:nvGrpSpPr>
          <p:cNvPr id="63" name="Google Shape;63;p14"/>
          <p:cNvGrpSpPr/>
          <p:nvPr/>
        </p:nvGrpSpPr>
        <p:grpSpPr>
          <a:xfrm>
            <a:off x="3257838" y="2039250"/>
            <a:ext cx="2628325" cy="1171674"/>
            <a:chOff x="3228775" y="2344050"/>
            <a:chExt cx="2628325" cy="1171674"/>
          </a:xfrm>
        </p:grpSpPr>
        <p:pic>
          <p:nvPicPr>
            <p:cNvPr id="64" name="Google Shape;64;p14"/>
            <p:cNvPicPr preferRelativeResize="0"/>
            <p:nvPr/>
          </p:nvPicPr>
          <p:blipFill>
            <a:blip r:embed="rId4">
              <a:alphaModFix/>
            </a:blip>
            <a:stretch>
              <a:fillRect/>
            </a:stretch>
          </p:blipFill>
          <p:spPr>
            <a:xfrm>
              <a:off x="4694725" y="2344050"/>
              <a:ext cx="1162375" cy="1171674"/>
            </a:xfrm>
            <a:prstGeom prst="rect">
              <a:avLst/>
            </a:prstGeom>
            <a:noFill/>
            <a:ln>
              <a:noFill/>
            </a:ln>
          </p:spPr>
        </p:pic>
        <p:pic>
          <p:nvPicPr>
            <p:cNvPr id="65" name="Google Shape;65;p14"/>
            <p:cNvPicPr preferRelativeResize="0"/>
            <p:nvPr/>
          </p:nvPicPr>
          <p:blipFill rotWithShape="1">
            <a:blip r:embed="rId5">
              <a:alphaModFix/>
            </a:blip>
            <a:srcRect l="999" r="1009"/>
            <a:stretch/>
          </p:blipFill>
          <p:spPr>
            <a:xfrm>
              <a:off x="3228775" y="2344050"/>
              <a:ext cx="1162375" cy="1171673"/>
            </a:xfrm>
            <a:prstGeom prst="rect">
              <a:avLst/>
            </a:prstGeom>
            <a:noFill/>
            <a:ln>
              <a:noFill/>
            </a:ln>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24"/>
          <p:cNvPicPr preferRelativeResize="0"/>
          <p:nvPr/>
        </p:nvPicPr>
        <p:blipFill rotWithShape="1">
          <a:blip r:embed="rId3">
            <a:alphaModFix/>
          </a:blip>
          <a:srcRect/>
          <a:stretch/>
        </p:blipFill>
        <p:spPr>
          <a:xfrm>
            <a:off x="53200" y="605304"/>
            <a:ext cx="6272200" cy="3922626"/>
          </a:xfrm>
          <a:prstGeom prst="rect">
            <a:avLst/>
          </a:prstGeom>
          <a:noFill/>
          <a:ln>
            <a:noFill/>
          </a:ln>
        </p:spPr>
      </p:pic>
      <p:pic>
        <p:nvPicPr>
          <p:cNvPr id="343" name="Google Shape;343;p24"/>
          <p:cNvPicPr preferRelativeResize="0"/>
          <p:nvPr/>
        </p:nvPicPr>
        <p:blipFill rotWithShape="1">
          <a:blip r:embed="rId4">
            <a:alphaModFix/>
          </a:blip>
          <a:srcRect/>
          <a:stretch/>
        </p:blipFill>
        <p:spPr>
          <a:xfrm>
            <a:off x="8582583" y="83825"/>
            <a:ext cx="438166" cy="431100"/>
          </a:xfrm>
          <a:prstGeom prst="rect">
            <a:avLst/>
          </a:prstGeom>
          <a:noFill/>
          <a:ln>
            <a:noFill/>
          </a:ln>
        </p:spPr>
      </p:pic>
      <p:sp>
        <p:nvSpPr>
          <p:cNvPr id="344" name="Google Shape;344;p24"/>
          <p:cNvSpPr/>
          <p:nvPr/>
        </p:nvSpPr>
        <p:spPr>
          <a:xfrm>
            <a:off x="6447600" y="623975"/>
            <a:ext cx="2482800" cy="1501500"/>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chemeClr val="dk1"/>
              </a:buClr>
              <a:buSzPts val="1400"/>
              <a:buFont typeface="Arial"/>
              <a:buNone/>
            </a:pPr>
            <a:r>
              <a:rPr lang="it" sz="1100">
                <a:solidFill>
                  <a:srgbClr val="595959"/>
                </a:solidFill>
                <a:latin typeface="Verdana"/>
                <a:ea typeface="Verdana"/>
                <a:cs typeface="Verdana"/>
                <a:sym typeface="Verdana"/>
              </a:rPr>
              <a:t>A very useful tool could be a function, runnable from the Image Explorer panel, to </a:t>
            </a:r>
            <a:r>
              <a:rPr lang="it" sz="1100" b="1">
                <a:solidFill>
                  <a:srgbClr val="C00000"/>
                </a:solidFill>
                <a:latin typeface="Verdana"/>
                <a:ea typeface="Verdana"/>
                <a:cs typeface="Verdana"/>
                <a:sym typeface="Verdana"/>
              </a:rPr>
              <a:t>automatically</a:t>
            </a:r>
            <a:r>
              <a:rPr lang="it" sz="1100">
                <a:solidFill>
                  <a:srgbClr val="C00000"/>
                </a:solidFill>
                <a:latin typeface="Verdana"/>
                <a:ea typeface="Verdana"/>
                <a:cs typeface="Verdana"/>
                <a:sym typeface="Verdana"/>
              </a:rPr>
              <a:t> </a:t>
            </a:r>
            <a:r>
              <a:rPr lang="it" sz="1100">
                <a:solidFill>
                  <a:srgbClr val="595959"/>
                </a:solidFill>
                <a:latin typeface="Verdana"/>
                <a:ea typeface="Verdana"/>
                <a:cs typeface="Verdana"/>
                <a:sym typeface="Verdana"/>
              </a:rPr>
              <a:t>generate </a:t>
            </a:r>
            <a:r>
              <a:rPr lang="it" sz="1100" b="1">
                <a:solidFill>
                  <a:srgbClr val="C00000"/>
                </a:solidFill>
                <a:latin typeface="Verdana"/>
                <a:ea typeface="Verdana"/>
                <a:cs typeface="Verdana"/>
                <a:sym typeface="Verdana"/>
              </a:rPr>
              <a:t>thumbnails</a:t>
            </a:r>
            <a:r>
              <a:rPr lang="it" sz="1100" b="0" i="0" u="none" strike="noStrike" cap="none">
                <a:solidFill>
                  <a:srgbClr val="C00000"/>
                </a:solidFill>
                <a:latin typeface="Verdana"/>
                <a:ea typeface="Verdana"/>
                <a:cs typeface="Verdana"/>
                <a:sym typeface="Verdana"/>
              </a:rPr>
              <a:t> </a:t>
            </a:r>
            <a:r>
              <a:rPr lang="it" sz="1100">
                <a:solidFill>
                  <a:srgbClr val="595959"/>
                </a:solidFill>
                <a:latin typeface="Verdana"/>
                <a:ea typeface="Verdana"/>
                <a:cs typeface="Verdana"/>
                <a:sym typeface="Verdana"/>
              </a:rPr>
              <a:t>from images, to be used by Deep Learning methods</a:t>
            </a:r>
            <a:endParaRPr sz="1100" i="0" u="none" strike="noStrike" cap="none">
              <a:solidFill>
                <a:srgbClr val="595959"/>
              </a:solidFill>
              <a:latin typeface="Verdana"/>
              <a:ea typeface="Verdana"/>
              <a:cs typeface="Verdana"/>
              <a:sym typeface="Verdana"/>
            </a:endParaRPr>
          </a:p>
        </p:txBody>
      </p:sp>
      <p:pic>
        <p:nvPicPr>
          <p:cNvPr id="345" name="Google Shape;345;p24"/>
          <p:cNvPicPr preferRelativeResize="0"/>
          <p:nvPr/>
        </p:nvPicPr>
        <p:blipFill rotWithShape="1">
          <a:blip r:embed="rId5">
            <a:alphaModFix/>
          </a:blip>
          <a:srcRect/>
          <a:stretch/>
        </p:blipFill>
        <p:spPr>
          <a:xfrm>
            <a:off x="984822" y="4629278"/>
            <a:ext cx="471474" cy="471474"/>
          </a:xfrm>
          <a:prstGeom prst="rect">
            <a:avLst/>
          </a:prstGeom>
          <a:noFill/>
          <a:ln>
            <a:noFill/>
          </a:ln>
        </p:spPr>
      </p:pic>
      <p:sp>
        <p:nvSpPr>
          <p:cNvPr id="346" name="Google Shape;346;p24"/>
          <p:cNvSpPr/>
          <p:nvPr/>
        </p:nvSpPr>
        <p:spPr>
          <a:xfrm>
            <a:off x="61029" y="4761642"/>
            <a:ext cx="6528600" cy="313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1200"/>
              </a:spcBef>
              <a:spcAft>
                <a:spcPts val="0"/>
              </a:spcAft>
              <a:buClr>
                <a:srgbClr val="000000"/>
              </a:buClr>
              <a:buSzPts val="1200"/>
              <a:buFont typeface="Arial"/>
              <a:buNone/>
            </a:pPr>
            <a:r>
              <a:rPr lang="it" sz="1200" b="1" i="0" u="none" strike="noStrike" cap="none">
                <a:solidFill>
                  <a:srgbClr val="31538F"/>
                </a:solidFill>
                <a:latin typeface="Verdana"/>
                <a:ea typeface="Verdana"/>
                <a:cs typeface="Verdana"/>
                <a:sym typeface="Verdana"/>
              </a:rPr>
              <a:t>Based on JS9 Library :</a:t>
            </a:r>
            <a:r>
              <a:rPr lang="it" sz="1200" b="1" i="0" u="none" strike="noStrike" cap="none">
                <a:solidFill>
                  <a:srgbClr val="C00000"/>
                </a:solidFill>
                <a:latin typeface="Verdana"/>
                <a:ea typeface="Verdana"/>
                <a:cs typeface="Verdana"/>
                <a:sym typeface="Verdana"/>
              </a:rPr>
              <a:t> </a:t>
            </a:r>
            <a:r>
              <a:rPr lang="it" sz="1200" b="1" i="0" u="sng" strike="noStrike" cap="none">
                <a:solidFill>
                  <a:schemeClr val="hlink"/>
                </a:solidFill>
                <a:latin typeface="Verdana"/>
                <a:ea typeface="Verdana"/>
                <a:cs typeface="Verdana"/>
                <a:sym typeface="Verdana"/>
                <a:hlinkClick r:id="rId6"/>
              </a:rPr>
              <a:t>https://js9.si.edu/</a:t>
            </a:r>
            <a:endParaRPr sz="1200" b="0" i="0" u="none" strike="noStrike" cap="none">
              <a:solidFill>
                <a:srgbClr val="C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1100"/>
              <a:buFont typeface="Arial"/>
              <a:buNone/>
            </a:pPr>
            <a:endParaRPr sz="1100" b="0" i="0" u="none" strike="noStrike" cap="none">
              <a:solidFill>
                <a:srgbClr val="C00000"/>
              </a:solidFill>
              <a:latin typeface="Verdana"/>
              <a:ea typeface="Verdana"/>
              <a:cs typeface="Verdana"/>
              <a:sym typeface="Verdana"/>
            </a:endParaRPr>
          </a:p>
        </p:txBody>
      </p:sp>
      <p:sp>
        <p:nvSpPr>
          <p:cNvPr id="347" name="Google Shape;347;p24"/>
          <p:cNvSpPr txBox="1">
            <a:spLocks noGrp="1"/>
          </p:cNvSpPr>
          <p:nvPr>
            <p:ph type="title"/>
          </p:nvPr>
        </p:nvSpPr>
        <p:spPr>
          <a:xfrm>
            <a:off x="143400" y="28175"/>
            <a:ext cx="5999100" cy="595800"/>
          </a:xfrm>
          <a:prstGeom prst="rect">
            <a:avLst/>
          </a:prstGeom>
          <a:noFill/>
          <a:ln>
            <a:noFill/>
          </a:ln>
        </p:spPr>
        <p:txBody>
          <a:bodyPr spcFirstLastPara="1" wrap="square" lIns="0" tIns="0" rIns="0" bIns="0" anchor="ctr" anchorCtr="0">
            <a:noAutofit/>
          </a:bodyPr>
          <a:lstStyle/>
          <a:p>
            <a:pPr marL="0" lvl="0" indent="0" algn="l" rtl="0">
              <a:lnSpc>
                <a:spcPct val="71428"/>
              </a:lnSpc>
              <a:spcBef>
                <a:spcPts val="0"/>
              </a:spcBef>
              <a:spcAft>
                <a:spcPts val="0"/>
              </a:spcAft>
              <a:buSzPts val="2800"/>
              <a:buNone/>
            </a:pPr>
            <a:r>
              <a:rPr lang="it" sz="2500" b="1">
                <a:solidFill>
                  <a:srgbClr val="31538F"/>
                </a:solidFill>
              </a:rPr>
              <a:t>Ideas for next AI tools (2)</a:t>
            </a:r>
            <a:endParaRPr sz="2500" b="1" i="1">
              <a:solidFill>
                <a:srgbClr val="31538F"/>
              </a:solidFill>
              <a:latin typeface="Arial"/>
              <a:ea typeface="Arial"/>
              <a:cs typeface="Arial"/>
              <a:sym typeface="Arial"/>
            </a:endParaRPr>
          </a:p>
        </p:txBody>
      </p:sp>
      <p:sp>
        <p:nvSpPr>
          <p:cNvPr id="348" name="Google Shape;348;p24"/>
          <p:cNvSpPr/>
          <p:nvPr/>
        </p:nvSpPr>
        <p:spPr>
          <a:xfrm>
            <a:off x="6447600" y="2739400"/>
            <a:ext cx="2482800" cy="1501500"/>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chemeClr val="dk1"/>
              </a:buClr>
              <a:buSzPts val="1400"/>
              <a:buFont typeface="Arial"/>
              <a:buNone/>
            </a:pPr>
            <a:r>
              <a:rPr lang="it" sz="1100">
                <a:solidFill>
                  <a:srgbClr val="595959"/>
                </a:solidFill>
                <a:latin typeface="Verdana"/>
                <a:ea typeface="Verdana"/>
                <a:cs typeface="Verdana"/>
                <a:sym typeface="Verdana"/>
              </a:rPr>
              <a:t>A standard and automatic thumbnail extractor would be very useful for astronomical community in general</a:t>
            </a:r>
            <a:endParaRPr sz="1100" i="0" u="none" strike="noStrike" cap="none">
              <a:solidFill>
                <a:srgbClr val="595959"/>
              </a:solidFill>
              <a:latin typeface="Verdana"/>
              <a:ea typeface="Verdana"/>
              <a:cs typeface="Verdana"/>
              <a:sym typeface="Verdana"/>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6" name="Google Shape;354;p25"/>
          <p:cNvPicPr preferRelativeResize="0"/>
          <p:nvPr/>
        </p:nvPicPr>
        <p:blipFill rotWithShape="1">
          <a:blip r:embed="rId3">
            <a:alphaModFix/>
          </a:blip>
          <a:srcRect l="999" r="1009"/>
          <a:stretch/>
        </p:blipFill>
        <p:spPr>
          <a:xfrm>
            <a:off x="2974788" y="2259097"/>
            <a:ext cx="1231200" cy="1241750"/>
          </a:xfrm>
          <a:prstGeom prst="rect">
            <a:avLst/>
          </a:prstGeom>
          <a:noFill/>
          <a:ln>
            <a:noFill/>
          </a:ln>
        </p:spPr>
      </p:pic>
      <p:sp>
        <p:nvSpPr>
          <p:cNvPr id="353" name="Google Shape;353;p25"/>
          <p:cNvSpPr/>
          <p:nvPr/>
        </p:nvSpPr>
        <p:spPr>
          <a:xfrm>
            <a:off x="1907850" y="608592"/>
            <a:ext cx="5328300" cy="4344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it" sz="4400" b="1" dirty="0">
                <a:solidFill>
                  <a:srgbClr val="C00000"/>
                </a:solidFill>
                <a:latin typeface="Lucida Handwriting" panose="03010101010101010101" pitchFamily="66" charset="0"/>
                <a:ea typeface="Quintessential"/>
                <a:cs typeface="Quintessential"/>
                <a:sym typeface="Quintessential"/>
              </a:rPr>
              <a:t>May the plots be with you…</a:t>
            </a:r>
            <a:endParaRPr sz="4400" b="1" dirty="0">
              <a:solidFill>
                <a:srgbClr val="C00000"/>
              </a:solidFill>
              <a:latin typeface="Lucida Handwriting" panose="03010101010101010101" pitchFamily="66" charset="0"/>
              <a:ea typeface="Quintessential"/>
              <a:cs typeface="Quintessential"/>
              <a:sym typeface="Quintessential"/>
            </a:endParaRPr>
          </a:p>
          <a:p>
            <a:pPr marL="0" marR="0" lvl="0" indent="0" algn="ctr" rtl="0">
              <a:lnSpc>
                <a:spcPct val="100000"/>
              </a:lnSpc>
              <a:spcBef>
                <a:spcPts val="0"/>
              </a:spcBef>
              <a:spcAft>
                <a:spcPts val="0"/>
              </a:spcAft>
              <a:buClr>
                <a:srgbClr val="000000"/>
              </a:buClr>
              <a:buSzPts val="4800"/>
              <a:buFont typeface="Arial"/>
              <a:buNone/>
            </a:pPr>
            <a:endParaRPr sz="4400" b="1" dirty="0">
              <a:solidFill>
                <a:srgbClr val="C00000"/>
              </a:solidFill>
              <a:latin typeface="Quintessential"/>
              <a:ea typeface="Quintessential"/>
              <a:cs typeface="Quintessential"/>
              <a:sym typeface="Quintessential"/>
            </a:endParaRPr>
          </a:p>
          <a:p>
            <a:pPr marL="0" marR="0" lvl="0" indent="0" algn="ctr" rtl="0">
              <a:lnSpc>
                <a:spcPct val="100000"/>
              </a:lnSpc>
              <a:spcBef>
                <a:spcPts val="0"/>
              </a:spcBef>
              <a:spcAft>
                <a:spcPts val="0"/>
              </a:spcAft>
              <a:buClr>
                <a:srgbClr val="000000"/>
              </a:buClr>
              <a:buSzPts val="4800"/>
              <a:buFont typeface="Arial"/>
              <a:buNone/>
            </a:pPr>
            <a:endParaRPr sz="4400" b="1" dirty="0">
              <a:solidFill>
                <a:srgbClr val="C00000"/>
              </a:solidFill>
              <a:latin typeface="Quintessential"/>
              <a:ea typeface="Quintessential"/>
              <a:cs typeface="Quintessential"/>
              <a:sym typeface="Quintessential"/>
            </a:endParaRPr>
          </a:p>
          <a:p>
            <a:pPr marL="0" marR="0" lvl="0" indent="0" algn="l" rtl="0">
              <a:lnSpc>
                <a:spcPct val="100000"/>
              </a:lnSpc>
              <a:spcBef>
                <a:spcPts val="0"/>
              </a:spcBef>
              <a:spcAft>
                <a:spcPts val="0"/>
              </a:spcAft>
              <a:buClr>
                <a:srgbClr val="000000"/>
              </a:buClr>
              <a:buSzPts val="4800"/>
              <a:buFont typeface="Arial"/>
              <a:buNone/>
            </a:pPr>
            <a:endParaRPr sz="3600" b="1" dirty="0">
              <a:solidFill>
                <a:srgbClr val="C00000"/>
              </a:solidFill>
              <a:latin typeface="Quintessential"/>
              <a:ea typeface="Quintessential"/>
              <a:cs typeface="Quintessential"/>
              <a:sym typeface="Quintessential"/>
            </a:endParaRPr>
          </a:p>
          <a:p>
            <a:pPr marL="0" marR="0" lvl="0" indent="0" algn="ctr" rtl="0">
              <a:lnSpc>
                <a:spcPct val="100000"/>
              </a:lnSpc>
              <a:spcBef>
                <a:spcPts val="0"/>
              </a:spcBef>
              <a:spcAft>
                <a:spcPts val="0"/>
              </a:spcAft>
              <a:buClr>
                <a:srgbClr val="000000"/>
              </a:buClr>
              <a:buSzPts val="4800"/>
              <a:buFont typeface="Arial"/>
              <a:buNone/>
            </a:pPr>
            <a:r>
              <a:rPr lang="it" sz="4400" b="1" dirty="0">
                <a:solidFill>
                  <a:srgbClr val="C00000"/>
                </a:solidFill>
                <a:latin typeface="Lucida Handwriting" panose="03010101010101010101" pitchFamily="66" charset="0"/>
                <a:ea typeface="Quintessential"/>
                <a:cs typeface="Quintessential"/>
                <a:sym typeface="Quintessential"/>
              </a:rPr>
              <a:t>Thank you!</a:t>
            </a:r>
            <a:endParaRPr sz="4400" b="1" dirty="0">
              <a:solidFill>
                <a:srgbClr val="C00000"/>
              </a:solidFill>
              <a:latin typeface="Lucida Handwriting" panose="03010101010101010101" pitchFamily="66" charset="0"/>
              <a:ea typeface="Quintessential"/>
              <a:cs typeface="Quintessential"/>
              <a:sym typeface="Quintessential"/>
            </a:endParaRPr>
          </a:p>
        </p:txBody>
      </p:sp>
      <p:pic>
        <p:nvPicPr>
          <p:cNvPr id="355" name="Google Shape;355;p25"/>
          <p:cNvPicPr preferRelativeResize="0"/>
          <p:nvPr/>
        </p:nvPicPr>
        <p:blipFill>
          <a:blip r:embed="rId4">
            <a:alphaModFix/>
          </a:blip>
          <a:stretch>
            <a:fillRect/>
          </a:stretch>
        </p:blipFill>
        <p:spPr>
          <a:xfrm>
            <a:off x="4884550" y="2259100"/>
            <a:ext cx="1231900" cy="1241750"/>
          </a:xfrm>
          <a:prstGeom prst="rect">
            <a:avLst/>
          </a:prstGeom>
          <a:noFill/>
          <a:ln>
            <a:noFill/>
          </a:ln>
        </p:spPr>
      </p:pic>
      <p:pic>
        <p:nvPicPr>
          <p:cNvPr id="9" name="Google Shape;356;p25"/>
          <p:cNvPicPr preferRelativeResize="0"/>
          <p:nvPr/>
        </p:nvPicPr>
        <p:blipFill rotWithShape="1">
          <a:blip r:embed="rId5">
            <a:alphaModFix/>
          </a:blip>
          <a:srcRect/>
          <a:stretch/>
        </p:blipFill>
        <p:spPr>
          <a:xfrm>
            <a:off x="-451800" y="-222069"/>
            <a:ext cx="10047600" cy="5799909"/>
          </a:xfrm>
          <a:prstGeom prst="rect">
            <a:avLst/>
          </a:prstGeom>
          <a:noFill/>
          <a:ln>
            <a:noFill/>
          </a:ln>
        </p:spPr>
      </p:pic>
    </p:spTree>
    <p:extLst>
      <p:ext uri="{BB962C8B-B14F-4D97-AF65-F5344CB8AC3E}">
        <p14:creationId xmlns:p14="http://schemas.microsoft.com/office/powerpoint/2010/main" val="33390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353"/>
                                        </p:tgtEl>
                                        <p:attrNameLst>
                                          <p:attrName>style.visibility</p:attrName>
                                        </p:attrNameLst>
                                      </p:cBhvr>
                                      <p:to>
                                        <p:strVal val="visible"/>
                                      </p:to>
                                    </p:set>
                                    <p:animEffect transition="in" filter="fade">
                                      <p:cBhvr>
                                        <p:cTn id="7" dur="500"/>
                                        <p:tgtEl>
                                          <p:spTgt spid="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5"/>
          <p:cNvPicPr preferRelativeResize="0"/>
          <p:nvPr/>
        </p:nvPicPr>
        <p:blipFill rotWithShape="1">
          <a:blip r:embed="rId3">
            <a:alphaModFix/>
          </a:blip>
          <a:srcRect/>
          <a:stretch/>
        </p:blipFill>
        <p:spPr>
          <a:xfrm>
            <a:off x="8582583" y="83825"/>
            <a:ext cx="438166" cy="431100"/>
          </a:xfrm>
          <a:prstGeom prst="rect">
            <a:avLst/>
          </a:prstGeom>
          <a:noFill/>
          <a:ln>
            <a:noFill/>
          </a:ln>
        </p:spPr>
      </p:pic>
      <p:sp>
        <p:nvSpPr>
          <p:cNvPr id="71" name="Google Shape;71;p15"/>
          <p:cNvSpPr txBox="1">
            <a:spLocks noGrp="1"/>
          </p:cNvSpPr>
          <p:nvPr>
            <p:ph type="title"/>
          </p:nvPr>
        </p:nvSpPr>
        <p:spPr>
          <a:xfrm>
            <a:off x="143400" y="28175"/>
            <a:ext cx="5999100" cy="595800"/>
          </a:xfrm>
          <a:prstGeom prst="rect">
            <a:avLst/>
          </a:prstGeom>
          <a:noFill/>
          <a:ln>
            <a:noFill/>
          </a:ln>
        </p:spPr>
        <p:txBody>
          <a:bodyPr spcFirstLastPara="1" wrap="square" lIns="0" tIns="0" rIns="0" bIns="0" anchor="ctr" anchorCtr="0">
            <a:noAutofit/>
          </a:bodyPr>
          <a:lstStyle/>
          <a:p>
            <a:pPr marL="0" lvl="0" indent="0" algn="l" rtl="0">
              <a:lnSpc>
                <a:spcPct val="71428"/>
              </a:lnSpc>
              <a:spcBef>
                <a:spcPts val="0"/>
              </a:spcBef>
              <a:spcAft>
                <a:spcPts val="0"/>
              </a:spcAft>
              <a:buSzPts val="2800"/>
              <a:buNone/>
            </a:pPr>
            <a:r>
              <a:rPr lang="it" sz="2500" b="1">
                <a:solidFill>
                  <a:srgbClr val="31538F"/>
                </a:solidFill>
              </a:rPr>
              <a:t>Context</a:t>
            </a:r>
            <a:endParaRPr sz="2500" b="1" i="1">
              <a:solidFill>
                <a:srgbClr val="31538F"/>
              </a:solidFill>
              <a:latin typeface="Arial"/>
              <a:ea typeface="Arial"/>
              <a:cs typeface="Arial"/>
              <a:sym typeface="Arial"/>
            </a:endParaRPr>
          </a:p>
        </p:txBody>
      </p:sp>
      <p:sp>
        <p:nvSpPr>
          <p:cNvPr id="72" name="Google Shape;72;p15"/>
          <p:cNvSpPr/>
          <p:nvPr/>
        </p:nvSpPr>
        <p:spPr>
          <a:xfrm>
            <a:off x="0" y="586700"/>
            <a:ext cx="9144000" cy="4749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1200"/>
              </a:spcBef>
              <a:spcAft>
                <a:spcPts val="0"/>
              </a:spcAft>
              <a:buNone/>
            </a:pPr>
            <a:r>
              <a:rPr lang="it" sz="1200" dirty="0">
                <a:solidFill>
                  <a:srgbClr val="595959"/>
                </a:solidFill>
                <a:latin typeface="Verdana"/>
                <a:ea typeface="Verdana"/>
                <a:cs typeface="Verdana"/>
                <a:sym typeface="Verdana"/>
              </a:rPr>
              <a:t>In the last two decades, Astronomy has been the scene of the realization of panchromatic surveys, with sophisticated instruments acquiring a huge amount of exceptional quality data.</a:t>
            </a:r>
            <a:endParaRPr sz="1200" dirty="0">
              <a:solidFill>
                <a:srgbClr val="595959"/>
              </a:solidFill>
              <a:latin typeface="Verdana"/>
              <a:ea typeface="Verdana"/>
              <a:cs typeface="Verdana"/>
              <a:sym typeface="Verdana"/>
            </a:endParaRPr>
          </a:p>
        </p:txBody>
      </p:sp>
      <p:sp>
        <p:nvSpPr>
          <p:cNvPr id="73" name="Google Shape;73;p15"/>
          <p:cNvSpPr/>
          <p:nvPr/>
        </p:nvSpPr>
        <p:spPr>
          <a:xfrm>
            <a:off x="5857025" y="1130675"/>
            <a:ext cx="3210900" cy="20286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400"/>
              <a:buFont typeface="Arial"/>
              <a:buNone/>
            </a:pPr>
            <a:r>
              <a:rPr lang="it" sz="1200" b="1" i="0" u="sng" strike="noStrike" cap="none">
                <a:solidFill>
                  <a:srgbClr val="C00000"/>
                </a:solidFill>
                <a:latin typeface="Verdana"/>
                <a:ea typeface="Verdana"/>
                <a:cs typeface="Verdana"/>
                <a:sym typeface="Verdana"/>
              </a:rPr>
              <a:t>NEEDS</a:t>
            </a:r>
            <a:endParaRPr sz="1200" i="0" u="sng" strike="noStrike" cap="none">
              <a:solidFill>
                <a:srgbClr val="C00000"/>
              </a:solidFill>
              <a:latin typeface="Verdana"/>
              <a:ea typeface="Verdana"/>
              <a:cs typeface="Verdana"/>
              <a:sym typeface="Verdana"/>
            </a:endParaRPr>
          </a:p>
          <a:p>
            <a:pPr marL="285750" marR="0" lvl="0" indent="-273050" algn="just" rtl="0">
              <a:lnSpc>
                <a:spcPct val="100000"/>
              </a:lnSpc>
              <a:spcBef>
                <a:spcPts val="1000"/>
              </a:spcBef>
              <a:spcAft>
                <a:spcPts val="0"/>
              </a:spcAft>
              <a:buClr>
                <a:srgbClr val="595959"/>
              </a:buClr>
              <a:buSzPts val="1200"/>
              <a:buFont typeface="Verdana"/>
              <a:buChar char="•"/>
            </a:pPr>
            <a:r>
              <a:rPr lang="it" sz="1200" i="0" u="none" strike="noStrike" cap="none">
                <a:solidFill>
                  <a:srgbClr val="595959"/>
                </a:solidFill>
                <a:latin typeface="Verdana"/>
                <a:ea typeface="Verdana"/>
                <a:cs typeface="Verdana"/>
                <a:sym typeface="Verdana"/>
              </a:rPr>
              <a:t>to integrate advanced </a:t>
            </a:r>
            <a:r>
              <a:rPr lang="it" sz="1200" b="1" i="0" u="none" strike="noStrike" cap="none">
                <a:solidFill>
                  <a:srgbClr val="31538F"/>
                </a:solidFill>
                <a:latin typeface="Verdana"/>
                <a:ea typeface="Verdana"/>
                <a:cs typeface="Verdana"/>
                <a:sym typeface="Verdana"/>
              </a:rPr>
              <a:t>data-driven</a:t>
            </a:r>
            <a:r>
              <a:rPr lang="it" sz="1200" i="0" u="none" strike="noStrike" cap="none">
                <a:solidFill>
                  <a:srgbClr val="595959"/>
                </a:solidFill>
                <a:latin typeface="Verdana"/>
                <a:ea typeface="Verdana"/>
                <a:cs typeface="Verdana"/>
                <a:sym typeface="Verdana"/>
              </a:rPr>
              <a:t> science methodologies for the </a:t>
            </a:r>
            <a:r>
              <a:rPr lang="it" sz="1200" b="1" i="0" u="none" strike="noStrike" cap="none">
                <a:solidFill>
                  <a:srgbClr val="31538F"/>
                </a:solidFill>
                <a:latin typeface="Verdana"/>
                <a:ea typeface="Verdana"/>
                <a:cs typeface="Verdana"/>
                <a:sym typeface="Verdana"/>
              </a:rPr>
              <a:t>automatic exploration</a:t>
            </a:r>
            <a:r>
              <a:rPr lang="it" sz="1200" i="0" u="none" strike="noStrike" cap="none">
                <a:solidFill>
                  <a:srgbClr val="595959"/>
                </a:solidFill>
                <a:latin typeface="Verdana"/>
                <a:ea typeface="Verdana"/>
                <a:cs typeface="Verdana"/>
                <a:sym typeface="Verdana"/>
              </a:rPr>
              <a:t> of huge and multi-dimensional </a:t>
            </a:r>
            <a:r>
              <a:rPr lang="it" sz="1200" b="1" i="0" u="none" strike="noStrike" cap="none">
                <a:solidFill>
                  <a:srgbClr val="31538F"/>
                </a:solidFill>
                <a:latin typeface="Verdana"/>
                <a:ea typeface="Verdana"/>
                <a:cs typeface="Verdana"/>
                <a:sym typeface="Verdana"/>
              </a:rPr>
              <a:t>data archives</a:t>
            </a:r>
            <a:r>
              <a:rPr lang="it" sz="1200" i="0" u="none" strike="noStrike" cap="none">
                <a:solidFill>
                  <a:srgbClr val="595959"/>
                </a:solidFill>
                <a:latin typeface="Verdana"/>
                <a:ea typeface="Verdana"/>
                <a:cs typeface="Verdana"/>
                <a:sym typeface="Verdana"/>
              </a:rPr>
              <a:t> </a:t>
            </a:r>
            <a:endParaRPr sz="1200" i="0" u="none" strike="noStrike" cap="none">
              <a:solidFill>
                <a:srgbClr val="595959"/>
              </a:solidFill>
              <a:latin typeface="Verdana"/>
              <a:ea typeface="Verdana"/>
              <a:cs typeface="Verdana"/>
              <a:sym typeface="Verdana"/>
            </a:endParaRPr>
          </a:p>
          <a:p>
            <a:pPr marL="285750" marR="0" lvl="0" indent="-273050" algn="just" rtl="0">
              <a:lnSpc>
                <a:spcPct val="100000"/>
              </a:lnSpc>
              <a:spcBef>
                <a:spcPts val="1000"/>
              </a:spcBef>
              <a:spcAft>
                <a:spcPts val="1000"/>
              </a:spcAft>
              <a:buClr>
                <a:srgbClr val="595959"/>
              </a:buClr>
              <a:buSzPts val="1200"/>
              <a:buFont typeface="Verdana"/>
              <a:buChar char="•"/>
            </a:pPr>
            <a:r>
              <a:rPr lang="it" sz="1200" i="0" u="none" strike="noStrike" cap="none">
                <a:solidFill>
                  <a:srgbClr val="595959"/>
                </a:solidFill>
                <a:latin typeface="Verdana"/>
                <a:ea typeface="Verdana"/>
                <a:cs typeface="Verdana"/>
                <a:sym typeface="Verdana"/>
              </a:rPr>
              <a:t>efficient short- and long-term </a:t>
            </a:r>
            <a:r>
              <a:rPr lang="it" sz="1200" b="1" i="0" u="none" strike="noStrike" cap="none">
                <a:solidFill>
                  <a:srgbClr val="31538F"/>
                </a:solidFill>
                <a:latin typeface="Verdana"/>
                <a:ea typeface="Verdana"/>
                <a:cs typeface="Verdana"/>
                <a:sym typeface="Verdana"/>
              </a:rPr>
              <a:t>monitoring</a:t>
            </a:r>
            <a:r>
              <a:rPr lang="it" sz="1200" b="1" i="0" u="none" strike="noStrike" cap="none">
                <a:solidFill>
                  <a:srgbClr val="C00000"/>
                </a:solidFill>
                <a:latin typeface="Verdana"/>
                <a:ea typeface="Verdana"/>
                <a:cs typeface="Verdana"/>
                <a:sym typeface="Verdana"/>
              </a:rPr>
              <a:t> </a:t>
            </a:r>
            <a:r>
              <a:rPr lang="it" sz="1200" i="0" u="none" strike="noStrike" cap="none">
                <a:solidFill>
                  <a:srgbClr val="595959"/>
                </a:solidFill>
                <a:latin typeface="Verdana"/>
                <a:ea typeface="Verdana"/>
                <a:cs typeface="Verdana"/>
                <a:sym typeface="Verdana"/>
              </a:rPr>
              <a:t>and </a:t>
            </a:r>
            <a:r>
              <a:rPr lang="it" sz="1200" b="1" i="0" u="none" strike="noStrike" cap="none">
                <a:solidFill>
                  <a:srgbClr val="31538F"/>
                </a:solidFill>
                <a:latin typeface="Verdana"/>
                <a:ea typeface="Verdana"/>
                <a:cs typeface="Verdana"/>
                <a:sym typeface="Verdana"/>
              </a:rPr>
              <a:t>diagnostics </a:t>
            </a:r>
            <a:r>
              <a:rPr lang="it" sz="1200" i="0" u="none" strike="noStrike" cap="none">
                <a:solidFill>
                  <a:srgbClr val="595959"/>
                </a:solidFill>
                <a:latin typeface="Verdana"/>
                <a:ea typeface="Verdana"/>
                <a:cs typeface="Verdana"/>
                <a:sym typeface="Verdana"/>
              </a:rPr>
              <a:t>systems </a:t>
            </a:r>
            <a:endParaRPr sz="1200" i="0" u="none" strike="noStrike" cap="none">
              <a:solidFill>
                <a:srgbClr val="595959"/>
              </a:solidFill>
              <a:latin typeface="Verdana"/>
              <a:ea typeface="Verdana"/>
              <a:cs typeface="Verdana"/>
              <a:sym typeface="Verdana"/>
            </a:endParaRPr>
          </a:p>
        </p:txBody>
      </p:sp>
      <p:sp>
        <p:nvSpPr>
          <p:cNvPr id="74" name="Google Shape;74;p15"/>
          <p:cNvSpPr/>
          <p:nvPr/>
        </p:nvSpPr>
        <p:spPr>
          <a:xfrm>
            <a:off x="143400" y="3150331"/>
            <a:ext cx="5817900" cy="1886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it" sz="1200" b="1" i="0" u="sng" strike="noStrike" cap="none" dirty="0">
                <a:solidFill>
                  <a:srgbClr val="C00000"/>
                </a:solidFill>
                <a:latin typeface="Verdana"/>
                <a:ea typeface="Verdana"/>
                <a:cs typeface="Verdana"/>
                <a:sym typeface="Verdana"/>
              </a:rPr>
              <a:t>GOALS</a:t>
            </a:r>
            <a:r>
              <a:rPr lang="it" sz="1200" i="0" u="none" strike="noStrike" cap="none" dirty="0">
                <a:solidFill>
                  <a:srgbClr val="595959"/>
                </a:solidFill>
                <a:latin typeface="Verdana"/>
                <a:ea typeface="Verdana"/>
                <a:cs typeface="Verdana"/>
                <a:sym typeface="Verdana"/>
              </a:rPr>
              <a:t> </a:t>
            </a:r>
            <a:endParaRPr sz="1200" i="0" u="none" strike="noStrike" cap="none" dirty="0">
              <a:solidFill>
                <a:srgbClr val="000000"/>
              </a:solidFill>
              <a:latin typeface="Verdana"/>
              <a:ea typeface="Verdana"/>
              <a:cs typeface="Verdana"/>
              <a:sym typeface="Verdana"/>
            </a:endParaRPr>
          </a:p>
          <a:p>
            <a:pPr marL="285750" marR="0" lvl="0" indent="-273050" algn="l" rtl="0">
              <a:lnSpc>
                <a:spcPct val="100000"/>
              </a:lnSpc>
              <a:spcBef>
                <a:spcPts val="1000"/>
              </a:spcBef>
              <a:spcAft>
                <a:spcPts val="0"/>
              </a:spcAft>
              <a:buClr>
                <a:srgbClr val="595959"/>
              </a:buClr>
              <a:buSzPts val="1200"/>
              <a:buFont typeface="Verdana"/>
              <a:buChar char="•"/>
            </a:pPr>
            <a:r>
              <a:rPr lang="it" sz="1200" i="0" u="none" strike="noStrike" cap="none" dirty="0">
                <a:solidFill>
                  <a:srgbClr val="595959"/>
                </a:solidFill>
                <a:latin typeface="Verdana"/>
                <a:ea typeface="Verdana"/>
                <a:cs typeface="Verdana"/>
                <a:sym typeface="Verdana"/>
              </a:rPr>
              <a:t>To keep the </a:t>
            </a:r>
            <a:r>
              <a:rPr lang="it" sz="1200" b="1" i="0" u="none" strike="noStrike" cap="none" dirty="0">
                <a:solidFill>
                  <a:srgbClr val="31538F"/>
                </a:solidFill>
                <a:latin typeface="Verdana"/>
                <a:ea typeface="Verdana"/>
                <a:cs typeface="Verdana"/>
                <a:sym typeface="Verdana"/>
              </a:rPr>
              <a:t>quality </a:t>
            </a:r>
            <a:r>
              <a:rPr lang="it" sz="1200" i="0" u="none" strike="noStrike" cap="none" dirty="0">
                <a:solidFill>
                  <a:srgbClr val="595959"/>
                </a:solidFill>
                <a:latin typeface="Verdana"/>
                <a:ea typeface="Verdana"/>
                <a:cs typeface="Verdana"/>
                <a:sym typeface="Verdana"/>
              </a:rPr>
              <a:t>of the observations under control </a:t>
            </a:r>
            <a:endParaRPr sz="1200" i="0" u="none" strike="noStrike" cap="none" dirty="0">
              <a:solidFill>
                <a:srgbClr val="595959"/>
              </a:solidFill>
              <a:latin typeface="Verdana"/>
              <a:ea typeface="Verdana"/>
              <a:cs typeface="Verdana"/>
              <a:sym typeface="Verdana"/>
            </a:endParaRPr>
          </a:p>
          <a:p>
            <a:pPr marL="285750" marR="0" lvl="0" indent="-273050" algn="l" rtl="0">
              <a:lnSpc>
                <a:spcPct val="100000"/>
              </a:lnSpc>
              <a:spcBef>
                <a:spcPts val="1000"/>
              </a:spcBef>
              <a:spcAft>
                <a:spcPts val="0"/>
              </a:spcAft>
              <a:buClr>
                <a:srgbClr val="595959"/>
              </a:buClr>
              <a:buSzPts val="1200"/>
              <a:buFont typeface="Verdana"/>
              <a:buChar char="•"/>
            </a:pPr>
            <a:r>
              <a:rPr lang="it" sz="1200" i="0" u="none" strike="noStrike" cap="none" dirty="0">
                <a:solidFill>
                  <a:srgbClr val="595959"/>
                </a:solidFill>
                <a:latin typeface="Verdana"/>
                <a:ea typeface="Verdana"/>
                <a:cs typeface="Verdana"/>
                <a:sym typeface="Verdana"/>
              </a:rPr>
              <a:t>To detect and circumscribe </a:t>
            </a:r>
            <a:r>
              <a:rPr lang="it" sz="1200" b="1" i="0" u="none" strike="noStrike" cap="none" dirty="0">
                <a:solidFill>
                  <a:srgbClr val="31538F"/>
                </a:solidFill>
                <a:latin typeface="Verdana"/>
                <a:ea typeface="Verdana"/>
                <a:cs typeface="Verdana"/>
                <a:sym typeface="Verdana"/>
              </a:rPr>
              <a:t>anomalies </a:t>
            </a:r>
            <a:r>
              <a:rPr lang="it" sz="1200" i="0" u="none" strike="noStrike" cap="none" dirty="0">
                <a:solidFill>
                  <a:srgbClr val="595959"/>
                </a:solidFill>
                <a:latin typeface="Verdana"/>
                <a:ea typeface="Verdana"/>
                <a:cs typeface="Verdana"/>
                <a:sym typeface="Verdana"/>
              </a:rPr>
              <a:t>and </a:t>
            </a:r>
            <a:r>
              <a:rPr lang="it" sz="1200" b="1" i="0" u="none" strike="noStrike" cap="none" dirty="0">
                <a:solidFill>
                  <a:srgbClr val="31538F"/>
                </a:solidFill>
                <a:latin typeface="Verdana"/>
                <a:ea typeface="Verdana"/>
                <a:cs typeface="Verdana"/>
                <a:sym typeface="Verdana"/>
              </a:rPr>
              <a:t>malfunctions</a:t>
            </a:r>
            <a:endParaRPr sz="1200" b="1" i="0" u="none" strike="noStrike" cap="none" dirty="0">
              <a:solidFill>
                <a:srgbClr val="31538F"/>
              </a:solidFill>
              <a:latin typeface="Verdana"/>
              <a:ea typeface="Verdana"/>
              <a:cs typeface="Verdana"/>
              <a:sym typeface="Verdana"/>
            </a:endParaRPr>
          </a:p>
          <a:p>
            <a:pPr marL="285750" marR="0" lvl="0" indent="-273050" algn="l" rtl="0">
              <a:lnSpc>
                <a:spcPct val="100000"/>
              </a:lnSpc>
              <a:spcBef>
                <a:spcPts val="1000"/>
              </a:spcBef>
              <a:spcAft>
                <a:spcPts val="0"/>
              </a:spcAft>
              <a:buClr>
                <a:srgbClr val="595959"/>
              </a:buClr>
              <a:buSzPts val="1200"/>
              <a:buFont typeface="Verdana"/>
              <a:buChar char="•"/>
            </a:pPr>
            <a:r>
              <a:rPr lang="it" sz="1200" i="0" u="none" strike="noStrike" cap="none" dirty="0">
                <a:solidFill>
                  <a:srgbClr val="595959"/>
                </a:solidFill>
                <a:latin typeface="Verdana"/>
                <a:ea typeface="Verdana"/>
                <a:cs typeface="Verdana"/>
                <a:sym typeface="Verdana"/>
              </a:rPr>
              <a:t>To facilitate rapid and effective </a:t>
            </a:r>
            <a:r>
              <a:rPr lang="it" sz="1200" b="1" i="0" u="none" strike="noStrike" cap="none" dirty="0">
                <a:solidFill>
                  <a:srgbClr val="31538F"/>
                </a:solidFill>
                <a:latin typeface="Verdana"/>
                <a:ea typeface="Verdana"/>
                <a:cs typeface="Verdana"/>
                <a:sym typeface="Verdana"/>
              </a:rPr>
              <a:t>corrections</a:t>
            </a:r>
            <a:endParaRPr sz="1200" b="1" i="0" u="none" strike="noStrike" cap="none" dirty="0">
              <a:solidFill>
                <a:srgbClr val="31538F"/>
              </a:solidFill>
              <a:latin typeface="Verdana"/>
              <a:ea typeface="Verdana"/>
              <a:cs typeface="Verdana"/>
              <a:sym typeface="Verdana"/>
            </a:endParaRPr>
          </a:p>
          <a:p>
            <a:pPr marL="285750" marR="0" lvl="0" indent="-273050" algn="l" rtl="0">
              <a:lnSpc>
                <a:spcPct val="100000"/>
              </a:lnSpc>
              <a:spcBef>
                <a:spcPts val="1000"/>
              </a:spcBef>
              <a:spcAft>
                <a:spcPts val="1000"/>
              </a:spcAft>
              <a:buClr>
                <a:srgbClr val="595959"/>
              </a:buClr>
              <a:buSzPts val="1200"/>
              <a:buFont typeface="Verdana"/>
              <a:buChar char="•"/>
            </a:pPr>
            <a:r>
              <a:rPr lang="it" sz="1200" i="0" u="none" strike="noStrike" cap="none" dirty="0">
                <a:solidFill>
                  <a:srgbClr val="595959"/>
                </a:solidFill>
                <a:latin typeface="Verdana"/>
                <a:ea typeface="Verdana"/>
                <a:cs typeface="Verdana"/>
                <a:sym typeface="Verdana"/>
              </a:rPr>
              <a:t>To ensure correct maintenance of all components and the </a:t>
            </a:r>
            <a:r>
              <a:rPr lang="it" sz="1200" b="1" i="0" u="none" strike="noStrike" cap="none" dirty="0">
                <a:solidFill>
                  <a:srgbClr val="31538F"/>
                </a:solidFill>
                <a:latin typeface="Verdana"/>
                <a:ea typeface="Verdana"/>
                <a:cs typeface="Verdana"/>
                <a:sym typeface="Verdana"/>
              </a:rPr>
              <a:t>good health of scientific data</a:t>
            </a:r>
            <a:r>
              <a:rPr lang="it" sz="1200" b="1" i="0" u="none" strike="noStrike" cap="none" dirty="0">
                <a:solidFill>
                  <a:srgbClr val="595959"/>
                </a:solidFill>
                <a:latin typeface="Verdana"/>
                <a:ea typeface="Verdana"/>
                <a:cs typeface="Verdana"/>
                <a:sym typeface="Verdana"/>
              </a:rPr>
              <a:t> </a:t>
            </a:r>
            <a:r>
              <a:rPr lang="it" sz="1200" i="0" u="none" strike="noStrike" cap="none" dirty="0">
                <a:solidFill>
                  <a:srgbClr val="595959"/>
                </a:solidFill>
                <a:latin typeface="Verdana"/>
                <a:ea typeface="Verdana"/>
                <a:cs typeface="Verdana"/>
                <a:sym typeface="Verdana"/>
              </a:rPr>
              <a:t>over time mainly crucial for space-borne observation systems, both in logistical and economic terms</a:t>
            </a:r>
            <a:endParaRPr sz="1200" i="0" u="none" strike="noStrike" cap="none" dirty="0">
              <a:solidFill>
                <a:srgbClr val="595959"/>
              </a:solidFill>
              <a:latin typeface="Verdana"/>
              <a:ea typeface="Verdana"/>
              <a:cs typeface="Verdana"/>
              <a:sym typeface="Verdana"/>
            </a:endParaRPr>
          </a:p>
        </p:txBody>
      </p:sp>
      <p:sp>
        <p:nvSpPr>
          <p:cNvPr id="75" name="Google Shape;75;p15"/>
          <p:cNvSpPr/>
          <p:nvPr/>
        </p:nvSpPr>
        <p:spPr>
          <a:xfrm>
            <a:off x="2151450" y="1243637"/>
            <a:ext cx="3621300" cy="1775700"/>
          </a:xfrm>
          <a:prstGeom prst="rect">
            <a:avLst/>
          </a:prstGeom>
          <a:noFill/>
          <a:ln w="19050" cap="flat" cmpd="sng">
            <a:solidFill>
              <a:srgbClr val="C00000"/>
            </a:solidFill>
            <a:prstDash val="solid"/>
            <a:round/>
            <a:headEnd type="none" w="sm" len="sm"/>
            <a:tailEnd type="none" w="sm" len="sm"/>
          </a:ln>
        </p:spPr>
        <p:txBody>
          <a:bodyPr spcFirstLastPara="1" wrap="square" lIns="91425" tIns="144000" rIns="91425" bIns="108000" anchor="b" anchorCtr="0">
            <a:noAutofit/>
          </a:bodyPr>
          <a:lstStyle/>
          <a:p>
            <a:pPr marL="179999" marR="0" lvl="0" indent="-158750" algn="l" rtl="0">
              <a:lnSpc>
                <a:spcPct val="150000"/>
              </a:lnSpc>
              <a:spcBef>
                <a:spcPts val="1200"/>
              </a:spcBef>
              <a:spcAft>
                <a:spcPts val="0"/>
              </a:spcAft>
              <a:buClr>
                <a:srgbClr val="595959"/>
              </a:buClr>
              <a:buSzPts val="1000"/>
              <a:buFont typeface="Verdana"/>
              <a:buChar char="●"/>
            </a:pPr>
            <a:r>
              <a:rPr lang="it" sz="950" dirty="0">
                <a:solidFill>
                  <a:srgbClr val="595959"/>
                </a:solidFill>
                <a:latin typeface="Verdana"/>
                <a:ea typeface="Verdana"/>
                <a:cs typeface="Verdana"/>
                <a:sym typeface="Verdana"/>
              </a:rPr>
              <a:t>ESA Euclid : ~100 GB/day for 6 years → 200 TB </a:t>
            </a:r>
            <a:endParaRPr sz="950" dirty="0">
              <a:solidFill>
                <a:srgbClr val="595959"/>
              </a:solidFill>
              <a:latin typeface="Verdana"/>
              <a:ea typeface="Verdana"/>
              <a:cs typeface="Verdana"/>
              <a:sym typeface="Verdana"/>
            </a:endParaRPr>
          </a:p>
          <a:p>
            <a:pPr marL="179999" lvl="0" indent="-158750" algn="l" rtl="0">
              <a:lnSpc>
                <a:spcPct val="150000"/>
              </a:lnSpc>
              <a:spcBef>
                <a:spcPts val="0"/>
              </a:spcBef>
              <a:spcAft>
                <a:spcPts val="0"/>
              </a:spcAft>
              <a:buClr>
                <a:srgbClr val="595959"/>
              </a:buClr>
              <a:buSzPts val="1000"/>
              <a:buFont typeface="Verdana"/>
              <a:buChar char="●"/>
            </a:pPr>
            <a:r>
              <a:rPr lang="it" sz="950" dirty="0">
                <a:solidFill>
                  <a:schemeClr val="dk2"/>
                </a:solidFill>
                <a:latin typeface="Verdana"/>
                <a:ea typeface="Verdana"/>
                <a:cs typeface="Verdana"/>
                <a:sym typeface="Verdana"/>
              </a:rPr>
              <a:t>Rubin/LSST : ~20 TB/night for 10 years → &gt;60 PB</a:t>
            </a:r>
            <a:endParaRPr sz="950" dirty="0">
              <a:solidFill>
                <a:srgbClr val="595959"/>
              </a:solidFill>
              <a:latin typeface="Verdana"/>
              <a:ea typeface="Verdana"/>
              <a:cs typeface="Verdana"/>
              <a:sym typeface="Verdana"/>
            </a:endParaRPr>
          </a:p>
          <a:p>
            <a:pPr marL="179999" marR="0" lvl="0" indent="-158750" algn="l" rtl="0">
              <a:lnSpc>
                <a:spcPct val="150000"/>
              </a:lnSpc>
              <a:spcBef>
                <a:spcPts val="0"/>
              </a:spcBef>
              <a:spcAft>
                <a:spcPts val="0"/>
              </a:spcAft>
              <a:buClr>
                <a:srgbClr val="595959"/>
              </a:buClr>
              <a:buSzPts val="1000"/>
              <a:buFont typeface="Verdana"/>
              <a:buChar char="●"/>
            </a:pPr>
            <a:r>
              <a:rPr lang="it" sz="950" dirty="0">
                <a:solidFill>
                  <a:srgbClr val="595959"/>
                </a:solidFill>
                <a:latin typeface="Verdana"/>
                <a:ea typeface="Verdana"/>
                <a:cs typeface="Verdana"/>
                <a:sym typeface="Verdana"/>
              </a:rPr>
              <a:t>JWST : </a:t>
            </a:r>
            <a:r>
              <a:rPr lang="it" sz="950" dirty="0">
                <a:solidFill>
                  <a:schemeClr val="dk2"/>
                </a:solidFill>
                <a:latin typeface="Verdana"/>
                <a:ea typeface="Verdana"/>
                <a:cs typeface="Verdana"/>
                <a:sym typeface="Verdana"/>
              </a:rPr>
              <a:t>~30GB/day for 10 years (and more)</a:t>
            </a:r>
            <a:endParaRPr sz="950" dirty="0">
              <a:solidFill>
                <a:srgbClr val="595959"/>
              </a:solidFill>
              <a:latin typeface="Verdana"/>
              <a:ea typeface="Verdana"/>
              <a:cs typeface="Verdana"/>
              <a:sym typeface="Verdana"/>
            </a:endParaRPr>
          </a:p>
          <a:p>
            <a:pPr marL="179999" marR="0" lvl="0" indent="-158750" algn="l" rtl="0">
              <a:lnSpc>
                <a:spcPct val="150000"/>
              </a:lnSpc>
              <a:spcBef>
                <a:spcPts val="0"/>
              </a:spcBef>
              <a:spcAft>
                <a:spcPts val="0"/>
              </a:spcAft>
              <a:buClr>
                <a:srgbClr val="595959"/>
              </a:buClr>
              <a:buSzPts val="1000"/>
              <a:buFont typeface="Verdana"/>
              <a:buChar char="●"/>
            </a:pPr>
            <a:r>
              <a:rPr lang="it" sz="950" dirty="0">
                <a:solidFill>
                  <a:srgbClr val="595959"/>
                </a:solidFill>
                <a:latin typeface="Verdana"/>
                <a:ea typeface="Verdana"/>
                <a:cs typeface="Verdana"/>
                <a:sym typeface="Verdana"/>
              </a:rPr>
              <a:t>GAIA : ~1 PB in 5 year</a:t>
            </a:r>
            <a:endParaRPr sz="950" dirty="0">
              <a:solidFill>
                <a:srgbClr val="595959"/>
              </a:solidFill>
              <a:latin typeface="Verdana"/>
              <a:ea typeface="Verdana"/>
              <a:cs typeface="Verdana"/>
              <a:sym typeface="Verdana"/>
            </a:endParaRPr>
          </a:p>
          <a:p>
            <a:pPr marL="179999" marR="0" lvl="0" indent="-158750" algn="l" rtl="0">
              <a:lnSpc>
                <a:spcPct val="150000"/>
              </a:lnSpc>
              <a:spcBef>
                <a:spcPts val="0"/>
              </a:spcBef>
              <a:spcAft>
                <a:spcPts val="0"/>
              </a:spcAft>
              <a:buClr>
                <a:srgbClr val="595959"/>
              </a:buClr>
              <a:buSzPts val="1000"/>
              <a:buFont typeface="Verdana"/>
              <a:buChar char="●"/>
            </a:pPr>
            <a:r>
              <a:rPr lang="it" sz="950" dirty="0">
                <a:solidFill>
                  <a:srgbClr val="595959"/>
                </a:solidFill>
                <a:latin typeface="Verdana"/>
                <a:ea typeface="Verdana"/>
                <a:cs typeface="Verdana"/>
                <a:sym typeface="Verdana"/>
              </a:rPr>
              <a:t>SKA : 100 Pbytes – 3 EBytes/year </a:t>
            </a:r>
            <a:endParaRPr sz="950" strike="sngStrike" dirty="0">
              <a:solidFill>
                <a:srgbClr val="595959"/>
              </a:solidFill>
              <a:latin typeface="Verdana"/>
              <a:ea typeface="Verdana"/>
              <a:cs typeface="Verdana"/>
              <a:sym typeface="Verdana"/>
            </a:endParaRPr>
          </a:p>
          <a:p>
            <a:pPr marL="179999" marR="0" lvl="0" indent="-158750" algn="l" rtl="0">
              <a:lnSpc>
                <a:spcPct val="150000"/>
              </a:lnSpc>
              <a:spcBef>
                <a:spcPts val="0"/>
              </a:spcBef>
              <a:spcAft>
                <a:spcPts val="0"/>
              </a:spcAft>
              <a:buClr>
                <a:srgbClr val="595959"/>
              </a:buClr>
              <a:buSzPts val="1000"/>
              <a:buFont typeface="Verdana"/>
              <a:buChar char="●"/>
            </a:pPr>
            <a:r>
              <a:rPr lang="it" sz="950" dirty="0">
                <a:solidFill>
                  <a:schemeClr val="dk2"/>
                </a:solidFill>
                <a:latin typeface="Verdana"/>
                <a:ea typeface="Verdana"/>
                <a:cs typeface="Verdana"/>
                <a:sym typeface="Verdana"/>
              </a:rPr>
              <a:t>Pan-STARRS, </a:t>
            </a:r>
            <a:r>
              <a:rPr lang="it" sz="950" dirty="0">
                <a:solidFill>
                  <a:srgbClr val="595959"/>
                </a:solidFill>
                <a:latin typeface="Verdana"/>
                <a:ea typeface="Verdana"/>
                <a:cs typeface="Verdana"/>
                <a:sym typeface="Verdana"/>
              </a:rPr>
              <a:t>KiDS, DES, Herschel-ATLAS, Hi-GAL, E-ELT…</a:t>
            </a:r>
            <a:endParaRPr sz="950" dirty="0">
              <a:solidFill>
                <a:srgbClr val="595959"/>
              </a:solidFill>
              <a:latin typeface="Verdana"/>
              <a:ea typeface="Verdana"/>
              <a:cs typeface="Verdana"/>
              <a:sym typeface="Verdana"/>
            </a:endParaRPr>
          </a:p>
        </p:txBody>
      </p:sp>
      <p:grpSp>
        <p:nvGrpSpPr>
          <p:cNvPr id="76" name="Google Shape;76;p15"/>
          <p:cNvGrpSpPr/>
          <p:nvPr/>
        </p:nvGrpSpPr>
        <p:grpSpPr>
          <a:xfrm>
            <a:off x="143310" y="1243566"/>
            <a:ext cx="1877965" cy="1775659"/>
            <a:chOff x="143310" y="1075254"/>
            <a:chExt cx="1877965" cy="1775659"/>
          </a:xfrm>
        </p:grpSpPr>
        <p:grpSp>
          <p:nvGrpSpPr>
            <p:cNvPr id="77" name="Google Shape;77;p15"/>
            <p:cNvGrpSpPr/>
            <p:nvPr/>
          </p:nvGrpSpPr>
          <p:grpSpPr>
            <a:xfrm>
              <a:off x="143310" y="1075254"/>
              <a:ext cx="1877965" cy="1775659"/>
              <a:chOff x="4888734" y="1160000"/>
              <a:chExt cx="4106637" cy="3882919"/>
            </a:xfrm>
          </p:grpSpPr>
          <p:grpSp>
            <p:nvGrpSpPr>
              <p:cNvPr id="78" name="Google Shape;78;p15"/>
              <p:cNvGrpSpPr/>
              <p:nvPr/>
            </p:nvGrpSpPr>
            <p:grpSpPr>
              <a:xfrm>
                <a:off x="4888734" y="2796775"/>
                <a:ext cx="1550315" cy="1215147"/>
                <a:chOff x="4888734" y="2796775"/>
                <a:chExt cx="1550315" cy="1215147"/>
              </a:xfrm>
            </p:grpSpPr>
            <p:pic>
              <p:nvPicPr>
                <p:cNvPr id="79" name="Google Shape;79;p15"/>
                <p:cNvPicPr preferRelativeResize="0"/>
                <p:nvPr/>
              </p:nvPicPr>
              <p:blipFill rotWithShape="1">
                <a:blip r:embed="rId4">
                  <a:alphaModFix/>
                </a:blip>
                <a:srcRect/>
                <a:stretch/>
              </p:blipFill>
              <p:spPr>
                <a:xfrm>
                  <a:off x="5047925" y="2796775"/>
                  <a:ext cx="1391125" cy="1109550"/>
                </a:xfrm>
                <a:prstGeom prst="rect">
                  <a:avLst/>
                </a:prstGeom>
                <a:noFill/>
                <a:ln>
                  <a:noFill/>
                </a:ln>
              </p:spPr>
            </p:pic>
            <p:pic>
              <p:nvPicPr>
                <p:cNvPr id="80" name="Google Shape;80;p15"/>
                <p:cNvPicPr preferRelativeResize="0"/>
                <p:nvPr/>
              </p:nvPicPr>
              <p:blipFill rotWithShape="1">
                <a:blip r:embed="rId5">
                  <a:alphaModFix/>
                </a:blip>
                <a:srcRect/>
                <a:stretch/>
              </p:blipFill>
              <p:spPr>
                <a:xfrm>
                  <a:off x="4888734" y="3459315"/>
                  <a:ext cx="894047" cy="552607"/>
                </a:xfrm>
                <a:prstGeom prst="rect">
                  <a:avLst/>
                </a:prstGeom>
                <a:noFill/>
                <a:ln>
                  <a:noFill/>
                </a:ln>
              </p:spPr>
            </p:pic>
          </p:grpSp>
          <p:grpSp>
            <p:nvGrpSpPr>
              <p:cNvPr id="81" name="Google Shape;81;p15"/>
              <p:cNvGrpSpPr/>
              <p:nvPr/>
            </p:nvGrpSpPr>
            <p:grpSpPr>
              <a:xfrm>
                <a:off x="6517338" y="2796763"/>
                <a:ext cx="2478034" cy="1109567"/>
                <a:chOff x="6517338" y="2796763"/>
                <a:chExt cx="2478034" cy="1109567"/>
              </a:xfrm>
            </p:grpSpPr>
            <p:pic>
              <p:nvPicPr>
                <p:cNvPr id="82" name="Google Shape;82;p15"/>
                <p:cNvPicPr preferRelativeResize="0"/>
                <p:nvPr/>
              </p:nvPicPr>
              <p:blipFill rotWithShape="1">
                <a:blip r:embed="rId6">
                  <a:alphaModFix/>
                </a:blip>
                <a:srcRect/>
                <a:stretch/>
              </p:blipFill>
              <p:spPr>
                <a:xfrm>
                  <a:off x="6517338" y="2796763"/>
                  <a:ext cx="2478034" cy="1109567"/>
                </a:xfrm>
                <a:prstGeom prst="rect">
                  <a:avLst/>
                </a:prstGeom>
                <a:noFill/>
                <a:ln>
                  <a:noFill/>
                </a:ln>
              </p:spPr>
            </p:pic>
            <p:pic>
              <p:nvPicPr>
                <p:cNvPr id="83" name="Google Shape;83;p15"/>
                <p:cNvPicPr preferRelativeResize="0"/>
                <p:nvPr/>
              </p:nvPicPr>
              <p:blipFill rotWithShape="1">
                <a:blip r:embed="rId7">
                  <a:alphaModFix/>
                </a:blip>
                <a:srcRect/>
                <a:stretch/>
              </p:blipFill>
              <p:spPr>
                <a:xfrm>
                  <a:off x="8191032" y="3385990"/>
                  <a:ext cx="788659" cy="504877"/>
                </a:xfrm>
                <a:prstGeom prst="rect">
                  <a:avLst/>
                </a:prstGeom>
                <a:noFill/>
                <a:ln>
                  <a:noFill/>
                </a:ln>
              </p:spPr>
            </p:pic>
          </p:grpSp>
          <p:pic>
            <p:nvPicPr>
              <p:cNvPr id="84" name="Google Shape;84;p15"/>
              <p:cNvPicPr preferRelativeResize="0"/>
              <p:nvPr/>
            </p:nvPicPr>
            <p:blipFill rotWithShape="1">
              <a:blip r:embed="rId8">
                <a:alphaModFix/>
              </a:blip>
              <a:srcRect/>
              <a:stretch/>
            </p:blipFill>
            <p:spPr>
              <a:xfrm>
                <a:off x="5035274" y="3965836"/>
                <a:ext cx="3959842" cy="1077082"/>
              </a:xfrm>
              <a:prstGeom prst="rect">
                <a:avLst/>
              </a:prstGeom>
              <a:noFill/>
              <a:ln>
                <a:noFill/>
              </a:ln>
            </p:spPr>
          </p:pic>
          <p:grpSp>
            <p:nvGrpSpPr>
              <p:cNvPr id="85" name="Google Shape;85;p15"/>
              <p:cNvGrpSpPr/>
              <p:nvPr/>
            </p:nvGrpSpPr>
            <p:grpSpPr>
              <a:xfrm>
                <a:off x="5058451" y="1160000"/>
                <a:ext cx="1637438" cy="1583073"/>
                <a:chOff x="5035265" y="988682"/>
                <a:chExt cx="1779050" cy="1733165"/>
              </a:xfrm>
            </p:grpSpPr>
            <p:pic>
              <p:nvPicPr>
                <p:cNvPr id="86" name="Google Shape;86;p15"/>
                <p:cNvPicPr preferRelativeResize="0"/>
                <p:nvPr/>
              </p:nvPicPr>
              <p:blipFill rotWithShape="1">
                <a:blip r:embed="rId9">
                  <a:alphaModFix/>
                </a:blip>
                <a:srcRect/>
                <a:stretch/>
              </p:blipFill>
              <p:spPr>
                <a:xfrm>
                  <a:off x="5035265" y="988682"/>
                  <a:ext cx="1779050" cy="1733165"/>
                </a:xfrm>
                <a:prstGeom prst="rect">
                  <a:avLst/>
                </a:prstGeom>
                <a:noFill/>
                <a:ln>
                  <a:noFill/>
                </a:ln>
              </p:spPr>
            </p:pic>
            <p:grpSp>
              <p:nvGrpSpPr>
                <p:cNvPr id="87" name="Google Shape;87;p15"/>
                <p:cNvGrpSpPr/>
                <p:nvPr/>
              </p:nvGrpSpPr>
              <p:grpSpPr>
                <a:xfrm>
                  <a:off x="5874294" y="2190981"/>
                  <a:ext cx="916874" cy="507689"/>
                  <a:chOff x="2370712" y="4545075"/>
                  <a:chExt cx="916874" cy="507689"/>
                </a:xfrm>
              </p:grpSpPr>
              <p:sp>
                <p:nvSpPr>
                  <p:cNvPr id="88" name="Google Shape;88;p15"/>
                  <p:cNvSpPr/>
                  <p:nvPr/>
                </p:nvSpPr>
                <p:spPr>
                  <a:xfrm>
                    <a:off x="2370750" y="4545125"/>
                    <a:ext cx="916800" cy="507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89" name="Google Shape;89;p15"/>
                  <p:cNvPicPr preferRelativeResize="0"/>
                  <p:nvPr/>
                </p:nvPicPr>
                <p:blipFill>
                  <a:blip r:embed="rId10">
                    <a:alphaModFix/>
                  </a:blip>
                  <a:stretch>
                    <a:fillRect/>
                  </a:stretch>
                </p:blipFill>
                <p:spPr>
                  <a:xfrm>
                    <a:off x="2370712" y="4545075"/>
                    <a:ext cx="916874" cy="507689"/>
                  </a:xfrm>
                  <a:prstGeom prst="rect">
                    <a:avLst/>
                  </a:prstGeom>
                  <a:noFill/>
                  <a:ln>
                    <a:noFill/>
                  </a:ln>
                </p:spPr>
              </p:pic>
            </p:grpSp>
          </p:grpSp>
          <p:grpSp>
            <p:nvGrpSpPr>
              <p:cNvPr id="90" name="Google Shape;90;p15"/>
              <p:cNvGrpSpPr/>
              <p:nvPr/>
            </p:nvGrpSpPr>
            <p:grpSpPr>
              <a:xfrm>
                <a:off x="6773050" y="1160000"/>
                <a:ext cx="2206626" cy="1583075"/>
                <a:chOff x="6773050" y="1160000"/>
                <a:chExt cx="2206626" cy="1583075"/>
              </a:xfrm>
            </p:grpSpPr>
            <p:pic>
              <p:nvPicPr>
                <p:cNvPr id="91" name="Google Shape;91;p15"/>
                <p:cNvPicPr preferRelativeResize="0"/>
                <p:nvPr/>
              </p:nvPicPr>
              <p:blipFill rotWithShape="1">
                <a:blip r:embed="rId11">
                  <a:alphaModFix/>
                </a:blip>
                <a:srcRect l="15400" r="-16"/>
                <a:stretch/>
              </p:blipFill>
              <p:spPr>
                <a:xfrm>
                  <a:off x="6773050" y="1160000"/>
                  <a:ext cx="2206626" cy="1583075"/>
                </a:xfrm>
                <a:prstGeom prst="rect">
                  <a:avLst/>
                </a:prstGeom>
                <a:noFill/>
                <a:ln>
                  <a:noFill/>
                </a:ln>
              </p:spPr>
            </p:pic>
            <p:pic>
              <p:nvPicPr>
                <p:cNvPr id="92" name="Google Shape;92;p15"/>
                <p:cNvPicPr preferRelativeResize="0"/>
                <p:nvPr/>
              </p:nvPicPr>
              <p:blipFill>
                <a:blip r:embed="rId12">
                  <a:alphaModFix/>
                </a:blip>
                <a:stretch>
                  <a:fillRect/>
                </a:stretch>
              </p:blipFill>
              <p:spPr>
                <a:xfrm>
                  <a:off x="8325395" y="2086251"/>
                  <a:ext cx="638835" cy="643625"/>
                </a:xfrm>
                <a:prstGeom prst="rect">
                  <a:avLst/>
                </a:prstGeom>
                <a:noFill/>
                <a:ln>
                  <a:noFill/>
                </a:ln>
              </p:spPr>
            </p:pic>
          </p:grpSp>
        </p:grpSp>
        <p:grpSp>
          <p:nvGrpSpPr>
            <p:cNvPr id="93" name="Google Shape;93;p15"/>
            <p:cNvGrpSpPr/>
            <p:nvPr/>
          </p:nvGrpSpPr>
          <p:grpSpPr>
            <a:xfrm>
              <a:off x="1609185" y="2545786"/>
              <a:ext cx="402515" cy="294330"/>
              <a:chOff x="3064113" y="4499856"/>
              <a:chExt cx="880200" cy="643626"/>
            </a:xfrm>
          </p:grpSpPr>
          <p:sp>
            <p:nvSpPr>
              <p:cNvPr id="94" name="Google Shape;94;p15"/>
              <p:cNvSpPr/>
              <p:nvPr/>
            </p:nvSpPr>
            <p:spPr>
              <a:xfrm>
                <a:off x="3064113" y="4499913"/>
                <a:ext cx="880200" cy="6435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5" name="Google Shape;95;p15"/>
              <p:cNvPicPr preferRelativeResize="0"/>
              <p:nvPr/>
            </p:nvPicPr>
            <p:blipFill rotWithShape="1">
              <a:blip r:embed="rId13">
                <a:alphaModFix/>
              </a:blip>
              <a:srcRect l="13607" t="23950" r="12798" b="22228"/>
              <a:stretch/>
            </p:blipFill>
            <p:spPr>
              <a:xfrm>
                <a:off x="3064166" y="4499856"/>
                <a:ext cx="880083" cy="643626"/>
              </a:xfrm>
              <a:prstGeom prst="rect">
                <a:avLst/>
              </a:prstGeom>
              <a:noFill/>
              <a:ln>
                <a:noFill/>
              </a:ln>
            </p:spPr>
          </p:pic>
        </p:grpSp>
        <p:grpSp>
          <p:nvGrpSpPr>
            <p:cNvPr id="96" name="Google Shape;96;p15"/>
            <p:cNvGrpSpPr/>
            <p:nvPr/>
          </p:nvGrpSpPr>
          <p:grpSpPr>
            <a:xfrm>
              <a:off x="218518" y="2365215"/>
              <a:ext cx="525719" cy="197142"/>
              <a:chOff x="2926898" y="4611826"/>
              <a:chExt cx="1149615" cy="431101"/>
            </a:xfrm>
          </p:grpSpPr>
          <p:sp>
            <p:nvSpPr>
              <p:cNvPr id="97" name="Google Shape;97;p15"/>
              <p:cNvSpPr/>
              <p:nvPr/>
            </p:nvSpPr>
            <p:spPr>
              <a:xfrm>
                <a:off x="2926911" y="4611826"/>
                <a:ext cx="1149600" cy="4311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8" name="Google Shape;98;p15"/>
              <p:cNvPicPr preferRelativeResize="0"/>
              <p:nvPr/>
            </p:nvPicPr>
            <p:blipFill>
              <a:blip r:embed="rId14">
                <a:alphaModFix/>
              </a:blip>
              <a:stretch>
                <a:fillRect/>
              </a:stretch>
            </p:blipFill>
            <p:spPr>
              <a:xfrm>
                <a:off x="2926898" y="4611826"/>
                <a:ext cx="1149615" cy="431100"/>
              </a:xfrm>
              <a:prstGeom prst="rect">
                <a:avLst/>
              </a:prstGeom>
              <a:noFill/>
              <a:ln>
                <a:noFill/>
              </a:ln>
            </p:spPr>
          </p:pic>
        </p:grpSp>
      </p:grpSp>
      <p:pic>
        <p:nvPicPr>
          <p:cNvPr id="99" name="Google Shape;99;p15"/>
          <p:cNvPicPr preferRelativeResize="0"/>
          <p:nvPr/>
        </p:nvPicPr>
        <p:blipFill>
          <a:blip r:embed="rId15">
            <a:alphaModFix/>
          </a:blip>
          <a:stretch>
            <a:fillRect/>
          </a:stretch>
        </p:blipFill>
        <p:spPr>
          <a:xfrm>
            <a:off x="6142500" y="3341455"/>
            <a:ext cx="2874350" cy="1564750"/>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6"/>
          <p:cNvSpPr/>
          <p:nvPr/>
        </p:nvSpPr>
        <p:spPr>
          <a:xfrm>
            <a:off x="5723275" y="1593269"/>
            <a:ext cx="1062425" cy="234850"/>
          </a:xfrm>
          <a:custGeom>
            <a:avLst/>
            <a:gdLst/>
            <a:ahLst/>
            <a:cxnLst/>
            <a:rect l="l" t="t" r="r" b="b"/>
            <a:pathLst>
              <a:path w="42497" h="9394" extrusionOk="0">
                <a:moveTo>
                  <a:pt x="42497" y="9394"/>
                </a:moveTo>
                <a:cubicBezTo>
                  <a:pt x="39050" y="7846"/>
                  <a:pt x="28899" y="953"/>
                  <a:pt x="21816" y="108"/>
                </a:cubicBezTo>
                <a:cubicBezTo>
                  <a:pt x="14733" y="-737"/>
                  <a:pt x="3636" y="3621"/>
                  <a:pt x="0" y="4324"/>
                </a:cubicBezTo>
              </a:path>
            </a:pathLst>
          </a:custGeom>
          <a:noFill/>
          <a:ln w="38100" cap="flat" cmpd="sng">
            <a:solidFill>
              <a:srgbClr val="C00000"/>
            </a:solidFill>
            <a:prstDash val="solid"/>
            <a:round/>
            <a:headEnd type="none" w="med" len="med"/>
            <a:tailEnd type="triangle" w="med" len="med"/>
          </a:ln>
        </p:spPr>
      </p:sp>
      <p:sp>
        <p:nvSpPr>
          <p:cNvPr id="105" name="Google Shape;105;p16"/>
          <p:cNvSpPr/>
          <p:nvPr/>
        </p:nvSpPr>
        <p:spPr>
          <a:xfrm>
            <a:off x="178093" y="3271185"/>
            <a:ext cx="6368525" cy="1800325"/>
          </a:xfrm>
          <a:custGeom>
            <a:avLst/>
            <a:gdLst/>
            <a:ahLst/>
            <a:cxnLst/>
            <a:rect l="l" t="t" r="r" b="b"/>
            <a:pathLst>
              <a:path w="254741" h="72013" extrusionOk="0">
                <a:moveTo>
                  <a:pt x="250671" y="12871"/>
                </a:moveTo>
                <a:cubicBezTo>
                  <a:pt x="248098" y="21336"/>
                  <a:pt x="269019" y="54131"/>
                  <a:pt x="235232" y="63658"/>
                </a:cubicBezTo>
                <a:cubicBezTo>
                  <a:pt x="201445" y="73185"/>
                  <a:pt x="87052" y="73408"/>
                  <a:pt x="47951" y="70034"/>
                </a:cubicBezTo>
                <a:cubicBezTo>
                  <a:pt x="8850" y="66660"/>
                  <a:pt x="5103" y="54396"/>
                  <a:pt x="628" y="43414"/>
                </a:cubicBezTo>
                <a:cubicBezTo>
                  <a:pt x="-3847" y="32433"/>
                  <a:pt x="16906" y="11249"/>
                  <a:pt x="21101" y="4145"/>
                </a:cubicBezTo>
                <a:cubicBezTo>
                  <a:pt x="25296" y="-2959"/>
                  <a:pt x="25017" y="1348"/>
                  <a:pt x="25800" y="789"/>
                </a:cubicBezTo>
              </a:path>
            </a:pathLst>
          </a:custGeom>
          <a:noFill/>
          <a:ln w="38100" cap="flat" cmpd="sng">
            <a:solidFill>
              <a:srgbClr val="C00000"/>
            </a:solidFill>
            <a:prstDash val="solid"/>
            <a:round/>
            <a:headEnd type="none" w="med" len="med"/>
            <a:tailEnd type="triangle" w="med" len="med"/>
          </a:ln>
        </p:spPr>
      </p:sp>
      <p:sp>
        <p:nvSpPr>
          <p:cNvPr id="106" name="Google Shape;106;p16"/>
          <p:cNvSpPr/>
          <p:nvPr/>
        </p:nvSpPr>
        <p:spPr>
          <a:xfrm>
            <a:off x="6377750" y="1763800"/>
            <a:ext cx="2701800" cy="3230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6"/>
          <p:cNvSpPr/>
          <p:nvPr/>
        </p:nvSpPr>
        <p:spPr>
          <a:xfrm>
            <a:off x="1257075" y="3614294"/>
            <a:ext cx="1779600" cy="524700"/>
          </a:xfrm>
          <a:prstGeom prst="corner">
            <a:avLst>
              <a:gd name="adj1" fmla="val 16084"/>
              <a:gd name="adj2" fmla="val 17522"/>
            </a:avLst>
          </a:prstGeom>
          <a:gradFill>
            <a:gsLst>
              <a:gs pos="0">
                <a:srgbClr val="FFC002"/>
              </a:gs>
              <a:gs pos="100000">
                <a:srgbClr val="795B04"/>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6"/>
          <p:cNvSpPr/>
          <p:nvPr/>
        </p:nvSpPr>
        <p:spPr>
          <a:xfrm>
            <a:off x="1140650" y="3614294"/>
            <a:ext cx="1887600" cy="641400"/>
          </a:xfrm>
          <a:prstGeom prst="corner">
            <a:avLst>
              <a:gd name="adj1" fmla="val 14371"/>
              <a:gd name="adj2" fmla="val 14589"/>
            </a:avLst>
          </a:prstGeom>
          <a:gradFill>
            <a:gsLst>
              <a:gs pos="0">
                <a:srgbClr val="FFC002"/>
              </a:gs>
              <a:gs pos="100000">
                <a:srgbClr val="795B04"/>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6"/>
          <p:cNvSpPr/>
          <p:nvPr/>
        </p:nvSpPr>
        <p:spPr>
          <a:xfrm>
            <a:off x="1595000" y="3621844"/>
            <a:ext cx="1442100" cy="181200"/>
          </a:xfrm>
          <a:prstGeom prst="corner">
            <a:avLst>
              <a:gd name="adj1" fmla="val 50000"/>
              <a:gd name="adj2" fmla="val 50000"/>
            </a:avLst>
          </a:prstGeom>
          <a:gradFill>
            <a:gsLst>
              <a:gs pos="0">
                <a:srgbClr val="FFC002"/>
              </a:gs>
              <a:gs pos="100000">
                <a:srgbClr val="795B04"/>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6"/>
          <p:cNvSpPr/>
          <p:nvPr/>
        </p:nvSpPr>
        <p:spPr>
          <a:xfrm>
            <a:off x="1478925" y="3614294"/>
            <a:ext cx="1549500" cy="297600"/>
          </a:xfrm>
          <a:prstGeom prst="corner">
            <a:avLst>
              <a:gd name="adj1" fmla="val 28549"/>
              <a:gd name="adj2" fmla="val 30553"/>
            </a:avLst>
          </a:prstGeom>
          <a:gradFill>
            <a:gsLst>
              <a:gs pos="0">
                <a:srgbClr val="FFC002"/>
              </a:gs>
              <a:gs pos="100000">
                <a:srgbClr val="795B04"/>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6"/>
          <p:cNvSpPr/>
          <p:nvPr/>
        </p:nvSpPr>
        <p:spPr>
          <a:xfrm>
            <a:off x="1373525" y="3580719"/>
            <a:ext cx="1654800" cy="450000"/>
          </a:xfrm>
          <a:prstGeom prst="corner">
            <a:avLst>
              <a:gd name="adj1" fmla="val 20833"/>
              <a:gd name="adj2" fmla="val 17522"/>
            </a:avLst>
          </a:prstGeom>
          <a:gradFill>
            <a:gsLst>
              <a:gs pos="0">
                <a:srgbClr val="FFC002"/>
              </a:gs>
              <a:gs pos="100000">
                <a:srgbClr val="795B04"/>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6"/>
          <p:cNvSpPr txBox="1">
            <a:spLocks noGrp="1"/>
          </p:cNvSpPr>
          <p:nvPr>
            <p:ph type="title"/>
          </p:nvPr>
        </p:nvSpPr>
        <p:spPr>
          <a:xfrm>
            <a:off x="143400" y="28175"/>
            <a:ext cx="9000600" cy="595800"/>
          </a:xfrm>
          <a:prstGeom prst="rect">
            <a:avLst/>
          </a:prstGeom>
          <a:noFill/>
          <a:ln>
            <a:noFill/>
          </a:ln>
        </p:spPr>
        <p:txBody>
          <a:bodyPr spcFirstLastPara="1" wrap="square" lIns="0" tIns="0" rIns="0" bIns="0" anchor="ctr" anchorCtr="0">
            <a:noAutofit/>
          </a:bodyPr>
          <a:lstStyle/>
          <a:p>
            <a:pPr marL="0" lvl="0" indent="0" algn="l" rtl="0">
              <a:lnSpc>
                <a:spcPct val="71428"/>
              </a:lnSpc>
              <a:spcBef>
                <a:spcPts val="0"/>
              </a:spcBef>
              <a:spcAft>
                <a:spcPts val="0"/>
              </a:spcAft>
              <a:buSzPts val="2800"/>
              <a:buNone/>
            </a:pPr>
            <a:r>
              <a:rPr lang="it" sz="2500" b="1">
                <a:solidFill>
                  <a:srgbClr val="31538F"/>
                </a:solidFill>
              </a:rPr>
              <a:t>AIDA - Advanced Infrastructure for Data Analysis</a:t>
            </a:r>
            <a:endParaRPr sz="2500" b="1">
              <a:solidFill>
                <a:srgbClr val="31538F"/>
              </a:solidFill>
            </a:endParaRPr>
          </a:p>
        </p:txBody>
      </p:sp>
      <p:sp>
        <p:nvSpPr>
          <p:cNvPr id="113" name="Google Shape;113;p16"/>
          <p:cNvSpPr txBox="1"/>
          <p:nvPr/>
        </p:nvSpPr>
        <p:spPr>
          <a:xfrm>
            <a:off x="256200" y="662375"/>
            <a:ext cx="8775000" cy="844800"/>
          </a:xfrm>
          <a:prstGeom prst="rect">
            <a:avLst/>
          </a:prstGeom>
          <a:noFill/>
          <a:ln>
            <a:noFill/>
          </a:ln>
        </p:spPr>
        <p:txBody>
          <a:bodyPr spcFirstLastPara="1" wrap="square" lIns="0" tIns="0" rIns="0" bIns="0" anchor="t" anchorCtr="0">
            <a:noAutofit/>
          </a:bodyPr>
          <a:lstStyle/>
          <a:p>
            <a:pPr marL="0" lvl="0" indent="0" algn="ctr" rtl="0">
              <a:lnSpc>
                <a:spcPct val="115000"/>
              </a:lnSpc>
              <a:spcBef>
                <a:spcPts val="0"/>
              </a:spcBef>
              <a:spcAft>
                <a:spcPts val="0"/>
              </a:spcAft>
              <a:buNone/>
            </a:pPr>
            <a:r>
              <a:rPr lang="it" sz="1300" i="1">
                <a:solidFill>
                  <a:srgbClr val="C00000"/>
                </a:solidFill>
                <a:latin typeface="Verdana"/>
                <a:ea typeface="Verdana"/>
                <a:cs typeface="Verdana"/>
                <a:sym typeface="Verdana"/>
              </a:rPr>
              <a:t>AIDA is a portable and modular web application, designed to provide an efficient and intuitive software infrastructure to support monitoring of data acquiring systems over time, diagnostics and both scientific and engineering data quality analysis, particularly suited for astronomical instruments</a:t>
            </a:r>
            <a:endParaRPr sz="1300" i="1">
              <a:solidFill>
                <a:srgbClr val="C00000"/>
              </a:solidFill>
              <a:latin typeface="Verdana"/>
              <a:ea typeface="Verdana"/>
              <a:cs typeface="Verdana"/>
              <a:sym typeface="Verdana"/>
            </a:endParaRPr>
          </a:p>
        </p:txBody>
      </p:sp>
      <p:pic>
        <p:nvPicPr>
          <p:cNvPr id="114" name="Google Shape;114;p16"/>
          <p:cNvPicPr preferRelativeResize="0"/>
          <p:nvPr/>
        </p:nvPicPr>
        <p:blipFill rotWithShape="1">
          <a:blip r:embed="rId3">
            <a:alphaModFix/>
          </a:blip>
          <a:srcRect/>
          <a:stretch/>
        </p:blipFill>
        <p:spPr>
          <a:xfrm>
            <a:off x="8582583" y="83825"/>
            <a:ext cx="438166" cy="431100"/>
          </a:xfrm>
          <a:prstGeom prst="rect">
            <a:avLst/>
          </a:prstGeom>
          <a:noFill/>
          <a:ln>
            <a:noFill/>
          </a:ln>
        </p:spPr>
      </p:pic>
      <p:grpSp>
        <p:nvGrpSpPr>
          <p:cNvPr id="115" name="Google Shape;115;p16"/>
          <p:cNvGrpSpPr/>
          <p:nvPr/>
        </p:nvGrpSpPr>
        <p:grpSpPr>
          <a:xfrm>
            <a:off x="98400" y="1830775"/>
            <a:ext cx="2636525" cy="1439001"/>
            <a:chOff x="98400" y="1678375"/>
            <a:chExt cx="2636525" cy="1439001"/>
          </a:xfrm>
        </p:grpSpPr>
        <p:pic>
          <p:nvPicPr>
            <p:cNvPr id="116" name="Google Shape;116;p16"/>
            <p:cNvPicPr preferRelativeResize="0"/>
            <p:nvPr/>
          </p:nvPicPr>
          <p:blipFill rotWithShape="1">
            <a:blip r:embed="rId4">
              <a:alphaModFix/>
            </a:blip>
            <a:srcRect b="5642"/>
            <a:stretch/>
          </p:blipFill>
          <p:spPr>
            <a:xfrm>
              <a:off x="98400" y="1678375"/>
              <a:ext cx="2636525" cy="1439001"/>
            </a:xfrm>
            <a:prstGeom prst="rect">
              <a:avLst/>
            </a:prstGeom>
            <a:noFill/>
            <a:ln>
              <a:noFill/>
            </a:ln>
          </p:spPr>
        </p:pic>
        <p:pic>
          <p:nvPicPr>
            <p:cNvPr id="117" name="Google Shape;117;p16"/>
            <p:cNvPicPr preferRelativeResize="0"/>
            <p:nvPr/>
          </p:nvPicPr>
          <p:blipFill>
            <a:blip r:embed="rId5">
              <a:alphaModFix/>
            </a:blip>
            <a:stretch>
              <a:fillRect/>
            </a:stretch>
          </p:blipFill>
          <p:spPr>
            <a:xfrm>
              <a:off x="493299" y="2043212"/>
              <a:ext cx="297250" cy="274075"/>
            </a:xfrm>
            <a:prstGeom prst="rect">
              <a:avLst/>
            </a:prstGeom>
            <a:noFill/>
            <a:ln>
              <a:noFill/>
            </a:ln>
          </p:spPr>
        </p:pic>
        <p:pic>
          <p:nvPicPr>
            <p:cNvPr id="118" name="Google Shape;118;p16"/>
            <p:cNvPicPr preferRelativeResize="0"/>
            <p:nvPr/>
          </p:nvPicPr>
          <p:blipFill>
            <a:blip r:embed="rId5">
              <a:alphaModFix/>
            </a:blip>
            <a:stretch>
              <a:fillRect/>
            </a:stretch>
          </p:blipFill>
          <p:spPr>
            <a:xfrm>
              <a:off x="1836899" y="1994237"/>
              <a:ext cx="297250" cy="274075"/>
            </a:xfrm>
            <a:prstGeom prst="rect">
              <a:avLst/>
            </a:prstGeom>
            <a:noFill/>
            <a:ln>
              <a:noFill/>
            </a:ln>
          </p:spPr>
        </p:pic>
        <p:pic>
          <p:nvPicPr>
            <p:cNvPr id="119" name="Google Shape;119;p16"/>
            <p:cNvPicPr preferRelativeResize="0"/>
            <p:nvPr/>
          </p:nvPicPr>
          <p:blipFill>
            <a:blip r:embed="rId5">
              <a:alphaModFix/>
            </a:blip>
            <a:stretch>
              <a:fillRect/>
            </a:stretch>
          </p:blipFill>
          <p:spPr>
            <a:xfrm>
              <a:off x="1368674" y="2500412"/>
              <a:ext cx="297250" cy="274075"/>
            </a:xfrm>
            <a:prstGeom prst="rect">
              <a:avLst/>
            </a:prstGeom>
            <a:noFill/>
            <a:ln>
              <a:noFill/>
            </a:ln>
          </p:spPr>
        </p:pic>
        <p:pic>
          <p:nvPicPr>
            <p:cNvPr id="120" name="Google Shape;120;p16"/>
            <p:cNvPicPr preferRelativeResize="0"/>
            <p:nvPr/>
          </p:nvPicPr>
          <p:blipFill>
            <a:blip r:embed="rId5">
              <a:alphaModFix/>
            </a:blip>
            <a:stretch>
              <a:fillRect/>
            </a:stretch>
          </p:blipFill>
          <p:spPr>
            <a:xfrm>
              <a:off x="841424" y="2582837"/>
              <a:ext cx="297250" cy="274075"/>
            </a:xfrm>
            <a:prstGeom prst="rect">
              <a:avLst/>
            </a:prstGeom>
            <a:noFill/>
            <a:ln>
              <a:noFill/>
            </a:ln>
          </p:spPr>
        </p:pic>
        <p:pic>
          <p:nvPicPr>
            <p:cNvPr id="121" name="Google Shape;121;p16"/>
            <p:cNvPicPr preferRelativeResize="0"/>
            <p:nvPr/>
          </p:nvPicPr>
          <p:blipFill>
            <a:blip r:embed="rId5">
              <a:alphaModFix/>
            </a:blip>
            <a:stretch>
              <a:fillRect/>
            </a:stretch>
          </p:blipFill>
          <p:spPr>
            <a:xfrm>
              <a:off x="2058649" y="2582849"/>
              <a:ext cx="297250" cy="274075"/>
            </a:xfrm>
            <a:prstGeom prst="rect">
              <a:avLst/>
            </a:prstGeom>
            <a:noFill/>
            <a:ln>
              <a:noFill/>
            </a:ln>
          </p:spPr>
        </p:pic>
        <p:pic>
          <p:nvPicPr>
            <p:cNvPr id="122" name="Google Shape;122;p16"/>
            <p:cNvPicPr preferRelativeResize="0"/>
            <p:nvPr/>
          </p:nvPicPr>
          <p:blipFill>
            <a:blip r:embed="rId5">
              <a:alphaModFix/>
            </a:blip>
            <a:stretch>
              <a:fillRect/>
            </a:stretch>
          </p:blipFill>
          <p:spPr>
            <a:xfrm>
              <a:off x="1268037" y="1939712"/>
              <a:ext cx="297250" cy="274075"/>
            </a:xfrm>
            <a:prstGeom prst="rect">
              <a:avLst/>
            </a:prstGeom>
            <a:noFill/>
            <a:ln>
              <a:noFill/>
            </a:ln>
          </p:spPr>
        </p:pic>
      </p:grpSp>
      <p:sp>
        <p:nvSpPr>
          <p:cNvPr id="123" name="Google Shape;123;p16"/>
          <p:cNvSpPr/>
          <p:nvPr/>
        </p:nvSpPr>
        <p:spPr>
          <a:xfrm>
            <a:off x="3322410" y="3117367"/>
            <a:ext cx="2414400" cy="1715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6"/>
          <p:cNvSpPr/>
          <p:nvPr/>
        </p:nvSpPr>
        <p:spPr>
          <a:xfrm>
            <a:off x="3396927" y="3336852"/>
            <a:ext cx="2278200" cy="1370700"/>
          </a:xfrm>
          <a:prstGeom prst="rect">
            <a:avLst/>
          </a:prstGeom>
          <a:gradFill>
            <a:gsLst>
              <a:gs pos="0">
                <a:srgbClr val="D4E5F5"/>
              </a:gs>
              <a:gs pos="100000">
                <a:srgbClr val="70A4D5"/>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6"/>
          <p:cNvSpPr/>
          <p:nvPr/>
        </p:nvSpPr>
        <p:spPr>
          <a:xfrm>
            <a:off x="3544091" y="3687101"/>
            <a:ext cx="835500" cy="884100"/>
          </a:xfrm>
          <a:prstGeom prst="rect">
            <a:avLst/>
          </a:prstGeom>
          <a:solidFill>
            <a:schemeClr val="lt1"/>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6" name="Google Shape;126;p16"/>
          <p:cNvPicPr preferRelativeResize="0"/>
          <p:nvPr/>
        </p:nvPicPr>
        <p:blipFill rotWithShape="1">
          <a:blip r:embed="rId6">
            <a:alphaModFix/>
          </a:blip>
          <a:srcRect b="35521"/>
          <a:stretch/>
        </p:blipFill>
        <p:spPr>
          <a:xfrm>
            <a:off x="3392433" y="3385569"/>
            <a:ext cx="327421" cy="181276"/>
          </a:xfrm>
          <a:prstGeom prst="rect">
            <a:avLst/>
          </a:prstGeom>
          <a:noFill/>
          <a:ln>
            <a:noFill/>
          </a:ln>
        </p:spPr>
      </p:pic>
      <p:pic>
        <p:nvPicPr>
          <p:cNvPr id="127" name="Google Shape;127;p16"/>
          <p:cNvPicPr preferRelativeResize="0"/>
          <p:nvPr/>
        </p:nvPicPr>
        <p:blipFill rotWithShape="1">
          <a:blip r:embed="rId6">
            <a:alphaModFix/>
          </a:blip>
          <a:srcRect t="70682"/>
          <a:stretch/>
        </p:blipFill>
        <p:spPr>
          <a:xfrm>
            <a:off x="3702164" y="3442685"/>
            <a:ext cx="434568" cy="109388"/>
          </a:xfrm>
          <a:prstGeom prst="rect">
            <a:avLst/>
          </a:prstGeom>
          <a:noFill/>
          <a:ln>
            <a:noFill/>
          </a:ln>
        </p:spPr>
      </p:pic>
      <p:sp>
        <p:nvSpPr>
          <p:cNvPr id="128" name="Google Shape;128;p16"/>
          <p:cNvSpPr/>
          <p:nvPr/>
        </p:nvSpPr>
        <p:spPr>
          <a:xfrm>
            <a:off x="4677837" y="3687101"/>
            <a:ext cx="835500" cy="884100"/>
          </a:xfrm>
          <a:prstGeom prst="rect">
            <a:avLst/>
          </a:prstGeom>
          <a:solidFill>
            <a:schemeClr val="lt1"/>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6"/>
          <p:cNvSpPr txBox="1"/>
          <p:nvPr/>
        </p:nvSpPr>
        <p:spPr>
          <a:xfrm>
            <a:off x="3349896" y="3128975"/>
            <a:ext cx="1442100" cy="18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it" sz="900" b="1"/>
              <a:t>Hosting Machine</a:t>
            </a:r>
            <a:endParaRPr sz="900" b="1"/>
          </a:p>
        </p:txBody>
      </p:sp>
      <p:sp>
        <p:nvSpPr>
          <p:cNvPr id="130" name="Google Shape;130;p16"/>
          <p:cNvSpPr txBox="1"/>
          <p:nvPr/>
        </p:nvSpPr>
        <p:spPr>
          <a:xfrm>
            <a:off x="4523368" y="3373879"/>
            <a:ext cx="1252200" cy="18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 sz="650" b="1"/>
              <a:t>Virtualization Platform Environment</a:t>
            </a:r>
            <a:endParaRPr sz="650" b="1"/>
          </a:p>
        </p:txBody>
      </p:sp>
      <p:sp>
        <p:nvSpPr>
          <p:cNvPr id="131" name="Google Shape;131;p16"/>
          <p:cNvSpPr txBox="1"/>
          <p:nvPr/>
        </p:nvSpPr>
        <p:spPr>
          <a:xfrm>
            <a:off x="3544091" y="3684410"/>
            <a:ext cx="835500" cy="18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it" sz="650" b="1"/>
              <a:t>Container #1</a:t>
            </a:r>
            <a:endParaRPr sz="650" b="1"/>
          </a:p>
        </p:txBody>
      </p:sp>
      <p:sp>
        <p:nvSpPr>
          <p:cNvPr id="132" name="Google Shape;132;p16"/>
          <p:cNvSpPr txBox="1"/>
          <p:nvPr/>
        </p:nvSpPr>
        <p:spPr>
          <a:xfrm>
            <a:off x="4677837" y="3684410"/>
            <a:ext cx="835500" cy="181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it" sz="650" b="1"/>
              <a:t>Container #2</a:t>
            </a:r>
            <a:endParaRPr sz="650" b="1"/>
          </a:p>
        </p:txBody>
      </p:sp>
      <p:pic>
        <p:nvPicPr>
          <p:cNvPr id="133" name="Google Shape;133;p16"/>
          <p:cNvPicPr preferRelativeResize="0"/>
          <p:nvPr/>
        </p:nvPicPr>
        <p:blipFill rotWithShape="1">
          <a:blip r:embed="rId7">
            <a:alphaModFix/>
          </a:blip>
          <a:srcRect l="81655" t="45408" r="9120" b="28561"/>
          <a:stretch/>
        </p:blipFill>
        <p:spPr>
          <a:xfrm>
            <a:off x="4874466" y="3867799"/>
            <a:ext cx="416556" cy="522585"/>
          </a:xfrm>
          <a:prstGeom prst="rect">
            <a:avLst/>
          </a:prstGeom>
          <a:noFill/>
          <a:ln>
            <a:noFill/>
          </a:ln>
        </p:spPr>
      </p:pic>
      <p:pic>
        <p:nvPicPr>
          <p:cNvPr id="134" name="Google Shape;134;p16"/>
          <p:cNvPicPr preferRelativeResize="0"/>
          <p:nvPr/>
        </p:nvPicPr>
        <p:blipFill rotWithShape="1">
          <a:blip r:embed="rId7">
            <a:alphaModFix/>
          </a:blip>
          <a:srcRect l="53262" t="45409" r="37513" b="28559"/>
          <a:stretch/>
        </p:blipFill>
        <p:spPr>
          <a:xfrm>
            <a:off x="3753564" y="3866792"/>
            <a:ext cx="416479" cy="524583"/>
          </a:xfrm>
          <a:prstGeom prst="rect">
            <a:avLst/>
          </a:prstGeom>
          <a:noFill/>
          <a:ln>
            <a:noFill/>
          </a:ln>
        </p:spPr>
      </p:pic>
      <p:sp>
        <p:nvSpPr>
          <p:cNvPr id="135" name="Google Shape;135;p16"/>
          <p:cNvSpPr txBox="1"/>
          <p:nvPr/>
        </p:nvSpPr>
        <p:spPr>
          <a:xfrm>
            <a:off x="3544091" y="4391390"/>
            <a:ext cx="835500" cy="18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 sz="650" b="1"/>
              <a:t>Web Application</a:t>
            </a:r>
            <a:endParaRPr sz="650" b="1"/>
          </a:p>
        </p:txBody>
      </p:sp>
      <p:sp>
        <p:nvSpPr>
          <p:cNvPr id="136" name="Google Shape;136;p16"/>
          <p:cNvSpPr txBox="1"/>
          <p:nvPr/>
        </p:nvSpPr>
        <p:spPr>
          <a:xfrm>
            <a:off x="4614798" y="4392375"/>
            <a:ext cx="961500" cy="18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 sz="650" b="1"/>
              <a:t>MySql Internal DB</a:t>
            </a:r>
            <a:endParaRPr sz="650" b="1"/>
          </a:p>
        </p:txBody>
      </p:sp>
      <p:cxnSp>
        <p:nvCxnSpPr>
          <p:cNvPr id="137" name="Google Shape;137;p16"/>
          <p:cNvCxnSpPr>
            <a:stCxn id="134" idx="3"/>
            <a:endCxn id="133" idx="1"/>
          </p:cNvCxnSpPr>
          <p:nvPr/>
        </p:nvCxnSpPr>
        <p:spPr>
          <a:xfrm>
            <a:off x="4170043" y="4129084"/>
            <a:ext cx="704400" cy="0"/>
          </a:xfrm>
          <a:prstGeom prst="straightConnector1">
            <a:avLst/>
          </a:prstGeom>
          <a:noFill/>
          <a:ln w="19050" cap="flat" cmpd="sng">
            <a:solidFill>
              <a:schemeClr val="dk1"/>
            </a:solidFill>
            <a:prstDash val="dash"/>
            <a:round/>
            <a:headEnd type="none" w="med" len="med"/>
            <a:tailEnd type="triangle" w="med" len="med"/>
          </a:ln>
        </p:spPr>
      </p:cxnSp>
      <p:grpSp>
        <p:nvGrpSpPr>
          <p:cNvPr id="138" name="Google Shape;138;p16"/>
          <p:cNvGrpSpPr/>
          <p:nvPr/>
        </p:nvGrpSpPr>
        <p:grpSpPr>
          <a:xfrm>
            <a:off x="3119262" y="1545565"/>
            <a:ext cx="964200" cy="564006"/>
            <a:chOff x="5259315" y="1297844"/>
            <a:chExt cx="964200" cy="564006"/>
          </a:xfrm>
        </p:grpSpPr>
        <p:pic>
          <p:nvPicPr>
            <p:cNvPr id="139" name="Google Shape;139;p16"/>
            <p:cNvPicPr preferRelativeResize="0"/>
            <p:nvPr/>
          </p:nvPicPr>
          <p:blipFill>
            <a:blip r:embed="rId8">
              <a:alphaModFix/>
            </a:blip>
            <a:stretch>
              <a:fillRect/>
            </a:stretch>
          </p:blipFill>
          <p:spPr>
            <a:xfrm flipH="1">
              <a:off x="5401807" y="1297844"/>
              <a:ext cx="539550" cy="420540"/>
            </a:xfrm>
            <a:prstGeom prst="rect">
              <a:avLst/>
            </a:prstGeom>
            <a:noFill/>
            <a:ln>
              <a:noFill/>
            </a:ln>
          </p:spPr>
        </p:pic>
        <p:sp>
          <p:nvSpPr>
            <p:cNvPr id="140" name="Google Shape;140;p16"/>
            <p:cNvSpPr txBox="1"/>
            <p:nvPr/>
          </p:nvSpPr>
          <p:spPr>
            <a:xfrm>
              <a:off x="5259315" y="1679750"/>
              <a:ext cx="964200" cy="18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 sz="800">
                  <a:latin typeface="Verdana"/>
                  <a:ea typeface="Verdana"/>
                  <a:cs typeface="Verdana"/>
                  <a:sym typeface="Verdana"/>
                </a:rPr>
                <a:t>Remote Client</a:t>
              </a:r>
              <a:endParaRPr sz="800">
                <a:latin typeface="Verdana"/>
                <a:ea typeface="Verdana"/>
                <a:cs typeface="Verdana"/>
                <a:sym typeface="Verdana"/>
              </a:endParaRPr>
            </a:p>
          </p:txBody>
        </p:sp>
      </p:grpSp>
      <p:pic>
        <p:nvPicPr>
          <p:cNvPr id="141" name="Google Shape;141;p16"/>
          <p:cNvPicPr preferRelativeResize="0"/>
          <p:nvPr/>
        </p:nvPicPr>
        <p:blipFill>
          <a:blip r:embed="rId9">
            <a:alphaModFix/>
          </a:blip>
          <a:stretch>
            <a:fillRect/>
          </a:stretch>
        </p:blipFill>
        <p:spPr>
          <a:xfrm>
            <a:off x="4310534" y="2381571"/>
            <a:ext cx="438175" cy="438175"/>
          </a:xfrm>
          <a:prstGeom prst="rect">
            <a:avLst/>
          </a:prstGeom>
          <a:noFill/>
          <a:ln>
            <a:noFill/>
          </a:ln>
        </p:spPr>
      </p:pic>
      <p:grpSp>
        <p:nvGrpSpPr>
          <p:cNvPr id="142" name="Google Shape;142;p16"/>
          <p:cNvGrpSpPr/>
          <p:nvPr/>
        </p:nvGrpSpPr>
        <p:grpSpPr>
          <a:xfrm>
            <a:off x="4047525" y="1545565"/>
            <a:ext cx="964200" cy="564006"/>
            <a:chOff x="5259315" y="1297844"/>
            <a:chExt cx="964200" cy="564006"/>
          </a:xfrm>
        </p:grpSpPr>
        <p:pic>
          <p:nvPicPr>
            <p:cNvPr id="143" name="Google Shape;143;p16"/>
            <p:cNvPicPr preferRelativeResize="0"/>
            <p:nvPr/>
          </p:nvPicPr>
          <p:blipFill>
            <a:blip r:embed="rId8">
              <a:alphaModFix/>
            </a:blip>
            <a:stretch>
              <a:fillRect/>
            </a:stretch>
          </p:blipFill>
          <p:spPr>
            <a:xfrm flipH="1">
              <a:off x="5401807" y="1297844"/>
              <a:ext cx="539550" cy="420540"/>
            </a:xfrm>
            <a:prstGeom prst="rect">
              <a:avLst/>
            </a:prstGeom>
            <a:noFill/>
            <a:ln>
              <a:noFill/>
            </a:ln>
          </p:spPr>
        </p:pic>
        <p:sp>
          <p:nvSpPr>
            <p:cNvPr id="144" name="Google Shape;144;p16"/>
            <p:cNvSpPr txBox="1"/>
            <p:nvPr/>
          </p:nvSpPr>
          <p:spPr>
            <a:xfrm>
              <a:off x="5259315" y="1679750"/>
              <a:ext cx="964200" cy="18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 sz="800">
                  <a:latin typeface="Verdana"/>
                  <a:ea typeface="Verdana"/>
                  <a:cs typeface="Verdana"/>
                  <a:sym typeface="Verdana"/>
                </a:rPr>
                <a:t>Remote Client</a:t>
              </a:r>
              <a:endParaRPr sz="800">
                <a:latin typeface="Verdana"/>
                <a:ea typeface="Verdana"/>
                <a:cs typeface="Verdana"/>
                <a:sym typeface="Verdana"/>
              </a:endParaRPr>
            </a:p>
          </p:txBody>
        </p:sp>
      </p:grpSp>
      <p:grpSp>
        <p:nvGrpSpPr>
          <p:cNvPr id="145" name="Google Shape;145;p16"/>
          <p:cNvGrpSpPr/>
          <p:nvPr/>
        </p:nvGrpSpPr>
        <p:grpSpPr>
          <a:xfrm>
            <a:off x="4975775" y="1545565"/>
            <a:ext cx="964200" cy="564006"/>
            <a:chOff x="5259315" y="1297844"/>
            <a:chExt cx="964200" cy="564006"/>
          </a:xfrm>
        </p:grpSpPr>
        <p:pic>
          <p:nvPicPr>
            <p:cNvPr id="146" name="Google Shape;146;p16"/>
            <p:cNvPicPr preferRelativeResize="0"/>
            <p:nvPr/>
          </p:nvPicPr>
          <p:blipFill>
            <a:blip r:embed="rId8">
              <a:alphaModFix/>
            </a:blip>
            <a:stretch>
              <a:fillRect/>
            </a:stretch>
          </p:blipFill>
          <p:spPr>
            <a:xfrm flipH="1">
              <a:off x="5401807" y="1297844"/>
              <a:ext cx="539550" cy="420540"/>
            </a:xfrm>
            <a:prstGeom prst="rect">
              <a:avLst/>
            </a:prstGeom>
            <a:noFill/>
            <a:ln>
              <a:noFill/>
            </a:ln>
          </p:spPr>
        </p:pic>
        <p:sp>
          <p:nvSpPr>
            <p:cNvPr id="147" name="Google Shape;147;p16"/>
            <p:cNvSpPr txBox="1"/>
            <p:nvPr/>
          </p:nvSpPr>
          <p:spPr>
            <a:xfrm>
              <a:off x="5259315" y="1679750"/>
              <a:ext cx="964200" cy="18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 sz="800">
                  <a:latin typeface="Verdana"/>
                  <a:ea typeface="Verdana"/>
                  <a:cs typeface="Verdana"/>
                  <a:sym typeface="Verdana"/>
                </a:rPr>
                <a:t>Remote Client</a:t>
              </a:r>
              <a:endParaRPr sz="800">
                <a:latin typeface="Verdana"/>
                <a:ea typeface="Verdana"/>
                <a:cs typeface="Verdana"/>
                <a:sym typeface="Verdana"/>
              </a:endParaRPr>
            </a:p>
          </p:txBody>
        </p:sp>
      </p:grpSp>
      <p:sp>
        <p:nvSpPr>
          <p:cNvPr id="148" name="Google Shape;148;p16"/>
          <p:cNvSpPr/>
          <p:nvPr/>
        </p:nvSpPr>
        <p:spPr>
          <a:xfrm>
            <a:off x="1056084" y="3284425"/>
            <a:ext cx="704400" cy="352800"/>
          </a:xfrm>
          <a:prstGeom prst="upArrow">
            <a:avLst>
              <a:gd name="adj1" fmla="val 51803"/>
              <a:gd name="adj2" fmla="val 100000"/>
            </a:avLst>
          </a:prstGeom>
          <a:gradFill>
            <a:gsLst>
              <a:gs pos="0">
                <a:srgbClr val="FFC002"/>
              </a:gs>
              <a:gs pos="100000">
                <a:srgbClr val="795B04"/>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6"/>
          <p:cNvSpPr/>
          <p:nvPr/>
        </p:nvSpPr>
        <p:spPr>
          <a:xfrm rot="5400000">
            <a:off x="2793800" y="3798475"/>
            <a:ext cx="704400" cy="352800"/>
          </a:xfrm>
          <a:prstGeom prst="upArrow">
            <a:avLst>
              <a:gd name="adj1" fmla="val 51803"/>
              <a:gd name="adj2" fmla="val 100000"/>
            </a:avLst>
          </a:prstGeom>
          <a:gradFill>
            <a:gsLst>
              <a:gs pos="0">
                <a:srgbClr val="FFC002"/>
              </a:gs>
              <a:gs pos="100000">
                <a:srgbClr val="795B0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0" name="Google Shape;150;p16"/>
          <p:cNvPicPr preferRelativeResize="0"/>
          <p:nvPr/>
        </p:nvPicPr>
        <p:blipFill>
          <a:blip r:embed="rId10">
            <a:alphaModFix/>
          </a:blip>
          <a:stretch>
            <a:fillRect/>
          </a:stretch>
        </p:blipFill>
        <p:spPr>
          <a:xfrm>
            <a:off x="6513724" y="2062691"/>
            <a:ext cx="1654799" cy="864350"/>
          </a:xfrm>
          <a:prstGeom prst="rect">
            <a:avLst/>
          </a:prstGeom>
          <a:noFill/>
          <a:ln w="9525" cap="flat" cmpd="sng">
            <a:solidFill>
              <a:srgbClr val="999999"/>
            </a:solidFill>
            <a:prstDash val="solid"/>
            <a:round/>
            <a:headEnd type="none" w="sm" len="sm"/>
            <a:tailEnd type="none" w="sm" len="sm"/>
          </a:ln>
        </p:spPr>
      </p:pic>
      <p:pic>
        <p:nvPicPr>
          <p:cNvPr id="151" name="Google Shape;151;p16"/>
          <p:cNvPicPr preferRelativeResize="0"/>
          <p:nvPr/>
        </p:nvPicPr>
        <p:blipFill>
          <a:blip r:embed="rId11">
            <a:alphaModFix/>
          </a:blip>
          <a:stretch>
            <a:fillRect/>
          </a:stretch>
        </p:blipFill>
        <p:spPr>
          <a:xfrm>
            <a:off x="6865575" y="2330066"/>
            <a:ext cx="1654800" cy="866074"/>
          </a:xfrm>
          <a:prstGeom prst="rect">
            <a:avLst/>
          </a:prstGeom>
          <a:noFill/>
          <a:ln w="9525" cap="flat" cmpd="sng">
            <a:solidFill>
              <a:srgbClr val="999999"/>
            </a:solidFill>
            <a:prstDash val="solid"/>
            <a:round/>
            <a:headEnd type="none" w="sm" len="sm"/>
            <a:tailEnd type="none" w="sm" len="sm"/>
          </a:ln>
        </p:spPr>
      </p:pic>
      <p:pic>
        <p:nvPicPr>
          <p:cNvPr id="152" name="Google Shape;152;p16"/>
          <p:cNvPicPr preferRelativeResize="0"/>
          <p:nvPr/>
        </p:nvPicPr>
        <p:blipFill>
          <a:blip r:embed="rId12">
            <a:alphaModFix/>
          </a:blip>
          <a:stretch>
            <a:fillRect/>
          </a:stretch>
        </p:blipFill>
        <p:spPr>
          <a:xfrm>
            <a:off x="7206827" y="2590466"/>
            <a:ext cx="1654799" cy="878875"/>
          </a:xfrm>
          <a:prstGeom prst="rect">
            <a:avLst/>
          </a:prstGeom>
          <a:noFill/>
          <a:ln w="9525" cap="flat" cmpd="sng">
            <a:solidFill>
              <a:srgbClr val="999999"/>
            </a:solidFill>
            <a:prstDash val="solid"/>
            <a:round/>
            <a:headEnd type="none" w="sm" len="sm"/>
            <a:tailEnd type="none" w="sm" len="sm"/>
          </a:ln>
        </p:spPr>
      </p:pic>
      <p:pic>
        <p:nvPicPr>
          <p:cNvPr id="153" name="Google Shape;153;p16" descr="https://lh6.googleusercontent.com/9gd853f5r-ENthJ2i2-XT-fe2DzQQ2qcDoQ5lxm2CF0dJx6pa5hX6mIUIgtFbF9TFa0MGNh_DMwLNRsEp-T3pR_4acetXa3o_CK_RbAEPBEyktHvcF9WOqaOEa_X1TGQD91lXaE9cOE"/>
          <p:cNvPicPr preferRelativeResize="0"/>
          <p:nvPr/>
        </p:nvPicPr>
        <p:blipFill rotWithShape="1">
          <a:blip r:embed="rId13">
            <a:alphaModFix/>
          </a:blip>
          <a:srcRect l="15566" t="5177" r="786"/>
          <a:stretch/>
        </p:blipFill>
        <p:spPr>
          <a:xfrm>
            <a:off x="6513713" y="3247850"/>
            <a:ext cx="1934822" cy="878875"/>
          </a:xfrm>
          <a:prstGeom prst="rect">
            <a:avLst/>
          </a:prstGeom>
          <a:noFill/>
          <a:ln w="9525" cap="flat" cmpd="sng">
            <a:solidFill>
              <a:srgbClr val="999999"/>
            </a:solidFill>
            <a:prstDash val="solid"/>
            <a:round/>
            <a:headEnd type="none" w="sm" len="sm"/>
            <a:tailEnd type="none" w="sm" len="sm"/>
          </a:ln>
        </p:spPr>
      </p:pic>
      <p:pic>
        <p:nvPicPr>
          <p:cNvPr id="154" name="Google Shape;154;p16"/>
          <p:cNvPicPr preferRelativeResize="0"/>
          <p:nvPr/>
        </p:nvPicPr>
        <p:blipFill>
          <a:blip r:embed="rId14">
            <a:alphaModFix/>
          </a:blip>
          <a:stretch>
            <a:fillRect/>
          </a:stretch>
        </p:blipFill>
        <p:spPr>
          <a:xfrm>
            <a:off x="6868700" y="3684825"/>
            <a:ext cx="1934802" cy="708983"/>
          </a:xfrm>
          <a:prstGeom prst="rect">
            <a:avLst/>
          </a:prstGeom>
          <a:noFill/>
          <a:ln w="9525" cap="flat" cmpd="sng">
            <a:solidFill>
              <a:srgbClr val="999999"/>
            </a:solidFill>
            <a:prstDash val="solid"/>
            <a:round/>
            <a:headEnd type="none" w="sm" len="sm"/>
            <a:tailEnd type="none" w="sm" len="sm"/>
          </a:ln>
        </p:spPr>
      </p:pic>
      <p:pic>
        <p:nvPicPr>
          <p:cNvPr id="155" name="Google Shape;155;p16"/>
          <p:cNvPicPr preferRelativeResize="0"/>
          <p:nvPr/>
        </p:nvPicPr>
        <p:blipFill rotWithShape="1">
          <a:blip r:embed="rId15">
            <a:alphaModFix/>
          </a:blip>
          <a:srcRect t="13684" r="49596" b="21367"/>
          <a:stretch/>
        </p:blipFill>
        <p:spPr>
          <a:xfrm>
            <a:off x="7688425" y="4087250"/>
            <a:ext cx="1284326" cy="704399"/>
          </a:xfrm>
          <a:prstGeom prst="rect">
            <a:avLst/>
          </a:prstGeom>
          <a:noFill/>
          <a:ln w="9525" cap="flat" cmpd="sng">
            <a:solidFill>
              <a:srgbClr val="999999"/>
            </a:solidFill>
            <a:prstDash val="solid"/>
            <a:round/>
            <a:headEnd type="none" w="sm" len="sm"/>
            <a:tailEnd type="none" w="sm" len="sm"/>
          </a:ln>
        </p:spPr>
      </p:pic>
      <p:cxnSp>
        <p:nvCxnSpPr>
          <p:cNvPr id="156" name="Google Shape;156;p16"/>
          <p:cNvCxnSpPr>
            <a:stCxn id="123" idx="3"/>
            <a:endCxn id="106" idx="1"/>
          </p:cNvCxnSpPr>
          <p:nvPr/>
        </p:nvCxnSpPr>
        <p:spPr>
          <a:xfrm rot="10800000" flipH="1">
            <a:off x="5736810" y="3379117"/>
            <a:ext cx="640800" cy="595800"/>
          </a:xfrm>
          <a:prstGeom prst="bentConnector3">
            <a:avLst>
              <a:gd name="adj1" fmla="val 50011"/>
            </a:avLst>
          </a:prstGeom>
          <a:noFill/>
          <a:ln w="38100" cap="flat" cmpd="sng">
            <a:solidFill>
              <a:srgbClr val="C00000"/>
            </a:solidFill>
            <a:prstDash val="solid"/>
            <a:round/>
            <a:headEnd type="none" w="med" len="med"/>
            <a:tailEnd type="triangle" w="med" len="med"/>
          </a:ln>
        </p:spPr>
      </p:cxnSp>
      <p:sp>
        <p:nvSpPr>
          <p:cNvPr id="157" name="Google Shape;157;p16"/>
          <p:cNvSpPr/>
          <p:nvPr/>
        </p:nvSpPr>
        <p:spPr>
          <a:xfrm>
            <a:off x="5093975" y="4608600"/>
            <a:ext cx="1048868" cy="226180"/>
          </a:xfrm>
          <a:custGeom>
            <a:avLst/>
            <a:gdLst/>
            <a:ahLst/>
            <a:cxnLst/>
            <a:rect l="l" t="t" r="r" b="b"/>
            <a:pathLst>
              <a:path w="42960" h="13760" extrusionOk="0">
                <a:moveTo>
                  <a:pt x="42960" y="13760"/>
                </a:moveTo>
                <a:cubicBezTo>
                  <a:pt x="37254" y="13313"/>
                  <a:pt x="15886" y="13368"/>
                  <a:pt x="8726" y="11075"/>
                </a:cubicBezTo>
                <a:cubicBezTo>
                  <a:pt x="1566" y="8782"/>
                  <a:pt x="1454" y="1846"/>
                  <a:pt x="0" y="0"/>
                </a:cubicBezTo>
              </a:path>
            </a:pathLst>
          </a:custGeom>
          <a:noFill/>
          <a:ln w="38100" cap="flat" cmpd="sng">
            <a:solidFill>
              <a:srgbClr val="C00000"/>
            </a:solidFill>
            <a:prstDash val="solid"/>
            <a:round/>
            <a:headEnd type="none" w="med" len="med"/>
            <a:tailEnd type="triangle" w="med" len="med"/>
          </a:ln>
        </p:spPr>
      </p:sp>
      <p:cxnSp>
        <p:nvCxnSpPr>
          <p:cNvPr id="158" name="Google Shape;158;p16"/>
          <p:cNvCxnSpPr/>
          <p:nvPr/>
        </p:nvCxnSpPr>
        <p:spPr>
          <a:xfrm>
            <a:off x="4136718" y="4213871"/>
            <a:ext cx="704400" cy="0"/>
          </a:xfrm>
          <a:prstGeom prst="straightConnector1">
            <a:avLst/>
          </a:prstGeom>
          <a:noFill/>
          <a:ln w="19050" cap="flat" cmpd="sng">
            <a:solidFill>
              <a:schemeClr val="dk1"/>
            </a:solidFill>
            <a:prstDash val="dash"/>
            <a:round/>
            <a:headEnd type="triangle" w="med" len="med"/>
            <a:tailEnd type="none" w="med" len="med"/>
          </a:ln>
        </p:spPr>
      </p:cxnSp>
      <p:grpSp>
        <p:nvGrpSpPr>
          <p:cNvPr id="159" name="Google Shape;159;p16"/>
          <p:cNvGrpSpPr/>
          <p:nvPr/>
        </p:nvGrpSpPr>
        <p:grpSpPr>
          <a:xfrm>
            <a:off x="4495378" y="2092790"/>
            <a:ext cx="67547" cy="280491"/>
            <a:chOff x="4495378" y="2101181"/>
            <a:chExt cx="67547" cy="280491"/>
          </a:xfrm>
        </p:grpSpPr>
        <p:cxnSp>
          <p:nvCxnSpPr>
            <p:cNvPr id="160" name="Google Shape;160;p16"/>
            <p:cNvCxnSpPr/>
            <p:nvPr/>
          </p:nvCxnSpPr>
          <p:spPr>
            <a:xfrm>
              <a:off x="4495378" y="2109571"/>
              <a:ext cx="0" cy="272100"/>
            </a:xfrm>
            <a:prstGeom prst="straightConnector1">
              <a:avLst/>
            </a:prstGeom>
            <a:noFill/>
            <a:ln w="9525" cap="flat" cmpd="sng">
              <a:solidFill>
                <a:schemeClr val="dk2"/>
              </a:solidFill>
              <a:prstDash val="solid"/>
              <a:round/>
              <a:headEnd type="none" w="med" len="med"/>
              <a:tailEnd type="triangle" w="med" len="med"/>
            </a:ln>
          </p:spPr>
        </p:cxnSp>
        <p:cxnSp>
          <p:nvCxnSpPr>
            <p:cNvPr id="161" name="Google Shape;161;p16"/>
            <p:cNvCxnSpPr/>
            <p:nvPr/>
          </p:nvCxnSpPr>
          <p:spPr>
            <a:xfrm>
              <a:off x="4562925" y="2101181"/>
              <a:ext cx="0" cy="272100"/>
            </a:xfrm>
            <a:prstGeom prst="straightConnector1">
              <a:avLst/>
            </a:prstGeom>
            <a:noFill/>
            <a:ln w="9525" cap="flat" cmpd="sng">
              <a:solidFill>
                <a:schemeClr val="dk2"/>
              </a:solidFill>
              <a:prstDash val="solid"/>
              <a:round/>
              <a:headEnd type="triangle" w="med" len="med"/>
              <a:tailEnd type="none" w="med" len="med"/>
            </a:ln>
          </p:spPr>
        </p:cxnSp>
      </p:grpSp>
      <p:grpSp>
        <p:nvGrpSpPr>
          <p:cNvPr id="162" name="Google Shape;162;p16"/>
          <p:cNvGrpSpPr/>
          <p:nvPr/>
        </p:nvGrpSpPr>
        <p:grpSpPr>
          <a:xfrm>
            <a:off x="4496869" y="2822006"/>
            <a:ext cx="67547" cy="280491"/>
            <a:chOff x="4495378" y="2101181"/>
            <a:chExt cx="67547" cy="280491"/>
          </a:xfrm>
        </p:grpSpPr>
        <p:cxnSp>
          <p:nvCxnSpPr>
            <p:cNvPr id="163" name="Google Shape;163;p16"/>
            <p:cNvCxnSpPr/>
            <p:nvPr/>
          </p:nvCxnSpPr>
          <p:spPr>
            <a:xfrm>
              <a:off x="4495378" y="2109571"/>
              <a:ext cx="0" cy="272100"/>
            </a:xfrm>
            <a:prstGeom prst="straightConnector1">
              <a:avLst/>
            </a:prstGeom>
            <a:noFill/>
            <a:ln w="9525" cap="flat" cmpd="sng">
              <a:solidFill>
                <a:schemeClr val="dk2"/>
              </a:solidFill>
              <a:prstDash val="solid"/>
              <a:round/>
              <a:headEnd type="none" w="med" len="med"/>
              <a:tailEnd type="triangle" w="med" len="med"/>
            </a:ln>
          </p:spPr>
        </p:cxnSp>
        <p:cxnSp>
          <p:nvCxnSpPr>
            <p:cNvPr id="164" name="Google Shape;164;p16"/>
            <p:cNvCxnSpPr/>
            <p:nvPr/>
          </p:nvCxnSpPr>
          <p:spPr>
            <a:xfrm>
              <a:off x="4562925" y="2101181"/>
              <a:ext cx="0" cy="272100"/>
            </a:xfrm>
            <a:prstGeom prst="straightConnector1">
              <a:avLst/>
            </a:prstGeom>
            <a:noFill/>
            <a:ln w="9525" cap="flat" cmpd="sng">
              <a:solidFill>
                <a:schemeClr val="dk2"/>
              </a:solidFill>
              <a:prstDash val="solid"/>
              <a:round/>
              <a:headEnd type="triangle" w="med" len="med"/>
              <a:tailEnd type="none" w="med" len="med"/>
            </a:ln>
          </p:spPr>
        </p:cxnSp>
      </p:grpSp>
      <p:grpSp>
        <p:nvGrpSpPr>
          <p:cNvPr id="165" name="Google Shape;165;p16"/>
          <p:cNvGrpSpPr/>
          <p:nvPr/>
        </p:nvGrpSpPr>
        <p:grpSpPr>
          <a:xfrm rot="3257007" flipH="1">
            <a:off x="5011448" y="1979514"/>
            <a:ext cx="72687" cy="738098"/>
            <a:chOff x="4495378" y="2101181"/>
            <a:chExt cx="67547" cy="280491"/>
          </a:xfrm>
        </p:grpSpPr>
        <p:cxnSp>
          <p:nvCxnSpPr>
            <p:cNvPr id="166" name="Google Shape;166;p16"/>
            <p:cNvCxnSpPr/>
            <p:nvPr/>
          </p:nvCxnSpPr>
          <p:spPr>
            <a:xfrm>
              <a:off x="4495378" y="2109571"/>
              <a:ext cx="0" cy="272100"/>
            </a:xfrm>
            <a:prstGeom prst="straightConnector1">
              <a:avLst/>
            </a:prstGeom>
            <a:noFill/>
            <a:ln w="9525" cap="flat" cmpd="sng">
              <a:solidFill>
                <a:schemeClr val="dk2"/>
              </a:solidFill>
              <a:prstDash val="solid"/>
              <a:round/>
              <a:headEnd type="none" w="med" len="med"/>
              <a:tailEnd type="triangle" w="med" len="med"/>
            </a:ln>
          </p:spPr>
        </p:cxnSp>
        <p:cxnSp>
          <p:nvCxnSpPr>
            <p:cNvPr id="167" name="Google Shape;167;p16"/>
            <p:cNvCxnSpPr/>
            <p:nvPr/>
          </p:nvCxnSpPr>
          <p:spPr>
            <a:xfrm>
              <a:off x="4562925" y="2101181"/>
              <a:ext cx="0" cy="272100"/>
            </a:xfrm>
            <a:prstGeom prst="straightConnector1">
              <a:avLst/>
            </a:prstGeom>
            <a:noFill/>
            <a:ln w="9525" cap="flat" cmpd="sng">
              <a:solidFill>
                <a:schemeClr val="dk2"/>
              </a:solidFill>
              <a:prstDash val="solid"/>
              <a:round/>
              <a:headEnd type="triangle" w="med" len="med"/>
              <a:tailEnd type="none" w="med" len="med"/>
            </a:ln>
          </p:spPr>
        </p:cxnSp>
      </p:grpSp>
      <p:grpSp>
        <p:nvGrpSpPr>
          <p:cNvPr id="168" name="Google Shape;168;p16"/>
          <p:cNvGrpSpPr/>
          <p:nvPr/>
        </p:nvGrpSpPr>
        <p:grpSpPr>
          <a:xfrm rot="7542993">
            <a:off x="3974148" y="1976273"/>
            <a:ext cx="72687" cy="738098"/>
            <a:chOff x="4495378" y="2101181"/>
            <a:chExt cx="67547" cy="280491"/>
          </a:xfrm>
        </p:grpSpPr>
        <p:cxnSp>
          <p:nvCxnSpPr>
            <p:cNvPr id="169" name="Google Shape;169;p16"/>
            <p:cNvCxnSpPr/>
            <p:nvPr/>
          </p:nvCxnSpPr>
          <p:spPr>
            <a:xfrm>
              <a:off x="4495378" y="2109571"/>
              <a:ext cx="0" cy="272100"/>
            </a:xfrm>
            <a:prstGeom prst="straightConnector1">
              <a:avLst/>
            </a:prstGeom>
            <a:noFill/>
            <a:ln w="9525" cap="flat" cmpd="sng">
              <a:solidFill>
                <a:schemeClr val="dk2"/>
              </a:solidFill>
              <a:prstDash val="solid"/>
              <a:round/>
              <a:headEnd type="none" w="med" len="med"/>
              <a:tailEnd type="triangle" w="med" len="med"/>
            </a:ln>
          </p:spPr>
        </p:cxnSp>
        <p:cxnSp>
          <p:nvCxnSpPr>
            <p:cNvPr id="170" name="Google Shape;170;p16"/>
            <p:cNvCxnSpPr/>
            <p:nvPr/>
          </p:nvCxnSpPr>
          <p:spPr>
            <a:xfrm>
              <a:off x="4562925" y="2101181"/>
              <a:ext cx="0" cy="272100"/>
            </a:xfrm>
            <a:prstGeom prst="straightConnector1">
              <a:avLst/>
            </a:prstGeom>
            <a:noFill/>
            <a:ln w="9525" cap="flat" cmpd="sng">
              <a:solidFill>
                <a:schemeClr val="dk2"/>
              </a:solidFill>
              <a:prstDash val="solid"/>
              <a:round/>
              <a:headEnd type="triangle" w="med" len="med"/>
              <a:tailEnd type="none" w="med" len="med"/>
            </a:ln>
          </p:spPr>
        </p:cxnSp>
      </p:grpSp>
      <p:pic>
        <p:nvPicPr>
          <p:cNvPr id="70" name="Google Shape;301;p21"/>
          <p:cNvPicPr preferRelativeResize="0"/>
          <p:nvPr/>
        </p:nvPicPr>
        <p:blipFill rotWithShape="1">
          <a:blip r:embed="rId16">
            <a:alphaModFix/>
          </a:blip>
          <a:srcRect l="999" r="1009"/>
          <a:stretch/>
        </p:blipFill>
        <p:spPr>
          <a:xfrm>
            <a:off x="8014307" y="80357"/>
            <a:ext cx="433894" cy="438036"/>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8"/>
          <p:cNvSpPr/>
          <p:nvPr/>
        </p:nvSpPr>
        <p:spPr>
          <a:xfrm>
            <a:off x="19574" y="1782055"/>
            <a:ext cx="5385300" cy="1504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1200"/>
              </a:spcBef>
              <a:spcAft>
                <a:spcPts val="0"/>
              </a:spcAft>
              <a:buClr>
                <a:srgbClr val="000000"/>
              </a:buClr>
              <a:buSzPts val="1400"/>
              <a:buFont typeface="Arial"/>
              <a:buNone/>
            </a:pPr>
            <a:r>
              <a:rPr lang="it" sz="1400" b="1" i="0" u="none" strike="noStrike" cap="none" dirty="0">
                <a:solidFill>
                  <a:srgbClr val="C00000"/>
                </a:solidFill>
                <a:latin typeface="Verdana"/>
                <a:ea typeface="Verdana"/>
                <a:cs typeface="Verdana"/>
                <a:sym typeface="Verdana"/>
              </a:rPr>
              <a:t>Visualization/Exploration</a:t>
            </a:r>
            <a:r>
              <a:rPr lang="it" sz="1400" b="1" i="0" u="none" strike="noStrike" cap="none" dirty="0">
                <a:solidFill>
                  <a:schemeClr val="dk2"/>
                </a:solidFill>
                <a:latin typeface="Verdana"/>
                <a:ea typeface="Verdana"/>
                <a:cs typeface="Verdana"/>
                <a:sym typeface="Verdana"/>
              </a:rPr>
              <a:t> </a:t>
            </a:r>
            <a:endParaRPr sz="1400" b="0" i="0" u="none" strike="noStrike" cap="none" dirty="0">
              <a:solidFill>
                <a:srgbClr val="31538F"/>
              </a:solidFill>
              <a:latin typeface="Arial"/>
              <a:ea typeface="Arial"/>
              <a:cs typeface="Arial"/>
              <a:sym typeface="Arial"/>
            </a:endParaRPr>
          </a:p>
          <a:p>
            <a:pPr marL="457200" marR="0" lvl="0" indent="-304800" algn="l" rtl="0">
              <a:lnSpc>
                <a:spcPct val="100000"/>
              </a:lnSpc>
              <a:spcBef>
                <a:spcPts val="600"/>
              </a:spcBef>
              <a:spcAft>
                <a:spcPts val="0"/>
              </a:spcAft>
              <a:buClr>
                <a:srgbClr val="595959"/>
              </a:buClr>
              <a:buSzPts val="1200"/>
              <a:buFont typeface="Arial"/>
              <a:buChar char="✓"/>
            </a:pPr>
            <a:r>
              <a:rPr lang="it" sz="1200" b="1" i="0" u="none" strike="noStrike" cap="none" dirty="0">
                <a:solidFill>
                  <a:srgbClr val="31538F"/>
                </a:solidFill>
                <a:latin typeface="Verdana"/>
                <a:ea typeface="Verdana"/>
                <a:cs typeface="Verdana"/>
                <a:sym typeface="Verdana"/>
              </a:rPr>
              <a:t>series of plots </a:t>
            </a:r>
            <a:r>
              <a:rPr lang="it" sz="1200" b="0" i="0" u="none" strike="noStrike" cap="none" dirty="0">
                <a:solidFill>
                  <a:srgbClr val="595959"/>
                </a:solidFill>
                <a:latin typeface="Verdana"/>
                <a:ea typeface="Verdana"/>
                <a:cs typeface="Verdana"/>
                <a:sym typeface="Verdana"/>
              </a:rPr>
              <a:t>on user selected parameters/data products and ranges</a:t>
            </a:r>
            <a:endParaRPr sz="1300" b="0" i="0" u="none" strike="noStrike" cap="none" dirty="0">
              <a:solidFill>
                <a:srgbClr val="000000"/>
              </a:solidFill>
              <a:latin typeface="Arial"/>
              <a:ea typeface="Arial"/>
              <a:cs typeface="Arial"/>
              <a:sym typeface="Arial"/>
            </a:endParaRPr>
          </a:p>
          <a:p>
            <a:pPr marL="457200" marR="0" lvl="0" indent="-304800" algn="l" rtl="0">
              <a:lnSpc>
                <a:spcPct val="100000"/>
              </a:lnSpc>
              <a:spcBef>
                <a:spcPts val="1000"/>
              </a:spcBef>
              <a:spcAft>
                <a:spcPts val="0"/>
              </a:spcAft>
              <a:buClr>
                <a:srgbClr val="595959"/>
              </a:buClr>
              <a:buSzPts val="1200"/>
              <a:buFont typeface="Arial"/>
              <a:buChar char="✓"/>
            </a:pPr>
            <a:r>
              <a:rPr lang="it" sz="1200" b="1" i="0" u="none" strike="noStrike" cap="none" dirty="0">
                <a:solidFill>
                  <a:srgbClr val="31538F"/>
                </a:solidFill>
                <a:latin typeface="Verdana"/>
                <a:ea typeface="Verdana"/>
                <a:cs typeface="Verdana"/>
                <a:sym typeface="Verdana"/>
              </a:rPr>
              <a:t>pre-generated histograms </a:t>
            </a:r>
            <a:r>
              <a:rPr lang="it" sz="1200" b="0" i="0" u="none" strike="noStrike" cap="none" dirty="0">
                <a:solidFill>
                  <a:srgbClr val="595959"/>
                </a:solidFill>
                <a:latin typeface="Verdana"/>
                <a:ea typeface="Verdana"/>
                <a:cs typeface="Verdana"/>
                <a:sym typeface="Verdana"/>
              </a:rPr>
              <a:t>stored into remote archives</a:t>
            </a:r>
            <a:endParaRPr sz="1200" b="0" i="0" u="none" strike="noStrike" cap="none" dirty="0">
              <a:solidFill>
                <a:srgbClr val="595959"/>
              </a:solidFill>
              <a:latin typeface="Verdana"/>
              <a:ea typeface="Verdana"/>
              <a:cs typeface="Verdana"/>
              <a:sym typeface="Verdana"/>
            </a:endParaRPr>
          </a:p>
          <a:p>
            <a:pPr marL="457200" marR="0" lvl="0" indent="-304800" algn="l" rtl="0">
              <a:lnSpc>
                <a:spcPct val="100000"/>
              </a:lnSpc>
              <a:spcBef>
                <a:spcPts val="1000"/>
              </a:spcBef>
              <a:spcAft>
                <a:spcPts val="0"/>
              </a:spcAft>
              <a:buClr>
                <a:srgbClr val="595959"/>
              </a:buClr>
              <a:buSzPts val="1200"/>
              <a:buFont typeface="Arial"/>
              <a:buChar char="✓"/>
            </a:pPr>
            <a:r>
              <a:rPr lang="it" sz="1200" b="1" i="0" u="none" strike="noStrike" cap="none" dirty="0">
                <a:solidFill>
                  <a:srgbClr val="31538F"/>
                </a:solidFill>
                <a:latin typeface="Verdana"/>
                <a:ea typeface="Verdana"/>
                <a:cs typeface="Verdana"/>
                <a:sym typeface="Verdana"/>
              </a:rPr>
              <a:t>observed images</a:t>
            </a:r>
            <a:r>
              <a:rPr lang="it" sz="1200" b="0" i="0" u="none" strike="noStrike" cap="none" dirty="0">
                <a:solidFill>
                  <a:srgbClr val="595959"/>
                </a:solidFill>
                <a:latin typeface="Verdana"/>
                <a:ea typeface="Verdana"/>
                <a:cs typeface="Verdana"/>
                <a:sym typeface="Verdana"/>
              </a:rPr>
              <a:t> (static view, dynamic windowing, statistical characterization)</a:t>
            </a:r>
            <a:endParaRPr sz="1200" b="0" i="0" u="none" strike="noStrike" cap="none" dirty="0">
              <a:solidFill>
                <a:srgbClr val="595959"/>
              </a:solidFill>
              <a:latin typeface="Verdana"/>
              <a:ea typeface="Verdana"/>
              <a:cs typeface="Verdana"/>
              <a:sym typeface="Verdana"/>
            </a:endParaRPr>
          </a:p>
          <a:p>
            <a:pPr marL="457200" marR="0" lvl="0" indent="0" algn="l" rtl="0">
              <a:lnSpc>
                <a:spcPct val="100000"/>
              </a:lnSpc>
              <a:spcBef>
                <a:spcPts val="1200"/>
              </a:spcBef>
              <a:spcAft>
                <a:spcPts val="0"/>
              </a:spcAft>
              <a:buClr>
                <a:srgbClr val="000000"/>
              </a:buClr>
              <a:buSzPts val="1200"/>
              <a:buFont typeface="Arial"/>
              <a:buNone/>
            </a:pPr>
            <a:endParaRPr sz="1200" b="0" i="0" u="none" strike="noStrike" cap="none" dirty="0">
              <a:solidFill>
                <a:srgbClr val="595959"/>
              </a:solidFill>
              <a:latin typeface="Verdana"/>
              <a:ea typeface="Verdana"/>
              <a:cs typeface="Verdana"/>
              <a:sym typeface="Verdana"/>
            </a:endParaRPr>
          </a:p>
          <a:p>
            <a:pPr marL="0" marR="0" lvl="0" indent="0" algn="l" rtl="0">
              <a:lnSpc>
                <a:spcPct val="100000"/>
              </a:lnSpc>
              <a:spcBef>
                <a:spcPts val="600"/>
              </a:spcBef>
              <a:spcAft>
                <a:spcPts val="0"/>
              </a:spcAft>
              <a:buClr>
                <a:srgbClr val="000000"/>
              </a:buClr>
              <a:buSzPts val="1200"/>
              <a:buFont typeface="Arial"/>
              <a:buNone/>
            </a:pPr>
            <a:endParaRPr sz="1200" b="0" i="0" u="none" strike="noStrike" cap="none" dirty="0">
              <a:solidFill>
                <a:srgbClr val="595959"/>
              </a:solidFill>
              <a:latin typeface="Verdana"/>
              <a:ea typeface="Verdana"/>
              <a:cs typeface="Verdana"/>
              <a:sym typeface="Verdana"/>
            </a:endParaRPr>
          </a:p>
        </p:txBody>
      </p:sp>
      <p:pic>
        <p:nvPicPr>
          <p:cNvPr id="190" name="Google Shape;190;p18"/>
          <p:cNvPicPr preferRelativeResize="0"/>
          <p:nvPr/>
        </p:nvPicPr>
        <p:blipFill rotWithShape="1">
          <a:blip r:embed="rId3">
            <a:alphaModFix/>
          </a:blip>
          <a:srcRect/>
          <a:stretch/>
        </p:blipFill>
        <p:spPr>
          <a:xfrm>
            <a:off x="8582583" y="83825"/>
            <a:ext cx="438166" cy="431100"/>
          </a:xfrm>
          <a:prstGeom prst="rect">
            <a:avLst/>
          </a:prstGeom>
          <a:noFill/>
          <a:ln>
            <a:noFill/>
          </a:ln>
        </p:spPr>
      </p:pic>
      <p:sp>
        <p:nvSpPr>
          <p:cNvPr id="191" name="Google Shape;191;p18"/>
          <p:cNvSpPr txBox="1">
            <a:spLocks noGrp="1"/>
          </p:cNvSpPr>
          <p:nvPr>
            <p:ph type="title"/>
          </p:nvPr>
        </p:nvSpPr>
        <p:spPr>
          <a:xfrm>
            <a:off x="143400" y="28175"/>
            <a:ext cx="5999100" cy="595800"/>
          </a:xfrm>
          <a:prstGeom prst="rect">
            <a:avLst/>
          </a:prstGeom>
          <a:noFill/>
          <a:ln>
            <a:noFill/>
          </a:ln>
        </p:spPr>
        <p:txBody>
          <a:bodyPr spcFirstLastPara="1" wrap="square" lIns="0" tIns="0" rIns="0" bIns="0" anchor="ctr" anchorCtr="0">
            <a:noAutofit/>
          </a:bodyPr>
          <a:lstStyle/>
          <a:p>
            <a:pPr marL="0" lvl="0" indent="0" algn="l" rtl="0">
              <a:lnSpc>
                <a:spcPct val="71428"/>
              </a:lnSpc>
              <a:spcBef>
                <a:spcPts val="0"/>
              </a:spcBef>
              <a:spcAft>
                <a:spcPts val="0"/>
              </a:spcAft>
              <a:buSzPts val="2800"/>
              <a:buNone/>
            </a:pPr>
            <a:r>
              <a:rPr lang="it" sz="2500" b="1" dirty="0">
                <a:solidFill>
                  <a:srgbClr val="31538F"/>
                </a:solidFill>
              </a:rPr>
              <a:t>AIDA - Main Features</a:t>
            </a:r>
            <a:endParaRPr sz="2500" b="1" i="1" dirty="0">
              <a:solidFill>
                <a:srgbClr val="31538F"/>
              </a:solidFill>
              <a:latin typeface="Arial"/>
              <a:ea typeface="Arial"/>
              <a:cs typeface="Arial"/>
              <a:sym typeface="Arial"/>
            </a:endParaRPr>
          </a:p>
        </p:txBody>
      </p:sp>
      <p:pic>
        <p:nvPicPr>
          <p:cNvPr id="192" name="Google Shape;192;p18"/>
          <p:cNvPicPr preferRelativeResize="0"/>
          <p:nvPr/>
        </p:nvPicPr>
        <p:blipFill rotWithShape="1">
          <a:blip r:embed="rId4">
            <a:alphaModFix/>
          </a:blip>
          <a:srcRect/>
          <a:stretch/>
        </p:blipFill>
        <p:spPr>
          <a:xfrm>
            <a:off x="7074924" y="1582772"/>
            <a:ext cx="1828492" cy="1143524"/>
          </a:xfrm>
          <a:prstGeom prst="rect">
            <a:avLst/>
          </a:prstGeom>
          <a:noFill/>
          <a:ln>
            <a:noFill/>
          </a:ln>
          <a:effectLst>
            <a:outerShdw blurRad="57150" dist="19050" dir="5400000" algn="bl" rotWithShape="0">
              <a:srgbClr val="000000">
                <a:alpha val="50000"/>
              </a:srgbClr>
            </a:outerShdw>
          </a:effectLst>
        </p:spPr>
      </p:pic>
      <p:pic>
        <p:nvPicPr>
          <p:cNvPr id="193" name="Google Shape;193;p18"/>
          <p:cNvPicPr preferRelativeResize="0"/>
          <p:nvPr/>
        </p:nvPicPr>
        <p:blipFill rotWithShape="1">
          <a:blip r:embed="rId5">
            <a:alphaModFix/>
          </a:blip>
          <a:srcRect l="1737" t="8349" r="7756"/>
          <a:stretch/>
        </p:blipFill>
        <p:spPr>
          <a:xfrm>
            <a:off x="5310500" y="2608960"/>
            <a:ext cx="1654798" cy="878874"/>
          </a:xfrm>
          <a:prstGeom prst="rect">
            <a:avLst/>
          </a:prstGeom>
          <a:noFill/>
          <a:ln>
            <a:noFill/>
          </a:ln>
          <a:effectLst>
            <a:outerShdw blurRad="57150" dist="19050" dir="5400000" algn="bl" rotWithShape="0">
              <a:srgbClr val="000000">
                <a:alpha val="50000"/>
              </a:srgbClr>
            </a:outerShdw>
          </a:effectLst>
        </p:spPr>
      </p:pic>
      <p:pic>
        <p:nvPicPr>
          <p:cNvPr id="194" name="Google Shape;194;p18"/>
          <p:cNvPicPr preferRelativeResize="0"/>
          <p:nvPr/>
        </p:nvPicPr>
        <p:blipFill rotWithShape="1">
          <a:blip r:embed="rId6">
            <a:alphaModFix/>
          </a:blip>
          <a:srcRect/>
          <a:stretch/>
        </p:blipFill>
        <p:spPr>
          <a:xfrm>
            <a:off x="7074925" y="2842657"/>
            <a:ext cx="1828499" cy="670024"/>
          </a:xfrm>
          <a:prstGeom prst="rect">
            <a:avLst/>
          </a:prstGeom>
          <a:noFill/>
          <a:ln w="9525" cap="flat" cmpd="sng">
            <a:solidFill>
              <a:srgbClr val="999999"/>
            </a:solidFill>
            <a:prstDash val="solid"/>
            <a:round/>
            <a:headEnd type="none" w="sm" len="sm"/>
            <a:tailEnd type="none" w="sm" len="sm"/>
          </a:ln>
          <a:effectLst>
            <a:outerShdw blurRad="57150" dist="19050" dir="5400000" algn="bl" rotWithShape="0">
              <a:srgbClr val="000000">
                <a:alpha val="50000"/>
              </a:srgbClr>
            </a:outerShdw>
          </a:effectLst>
        </p:spPr>
      </p:pic>
      <p:pic>
        <p:nvPicPr>
          <p:cNvPr id="195" name="Google Shape;195;p18"/>
          <p:cNvPicPr preferRelativeResize="0"/>
          <p:nvPr/>
        </p:nvPicPr>
        <p:blipFill rotWithShape="1">
          <a:blip r:embed="rId7">
            <a:alphaModFix/>
          </a:blip>
          <a:srcRect t="13684" r="49596" b="21367"/>
          <a:stretch/>
        </p:blipFill>
        <p:spPr>
          <a:xfrm>
            <a:off x="3428625" y="3705363"/>
            <a:ext cx="1524726" cy="1260724"/>
          </a:xfrm>
          <a:prstGeom prst="rect">
            <a:avLst/>
          </a:prstGeom>
          <a:noFill/>
          <a:ln w="9525" cap="flat" cmpd="sng">
            <a:solidFill>
              <a:srgbClr val="999999"/>
            </a:solidFill>
            <a:prstDash val="solid"/>
            <a:round/>
            <a:headEnd type="none" w="sm" len="sm"/>
            <a:tailEnd type="none" w="sm" len="sm"/>
          </a:ln>
        </p:spPr>
      </p:pic>
      <p:grpSp>
        <p:nvGrpSpPr>
          <p:cNvPr id="196" name="Google Shape;196;p18"/>
          <p:cNvGrpSpPr/>
          <p:nvPr/>
        </p:nvGrpSpPr>
        <p:grpSpPr>
          <a:xfrm>
            <a:off x="143427" y="617279"/>
            <a:ext cx="1432054" cy="1143523"/>
            <a:chOff x="1955875" y="1979350"/>
            <a:chExt cx="2857250" cy="2501692"/>
          </a:xfrm>
        </p:grpSpPr>
        <p:pic>
          <p:nvPicPr>
            <p:cNvPr id="197" name="Google Shape;197;p18"/>
            <p:cNvPicPr preferRelativeResize="0"/>
            <p:nvPr/>
          </p:nvPicPr>
          <p:blipFill rotWithShape="1">
            <a:blip r:embed="rId8">
              <a:alphaModFix/>
            </a:blip>
            <a:srcRect t="17593"/>
            <a:stretch/>
          </p:blipFill>
          <p:spPr>
            <a:xfrm>
              <a:off x="1955875" y="1979350"/>
              <a:ext cx="2857250" cy="2501692"/>
            </a:xfrm>
            <a:prstGeom prst="rect">
              <a:avLst/>
            </a:prstGeom>
            <a:noFill/>
            <a:ln w="9525" cap="flat" cmpd="sng">
              <a:solidFill>
                <a:schemeClr val="dk2"/>
              </a:solidFill>
              <a:prstDash val="solid"/>
              <a:round/>
              <a:headEnd type="none" w="sm" len="sm"/>
              <a:tailEnd type="none" w="sm" len="sm"/>
            </a:ln>
          </p:spPr>
        </p:pic>
        <p:pic>
          <p:nvPicPr>
            <p:cNvPr id="198" name="Google Shape;198;p18"/>
            <p:cNvPicPr preferRelativeResize="0"/>
            <p:nvPr/>
          </p:nvPicPr>
          <p:blipFill rotWithShape="1">
            <a:blip r:embed="rId8">
              <a:alphaModFix/>
            </a:blip>
            <a:srcRect l="37992" t="16882" b="76950"/>
            <a:stretch/>
          </p:blipFill>
          <p:spPr>
            <a:xfrm>
              <a:off x="2771675" y="1979546"/>
              <a:ext cx="1834100" cy="187200"/>
            </a:xfrm>
            <a:prstGeom prst="rect">
              <a:avLst/>
            </a:prstGeom>
            <a:noFill/>
            <a:ln>
              <a:noFill/>
            </a:ln>
          </p:spPr>
        </p:pic>
        <p:sp>
          <p:nvSpPr>
            <p:cNvPr id="199" name="Google Shape;199;p18"/>
            <p:cNvSpPr/>
            <p:nvPr/>
          </p:nvSpPr>
          <p:spPr>
            <a:xfrm>
              <a:off x="2013875" y="1979350"/>
              <a:ext cx="757800" cy="178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0" name="Google Shape;200;p18"/>
          <p:cNvSpPr/>
          <p:nvPr/>
        </p:nvSpPr>
        <p:spPr>
          <a:xfrm>
            <a:off x="1420092" y="463629"/>
            <a:ext cx="7723800" cy="1319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1200"/>
              </a:spcBef>
              <a:spcAft>
                <a:spcPts val="0"/>
              </a:spcAft>
              <a:buClr>
                <a:srgbClr val="000000"/>
              </a:buClr>
              <a:buSzPts val="1400"/>
              <a:buFont typeface="Arial"/>
              <a:buNone/>
            </a:pPr>
            <a:r>
              <a:rPr lang="it" sz="1400" b="1" i="0" u="none" strike="noStrike" cap="none" dirty="0">
                <a:solidFill>
                  <a:srgbClr val="C00000"/>
                </a:solidFill>
                <a:latin typeface="Verdana"/>
                <a:ea typeface="Verdana"/>
                <a:cs typeface="Verdana"/>
                <a:sym typeface="Verdana"/>
              </a:rPr>
              <a:t>Instrument monitoring, report generation and delivery</a:t>
            </a:r>
            <a:endParaRPr sz="1400" b="0" i="0" u="none" strike="noStrike" cap="none" dirty="0">
              <a:solidFill>
                <a:srgbClr val="C00000"/>
              </a:solidFill>
              <a:latin typeface="Arial"/>
              <a:ea typeface="Arial"/>
              <a:cs typeface="Arial"/>
              <a:sym typeface="Arial"/>
            </a:endParaRPr>
          </a:p>
          <a:p>
            <a:pPr marL="360362" marR="0" lvl="0" indent="-207962" algn="l" rtl="0">
              <a:lnSpc>
                <a:spcPct val="100000"/>
              </a:lnSpc>
              <a:spcBef>
                <a:spcPts val="600"/>
              </a:spcBef>
              <a:spcAft>
                <a:spcPts val="0"/>
              </a:spcAft>
              <a:buClr>
                <a:srgbClr val="595959"/>
              </a:buClr>
              <a:buSzPts val="1200"/>
              <a:buFont typeface="Arial"/>
              <a:buChar char="✓"/>
            </a:pPr>
            <a:r>
              <a:rPr lang="it" sz="1200" b="1" i="0" u="none" strike="noStrike" cap="none" dirty="0">
                <a:solidFill>
                  <a:srgbClr val="31538F"/>
                </a:solidFill>
                <a:latin typeface="Verdana"/>
                <a:ea typeface="Verdana"/>
                <a:cs typeface="Verdana"/>
                <a:sym typeface="Verdana"/>
              </a:rPr>
              <a:t>periodic report </a:t>
            </a:r>
            <a:r>
              <a:rPr lang="it" sz="1200" b="0" i="0" u="none" strike="noStrike" cap="none" dirty="0">
                <a:solidFill>
                  <a:srgbClr val="595959"/>
                </a:solidFill>
                <a:latin typeface="Verdana"/>
                <a:ea typeface="Verdana"/>
                <a:cs typeface="Verdana"/>
                <a:sym typeface="Verdana"/>
              </a:rPr>
              <a:t>generation on a user-defined parameters list and delivery to remote archive</a:t>
            </a:r>
            <a:endParaRPr sz="1400" b="0" i="0" u="none" strike="noStrike" cap="none" dirty="0">
              <a:solidFill>
                <a:srgbClr val="000000"/>
              </a:solidFill>
              <a:latin typeface="Arial"/>
              <a:ea typeface="Arial"/>
              <a:cs typeface="Arial"/>
              <a:sym typeface="Arial"/>
            </a:endParaRPr>
          </a:p>
          <a:p>
            <a:pPr marL="360362" marR="0" lvl="0" indent="-207962" algn="l" rtl="0">
              <a:lnSpc>
                <a:spcPct val="100000"/>
              </a:lnSpc>
              <a:spcBef>
                <a:spcPts val="1000"/>
              </a:spcBef>
              <a:spcAft>
                <a:spcPts val="0"/>
              </a:spcAft>
              <a:buClr>
                <a:srgbClr val="595959"/>
              </a:buClr>
              <a:buSzPts val="1200"/>
              <a:buFont typeface="Arial"/>
              <a:buChar char="✓"/>
            </a:pPr>
            <a:r>
              <a:rPr lang="it" sz="1200" b="1" i="0" u="none" strike="noStrike" cap="none" dirty="0">
                <a:solidFill>
                  <a:srgbClr val="31538F"/>
                </a:solidFill>
                <a:latin typeface="Verdana"/>
                <a:ea typeface="Verdana"/>
                <a:cs typeface="Verdana"/>
                <a:sym typeface="Verdana"/>
              </a:rPr>
              <a:t>on demand customised report</a:t>
            </a:r>
            <a:r>
              <a:rPr lang="it" sz="1200" b="0" i="0" u="none" strike="noStrike" cap="none" dirty="0">
                <a:solidFill>
                  <a:srgbClr val="595959"/>
                </a:solidFill>
                <a:latin typeface="Verdana"/>
                <a:ea typeface="Verdana"/>
                <a:cs typeface="Verdana"/>
                <a:sym typeface="Verdana"/>
              </a:rPr>
              <a:t> generation on a user selected parameter list, locally stored</a:t>
            </a:r>
            <a:endParaRPr sz="1200" b="0" i="0" u="none" strike="noStrike" cap="none" dirty="0">
              <a:solidFill>
                <a:srgbClr val="595959"/>
              </a:solidFill>
              <a:latin typeface="Verdana"/>
              <a:ea typeface="Verdana"/>
              <a:cs typeface="Verdana"/>
              <a:sym typeface="Verdana"/>
            </a:endParaRPr>
          </a:p>
          <a:p>
            <a:pPr marL="0" marR="0" lvl="0" indent="0" algn="l" rtl="0">
              <a:lnSpc>
                <a:spcPct val="100000"/>
              </a:lnSpc>
              <a:spcBef>
                <a:spcPts val="1000"/>
              </a:spcBef>
              <a:spcAft>
                <a:spcPts val="0"/>
              </a:spcAft>
              <a:buClr>
                <a:srgbClr val="000000"/>
              </a:buClr>
              <a:buSzPts val="1200"/>
              <a:buFont typeface="Arial"/>
              <a:buNone/>
            </a:pPr>
            <a:endParaRPr sz="1200" b="0" i="0" u="none" strike="noStrike" cap="none" dirty="0">
              <a:solidFill>
                <a:srgbClr val="595959"/>
              </a:solidFill>
              <a:latin typeface="Verdana"/>
              <a:ea typeface="Verdana"/>
              <a:cs typeface="Verdana"/>
              <a:sym typeface="Verdana"/>
            </a:endParaRPr>
          </a:p>
        </p:txBody>
      </p:sp>
      <p:sp>
        <p:nvSpPr>
          <p:cNvPr id="201" name="Google Shape;201;p18"/>
          <p:cNvSpPr txBox="1"/>
          <p:nvPr/>
        </p:nvSpPr>
        <p:spPr>
          <a:xfrm>
            <a:off x="5039833" y="3523307"/>
            <a:ext cx="2858700" cy="1031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1200"/>
              </a:spcBef>
              <a:spcAft>
                <a:spcPts val="0"/>
              </a:spcAft>
              <a:buClr>
                <a:srgbClr val="000000"/>
              </a:buClr>
              <a:buSzPts val="1400"/>
              <a:buFont typeface="Arial"/>
              <a:buNone/>
            </a:pPr>
            <a:r>
              <a:rPr lang="it" sz="1400" b="1" i="0" u="none" strike="noStrike" cap="none" dirty="0">
                <a:solidFill>
                  <a:srgbClr val="C00000"/>
                </a:solidFill>
                <a:latin typeface="Verdana"/>
                <a:ea typeface="Verdana"/>
                <a:cs typeface="Verdana"/>
                <a:sym typeface="Verdana"/>
              </a:rPr>
              <a:t>Machine Learning</a:t>
            </a:r>
            <a:endParaRPr sz="1400" b="0" i="0" u="none" strike="noStrike" cap="none" dirty="0">
              <a:solidFill>
                <a:srgbClr val="C00000"/>
              </a:solidFill>
              <a:latin typeface="Arial"/>
              <a:ea typeface="Arial"/>
              <a:cs typeface="Arial"/>
              <a:sym typeface="Arial"/>
            </a:endParaRPr>
          </a:p>
          <a:p>
            <a:pPr marL="457200" marR="0" lvl="0" indent="-304800" algn="l" rtl="0">
              <a:lnSpc>
                <a:spcPct val="100000"/>
              </a:lnSpc>
              <a:spcBef>
                <a:spcPts val="600"/>
              </a:spcBef>
              <a:spcAft>
                <a:spcPts val="0"/>
              </a:spcAft>
              <a:buClr>
                <a:schemeClr val="dk2"/>
              </a:buClr>
              <a:buSzPts val="1200"/>
              <a:buFont typeface="Arial"/>
              <a:buChar char="✓"/>
            </a:pPr>
            <a:r>
              <a:rPr lang="it" sz="1200" b="1" i="0" u="none" strike="noStrike" cap="none" dirty="0">
                <a:solidFill>
                  <a:srgbClr val="31538F"/>
                </a:solidFill>
                <a:latin typeface="Verdana"/>
                <a:ea typeface="Verdana"/>
                <a:cs typeface="Verdana"/>
                <a:sym typeface="Verdana"/>
              </a:rPr>
              <a:t>Regression/classification</a:t>
            </a:r>
            <a:r>
              <a:rPr lang="it" sz="1200" b="0" i="0" u="none" strike="noStrike" cap="none" dirty="0">
                <a:solidFill>
                  <a:schemeClr val="dk2"/>
                </a:solidFill>
                <a:latin typeface="Verdana"/>
                <a:ea typeface="Verdana"/>
                <a:cs typeface="Verdana"/>
                <a:sym typeface="Verdana"/>
              </a:rPr>
              <a:t> experiments on available data</a:t>
            </a:r>
            <a:endParaRPr sz="1400" b="0" i="0" u="none" strike="noStrike" cap="none" dirty="0">
              <a:solidFill>
                <a:srgbClr val="000000"/>
              </a:solidFill>
              <a:latin typeface="Arial"/>
              <a:ea typeface="Arial"/>
              <a:cs typeface="Arial"/>
              <a:sym typeface="Arial"/>
            </a:endParaRPr>
          </a:p>
        </p:txBody>
      </p:sp>
      <p:sp>
        <p:nvSpPr>
          <p:cNvPr id="202" name="Google Shape;202;p18"/>
          <p:cNvSpPr txBox="1"/>
          <p:nvPr/>
        </p:nvSpPr>
        <p:spPr>
          <a:xfrm>
            <a:off x="19574" y="3522225"/>
            <a:ext cx="3837000" cy="1287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1200"/>
              </a:spcBef>
              <a:spcAft>
                <a:spcPts val="0"/>
              </a:spcAft>
              <a:buClr>
                <a:srgbClr val="000000"/>
              </a:buClr>
              <a:buSzPts val="1400"/>
              <a:buFont typeface="Arial"/>
              <a:buNone/>
            </a:pPr>
            <a:r>
              <a:rPr lang="it" sz="1400" b="1" i="0" u="none" strike="noStrike" cap="none" dirty="0">
                <a:solidFill>
                  <a:srgbClr val="C00000"/>
                </a:solidFill>
                <a:latin typeface="Verdana"/>
                <a:ea typeface="Verdana"/>
                <a:cs typeface="Verdana"/>
                <a:sym typeface="Verdana"/>
              </a:rPr>
              <a:t>Statistics</a:t>
            </a:r>
            <a:endParaRPr sz="1400" b="0" i="0" u="none" strike="noStrike" cap="none" dirty="0">
              <a:solidFill>
                <a:srgbClr val="C00000"/>
              </a:solidFill>
              <a:latin typeface="Arial"/>
              <a:ea typeface="Arial"/>
              <a:cs typeface="Arial"/>
              <a:sym typeface="Arial"/>
            </a:endParaRPr>
          </a:p>
          <a:p>
            <a:pPr marL="457200" marR="0" lvl="0" indent="-304800" algn="l" rtl="0">
              <a:lnSpc>
                <a:spcPct val="100000"/>
              </a:lnSpc>
              <a:spcBef>
                <a:spcPts val="600"/>
              </a:spcBef>
              <a:spcAft>
                <a:spcPts val="0"/>
              </a:spcAft>
              <a:buClr>
                <a:schemeClr val="dk2"/>
              </a:buClr>
              <a:buSzPts val="1200"/>
              <a:buFont typeface="Arial"/>
              <a:buChar char="✓"/>
            </a:pPr>
            <a:r>
              <a:rPr lang="it" sz="1200" b="1" i="0" u="none" strike="noStrike" cap="none" dirty="0">
                <a:solidFill>
                  <a:srgbClr val="31538F"/>
                </a:solidFill>
                <a:latin typeface="Verdana"/>
                <a:ea typeface="Verdana"/>
                <a:cs typeface="Verdana"/>
                <a:sym typeface="Verdana"/>
              </a:rPr>
              <a:t>standard</a:t>
            </a:r>
            <a:r>
              <a:rPr lang="it" sz="1200" b="0" i="0" u="none" strike="noStrike" cap="none" dirty="0">
                <a:solidFill>
                  <a:schemeClr val="dk2"/>
                </a:solidFill>
                <a:latin typeface="Verdana"/>
                <a:ea typeface="Verdana"/>
                <a:cs typeface="Verdana"/>
                <a:sym typeface="Verdana"/>
              </a:rPr>
              <a:t> (default) estimators </a:t>
            </a:r>
            <a:endParaRPr sz="1400" b="0" i="0" u="none" strike="noStrike" cap="none" dirty="0">
              <a:solidFill>
                <a:schemeClr val="dk1"/>
              </a:solidFill>
              <a:latin typeface="Arial"/>
              <a:ea typeface="Arial"/>
              <a:cs typeface="Arial"/>
              <a:sym typeface="Arial"/>
            </a:endParaRPr>
          </a:p>
          <a:p>
            <a:pPr marL="457200" marR="0" lvl="0" indent="-304800" algn="l" rtl="0">
              <a:lnSpc>
                <a:spcPct val="100000"/>
              </a:lnSpc>
              <a:spcBef>
                <a:spcPts val="1000"/>
              </a:spcBef>
              <a:spcAft>
                <a:spcPts val="0"/>
              </a:spcAft>
              <a:buClr>
                <a:schemeClr val="dk2"/>
              </a:buClr>
              <a:buSzPts val="1200"/>
              <a:buFont typeface="Arial"/>
              <a:buChar char="✓"/>
            </a:pPr>
            <a:r>
              <a:rPr lang="it" sz="1200" b="1" i="0" u="none" strike="noStrike" cap="none" dirty="0">
                <a:solidFill>
                  <a:srgbClr val="31538F"/>
                </a:solidFill>
                <a:latin typeface="Verdana"/>
                <a:ea typeface="Verdana"/>
                <a:cs typeface="Verdana"/>
                <a:sym typeface="Verdana"/>
              </a:rPr>
              <a:t>special</a:t>
            </a:r>
            <a:r>
              <a:rPr lang="it" sz="1200" b="0" i="0" u="none" strike="noStrike" cap="none" dirty="0">
                <a:solidFill>
                  <a:schemeClr val="dk2"/>
                </a:solidFill>
                <a:latin typeface="Verdana"/>
                <a:ea typeface="Verdana"/>
                <a:cs typeface="Verdana"/>
                <a:sym typeface="Verdana"/>
              </a:rPr>
              <a:t> estimations (tables/images)</a:t>
            </a:r>
            <a:endParaRPr sz="1200" b="0" i="0" u="none" strike="noStrike" cap="none" dirty="0">
              <a:solidFill>
                <a:schemeClr val="dk2"/>
              </a:solidFill>
              <a:latin typeface="Verdana"/>
              <a:ea typeface="Verdana"/>
              <a:cs typeface="Verdana"/>
              <a:sym typeface="Verdana"/>
            </a:endParaRPr>
          </a:p>
          <a:p>
            <a:pPr marL="457200" marR="0" lvl="0" indent="-304800" algn="l" rtl="0">
              <a:lnSpc>
                <a:spcPct val="100000"/>
              </a:lnSpc>
              <a:spcBef>
                <a:spcPts val="1000"/>
              </a:spcBef>
              <a:spcAft>
                <a:spcPts val="1000"/>
              </a:spcAft>
              <a:buClr>
                <a:schemeClr val="dk2"/>
              </a:buClr>
              <a:buSzPts val="1200"/>
              <a:buFont typeface="Verdana"/>
              <a:buChar char="✓"/>
            </a:pPr>
            <a:r>
              <a:rPr lang="it" sz="1200" b="0" i="0" u="none" strike="noStrike" cap="none" dirty="0">
                <a:solidFill>
                  <a:schemeClr val="dk2"/>
                </a:solidFill>
                <a:latin typeface="Verdana"/>
                <a:ea typeface="Verdana"/>
                <a:cs typeface="Verdana"/>
                <a:sym typeface="Verdana"/>
              </a:rPr>
              <a:t>statistical analysis on </a:t>
            </a:r>
            <a:r>
              <a:rPr lang="it" sz="1200" b="1" i="0" u="none" strike="noStrike" cap="none" dirty="0">
                <a:solidFill>
                  <a:srgbClr val="31538F"/>
                </a:solidFill>
                <a:latin typeface="Verdana"/>
                <a:ea typeface="Verdana"/>
                <a:cs typeface="Verdana"/>
                <a:sym typeface="Verdana"/>
              </a:rPr>
              <a:t>image pixels</a:t>
            </a:r>
            <a:endParaRPr sz="1400" b="1" i="0" u="none" strike="noStrike" cap="none" dirty="0">
              <a:solidFill>
                <a:srgbClr val="31538F"/>
              </a:solidFill>
              <a:latin typeface="Arial"/>
              <a:ea typeface="Arial"/>
              <a:cs typeface="Arial"/>
              <a:sym typeface="Arial"/>
            </a:endParaRPr>
          </a:p>
        </p:txBody>
      </p:sp>
      <p:pic>
        <p:nvPicPr>
          <p:cNvPr id="203" name="Google Shape;203;p18"/>
          <p:cNvPicPr preferRelativeResize="0"/>
          <p:nvPr/>
        </p:nvPicPr>
        <p:blipFill rotWithShape="1">
          <a:blip r:embed="rId9">
            <a:alphaModFix/>
          </a:blip>
          <a:srcRect/>
          <a:stretch/>
        </p:blipFill>
        <p:spPr>
          <a:xfrm>
            <a:off x="7951819" y="3705375"/>
            <a:ext cx="1104750" cy="1104750"/>
          </a:xfrm>
          <a:prstGeom prst="rect">
            <a:avLst/>
          </a:prstGeom>
          <a:noFill/>
          <a:ln>
            <a:noFill/>
          </a:ln>
        </p:spPr>
      </p:pic>
      <p:pic>
        <p:nvPicPr>
          <p:cNvPr id="204" name="Google Shape;204;p18"/>
          <p:cNvPicPr preferRelativeResize="0"/>
          <p:nvPr/>
        </p:nvPicPr>
        <p:blipFill rotWithShape="1">
          <a:blip r:embed="rId10">
            <a:alphaModFix/>
          </a:blip>
          <a:srcRect t="7570" r="6200"/>
          <a:stretch/>
        </p:blipFill>
        <p:spPr>
          <a:xfrm>
            <a:off x="5310500" y="1679006"/>
            <a:ext cx="1654799" cy="864349"/>
          </a:xfrm>
          <a:prstGeom prst="rect">
            <a:avLst/>
          </a:prstGeom>
          <a:noFill/>
          <a:ln>
            <a:noFill/>
          </a:ln>
          <a:effectLst>
            <a:outerShdw blurRad="57150" dist="19050" dir="5400000" algn="bl" rotWithShape="0">
              <a:srgbClr val="000000">
                <a:alpha val="50000"/>
              </a:srgbClr>
            </a:outerShdw>
            <a:reflection endPos="30000" dist="38100" dir="5400000" fadeDir="5400012" sy="-100000" algn="bl" rotWithShape="0"/>
          </a:effectLst>
        </p:spPr>
      </p:pic>
      <p:pic>
        <p:nvPicPr>
          <p:cNvPr id="19" name="Google Shape;301;p21"/>
          <p:cNvPicPr preferRelativeResize="0"/>
          <p:nvPr/>
        </p:nvPicPr>
        <p:blipFill rotWithShape="1">
          <a:blip r:embed="rId11">
            <a:alphaModFix/>
          </a:blip>
          <a:srcRect l="999" r="1009"/>
          <a:stretch/>
        </p:blipFill>
        <p:spPr>
          <a:xfrm>
            <a:off x="8014307" y="80357"/>
            <a:ext cx="433894" cy="438036"/>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9"/>
          <p:cNvSpPr txBox="1"/>
          <p:nvPr/>
        </p:nvSpPr>
        <p:spPr>
          <a:xfrm>
            <a:off x="172097" y="508922"/>
            <a:ext cx="8900400" cy="908100"/>
          </a:xfrm>
          <a:prstGeom prst="rect">
            <a:avLst/>
          </a:prstGeom>
          <a:noFill/>
          <a:ln>
            <a:noFill/>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Clr>
                <a:srgbClr val="000000"/>
              </a:buClr>
              <a:buSzPts val="1600"/>
              <a:buFont typeface="Arial"/>
              <a:buNone/>
            </a:pPr>
            <a:r>
              <a:rPr lang="it" sz="1300" b="0" i="0" u="none" strike="noStrike" cap="none">
                <a:solidFill>
                  <a:srgbClr val="595959"/>
                </a:solidFill>
                <a:latin typeface="Verdana"/>
                <a:ea typeface="Verdana"/>
                <a:cs typeface="Verdana"/>
                <a:sym typeface="Verdana"/>
              </a:rPr>
              <a:t>AIDA has been designed as a </a:t>
            </a:r>
            <a:r>
              <a:rPr lang="it" sz="1300" b="1" i="0" u="none" strike="noStrike" cap="none">
                <a:solidFill>
                  <a:srgbClr val="C00000"/>
                </a:solidFill>
                <a:latin typeface="Verdana"/>
                <a:ea typeface="Verdana"/>
                <a:cs typeface="Verdana"/>
                <a:sym typeface="Verdana"/>
              </a:rPr>
              <a:t>modular system</a:t>
            </a:r>
            <a:r>
              <a:rPr lang="it" sz="1300" b="0" i="0" u="none" strike="noStrike" cap="none">
                <a:solidFill>
                  <a:srgbClr val="595959"/>
                </a:solidFill>
                <a:latin typeface="Verdana"/>
                <a:ea typeface="Verdana"/>
                <a:cs typeface="Verdana"/>
                <a:sym typeface="Verdana"/>
              </a:rPr>
              <a:t>, based on </a:t>
            </a:r>
            <a:r>
              <a:rPr lang="it" sz="1300" b="1" i="0" u="none" strike="noStrike" cap="none">
                <a:solidFill>
                  <a:srgbClr val="595959"/>
                </a:solidFill>
                <a:latin typeface="Verdana"/>
                <a:ea typeface="Verdana"/>
                <a:cs typeface="Verdana"/>
                <a:sym typeface="Verdana"/>
              </a:rPr>
              <a:t>Object-Oriented Programming </a:t>
            </a:r>
            <a:r>
              <a:rPr lang="it" sz="1300" b="0" i="0" u="none" strike="noStrike" cap="none">
                <a:solidFill>
                  <a:srgbClr val="595959"/>
                </a:solidFill>
                <a:latin typeface="Verdana"/>
                <a:ea typeface="Verdana"/>
                <a:cs typeface="Verdana"/>
                <a:sym typeface="Verdana"/>
              </a:rPr>
              <a:t>and specific information on DB, so it is possible to </a:t>
            </a:r>
            <a:r>
              <a:rPr lang="it" sz="1300" b="1" i="0" u="none" strike="noStrike" cap="none">
                <a:solidFill>
                  <a:srgbClr val="C00000"/>
                </a:solidFill>
                <a:latin typeface="Verdana"/>
                <a:ea typeface="Verdana"/>
                <a:cs typeface="Verdana"/>
                <a:sym typeface="Verdana"/>
              </a:rPr>
              <a:t>extend its functionalities</a:t>
            </a:r>
            <a:r>
              <a:rPr lang="it" sz="1300" b="0" i="0" u="none" strike="noStrike" cap="none">
                <a:solidFill>
                  <a:srgbClr val="595959"/>
                </a:solidFill>
                <a:latin typeface="Verdana"/>
                <a:ea typeface="Verdana"/>
                <a:cs typeface="Verdana"/>
                <a:sym typeface="Verdana"/>
              </a:rPr>
              <a:t>, by integrating and customizing monitoring and diagnostics systems, as well as scientific data analysis solutions, including machine/deep learning and data mining methods</a:t>
            </a:r>
            <a:endParaRPr sz="1300" b="0" i="0" u="none" strike="noStrike" cap="none">
              <a:solidFill>
                <a:srgbClr val="595959"/>
              </a:solidFill>
              <a:latin typeface="Verdana"/>
              <a:ea typeface="Verdana"/>
              <a:cs typeface="Verdana"/>
              <a:sym typeface="Verdana"/>
            </a:endParaRPr>
          </a:p>
        </p:txBody>
      </p:sp>
      <p:sp>
        <p:nvSpPr>
          <p:cNvPr id="211" name="Google Shape;211;p19"/>
          <p:cNvSpPr/>
          <p:nvPr/>
        </p:nvSpPr>
        <p:spPr>
          <a:xfrm>
            <a:off x="172097" y="1525052"/>
            <a:ext cx="8900400" cy="2198400"/>
          </a:xfrm>
          <a:prstGeom prst="rect">
            <a:avLst/>
          </a:prstGeom>
          <a:noFill/>
          <a:ln>
            <a:noFill/>
          </a:ln>
        </p:spPr>
        <p:txBody>
          <a:bodyPr spcFirstLastPara="1" wrap="square" lIns="91425" tIns="45700" rIns="91425" bIns="45700" anchor="t" anchorCtr="0">
            <a:noAutofit/>
          </a:bodyPr>
          <a:lstStyle/>
          <a:p>
            <a:pPr marL="285750" marR="0" lvl="0" indent="-279400" algn="just" rtl="0">
              <a:lnSpc>
                <a:spcPct val="100000"/>
              </a:lnSpc>
              <a:spcBef>
                <a:spcPts val="0"/>
              </a:spcBef>
              <a:spcAft>
                <a:spcPts val="0"/>
              </a:spcAft>
              <a:buClr>
                <a:srgbClr val="595959"/>
              </a:buClr>
              <a:buSzPts val="1300"/>
              <a:buFont typeface="Noto Sans Symbols"/>
              <a:buChar char="⮚"/>
            </a:pPr>
            <a:r>
              <a:rPr lang="it" sz="1300" b="1" i="0" u="none" strike="noStrike" cap="none" dirty="0">
                <a:solidFill>
                  <a:srgbClr val="31538F"/>
                </a:solidFill>
                <a:latin typeface="Verdana"/>
                <a:ea typeface="Verdana"/>
                <a:cs typeface="Verdana"/>
                <a:sym typeface="Verdana"/>
              </a:rPr>
              <a:t>Available plots and statistics are defined as classes/functions</a:t>
            </a:r>
            <a:r>
              <a:rPr lang="it" sz="1300" b="0" i="0" u="none" strike="noStrike" cap="none" dirty="0">
                <a:solidFill>
                  <a:srgbClr val="595959"/>
                </a:solidFill>
                <a:latin typeface="Verdana"/>
                <a:ea typeface="Verdana"/>
                <a:cs typeface="Verdana"/>
                <a:sym typeface="Verdana"/>
              </a:rPr>
              <a:t> linked to a specific table in DB. To add a new operation, it is sufficient to implement the related class/function and add it to the local DB;</a:t>
            </a:r>
            <a:endParaRPr sz="1300" b="0" i="0" u="none" strike="noStrike" cap="none" dirty="0">
              <a:solidFill>
                <a:srgbClr val="595959"/>
              </a:solidFill>
              <a:latin typeface="Verdana"/>
              <a:ea typeface="Verdana"/>
              <a:cs typeface="Verdana"/>
              <a:sym typeface="Verdana"/>
            </a:endParaRPr>
          </a:p>
          <a:p>
            <a:pPr marL="285750" marR="0" lvl="0" indent="-279400" algn="just" rtl="0">
              <a:lnSpc>
                <a:spcPct val="100000"/>
              </a:lnSpc>
              <a:spcBef>
                <a:spcPts val="1200"/>
              </a:spcBef>
              <a:spcAft>
                <a:spcPts val="0"/>
              </a:spcAft>
              <a:buClr>
                <a:srgbClr val="595959"/>
              </a:buClr>
              <a:buSzPts val="1300"/>
              <a:buFont typeface="Noto Sans Symbols"/>
              <a:buChar char="⮚"/>
            </a:pPr>
            <a:r>
              <a:rPr lang="it" sz="1300" b="1" i="0" u="none" strike="noStrike" cap="none" dirty="0">
                <a:solidFill>
                  <a:srgbClr val="31538F"/>
                </a:solidFill>
                <a:latin typeface="Verdana"/>
                <a:ea typeface="Verdana"/>
                <a:cs typeface="Verdana"/>
                <a:sym typeface="Verdana"/>
              </a:rPr>
              <a:t>A JSON configuration file is associated to every system monitored by AIDA</a:t>
            </a:r>
            <a:r>
              <a:rPr lang="it" sz="1300" b="0" i="0" u="none" strike="noStrike" cap="none" dirty="0">
                <a:solidFill>
                  <a:srgbClr val="595959"/>
                </a:solidFill>
                <a:latin typeface="Verdana"/>
                <a:ea typeface="Verdana"/>
                <a:cs typeface="Verdana"/>
                <a:sym typeface="Verdana"/>
              </a:rPr>
              <a:t>. It includes info about the instrument and connection to the related data and metadata archives;</a:t>
            </a:r>
            <a:endParaRPr sz="1300" b="0" i="0" u="none" strike="noStrike" cap="none" dirty="0">
              <a:solidFill>
                <a:srgbClr val="595959"/>
              </a:solidFill>
              <a:latin typeface="Verdana"/>
              <a:ea typeface="Verdana"/>
              <a:cs typeface="Verdana"/>
              <a:sym typeface="Verdana"/>
            </a:endParaRPr>
          </a:p>
          <a:p>
            <a:pPr marL="285750" marR="0" lvl="0" indent="-279400" algn="just" rtl="0">
              <a:lnSpc>
                <a:spcPct val="100000"/>
              </a:lnSpc>
              <a:spcBef>
                <a:spcPts val="1200"/>
              </a:spcBef>
              <a:spcAft>
                <a:spcPts val="0"/>
              </a:spcAft>
              <a:buClr>
                <a:srgbClr val="595959"/>
              </a:buClr>
              <a:buSzPts val="1300"/>
              <a:buFont typeface="Noto Sans Symbols"/>
              <a:buChar char="⮚"/>
            </a:pPr>
            <a:r>
              <a:rPr lang="it" sz="1300" b="1" i="0" u="none" strike="noStrike" cap="none" dirty="0">
                <a:solidFill>
                  <a:srgbClr val="31538F"/>
                </a:solidFill>
                <a:latin typeface="Verdana"/>
                <a:ea typeface="Verdana"/>
                <a:cs typeface="Verdana"/>
                <a:sym typeface="Verdana"/>
              </a:rPr>
              <a:t>Repositories and systems have a dedicated classes</a:t>
            </a:r>
            <a:r>
              <a:rPr lang="it" sz="1300" b="0" i="0" u="none" strike="noStrike" cap="none" dirty="0">
                <a:solidFill>
                  <a:srgbClr val="595959"/>
                </a:solidFill>
                <a:latin typeface="Verdana"/>
                <a:ea typeface="Verdana"/>
                <a:cs typeface="Verdana"/>
                <a:sym typeface="Verdana"/>
              </a:rPr>
              <a:t> which implement methods for interfacing AIDA with the data repository. To add a new system/repository, it is sufficient to create its own configuration file (only for systems), implement the related class and methods, and fill DB with required information.</a:t>
            </a:r>
            <a:endParaRPr sz="1300" b="0" i="0" u="none" strike="noStrike" cap="none" dirty="0">
              <a:solidFill>
                <a:srgbClr val="595959"/>
              </a:solidFill>
              <a:latin typeface="Verdana"/>
              <a:ea typeface="Verdana"/>
              <a:cs typeface="Verdana"/>
              <a:sym typeface="Verdana"/>
            </a:endParaRPr>
          </a:p>
        </p:txBody>
      </p:sp>
      <p:pic>
        <p:nvPicPr>
          <p:cNvPr id="212" name="Google Shape;212;p19"/>
          <p:cNvPicPr preferRelativeResize="0"/>
          <p:nvPr/>
        </p:nvPicPr>
        <p:blipFill rotWithShape="1">
          <a:blip r:embed="rId3">
            <a:alphaModFix/>
          </a:blip>
          <a:srcRect/>
          <a:stretch/>
        </p:blipFill>
        <p:spPr>
          <a:xfrm>
            <a:off x="6029125" y="3949475"/>
            <a:ext cx="1451700" cy="431100"/>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213" name="Google Shape;213;p19"/>
          <p:cNvSpPr/>
          <p:nvPr/>
        </p:nvSpPr>
        <p:spPr>
          <a:xfrm>
            <a:off x="270225" y="3947071"/>
            <a:ext cx="5558100" cy="1101294"/>
          </a:xfrm>
          <a:prstGeom prst="rect">
            <a:avLst/>
          </a:prstGeom>
          <a:noFill/>
          <a:ln w="28575"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300"/>
              <a:buFont typeface="Arial"/>
              <a:buNone/>
            </a:pPr>
            <a:r>
              <a:rPr lang="it" sz="1300" dirty="0">
                <a:solidFill>
                  <a:schemeClr val="dk2"/>
                </a:solidFill>
                <a:latin typeface="Verdana"/>
                <a:ea typeface="Verdana"/>
                <a:cs typeface="Verdana"/>
                <a:sym typeface="Verdana"/>
              </a:rPr>
              <a:t>A</a:t>
            </a:r>
            <a:r>
              <a:rPr lang="it" sz="1300" b="0" i="0" u="none" strike="noStrike" cap="none" dirty="0" smtClean="0">
                <a:solidFill>
                  <a:schemeClr val="dk2"/>
                </a:solidFill>
                <a:latin typeface="Verdana"/>
                <a:ea typeface="Verdana"/>
                <a:cs typeface="Verdana"/>
                <a:sym typeface="Verdana"/>
              </a:rPr>
              <a:t> specialized </a:t>
            </a:r>
            <a:r>
              <a:rPr lang="it" sz="1300" b="0" i="0" u="none" strike="noStrike" cap="none" dirty="0">
                <a:solidFill>
                  <a:schemeClr val="dk2"/>
                </a:solidFill>
                <a:latin typeface="Verdana"/>
                <a:ea typeface="Verdana"/>
                <a:cs typeface="Verdana"/>
                <a:sym typeface="Verdana"/>
              </a:rPr>
              <a:t>version of AIDA is already the </a:t>
            </a:r>
            <a:r>
              <a:rPr lang="it" sz="1300" b="1" i="0" u="none" strike="noStrike" cap="none" dirty="0">
                <a:solidFill>
                  <a:srgbClr val="C00000"/>
                </a:solidFill>
                <a:latin typeface="Verdana"/>
                <a:ea typeface="Verdana"/>
                <a:cs typeface="Verdana"/>
                <a:sym typeface="Verdana"/>
              </a:rPr>
              <a:t>official monitoring</a:t>
            </a:r>
            <a:r>
              <a:rPr lang="it" sz="1300" b="0" i="0" u="none" strike="noStrike" cap="none" dirty="0">
                <a:solidFill>
                  <a:schemeClr val="dk2"/>
                </a:solidFill>
                <a:latin typeface="Verdana"/>
                <a:ea typeface="Verdana"/>
                <a:cs typeface="Verdana"/>
                <a:sym typeface="Verdana"/>
              </a:rPr>
              <a:t> and analysis tool for the </a:t>
            </a:r>
            <a:r>
              <a:rPr lang="it" sz="1300" b="1" i="0" u="none" strike="noStrike" cap="none" dirty="0">
                <a:solidFill>
                  <a:srgbClr val="C00000"/>
                </a:solidFill>
                <a:latin typeface="Verdana"/>
                <a:ea typeface="Verdana"/>
                <a:cs typeface="Verdana"/>
                <a:sym typeface="Verdana"/>
              </a:rPr>
              <a:t>ESA Euclid space mission</a:t>
            </a:r>
            <a:r>
              <a:rPr lang="it" sz="1300" b="0" i="0" u="none" strike="noStrike" cap="none" dirty="0">
                <a:solidFill>
                  <a:schemeClr val="dk2"/>
                </a:solidFill>
                <a:latin typeface="Verdana"/>
                <a:ea typeface="Verdana"/>
                <a:cs typeface="Verdana"/>
                <a:sym typeface="Verdana"/>
              </a:rPr>
              <a:t> and another one is going to be used for the commissioning of the </a:t>
            </a:r>
            <a:r>
              <a:rPr lang="it" sz="1300" b="1" i="0" u="none" strike="noStrike" cap="none" dirty="0">
                <a:solidFill>
                  <a:srgbClr val="C00000"/>
                </a:solidFill>
                <a:latin typeface="Verdana"/>
                <a:ea typeface="Verdana"/>
                <a:cs typeface="Verdana"/>
                <a:sym typeface="Verdana"/>
              </a:rPr>
              <a:t>V. Rubin Telescope, suitable also for LSST survey data</a:t>
            </a:r>
            <a:endParaRPr sz="1300" b="0" i="0" u="none" strike="noStrike" cap="none" dirty="0">
              <a:solidFill>
                <a:srgbClr val="595959"/>
              </a:solidFill>
              <a:latin typeface="Verdana"/>
              <a:ea typeface="Verdana"/>
              <a:cs typeface="Verdana"/>
              <a:sym typeface="Verdana"/>
            </a:endParaRPr>
          </a:p>
        </p:txBody>
      </p:sp>
      <p:sp>
        <p:nvSpPr>
          <p:cNvPr id="214" name="Google Shape;214;p19"/>
          <p:cNvSpPr txBox="1">
            <a:spLocks noGrp="1"/>
          </p:cNvSpPr>
          <p:nvPr>
            <p:ph type="title"/>
          </p:nvPr>
        </p:nvSpPr>
        <p:spPr>
          <a:xfrm>
            <a:off x="143400" y="28175"/>
            <a:ext cx="7309200" cy="595800"/>
          </a:xfrm>
          <a:prstGeom prst="rect">
            <a:avLst/>
          </a:prstGeom>
          <a:noFill/>
          <a:ln>
            <a:noFill/>
          </a:ln>
        </p:spPr>
        <p:txBody>
          <a:bodyPr spcFirstLastPara="1" wrap="square" lIns="0" tIns="0" rIns="0" bIns="0" anchor="ctr" anchorCtr="0">
            <a:noAutofit/>
          </a:bodyPr>
          <a:lstStyle/>
          <a:p>
            <a:pPr marL="0" lvl="0" indent="0" algn="l" rtl="0">
              <a:lnSpc>
                <a:spcPct val="71428"/>
              </a:lnSpc>
              <a:spcBef>
                <a:spcPts val="0"/>
              </a:spcBef>
              <a:spcAft>
                <a:spcPts val="0"/>
              </a:spcAft>
              <a:buSzPts val="2800"/>
              <a:buNone/>
            </a:pPr>
            <a:r>
              <a:rPr lang="it" sz="2500" b="1">
                <a:solidFill>
                  <a:srgbClr val="31538F"/>
                </a:solidFill>
              </a:rPr>
              <a:t>Code Name : Flexibility</a:t>
            </a:r>
            <a:endParaRPr sz="2500" b="1">
              <a:solidFill>
                <a:srgbClr val="31538F"/>
              </a:solidFill>
            </a:endParaRPr>
          </a:p>
        </p:txBody>
      </p:sp>
      <p:pic>
        <p:nvPicPr>
          <p:cNvPr id="215" name="Google Shape;215;p19"/>
          <p:cNvPicPr preferRelativeResize="0"/>
          <p:nvPr/>
        </p:nvPicPr>
        <p:blipFill rotWithShape="1">
          <a:blip r:embed="rId4">
            <a:alphaModFix/>
          </a:blip>
          <a:srcRect/>
          <a:stretch/>
        </p:blipFill>
        <p:spPr>
          <a:xfrm>
            <a:off x="8582583" y="83825"/>
            <a:ext cx="438166" cy="431100"/>
          </a:xfrm>
          <a:prstGeom prst="rect">
            <a:avLst/>
          </a:prstGeom>
          <a:noFill/>
          <a:ln>
            <a:noFill/>
          </a:ln>
        </p:spPr>
      </p:pic>
      <p:pic>
        <p:nvPicPr>
          <p:cNvPr id="216" name="Google Shape;216;p19"/>
          <p:cNvPicPr preferRelativeResize="0"/>
          <p:nvPr/>
        </p:nvPicPr>
        <p:blipFill rotWithShape="1">
          <a:blip r:embed="rId5">
            <a:alphaModFix/>
          </a:blip>
          <a:srcRect/>
          <a:stretch/>
        </p:blipFill>
        <p:spPr>
          <a:xfrm>
            <a:off x="7681626" y="3843213"/>
            <a:ext cx="1162394" cy="643624"/>
          </a:xfrm>
          <a:prstGeom prst="rect">
            <a:avLst/>
          </a:prstGeom>
          <a:noFill/>
          <a:ln>
            <a:noFill/>
          </a:ln>
        </p:spPr>
      </p:pic>
      <p:pic>
        <p:nvPicPr>
          <p:cNvPr id="217" name="Google Shape;217;p19"/>
          <p:cNvPicPr preferRelativeResize="0"/>
          <p:nvPr/>
        </p:nvPicPr>
        <p:blipFill rotWithShape="1">
          <a:blip r:embed="rId6">
            <a:alphaModFix/>
          </a:blip>
          <a:srcRect l="13607" t="23950" r="12798" b="22228"/>
          <a:stretch/>
        </p:blipFill>
        <p:spPr>
          <a:xfrm>
            <a:off x="6314929" y="4444931"/>
            <a:ext cx="880083" cy="643626"/>
          </a:xfrm>
          <a:prstGeom prst="rect">
            <a:avLst/>
          </a:prstGeom>
          <a:noFill/>
          <a:ln>
            <a:noFill/>
          </a:ln>
        </p:spPr>
      </p:pic>
      <p:pic>
        <p:nvPicPr>
          <p:cNvPr id="218" name="Google Shape;218;p19"/>
          <p:cNvPicPr preferRelativeResize="0"/>
          <p:nvPr/>
        </p:nvPicPr>
        <p:blipFill rotWithShape="1">
          <a:blip r:embed="rId7">
            <a:alphaModFix/>
          </a:blip>
          <a:srcRect/>
          <a:stretch/>
        </p:blipFill>
        <p:spPr>
          <a:xfrm>
            <a:off x="7527544" y="4491015"/>
            <a:ext cx="1470550" cy="551451"/>
          </a:xfrm>
          <a:prstGeom prst="rect">
            <a:avLst/>
          </a:prstGeom>
          <a:noFill/>
          <a:ln>
            <a:noFill/>
          </a:ln>
        </p:spPr>
      </p:pic>
      <p:pic>
        <p:nvPicPr>
          <p:cNvPr id="12" name="Google Shape;301;p21"/>
          <p:cNvPicPr preferRelativeResize="0"/>
          <p:nvPr/>
        </p:nvPicPr>
        <p:blipFill rotWithShape="1">
          <a:blip r:embed="rId8">
            <a:alphaModFix/>
          </a:blip>
          <a:srcRect l="999" r="1009"/>
          <a:stretch/>
        </p:blipFill>
        <p:spPr>
          <a:xfrm>
            <a:off x="8014307" y="80357"/>
            <a:ext cx="433894" cy="438036"/>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0"/>
          <p:cNvSpPr txBox="1"/>
          <p:nvPr/>
        </p:nvSpPr>
        <p:spPr>
          <a:xfrm>
            <a:off x="3302125" y="562675"/>
            <a:ext cx="3537000" cy="815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it" sz="1200" b="1" i="0" u="none" strike="noStrike" cap="none">
                <a:solidFill>
                  <a:srgbClr val="000000"/>
                </a:solidFill>
                <a:latin typeface="Arial"/>
                <a:ea typeface="Arial"/>
                <a:cs typeface="Arial"/>
                <a:sym typeface="Arial"/>
              </a:rPr>
              <a:t>QLA</a:t>
            </a:r>
            <a:r>
              <a:rPr lang="it" sz="800" b="1" i="0" u="none" strike="noStrike" cap="none">
                <a:solidFill>
                  <a:srgbClr val="000000"/>
                </a:solidFill>
                <a:latin typeface="Arial"/>
                <a:ea typeface="Arial"/>
                <a:cs typeface="Arial"/>
                <a:sym typeface="Arial"/>
              </a:rPr>
              <a:t> (NISP &amp; VIS)</a:t>
            </a:r>
            <a:endParaRPr sz="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1" i="0" u="none" strike="noStrike" cap="none">
              <a:solidFill>
                <a:srgbClr val="000000"/>
              </a:solidFill>
              <a:latin typeface="Arial"/>
              <a:ea typeface="Arial"/>
              <a:cs typeface="Arial"/>
              <a:sym typeface="Arial"/>
            </a:endParaRPr>
          </a:p>
        </p:txBody>
      </p:sp>
      <p:sp>
        <p:nvSpPr>
          <p:cNvPr id="225" name="Google Shape;225;p20"/>
          <p:cNvSpPr/>
          <p:nvPr/>
        </p:nvSpPr>
        <p:spPr>
          <a:xfrm>
            <a:off x="240575" y="563100"/>
            <a:ext cx="871200" cy="400200"/>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it" sz="1000" b="1" i="0" u="none" strike="noStrike" cap="none">
                <a:solidFill>
                  <a:srgbClr val="000000"/>
                </a:solidFill>
                <a:latin typeface="Arial"/>
                <a:ea typeface="Arial"/>
                <a:cs typeface="Arial"/>
                <a:sym typeface="Arial"/>
              </a:rPr>
              <a:t>Start</a:t>
            </a:r>
            <a:endParaRPr sz="1000" b="1" i="0" u="none" strike="noStrike" cap="none">
              <a:solidFill>
                <a:srgbClr val="000000"/>
              </a:solidFill>
              <a:latin typeface="Arial"/>
              <a:ea typeface="Arial"/>
              <a:cs typeface="Arial"/>
              <a:sym typeface="Arial"/>
            </a:endParaRPr>
          </a:p>
        </p:txBody>
      </p:sp>
      <p:sp>
        <p:nvSpPr>
          <p:cNvPr id="226" name="Google Shape;226;p20"/>
          <p:cNvSpPr/>
          <p:nvPr/>
        </p:nvSpPr>
        <p:spPr>
          <a:xfrm>
            <a:off x="101075" y="1176300"/>
            <a:ext cx="1150200" cy="507600"/>
          </a:xfrm>
          <a:prstGeom prst="parallelogram">
            <a:avLst>
              <a:gd name="adj" fmla="val 25000"/>
            </a:avLst>
          </a:prstGeom>
          <a:solidFill>
            <a:srgbClr val="00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it" sz="1000" b="1" i="0" u="none" strike="noStrike" cap="none">
                <a:solidFill>
                  <a:srgbClr val="000000"/>
                </a:solidFill>
                <a:latin typeface="Arial"/>
                <a:ea typeface="Arial"/>
                <a:cs typeface="Arial"/>
                <a:sym typeface="Arial"/>
              </a:rPr>
              <a:t>Data from filled form</a:t>
            </a:r>
            <a:endParaRPr sz="1000" b="1" i="0" u="none" strike="noStrike" cap="none">
              <a:solidFill>
                <a:srgbClr val="000000"/>
              </a:solidFill>
              <a:latin typeface="Arial"/>
              <a:ea typeface="Arial"/>
              <a:cs typeface="Arial"/>
              <a:sym typeface="Arial"/>
            </a:endParaRPr>
          </a:p>
        </p:txBody>
      </p:sp>
      <p:sp>
        <p:nvSpPr>
          <p:cNvPr id="227" name="Google Shape;227;p20"/>
          <p:cNvSpPr/>
          <p:nvPr/>
        </p:nvSpPr>
        <p:spPr>
          <a:xfrm>
            <a:off x="101076" y="1896912"/>
            <a:ext cx="1150200" cy="5721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it" sz="1000" b="1" i="0" u="none" strike="noStrike" cap="none">
                <a:solidFill>
                  <a:srgbClr val="000000"/>
                </a:solidFill>
                <a:latin typeface="Arial"/>
                <a:ea typeface="Arial"/>
                <a:cs typeface="Arial"/>
                <a:sym typeface="Arial"/>
              </a:rPr>
              <a:t>Query to archive</a:t>
            </a:r>
            <a:endParaRPr sz="1000" b="1" i="0" u="none" strike="noStrike" cap="none">
              <a:solidFill>
                <a:srgbClr val="000000"/>
              </a:solidFill>
              <a:latin typeface="Arial"/>
              <a:ea typeface="Arial"/>
              <a:cs typeface="Arial"/>
              <a:sym typeface="Arial"/>
            </a:endParaRPr>
          </a:p>
        </p:txBody>
      </p:sp>
      <p:cxnSp>
        <p:nvCxnSpPr>
          <p:cNvPr id="228" name="Google Shape;228;p20"/>
          <p:cNvCxnSpPr>
            <a:stCxn id="225" idx="4"/>
            <a:endCxn id="226" idx="0"/>
          </p:cNvCxnSpPr>
          <p:nvPr/>
        </p:nvCxnSpPr>
        <p:spPr>
          <a:xfrm>
            <a:off x="676175" y="963300"/>
            <a:ext cx="0" cy="213000"/>
          </a:xfrm>
          <a:prstGeom prst="straightConnector1">
            <a:avLst/>
          </a:prstGeom>
          <a:noFill/>
          <a:ln w="9525" cap="flat" cmpd="sng">
            <a:solidFill>
              <a:srgbClr val="C00000"/>
            </a:solidFill>
            <a:prstDash val="solid"/>
            <a:round/>
            <a:headEnd type="none" w="sm" len="sm"/>
            <a:tailEnd type="stealth" w="med" len="med"/>
          </a:ln>
        </p:spPr>
      </p:cxnSp>
      <p:cxnSp>
        <p:nvCxnSpPr>
          <p:cNvPr id="229" name="Google Shape;229;p20"/>
          <p:cNvCxnSpPr>
            <a:stCxn id="226" idx="4"/>
            <a:endCxn id="227" idx="0"/>
          </p:cNvCxnSpPr>
          <p:nvPr/>
        </p:nvCxnSpPr>
        <p:spPr>
          <a:xfrm>
            <a:off x="676175" y="1683900"/>
            <a:ext cx="0" cy="213000"/>
          </a:xfrm>
          <a:prstGeom prst="straightConnector1">
            <a:avLst/>
          </a:prstGeom>
          <a:noFill/>
          <a:ln w="9525" cap="flat" cmpd="sng">
            <a:solidFill>
              <a:srgbClr val="C00000"/>
            </a:solidFill>
            <a:prstDash val="solid"/>
            <a:round/>
            <a:headEnd type="none" w="sm" len="sm"/>
            <a:tailEnd type="stealth" w="med" len="med"/>
          </a:ln>
        </p:spPr>
      </p:cxnSp>
      <p:sp>
        <p:nvSpPr>
          <p:cNvPr id="230" name="Google Shape;230;p20"/>
          <p:cNvSpPr/>
          <p:nvPr/>
        </p:nvSpPr>
        <p:spPr>
          <a:xfrm>
            <a:off x="1555800" y="1929150"/>
            <a:ext cx="1150200" cy="507600"/>
          </a:xfrm>
          <a:prstGeom prst="parallelogram">
            <a:avLst>
              <a:gd name="adj" fmla="val 25000"/>
            </a:avLst>
          </a:prstGeom>
          <a:solidFill>
            <a:srgbClr val="00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it" sz="1000" b="1" i="0" u="none" strike="noStrike" cap="none">
                <a:solidFill>
                  <a:srgbClr val="000000"/>
                </a:solidFill>
                <a:latin typeface="Arial"/>
                <a:ea typeface="Arial"/>
                <a:cs typeface="Arial"/>
                <a:sym typeface="Arial"/>
              </a:rPr>
              <a:t>XML metadata</a:t>
            </a:r>
            <a:endParaRPr sz="1000" b="1" i="0" u="none" strike="noStrike" cap="none">
              <a:solidFill>
                <a:srgbClr val="000000"/>
              </a:solidFill>
              <a:latin typeface="Arial"/>
              <a:ea typeface="Arial"/>
              <a:cs typeface="Arial"/>
              <a:sym typeface="Arial"/>
            </a:endParaRPr>
          </a:p>
        </p:txBody>
      </p:sp>
      <p:cxnSp>
        <p:nvCxnSpPr>
          <p:cNvPr id="231" name="Google Shape;231;p20"/>
          <p:cNvCxnSpPr>
            <a:stCxn id="227" idx="3"/>
            <a:endCxn id="230" idx="5"/>
          </p:cNvCxnSpPr>
          <p:nvPr/>
        </p:nvCxnSpPr>
        <p:spPr>
          <a:xfrm>
            <a:off x="1251276" y="2182962"/>
            <a:ext cx="368100" cy="0"/>
          </a:xfrm>
          <a:prstGeom prst="straightConnector1">
            <a:avLst/>
          </a:prstGeom>
          <a:noFill/>
          <a:ln w="9525" cap="flat" cmpd="sng">
            <a:solidFill>
              <a:srgbClr val="C00000"/>
            </a:solidFill>
            <a:prstDash val="solid"/>
            <a:round/>
            <a:headEnd type="none" w="sm" len="sm"/>
            <a:tailEnd type="stealth" w="med" len="med"/>
          </a:ln>
        </p:spPr>
      </p:cxnSp>
      <p:grpSp>
        <p:nvGrpSpPr>
          <p:cNvPr id="232" name="Google Shape;232;p20"/>
          <p:cNvGrpSpPr/>
          <p:nvPr/>
        </p:nvGrpSpPr>
        <p:grpSpPr>
          <a:xfrm>
            <a:off x="1480088" y="535182"/>
            <a:ext cx="1494013" cy="1046700"/>
            <a:chOff x="2271375" y="985500"/>
            <a:chExt cx="1494013" cy="1046700"/>
          </a:xfrm>
        </p:grpSpPr>
        <p:sp>
          <p:nvSpPr>
            <p:cNvPr id="233" name="Google Shape;233;p20"/>
            <p:cNvSpPr/>
            <p:nvPr/>
          </p:nvSpPr>
          <p:spPr>
            <a:xfrm>
              <a:off x="2271388" y="1016225"/>
              <a:ext cx="1494000" cy="1003200"/>
            </a:xfrm>
            <a:prstGeom prst="wedgeRectCallout">
              <a:avLst>
                <a:gd name="adj1" fmla="val -69826"/>
                <a:gd name="adj2" fmla="val 39159"/>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20"/>
            <p:cNvSpPr txBox="1"/>
            <p:nvPr/>
          </p:nvSpPr>
          <p:spPr>
            <a:xfrm>
              <a:off x="2271375" y="985500"/>
              <a:ext cx="14940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it" sz="800" b="0" i="0" u="none" strike="noStrike" cap="none">
                  <a:solidFill>
                    <a:srgbClr val="000000"/>
                  </a:solidFill>
                  <a:latin typeface="Arial"/>
                  <a:ea typeface="Arial"/>
                  <a:cs typeface="Arial"/>
                  <a:sym typeface="Arial"/>
                </a:rPr>
                <a:t>System</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it" sz="800" b="0" i="0" u="none" strike="noStrike" cap="none">
                  <a:solidFill>
                    <a:srgbClr val="000000"/>
                  </a:solidFill>
                  <a:latin typeface="Arial"/>
                  <a:ea typeface="Arial"/>
                  <a:cs typeface="Arial"/>
                  <a:sym typeface="Arial"/>
                </a:rPr>
                <a:t>Parameters configuration (subsystem, detectorID…)</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it" sz="800" b="0" i="0" u="none" strike="noStrike" cap="none">
                  <a:solidFill>
                    <a:srgbClr val="000000"/>
                  </a:solidFill>
                  <a:latin typeface="Arial"/>
                  <a:ea typeface="Arial"/>
                  <a:cs typeface="Arial"/>
                  <a:sym typeface="Arial"/>
                </a:rPr>
                <a:t>Optional Extra Filters</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it" sz="800" b="0" i="0" u="none" strike="noStrike" cap="none">
                  <a:solidFill>
                    <a:srgbClr val="000000"/>
                  </a:solidFill>
                  <a:latin typeface="Arial"/>
                  <a:ea typeface="Arial"/>
                  <a:cs typeface="Arial"/>
                  <a:sym typeface="Arial"/>
                </a:rPr>
                <a:t>Plot configuration (i.e. Bin Size, statistics definition)</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it" sz="800" b="0" i="0" u="none" strike="noStrike" cap="none">
                  <a:solidFill>
                    <a:srgbClr val="000000"/>
                  </a:solidFill>
                  <a:latin typeface="Arial"/>
                  <a:ea typeface="Arial"/>
                  <a:cs typeface="Arial"/>
                  <a:sym typeface="Arial"/>
                </a:rPr>
                <a:t>Dates Range</a:t>
              </a:r>
              <a:endParaRPr sz="800" b="0" i="0" u="none" strike="noStrike" cap="none">
                <a:solidFill>
                  <a:srgbClr val="000000"/>
                </a:solidFill>
                <a:latin typeface="Arial"/>
                <a:ea typeface="Arial"/>
                <a:cs typeface="Arial"/>
                <a:sym typeface="Arial"/>
              </a:endParaRPr>
            </a:p>
          </p:txBody>
        </p:sp>
      </p:grpSp>
      <p:sp>
        <p:nvSpPr>
          <p:cNvPr id="235" name="Google Shape;235;p20"/>
          <p:cNvSpPr/>
          <p:nvPr/>
        </p:nvSpPr>
        <p:spPr>
          <a:xfrm>
            <a:off x="3087328" y="532800"/>
            <a:ext cx="214800" cy="4260000"/>
          </a:xfrm>
          <a:prstGeom prst="leftBrace">
            <a:avLst>
              <a:gd name="adj1" fmla="val 50000"/>
              <a:gd name="adj2" fmla="val 47411"/>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36" name="Google Shape;236;p20"/>
          <p:cNvCxnSpPr>
            <a:stCxn id="230" idx="2"/>
            <a:endCxn id="235" idx="1"/>
          </p:cNvCxnSpPr>
          <p:nvPr/>
        </p:nvCxnSpPr>
        <p:spPr>
          <a:xfrm>
            <a:off x="2642550" y="2182950"/>
            <a:ext cx="444900" cy="369600"/>
          </a:xfrm>
          <a:prstGeom prst="curvedConnector3">
            <a:avLst>
              <a:gd name="adj1" fmla="val 57117"/>
            </a:avLst>
          </a:prstGeom>
          <a:noFill/>
          <a:ln w="9525" cap="flat" cmpd="sng">
            <a:solidFill>
              <a:srgbClr val="C00000"/>
            </a:solidFill>
            <a:prstDash val="solid"/>
            <a:round/>
            <a:headEnd type="none" w="sm" len="sm"/>
            <a:tailEnd type="stealth" w="med" len="med"/>
          </a:ln>
        </p:spPr>
      </p:cxnSp>
      <p:sp>
        <p:nvSpPr>
          <p:cNvPr id="237" name="Google Shape;237;p20"/>
          <p:cNvSpPr/>
          <p:nvPr/>
        </p:nvSpPr>
        <p:spPr>
          <a:xfrm>
            <a:off x="3450609" y="886675"/>
            <a:ext cx="956700" cy="4002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it" sz="700" b="1" i="0" u="none" strike="noStrike" cap="none">
                <a:solidFill>
                  <a:srgbClr val="000000"/>
                </a:solidFill>
                <a:latin typeface="Arial"/>
                <a:ea typeface="Arial"/>
                <a:cs typeface="Arial"/>
                <a:sym typeface="Arial"/>
              </a:rPr>
              <a:t>Extract JSON file list from metadata</a:t>
            </a:r>
            <a:endParaRPr sz="700" b="1" i="0" u="none" strike="noStrike" cap="none">
              <a:solidFill>
                <a:srgbClr val="000000"/>
              </a:solidFill>
              <a:latin typeface="Arial"/>
              <a:ea typeface="Arial"/>
              <a:cs typeface="Arial"/>
              <a:sym typeface="Arial"/>
            </a:endParaRPr>
          </a:p>
        </p:txBody>
      </p:sp>
      <p:sp>
        <p:nvSpPr>
          <p:cNvPr id="238" name="Google Shape;238;p20"/>
          <p:cNvSpPr/>
          <p:nvPr/>
        </p:nvSpPr>
        <p:spPr>
          <a:xfrm>
            <a:off x="4585641" y="886675"/>
            <a:ext cx="956700" cy="4002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it" sz="700" b="1" i="0" u="none" strike="noStrike" cap="none">
                <a:solidFill>
                  <a:srgbClr val="000000"/>
                </a:solidFill>
                <a:latin typeface="Arial"/>
                <a:ea typeface="Arial"/>
                <a:cs typeface="Arial"/>
                <a:sym typeface="Arial"/>
              </a:rPr>
              <a:t>Download JSON files</a:t>
            </a:r>
            <a:endParaRPr sz="700" b="1" i="0" u="none" strike="noStrike" cap="none">
              <a:solidFill>
                <a:srgbClr val="000000"/>
              </a:solidFill>
              <a:latin typeface="Arial"/>
              <a:ea typeface="Arial"/>
              <a:cs typeface="Arial"/>
              <a:sym typeface="Arial"/>
            </a:endParaRPr>
          </a:p>
        </p:txBody>
      </p:sp>
      <p:sp>
        <p:nvSpPr>
          <p:cNvPr id="239" name="Google Shape;239;p20"/>
          <p:cNvSpPr/>
          <p:nvPr/>
        </p:nvSpPr>
        <p:spPr>
          <a:xfrm>
            <a:off x="5720672" y="886675"/>
            <a:ext cx="956700" cy="4002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it" sz="700" b="1" i="0" u="sng" strike="noStrike" cap="none">
                <a:solidFill>
                  <a:srgbClr val="000000"/>
                </a:solidFill>
                <a:latin typeface="Arial"/>
                <a:ea typeface="Arial"/>
                <a:cs typeface="Arial"/>
                <a:sym typeface="Arial"/>
              </a:rPr>
              <a:t>Read data from JSON Files</a:t>
            </a:r>
            <a:endParaRPr sz="700" b="1" i="0" u="sng" strike="noStrike" cap="none">
              <a:solidFill>
                <a:srgbClr val="000000"/>
              </a:solidFill>
              <a:latin typeface="Arial"/>
              <a:ea typeface="Arial"/>
              <a:cs typeface="Arial"/>
              <a:sym typeface="Arial"/>
            </a:endParaRPr>
          </a:p>
        </p:txBody>
      </p:sp>
      <p:cxnSp>
        <p:nvCxnSpPr>
          <p:cNvPr id="240" name="Google Shape;240;p20"/>
          <p:cNvCxnSpPr>
            <a:stCxn id="237" idx="3"/>
            <a:endCxn id="238" idx="1"/>
          </p:cNvCxnSpPr>
          <p:nvPr/>
        </p:nvCxnSpPr>
        <p:spPr>
          <a:xfrm>
            <a:off x="4407309" y="1086775"/>
            <a:ext cx="178200" cy="0"/>
          </a:xfrm>
          <a:prstGeom prst="straightConnector1">
            <a:avLst/>
          </a:prstGeom>
          <a:noFill/>
          <a:ln w="9525" cap="flat" cmpd="sng">
            <a:solidFill>
              <a:srgbClr val="C00000"/>
            </a:solidFill>
            <a:prstDash val="solid"/>
            <a:round/>
            <a:headEnd type="none" w="sm" len="sm"/>
            <a:tailEnd type="stealth" w="med" len="med"/>
          </a:ln>
        </p:spPr>
      </p:cxnSp>
      <p:cxnSp>
        <p:nvCxnSpPr>
          <p:cNvPr id="241" name="Google Shape;241;p20"/>
          <p:cNvCxnSpPr>
            <a:stCxn id="238" idx="3"/>
            <a:endCxn id="239" idx="1"/>
          </p:cNvCxnSpPr>
          <p:nvPr/>
        </p:nvCxnSpPr>
        <p:spPr>
          <a:xfrm>
            <a:off x="5542341" y="1086775"/>
            <a:ext cx="178200" cy="0"/>
          </a:xfrm>
          <a:prstGeom prst="straightConnector1">
            <a:avLst/>
          </a:prstGeom>
          <a:noFill/>
          <a:ln w="9525" cap="flat" cmpd="sng">
            <a:solidFill>
              <a:srgbClr val="C00000"/>
            </a:solidFill>
            <a:prstDash val="solid"/>
            <a:round/>
            <a:headEnd type="none" w="sm" len="sm"/>
            <a:tailEnd type="stealth" w="med" len="med"/>
          </a:ln>
        </p:spPr>
      </p:cxnSp>
      <p:grpSp>
        <p:nvGrpSpPr>
          <p:cNvPr id="242" name="Google Shape;242;p20"/>
          <p:cNvGrpSpPr/>
          <p:nvPr/>
        </p:nvGrpSpPr>
        <p:grpSpPr>
          <a:xfrm>
            <a:off x="3302125" y="1427700"/>
            <a:ext cx="3537000" cy="817200"/>
            <a:chOff x="3403509" y="1444825"/>
            <a:chExt cx="3537000" cy="817200"/>
          </a:xfrm>
        </p:grpSpPr>
        <p:sp>
          <p:nvSpPr>
            <p:cNvPr id="243" name="Google Shape;243;p20"/>
            <p:cNvSpPr txBox="1"/>
            <p:nvPr/>
          </p:nvSpPr>
          <p:spPr>
            <a:xfrm>
              <a:off x="3403509" y="1444825"/>
              <a:ext cx="3537000" cy="817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it" sz="1200" b="1" i="0" u="none" strike="noStrike" cap="none">
                  <a:solidFill>
                    <a:srgbClr val="000000"/>
                  </a:solidFill>
                  <a:latin typeface="Arial"/>
                  <a:ea typeface="Arial"/>
                  <a:cs typeface="Arial"/>
                  <a:sym typeface="Arial"/>
                </a:rPr>
                <a:t>HKTM</a:t>
              </a:r>
              <a:r>
                <a:rPr lang="it" sz="800" b="1" i="0" u="none" strike="noStrike" cap="none">
                  <a:solidFill>
                    <a:srgbClr val="000000"/>
                  </a:solidFill>
                  <a:latin typeface="Arial"/>
                  <a:ea typeface="Arial"/>
                  <a:cs typeface="Arial"/>
                  <a:sym typeface="Arial"/>
                </a:rPr>
                <a:t> (NISP &amp; VIS)</a:t>
              </a:r>
              <a:endParaRPr sz="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Arial"/>
                <a:ea typeface="Arial"/>
                <a:cs typeface="Arial"/>
                <a:sym typeface="Arial"/>
              </a:endParaRPr>
            </a:p>
          </p:txBody>
        </p:sp>
        <p:cxnSp>
          <p:nvCxnSpPr>
            <p:cNvPr id="244" name="Google Shape;244;p20"/>
            <p:cNvCxnSpPr>
              <a:stCxn id="245" idx="3"/>
              <a:endCxn id="246" idx="1"/>
            </p:cNvCxnSpPr>
            <p:nvPr/>
          </p:nvCxnSpPr>
          <p:spPr>
            <a:xfrm>
              <a:off x="5624278" y="1945749"/>
              <a:ext cx="174300" cy="0"/>
            </a:xfrm>
            <a:prstGeom prst="straightConnector1">
              <a:avLst/>
            </a:prstGeom>
            <a:noFill/>
            <a:ln w="9525" cap="flat" cmpd="sng">
              <a:solidFill>
                <a:srgbClr val="C00000"/>
              </a:solidFill>
              <a:prstDash val="solid"/>
              <a:round/>
              <a:headEnd type="none" w="sm" len="sm"/>
              <a:tailEnd type="stealth" w="med" len="med"/>
            </a:ln>
          </p:spPr>
        </p:cxnSp>
        <p:sp>
          <p:nvSpPr>
            <p:cNvPr id="247" name="Google Shape;247;p20"/>
            <p:cNvSpPr/>
            <p:nvPr/>
          </p:nvSpPr>
          <p:spPr>
            <a:xfrm>
              <a:off x="3557921" y="1745649"/>
              <a:ext cx="956700" cy="4002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it" sz="700" b="1" i="0" u="none" strike="noStrike" cap="none">
                  <a:solidFill>
                    <a:srgbClr val="000000"/>
                  </a:solidFill>
                  <a:latin typeface="Arial"/>
                  <a:ea typeface="Arial"/>
                  <a:cs typeface="Arial"/>
                  <a:sym typeface="Arial"/>
                </a:rPr>
                <a:t>Extract SOC FITS file list from metadata</a:t>
              </a:r>
              <a:endParaRPr sz="700" b="1" i="0" u="none" strike="noStrike" cap="none">
                <a:solidFill>
                  <a:srgbClr val="000000"/>
                </a:solidFill>
                <a:latin typeface="Arial"/>
                <a:ea typeface="Arial"/>
                <a:cs typeface="Arial"/>
                <a:sym typeface="Arial"/>
              </a:endParaRPr>
            </a:p>
          </p:txBody>
        </p:sp>
        <p:sp>
          <p:nvSpPr>
            <p:cNvPr id="245" name="Google Shape;245;p20"/>
            <p:cNvSpPr/>
            <p:nvPr/>
          </p:nvSpPr>
          <p:spPr>
            <a:xfrm>
              <a:off x="4667578" y="1745649"/>
              <a:ext cx="956700" cy="4002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it" sz="700" b="1" i="0" u="none" strike="noStrike" cap="none">
                  <a:solidFill>
                    <a:srgbClr val="000000"/>
                  </a:solidFill>
                  <a:latin typeface="Arial"/>
                  <a:ea typeface="Arial"/>
                  <a:cs typeface="Arial"/>
                  <a:sym typeface="Arial"/>
                </a:rPr>
                <a:t>Download SOC FITS files</a:t>
              </a:r>
              <a:endParaRPr sz="700" b="1" i="0" u="none" strike="noStrike" cap="none">
                <a:solidFill>
                  <a:srgbClr val="000000"/>
                </a:solidFill>
                <a:latin typeface="Arial"/>
                <a:ea typeface="Arial"/>
                <a:cs typeface="Arial"/>
                <a:sym typeface="Arial"/>
              </a:endParaRPr>
            </a:p>
          </p:txBody>
        </p:sp>
        <p:sp>
          <p:nvSpPr>
            <p:cNvPr id="246" name="Google Shape;246;p20"/>
            <p:cNvSpPr/>
            <p:nvPr/>
          </p:nvSpPr>
          <p:spPr>
            <a:xfrm>
              <a:off x="5798551" y="1745648"/>
              <a:ext cx="972000" cy="4002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it" sz="700" b="1" i="0" u="sng" strike="noStrike" cap="none">
                  <a:solidFill>
                    <a:srgbClr val="000000"/>
                  </a:solidFill>
                  <a:latin typeface="Arial"/>
                  <a:ea typeface="Arial"/>
                  <a:cs typeface="Arial"/>
                  <a:sym typeface="Arial"/>
                </a:rPr>
                <a:t>Read data from FITS Tables</a:t>
              </a:r>
              <a:endParaRPr sz="700" b="1" i="0" u="sng" strike="noStrike" cap="none">
                <a:solidFill>
                  <a:srgbClr val="000000"/>
                </a:solidFill>
                <a:latin typeface="Arial"/>
                <a:ea typeface="Arial"/>
                <a:cs typeface="Arial"/>
                <a:sym typeface="Arial"/>
              </a:endParaRPr>
            </a:p>
          </p:txBody>
        </p:sp>
        <p:cxnSp>
          <p:nvCxnSpPr>
            <p:cNvPr id="248" name="Google Shape;248;p20"/>
            <p:cNvCxnSpPr>
              <a:stCxn id="247" idx="3"/>
              <a:endCxn id="245" idx="1"/>
            </p:cNvCxnSpPr>
            <p:nvPr/>
          </p:nvCxnSpPr>
          <p:spPr>
            <a:xfrm>
              <a:off x="4514621" y="1945749"/>
              <a:ext cx="153000" cy="0"/>
            </a:xfrm>
            <a:prstGeom prst="straightConnector1">
              <a:avLst/>
            </a:prstGeom>
            <a:noFill/>
            <a:ln w="9525" cap="flat" cmpd="sng">
              <a:solidFill>
                <a:srgbClr val="C00000"/>
              </a:solidFill>
              <a:prstDash val="solid"/>
              <a:round/>
              <a:headEnd type="none" w="sm" len="sm"/>
              <a:tailEnd type="stealth" w="med" len="med"/>
            </a:ln>
          </p:spPr>
        </p:cxnSp>
      </p:grpSp>
      <p:grpSp>
        <p:nvGrpSpPr>
          <p:cNvPr id="249" name="Google Shape;249;p20"/>
          <p:cNvGrpSpPr/>
          <p:nvPr/>
        </p:nvGrpSpPr>
        <p:grpSpPr>
          <a:xfrm>
            <a:off x="3299464" y="2291625"/>
            <a:ext cx="3536961" cy="817200"/>
            <a:chOff x="3396625" y="2304750"/>
            <a:chExt cx="3638100" cy="817200"/>
          </a:xfrm>
        </p:grpSpPr>
        <p:sp>
          <p:nvSpPr>
            <p:cNvPr id="250" name="Google Shape;250;p20"/>
            <p:cNvSpPr txBox="1"/>
            <p:nvPr/>
          </p:nvSpPr>
          <p:spPr>
            <a:xfrm>
              <a:off x="3396625" y="2304750"/>
              <a:ext cx="3638100" cy="817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it" sz="1200" b="1" i="0" u="none" strike="noStrike" cap="none">
                  <a:solidFill>
                    <a:srgbClr val="000000"/>
                  </a:solidFill>
                  <a:latin typeface="Arial"/>
                  <a:ea typeface="Arial"/>
                  <a:cs typeface="Arial"/>
                  <a:sym typeface="Arial"/>
                </a:rPr>
                <a:t>NISP Science</a:t>
              </a:r>
              <a:endParaRPr sz="12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sp>
          <p:nvSpPr>
            <p:cNvPr id="251" name="Google Shape;251;p20"/>
            <p:cNvSpPr/>
            <p:nvPr/>
          </p:nvSpPr>
          <p:spPr>
            <a:xfrm>
              <a:off x="3552250" y="2609075"/>
              <a:ext cx="984000" cy="4002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it" sz="700" b="1" i="0" u="none" strike="noStrike" cap="none">
                  <a:solidFill>
                    <a:srgbClr val="000000"/>
                  </a:solidFill>
                  <a:latin typeface="Arial"/>
                  <a:ea typeface="Arial"/>
                  <a:cs typeface="Arial"/>
                  <a:sym typeface="Arial"/>
                </a:rPr>
                <a:t>Extract HK FITS file list from metadata</a:t>
              </a:r>
              <a:endParaRPr sz="700" b="1" i="0" u="none" strike="noStrike" cap="none">
                <a:solidFill>
                  <a:srgbClr val="000000"/>
                </a:solidFill>
                <a:latin typeface="Arial"/>
                <a:ea typeface="Arial"/>
                <a:cs typeface="Arial"/>
                <a:sym typeface="Arial"/>
              </a:endParaRPr>
            </a:p>
          </p:txBody>
        </p:sp>
        <p:sp>
          <p:nvSpPr>
            <p:cNvPr id="252" name="Google Shape;252;p20"/>
            <p:cNvSpPr/>
            <p:nvPr/>
          </p:nvSpPr>
          <p:spPr>
            <a:xfrm>
              <a:off x="4722600" y="2609100"/>
              <a:ext cx="984000" cy="4002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it" sz="700" b="1" i="0" u="none" strike="noStrike" cap="none">
                  <a:solidFill>
                    <a:srgbClr val="000000"/>
                  </a:solidFill>
                  <a:latin typeface="Arial"/>
                  <a:ea typeface="Arial"/>
                  <a:cs typeface="Arial"/>
                  <a:sym typeface="Arial"/>
                </a:rPr>
                <a:t>Download HK FITS files</a:t>
              </a:r>
              <a:endParaRPr sz="700" b="1" i="0" u="none" strike="noStrike" cap="none">
                <a:solidFill>
                  <a:srgbClr val="000000"/>
                </a:solidFill>
                <a:latin typeface="Arial"/>
                <a:ea typeface="Arial"/>
                <a:cs typeface="Arial"/>
                <a:sym typeface="Arial"/>
              </a:endParaRPr>
            </a:p>
          </p:txBody>
        </p:sp>
        <p:sp>
          <p:nvSpPr>
            <p:cNvPr id="253" name="Google Shape;253;p20"/>
            <p:cNvSpPr/>
            <p:nvPr/>
          </p:nvSpPr>
          <p:spPr>
            <a:xfrm>
              <a:off x="5908875" y="2609100"/>
              <a:ext cx="963600" cy="4002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it" sz="700" b="1" i="0" u="sng" strike="noStrike" cap="none">
                  <a:solidFill>
                    <a:srgbClr val="000000"/>
                  </a:solidFill>
                  <a:latin typeface="Arial"/>
                  <a:ea typeface="Arial"/>
                  <a:cs typeface="Arial"/>
                  <a:sym typeface="Arial"/>
                </a:rPr>
                <a:t>Read data from HK FITS</a:t>
              </a:r>
              <a:endParaRPr sz="700" b="1" i="0" u="sng" strike="noStrike" cap="none">
                <a:solidFill>
                  <a:srgbClr val="000000"/>
                </a:solidFill>
                <a:latin typeface="Arial"/>
                <a:ea typeface="Arial"/>
                <a:cs typeface="Arial"/>
                <a:sym typeface="Arial"/>
              </a:endParaRPr>
            </a:p>
          </p:txBody>
        </p:sp>
        <p:cxnSp>
          <p:nvCxnSpPr>
            <p:cNvPr id="254" name="Google Shape;254;p20"/>
            <p:cNvCxnSpPr>
              <a:stCxn id="252" idx="3"/>
              <a:endCxn id="253" idx="1"/>
            </p:cNvCxnSpPr>
            <p:nvPr/>
          </p:nvCxnSpPr>
          <p:spPr>
            <a:xfrm>
              <a:off x="5706600" y="2809200"/>
              <a:ext cx="202200" cy="0"/>
            </a:xfrm>
            <a:prstGeom prst="straightConnector1">
              <a:avLst/>
            </a:prstGeom>
            <a:noFill/>
            <a:ln w="9525" cap="flat" cmpd="sng">
              <a:solidFill>
                <a:srgbClr val="C00000"/>
              </a:solidFill>
              <a:prstDash val="solid"/>
              <a:round/>
              <a:headEnd type="none" w="sm" len="sm"/>
              <a:tailEnd type="stealth" w="med" len="med"/>
            </a:ln>
          </p:spPr>
        </p:cxnSp>
        <p:cxnSp>
          <p:nvCxnSpPr>
            <p:cNvPr id="255" name="Google Shape;255;p20"/>
            <p:cNvCxnSpPr>
              <a:stCxn id="251" idx="3"/>
              <a:endCxn id="252" idx="1"/>
            </p:cNvCxnSpPr>
            <p:nvPr/>
          </p:nvCxnSpPr>
          <p:spPr>
            <a:xfrm>
              <a:off x="4536250" y="2809175"/>
              <a:ext cx="186300" cy="0"/>
            </a:xfrm>
            <a:prstGeom prst="straightConnector1">
              <a:avLst/>
            </a:prstGeom>
            <a:noFill/>
            <a:ln w="9525" cap="flat" cmpd="sng">
              <a:solidFill>
                <a:srgbClr val="C00000"/>
              </a:solidFill>
              <a:prstDash val="solid"/>
              <a:round/>
              <a:headEnd type="none" w="sm" len="sm"/>
              <a:tailEnd type="stealth" w="med" len="med"/>
            </a:ln>
          </p:spPr>
        </p:cxnSp>
      </p:grpSp>
      <p:grpSp>
        <p:nvGrpSpPr>
          <p:cNvPr id="256" name="Google Shape;256;p20"/>
          <p:cNvGrpSpPr/>
          <p:nvPr/>
        </p:nvGrpSpPr>
        <p:grpSpPr>
          <a:xfrm>
            <a:off x="4405953" y="4019465"/>
            <a:ext cx="1316100" cy="817200"/>
            <a:chOff x="4463128" y="4019465"/>
            <a:chExt cx="1316100" cy="817200"/>
          </a:xfrm>
        </p:grpSpPr>
        <p:sp>
          <p:nvSpPr>
            <p:cNvPr id="257" name="Google Shape;257;p20"/>
            <p:cNvSpPr txBox="1"/>
            <p:nvPr/>
          </p:nvSpPr>
          <p:spPr>
            <a:xfrm>
              <a:off x="4463128" y="4019465"/>
              <a:ext cx="1316100" cy="817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it" sz="1200" b="1" i="0" u="none" strike="noStrike" cap="none">
                  <a:solidFill>
                    <a:srgbClr val="000000"/>
                  </a:solidFill>
                  <a:latin typeface="Arial"/>
                  <a:ea typeface="Arial"/>
                  <a:cs typeface="Arial"/>
                  <a:sym typeface="Arial"/>
                </a:rPr>
                <a:t>NIR Calibration</a:t>
              </a:r>
              <a:endParaRPr sz="12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Arial"/>
                <a:ea typeface="Arial"/>
                <a:cs typeface="Arial"/>
                <a:sym typeface="Arial"/>
              </a:endParaRPr>
            </a:p>
          </p:txBody>
        </p:sp>
        <p:sp>
          <p:nvSpPr>
            <p:cNvPr id="258" name="Google Shape;258;p20"/>
            <p:cNvSpPr/>
            <p:nvPr/>
          </p:nvSpPr>
          <p:spPr>
            <a:xfrm>
              <a:off x="4639378" y="4349025"/>
              <a:ext cx="963600" cy="4002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it" sz="700" b="1" i="0" u="sng" strike="noStrike" cap="none">
                  <a:solidFill>
                    <a:srgbClr val="000000"/>
                  </a:solidFill>
                  <a:latin typeface="Arial"/>
                  <a:ea typeface="Arial"/>
                  <a:cs typeface="Arial"/>
                  <a:sym typeface="Arial"/>
                </a:rPr>
                <a:t>Get Data from METADATA directly</a:t>
              </a:r>
              <a:endParaRPr sz="700" b="1" i="0" u="sng" strike="noStrike" cap="none">
                <a:solidFill>
                  <a:srgbClr val="000000"/>
                </a:solidFill>
                <a:latin typeface="Arial"/>
                <a:ea typeface="Arial"/>
                <a:cs typeface="Arial"/>
                <a:sym typeface="Arial"/>
              </a:endParaRPr>
            </a:p>
          </p:txBody>
        </p:sp>
      </p:grpSp>
      <p:grpSp>
        <p:nvGrpSpPr>
          <p:cNvPr id="259" name="Google Shape;259;p20"/>
          <p:cNvGrpSpPr/>
          <p:nvPr/>
        </p:nvGrpSpPr>
        <p:grpSpPr>
          <a:xfrm>
            <a:off x="3302088" y="3155550"/>
            <a:ext cx="3536961" cy="817200"/>
            <a:chOff x="3403500" y="3155550"/>
            <a:chExt cx="3638100" cy="817200"/>
          </a:xfrm>
        </p:grpSpPr>
        <p:sp>
          <p:nvSpPr>
            <p:cNvPr id="260" name="Google Shape;260;p20"/>
            <p:cNvSpPr txBox="1"/>
            <p:nvPr/>
          </p:nvSpPr>
          <p:spPr>
            <a:xfrm>
              <a:off x="3403500" y="3155550"/>
              <a:ext cx="3638100" cy="817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it" sz="1200" b="1" i="0" u="none" strike="noStrike" cap="none">
                  <a:solidFill>
                    <a:srgbClr val="000000"/>
                  </a:solidFill>
                  <a:latin typeface="Arial"/>
                  <a:ea typeface="Arial"/>
                  <a:cs typeface="Arial"/>
                  <a:sym typeface="Arial"/>
                </a:rPr>
                <a:t>VIS Calibration</a:t>
              </a:r>
              <a:endParaRPr sz="12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sp>
          <p:nvSpPr>
            <p:cNvPr id="261" name="Google Shape;261;p20"/>
            <p:cNvSpPr/>
            <p:nvPr/>
          </p:nvSpPr>
          <p:spPr>
            <a:xfrm>
              <a:off x="3559125" y="3459875"/>
              <a:ext cx="984000" cy="4002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it" sz="700" b="1" i="0" u="none" strike="noStrike" cap="none">
                  <a:solidFill>
                    <a:srgbClr val="000000"/>
                  </a:solidFill>
                  <a:latin typeface="Arial"/>
                  <a:ea typeface="Arial"/>
                  <a:cs typeface="Arial"/>
                  <a:sym typeface="Arial"/>
                </a:rPr>
                <a:t>Extract TXT/CSV file list from metadata</a:t>
              </a:r>
              <a:endParaRPr sz="700" b="1" i="0" u="none" strike="noStrike" cap="none">
                <a:solidFill>
                  <a:srgbClr val="000000"/>
                </a:solidFill>
                <a:latin typeface="Arial"/>
                <a:ea typeface="Arial"/>
                <a:cs typeface="Arial"/>
                <a:sym typeface="Arial"/>
              </a:endParaRPr>
            </a:p>
          </p:txBody>
        </p:sp>
        <p:sp>
          <p:nvSpPr>
            <p:cNvPr id="262" name="Google Shape;262;p20"/>
            <p:cNvSpPr/>
            <p:nvPr/>
          </p:nvSpPr>
          <p:spPr>
            <a:xfrm>
              <a:off x="4729475" y="3459900"/>
              <a:ext cx="984000" cy="4002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it" sz="700" b="1" i="0" u="none" strike="noStrike" cap="none">
                  <a:solidFill>
                    <a:srgbClr val="000000"/>
                  </a:solidFill>
                  <a:latin typeface="Arial"/>
                  <a:ea typeface="Arial"/>
                  <a:cs typeface="Arial"/>
                  <a:sym typeface="Arial"/>
                </a:rPr>
                <a:t>Download TXT/CSV files</a:t>
              </a:r>
              <a:endParaRPr sz="700" b="1" i="0" u="none" strike="noStrike" cap="none">
                <a:solidFill>
                  <a:srgbClr val="000000"/>
                </a:solidFill>
                <a:latin typeface="Arial"/>
                <a:ea typeface="Arial"/>
                <a:cs typeface="Arial"/>
                <a:sym typeface="Arial"/>
              </a:endParaRPr>
            </a:p>
          </p:txBody>
        </p:sp>
        <p:sp>
          <p:nvSpPr>
            <p:cNvPr id="263" name="Google Shape;263;p20"/>
            <p:cNvSpPr/>
            <p:nvPr/>
          </p:nvSpPr>
          <p:spPr>
            <a:xfrm>
              <a:off x="5915750" y="3459900"/>
              <a:ext cx="963600" cy="4002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it" sz="700" b="1" i="0" u="sng" strike="noStrike" cap="none">
                  <a:solidFill>
                    <a:srgbClr val="000000"/>
                  </a:solidFill>
                  <a:latin typeface="Arial"/>
                  <a:ea typeface="Arial"/>
                  <a:cs typeface="Arial"/>
                  <a:sym typeface="Arial"/>
                </a:rPr>
                <a:t>Read data from TXT/CSV Files</a:t>
              </a:r>
              <a:endParaRPr sz="700" b="1" i="0" u="sng" strike="noStrike" cap="none">
                <a:solidFill>
                  <a:srgbClr val="000000"/>
                </a:solidFill>
                <a:latin typeface="Arial"/>
                <a:ea typeface="Arial"/>
                <a:cs typeface="Arial"/>
                <a:sym typeface="Arial"/>
              </a:endParaRPr>
            </a:p>
          </p:txBody>
        </p:sp>
        <p:cxnSp>
          <p:nvCxnSpPr>
            <p:cNvPr id="264" name="Google Shape;264;p20"/>
            <p:cNvCxnSpPr>
              <a:stCxn id="262" idx="3"/>
              <a:endCxn id="263" idx="1"/>
            </p:cNvCxnSpPr>
            <p:nvPr/>
          </p:nvCxnSpPr>
          <p:spPr>
            <a:xfrm>
              <a:off x="5713475" y="3660000"/>
              <a:ext cx="202200" cy="0"/>
            </a:xfrm>
            <a:prstGeom prst="straightConnector1">
              <a:avLst/>
            </a:prstGeom>
            <a:noFill/>
            <a:ln w="9525" cap="flat" cmpd="sng">
              <a:solidFill>
                <a:srgbClr val="C00000"/>
              </a:solidFill>
              <a:prstDash val="solid"/>
              <a:round/>
              <a:headEnd type="none" w="sm" len="sm"/>
              <a:tailEnd type="stealth" w="med" len="med"/>
            </a:ln>
          </p:spPr>
        </p:cxnSp>
        <p:cxnSp>
          <p:nvCxnSpPr>
            <p:cNvPr id="265" name="Google Shape;265;p20"/>
            <p:cNvCxnSpPr>
              <a:stCxn id="261" idx="3"/>
              <a:endCxn id="262" idx="1"/>
            </p:cNvCxnSpPr>
            <p:nvPr/>
          </p:nvCxnSpPr>
          <p:spPr>
            <a:xfrm>
              <a:off x="4543125" y="3659975"/>
              <a:ext cx="186300" cy="0"/>
            </a:xfrm>
            <a:prstGeom prst="straightConnector1">
              <a:avLst/>
            </a:prstGeom>
            <a:noFill/>
            <a:ln w="9525" cap="flat" cmpd="sng">
              <a:solidFill>
                <a:srgbClr val="C00000"/>
              </a:solidFill>
              <a:prstDash val="solid"/>
              <a:round/>
              <a:headEnd type="none" w="sm" len="sm"/>
              <a:tailEnd type="stealth" w="med" len="med"/>
            </a:ln>
          </p:spPr>
        </p:cxnSp>
      </p:grpSp>
      <p:sp>
        <p:nvSpPr>
          <p:cNvPr id="266" name="Google Shape;266;p20"/>
          <p:cNvSpPr/>
          <p:nvPr/>
        </p:nvSpPr>
        <p:spPr>
          <a:xfrm>
            <a:off x="7535252" y="716715"/>
            <a:ext cx="1150200" cy="507600"/>
          </a:xfrm>
          <a:prstGeom prst="parallelogram">
            <a:avLst>
              <a:gd name="adj" fmla="val 25000"/>
            </a:avLst>
          </a:prstGeom>
          <a:solidFill>
            <a:srgbClr val="00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it" sz="1000" b="1" i="0" u="none" strike="noStrike" cap="none">
                <a:solidFill>
                  <a:srgbClr val="000000"/>
                </a:solidFill>
                <a:latin typeface="Arial"/>
                <a:ea typeface="Arial"/>
                <a:cs typeface="Arial"/>
                <a:sym typeface="Arial"/>
              </a:rPr>
              <a:t>Data Output</a:t>
            </a:r>
            <a:endParaRPr sz="1000" b="1" i="0" u="none" strike="noStrike" cap="none">
              <a:solidFill>
                <a:srgbClr val="000000"/>
              </a:solidFill>
              <a:latin typeface="Arial"/>
              <a:ea typeface="Arial"/>
              <a:cs typeface="Arial"/>
              <a:sym typeface="Arial"/>
            </a:endParaRPr>
          </a:p>
        </p:txBody>
      </p:sp>
      <p:sp>
        <p:nvSpPr>
          <p:cNvPr id="267" name="Google Shape;267;p20"/>
          <p:cNvSpPr/>
          <p:nvPr/>
        </p:nvSpPr>
        <p:spPr>
          <a:xfrm>
            <a:off x="7535252" y="1433415"/>
            <a:ext cx="1150200" cy="572100"/>
          </a:xfrm>
          <a:prstGeom prst="rect">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it" sz="1000" b="1" i="0" u="none" strike="noStrike" cap="none">
                <a:solidFill>
                  <a:srgbClr val="000000"/>
                </a:solidFill>
                <a:latin typeface="Arial"/>
                <a:ea typeface="Arial"/>
                <a:cs typeface="Arial"/>
                <a:sym typeface="Arial"/>
              </a:rPr>
              <a:t>Create Plot &amp; Stats</a:t>
            </a:r>
            <a:endParaRPr sz="1000" b="1" i="0" u="none" strike="noStrike" cap="none">
              <a:solidFill>
                <a:srgbClr val="000000"/>
              </a:solidFill>
              <a:latin typeface="Arial"/>
              <a:ea typeface="Arial"/>
              <a:cs typeface="Arial"/>
              <a:sym typeface="Arial"/>
            </a:endParaRPr>
          </a:p>
        </p:txBody>
      </p:sp>
      <p:sp>
        <p:nvSpPr>
          <p:cNvPr id="268" name="Google Shape;268;p20"/>
          <p:cNvSpPr/>
          <p:nvPr/>
        </p:nvSpPr>
        <p:spPr>
          <a:xfrm>
            <a:off x="7674752" y="2214578"/>
            <a:ext cx="871200" cy="400200"/>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it" sz="1000" b="1" i="0" u="none" strike="noStrike" cap="none">
                <a:solidFill>
                  <a:srgbClr val="000000"/>
                </a:solidFill>
                <a:latin typeface="Arial"/>
                <a:ea typeface="Arial"/>
                <a:cs typeface="Arial"/>
                <a:sym typeface="Arial"/>
              </a:rPr>
              <a:t>END</a:t>
            </a:r>
            <a:endParaRPr sz="1000" b="1" i="0" u="none" strike="noStrike" cap="none">
              <a:solidFill>
                <a:srgbClr val="000000"/>
              </a:solidFill>
              <a:latin typeface="Arial"/>
              <a:ea typeface="Arial"/>
              <a:cs typeface="Arial"/>
              <a:sym typeface="Arial"/>
            </a:endParaRPr>
          </a:p>
        </p:txBody>
      </p:sp>
      <p:cxnSp>
        <p:nvCxnSpPr>
          <p:cNvPr id="269" name="Google Shape;269;p20"/>
          <p:cNvCxnSpPr>
            <a:stCxn id="257" idx="3"/>
            <a:endCxn id="266" idx="5"/>
          </p:cNvCxnSpPr>
          <p:nvPr/>
        </p:nvCxnSpPr>
        <p:spPr>
          <a:xfrm rot="10800000" flipH="1">
            <a:off x="5722053" y="970565"/>
            <a:ext cx="1876500" cy="3457500"/>
          </a:xfrm>
          <a:prstGeom prst="bentConnector3">
            <a:avLst>
              <a:gd name="adj1" fmla="val 67583"/>
            </a:avLst>
          </a:prstGeom>
          <a:noFill/>
          <a:ln w="9525" cap="flat" cmpd="sng">
            <a:solidFill>
              <a:srgbClr val="C00000"/>
            </a:solidFill>
            <a:prstDash val="solid"/>
            <a:round/>
            <a:headEnd type="none" w="sm" len="sm"/>
            <a:tailEnd type="stealth" w="med" len="med"/>
          </a:ln>
        </p:spPr>
      </p:cxnSp>
      <p:cxnSp>
        <p:nvCxnSpPr>
          <p:cNvPr id="270" name="Google Shape;270;p20"/>
          <p:cNvCxnSpPr>
            <a:stCxn id="266" idx="4"/>
            <a:endCxn id="267" idx="0"/>
          </p:cNvCxnSpPr>
          <p:nvPr/>
        </p:nvCxnSpPr>
        <p:spPr>
          <a:xfrm>
            <a:off x="8110352" y="1224315"/>
            <a:ext cx="0" cy="209100"/>
          </a:xfrm>
          <a:prstGeom prst="straightConnector1">
            <a:avLst/>
          </a:prstGeom>
          <a:noFill/>
          <a:ln w="9525" cap="flat" cmpd="sng">
            <a:solidFill>
              <a:srgbClr val="C00000"/>
            </a:solidFill>
            <a:prstDash val="solid"/>
            <a:round/>
            <a:headEnd type="none" w="sm" len="sm"/>
            <a:tailEnd type="stealth" w="med" len="med"/>
          </a:ln>
        </p:spPr>
      </p:cxnSp>
      <p:cxnSp>
        <p:nvCxnSpPr>
          <p:cNvPr id="271" name="Google Shape;271;p20"/>
          <p:cNvCxnSpPr>
            <a:stCxn id="267" idx="2"/>
            <a:endCxn id="268" idx="0"/>
          </p:cNvCxnSpPr>
          <p:nvPr/>
        </p:nvCxnSpPr>
        <p:spPr>
          <a:xfrm>
            <a:off x="8110352" y="2005515"/>
            <a:ext cx="0" cy="209100"/>
          </a:xfrm>
          <a:prstGeom prst="straightConnector1">
            <a:avLst/>
          </a:prstGeom>
          <a:noFill/>
          <a:ln w="9525" cap="flat" cmpd="sng">
            <a:solidFill>
              <a:srgbClr val="C00000"/>
            </a:solidFill>
            <a:prstDash val="solid"/>
            <a:round/>
            <a:headEnd type="none" w="sm" len="sm"/>
            <a:tailEnd type="stealth" w="med" len="med"/>
          </a:ln>
        </p:spPr>
      </p:cxnSp>
      <p:pic>
        <p:nvPicPr>
          <p:cNvPr id="272" name="Google Shape;272;p20"/>
          <p:cNvPicPr preferRelativeResize="0"/>
          <p:nvPr/>
        </p:nvPicPr>
        <p:blipFill rotWithShape="1">
          <a:blip r:embed="rId3">
            <a:alphaModFix/>
          </a:blip>
          <a:srcRect/>
          <a:stretch/>
        </p:blipFill>
        <p:spPr>
          <a:xfrm>
            <a:off x="8582583" y="83825"/>
            <a:ext cx="438166" cy="431100"/>
          </a:xfrm>
          <a:prstGeom prst="rect">
            <a:avLst/>
          </a:prstGeom>
          <a:noFill/>
          <a:ln>
            <a:noFill/>
          </a:ln>
        </p:spPr>
      </p:pic>
      <p:sp>
        <p:nvSpPr>
          <p:cNvPr id="273" name="Google Shape;273;p20"/>
          <p:cNvSpPr txBox="1">
            <a:spLocks noGrp="1"/>
          </p:cNvSpPr>
          <p:nvPr>
            <p:ph type="title"/>
          </p:nvPr>
        </p:nvSpPr>
        <p:spPr>
          <a:xfrm>
            <a:off x="143400" y="28175"/>
            <a:ext cx="6800700" cy="595800"/>
          </a:xfrm>
          <a:prstGeom prst="rect">
            <a:avLst/>
          </a:prstGeom>
          <a:noFill/>
          <a:ln>
            <a:noFill/>
          </a:ln>
        </p:spPr>
        <p:txBody>
          <a:bodyPr spcFirstLastPara="1" wrap="square" lIns="0" tIns="0" rIns="0" bIns="0" anchor="ctr" anchorCtr="0">
            <a:noAutofit/>
          </a:bodyPr>
          <a:lstStyle/>
          <a:p>
            <a:pPr marL="0" lvl="0" indent="0" algn="l" rtl="0">
              <a:lnSpc>
                <a:spcPct val="71428"/>
              </a:lnSpc>
              <a:spcBef>
                <a:spcPts val="0"/>
              </a:spcBef>
              <a:spcAft>
                <a:spcPts val="0"/>
              </a:spcAft>
              <a:buSzPts val="2800"/>
              <a:buNone/>
            </a:pPr>
            <a:r>
              <a:rPr lang="it" sz="2500" b="1">
                <a:solidFill>
                  <a:srgbClr val="31538F"/>
                </a:solidFill>
              </a:rPr>
              <a:t>AIDA/IODA for Euclid Data</a:t>
            </a:r>
            <a:endParaRPr sz="2500" b="1" i="1">
              <a:solidFill>
                <a:srgbClr val="31538F"/>
              </a:solidFill>
              <a:latin typeface="Arial"/>
              <a:ea typeface="Arial"/>
              <a:cs typeface="Arial"/>
              <a:sym typeface="Arial"/>
            </a:endParaRPr>
          </a:p>
        </p:txBody>
      </p:sp>
      <p:sp>
        <p:nvSpPr>
          <p:cNvPr id="274" name="Google Shape;274;p20"/>
          <p:cNvSpPr/>
          <p:nvPr/>
        </p:nvSpPr>
        <p:spPr>
          <a:xfrm>
            <a:off x="42775" y="2673775"/>
            <a:ext cx="2995500" cy="1046700"/>
          </a:xfrm>
          <a:prstGeom prst="rect">
            <a:avLst/>
          </a:prstGeom>
          <a:noFill/>
          <a:ln w="19050" cap="flat" cmpd="sng">
            <a:solidFill>
              <a:srgbClr val="C00000"/>
            </a:solidFill>
            <a:prstDash val="solid"/>
            <a:round/>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1200"/>
              </a:spcBef>
              <a:spcAft>
                <a:spcPts val="0"/>
              </a:spcAft>
              <a:buClr>
                <a:srgbClr val="000000"/>
              </a:buClr>
              <a:buSzPts val="1200"/>
              <a:buFont typeface="Arial"/>
              <a:buNone/>
            </a:pPr>
            <a:r>
              <a:rPr lang="it" sz="1000" b="1" i="0" u="none" strike="noStrike" cap="none" dirty="0">
                <a:solidFill>
                  <a:srgbClr val="31538F"/>
                </a:solidFill>
                <a:latin typeface="Verdana"/>
                <a:ea typeface="Verdana"/>
                <a:cs typeface="Verdana"/>
                <a:sym typeface="Verdana"/>
              </a:rPr>
              <a:t>3 KIND OF DATA</a:t>
            </a:r>
            <a:endParaRPr sz="1000" b="0" i="0" u="none" strike="noStrike" cap="none" dirty="0">
              <a:solidFill>
                <a:srgbClr val="31538F"/>
              </a:solidFill>
              <a:latin typeface="Arial"/>
              <a:ea typeface="Arial"/>
              <a:cs typeface="Arial"/>
              <a:sym typeface="Arial"/>
            </a:endParaRPr>
          </a:p>
          <a:p>
            <a:pPr marL="179999" marR="0" lvl="1" indent="-147149" algn="l" rtl="0">
              <a:lnSpc>
                <a:spcPct val="100000"/>
              </a:lnSpc>
              <a:spcBef>
                <a:spcPts val="600"/>
              </a:spcBef>
              <a:spcAft>
                <a:spcPts val="0"/>
              </a:spcAft>
              <a:buClr>
                <a:srgbClr val="595959"/>
              </a:buClr>
              <a:buSzPts val="900"/>
              <a:buFont typeface="Arial"/>
              <a:buChar char="○"/>
            </a:pPr>
            <a:r>
              <a:rPr lang="it" sz="900" b="1" i="0" u="none" strike="noStrike" cap="none" dirty="0">
                <a:solidFill>
                  <a:srgbClr val="595959"/>
                </a:solidFill>
                <a:latin typeface="Verdana"/>
                <a:ea typeface="Verdana"/>
                <a:cs typeface="Verdana"/>
                <a:sym typeface="Verdana"/>
              </a:rPr>
              <a:t>HKTM </a:t>
            </a:r>
            <a:r>
              <a:rPr lang="it" sz="900" b="0" i="0" u="none" strike="noStrike" cap="none" dirty="0">
                <a:solidFill>
                  <a:srgbClr val="595959"/>
                </a:solidFill>
                <a:latin typeface="Verdana"/>
                <a:ea typeface="Verdana"/>
                <a:cs typeface="Verdana"/>
                <a:sym typeface="Verdana"/>
              </a:rPr>
              <a:t>- LE1 HouseKeeping Telemetry</a:t>
            </a:r>
            <a:endParaRPr sz="900" b="0" i="0" u="none" strike="noStrike" cap="none" dirty="0">
              <a:solidFill>
                <a:srgbClr val="595959"/>
              </a:solidFill>
              <a:latin typeface="Verdana"/>
              <a:ea typeface="Verdana"/>
              <a:cs typeface="Verdana"/>
              <a:sym typeface="Verdana"/>
            </a:endParaRPr>
          </a:p>
          <a:p>
            <a:pPr marL="179999" marR="0" lvl="1" indent="-147149" algn="l" rtl="0">
              <a:lnSpc>
                <a:spcPct val="100000"/>
              </a:lnSpc>
              <a:spcBef>
                <a:spcPts val="600"/>
              </a:spcBef>
              <a:spcAft>
                <a:spcPts val="0"/>
              </a:spcAft>
              <a:buClr>
                <a:srgbClr val="595959"/>
              </a:buClr>
              <a:buSzPts val="900"/>
              <a:buFont typeface="Verdana"/>
              <a:buChar char="○"/>
            </a:pPr>
            <a:r>
              <a:rPr lang="it" sz="900" b="1" i="0" u="none" strike="noStrike" cap="none" dirty="0">
                <a:solidFill>
                  <a:srgbClr val="595959"/>
                </a:solidFill>
                <a:latin typeface="Verdana"/>
                <a:ea typeface="Verdana"/>
                <a:cs typeface="Verdana"/>
                <a:sym typeface="Verdana"/>
              </a:rPr>
              <a:t>SCIENCE TM</a:t>
            </a:r>
            <a:r>
              <a:rPr lang="it" sz="900" b="0" i="0" u="none" strike="noStrike" cap="none" dirty="0">
                <a:solidFill>
                  <a:srgbClr val="595959"/>
                </a:solidFill>
                <a:latin typeface="Verdana"/>
                <a:ea typeface="Verdana"/>
                <a:cs typeface="Verdana"/>
                <a:sym typeface="Verdana"/>
              </a:rPr>
              <a:t> - Telemetry related to scientific images (LE1 &amp; LE2)</a:t>
            </a:r>
            <a:endParaRPr sz="900" b="0" i="0" u="none" strike="noStrike" cap="none" dirty="0">
              <a:solidFill>
                <a:srgbClr val="595959"/>
              </a:solidFill>
              <a:latin typeface="Verdana"/>
              <a:ea typeface="Verdana"/>
              <a:cs typeface="Verdana"/>
              <a:sym typeface="Verdana"/>
            </a:endParaRPr>
          </a:p>
          <a:p>
            <a:pPr marL="179999" marR="0" lvl="1" indent="-147149" algn="l" rtl="0">
              <a:lnSpc>
                <a:spcPct val="100000"/>
              </a:lnSpc>
              <a:spcBef>
                <a:spcPts val="600"/>
              </a:spcBef>
              <a:spcAft>
                <a:spcPts val="0"/>
              </a:spcAft>
              <a:buClr>
                <a:srgbClr val="595959"/>
              </a:buClr>
              <a:buSzPts val="900"/>
              <a:buFont typeface="Verdana"/>
              <a:buChar char="○"/>
            </a:pPr>
            <a:r>
              <a:rPr lang="it" sz="900" b="1" i="0" u="none" strike="noStrike" cap="none" dirty="0">
                <a:solidFill>
                  <a:srgbClr val="595959"/>
                </a:solidFill>
                <a:latin typeface="Verdana"/>
                <a:ea typeface="Verdana"/>
                <a:cs typeface="Verdana"/>
                <a:sym typeface="Verdana"/>
              </a:rPr>
              <a:t>CALIBRATION - </a:t>
            </a:r>
            <a:r>
              <a:rPr lang="it" sz="900" b="0" i="0" u="none" strike="noStrike" cap="none" dirty="0">
                <a:solidFill>
                  <a:srgbClr val="595959"/>
                </a:solidFill>
                <a:latin typeface="Verdana"/>
                <a:ea typeface="Verdana"/>
                <a:cs typeface="Verdana"/>
                <a:sym typeface="Verdana"/>
              </a:rPr>
              <a:t>LE2 DPs monitoring </a:t>
            </a:r>
            <a:endParaRPr sz="900" b="0" i="0" u="none" strike="noStrike" cap="none" dirty="0">
              <a:solidFill>
                <a:srgbClr val="595959"/>
              </a:solidFill>
              <a:latin typeface="Verdana"/>
              <a:ea typeface="Verdana"/>
              <a:cs typeface="Verdana"/>
              <a:sym typeface="Verdana"/>
            </a:endParaRPr>
          </a:p>
        </p:txBody>
      </p:sp>
      <p:sp>
        <p:nvSpPr>
          <p:cNvPr id="275" name="Google Shape;275;p20"/>
          <p:cNvSpPr/>
          <p:nvPr/>
        </p:nvSpPr>
        <p:spPr>
          <a:xfrm>
            <a:off x="42775" y="3768525"/>
            <a:ext cx="2995500" cy="1298700"/>
          </a:xfrm>
          <a:prstGeom prst="rect">
            <a:avLst/>
          </a:prstGeom>
          <a:noFill/>
          <a:ln w="19050" cap="flat" cmpd="sng">
            <a:solidFill>
              <a:srgbClr val="C00000"/>
            </a:solidFill>
            <a:prstDash val="solid"/>
            <a:round/>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1200"/>
              </a:spcBef>
              <a:spcAft>
                <a:spcPts val="0"/>
              </a:spcAft>
              <a:buClr>
                <a:srgbClr val="000000"/>
              </a:buClr>
              <a:buSzPts val="1200"/>
              <a:buFont typeface="Arial"/>
              <a:buNone/>
            </a:pPr>
            <a:r>
              <a:rPr lang="it" sz="1000" b="1" i="0" u="none" strike="noStrike" cap="none">
                <a:solidFill>
                  <a:srgbClr val="31538F"/>
                </a:solidFill>
                <a:latin typeface="Verdana"/>
                <a:ea typeface="Verdana"/>
                <a:cs typeface="Verdana"/>
                <a:sym typeface="Verdana"/>
              </a:rPr>
              <a:t>5 MONITORED SYSTEMS</a:t>
            </a:r>
            <a:endParaRPr sz="1000" b="0" i="0" u="none" strike="noStrike" cap="none">
              <a:solidFill>
                <a:srgbClr val="31538F"/>
              </a:solidFill>
              <a:latin typeface="Arial"/>
              <a:ea typeface="Arial"/>
              <a:cs typeface="Arial"/>
              <a:sym typeface="Arial"/>
            </a:endParaRPr>
          </a:p>
          <a:p>
            <a:pPr marL="179999" marR="0" lvl="1" indent="-147149" algn="l" rtl="0">
              <a:lnSpc>
                <a:spcPct val="100000"/>
              </a:lnSpc>
              <a:spcBef>
                <a:spcPts val="600"/>
              </a:spcBef>
              <a:spcAft>
                <a:spcPts val="0"/>
              </a:spcAft>
              <a:buClr>
                <a:srgbClr val="595959"/>
              </a:buClr>
              <a:buSzPts val="900"/>
              <a:buFont typeface="Arial"/>
              <a:buChar char="○"/>
            </a:pPr>
            <a:r>
              <a:rPr lang="it" sz="900" b="1" i="0" u="none" strike="noStrike" cap="none">
                <a:solidFill>
                  <a:srgbClr val="595959"/>
                </a:solidFill>
                <a:latin typeface="Verdana"/>
                <a:ea typeface="Verdana"/>
                <a:cs typeface="Verdana"/>
                <a:sym typeface="Verdana"/>
              </a:rPr>
              <a:t>NISP : </a:t>
            </a:r>
            <a:r>
              <a:rPr lang="it" sz="900" b="0" i="0" u="none" strike="noStrike" cap="none">
                <a:solidFill>
                  <a:srgbClr val="595959"/>
                </a:solidFill>
                <a:latin typeface="Verdana"/>
                <a:ea typeface="Verdana"/>
                <a:cs typeface="Verdana"/>
                <a:sym typeface="Verdana"/>
              </a:rPr>
              <a:t>HKTM, SCIENCE TM</a:t>
            </a:r>
            <a:endParaRPr sz="900" b="0" i="0" u="none" strike="noStrike" cap="none">
              <a:solidFill>
                <a:srgbClr val="595959"/>
              </a:solidFill>
              <a:latin typeface="Verdana"/>
              <a:ea typeface="Verdana"/>
              <a:cs typeface="Verdana"/>
              <a:sym typeface="Verdana"/>
            </a:endParaRPr>
          </a:p>
          <a:p>
            <a:pPr marL="179999" marR="0" lvl="1" indent="-147149" algn="l" rtl="0">
              <a:lnSpc>
                <a:spcPct val="100000"/>
              </a:lnSpc>
              <a:spcBef>
                <a:spcPts val="600"/>
              </a:spcBef>
              <a:spcAft>
                <a:spcPts val="0"/>
              </a:spcAft>
              <a:buClr>
                <a:srgbClr val="595959"/>
              </a:buClr>
              <a:buSzPts val="900"/>
              <a:buFont typeface="Verdana"/>
              <a:buChar char="○"/>
            </a:pPr>
            <a:r>
              <a:rPr lang="it" sz="900" b="1" i="0" u="none" strike="noStrike" cap="none">
                <a:solidFill>
                  <a:srgbClr val="595959"/>
                </a:solidFill>
                <a:latin typeface="Verdana"/>
                <a:ea typeface="Verdana"/>
                <a:cs typeface="Verdana"/>
                <a:sym typeface="Verdana"/>
              </a:rPr>
              <a:t>VIS : </a:t>
            </a:r>
            <a:r>
              <a:rPr lang="it" sz="900" b="0" i="0" u="none" strike="noStrike" cap="none">
                <a:solidFill>
                  <a:srgbClr val="595959"/>
                </a:solidFill>
                <a:latin typeface="Verdana"/>
                <a:ea typeface="Verdana"/>
                <a:cs typeface="Verdana"/>
                <a:sym typeface="Verdana"/>
              </a:rPr>
              <a:t>HKTM, SCIENCE TM, CALIBRATION </a:t>
            </a:r>
            <a:endParaRPr sz="900" b="0" i="0" u="none" strike="noStrike" cap="none">
              <a:solidFill>
                <a:srgbClr val="595959"/>
              </a:solidFill>
              <a:latin typeface="Verdana"/>
              <a:ea typeface="Verdana"/>
              <a:cs typeface="Verdana"/>
              <a:sym typeface="Verdana"/>
            </a:endParaRPr>
          </a:p>
          <a:p>
            <a:pPr marL="179999" marR="0" lvl="1" indent="-147149" algn="l" rtl="0">
              <a:lnSpc>
                <a:spcPct val="100000"/>
              </a:lnSpc>
              <a:spcBef>
                <a:spcPts val="600"/>
              </a:spcBef>
              <a:spcAft>
                <a:spcPts val="0"/>
              </a:spcAft>
              <a:buClr>
                <a:srgbClr val="595959"/>
              </a:buClr>
              <a:buSzPts val="900"/>
              <a:buFont typeface="Verdana"/>
              <a:buChar char="○"/>
            </a:pPr>
            <a:r>
              <a:rPr lang="it" sz="900" b="1" i="0" u="none" strike="noStrike" cap="none">
                <a:solidFill>
                  <a:srgbClr val="595959"/>
                </a:solidFill>
                <a:latin typeface="Verdana"/>
                <a:ea typeface="Verdana"/>
                <a:cs typeface="Verdana"/>
                <a:sym typeface="Verdana"/>
              </a:rPr>
              <a:t>QLA : </a:t>
            </a:r>
            <a:r>
              <a:rPr lang="it" sz="900" b="0" i="0" u="none" strike="noStrike" cap="none">
                <a:solidFill>
                  <a:srgbClr val="595959"/>
                </a:solidFill>
                <a:latin typeface="Verdana"/>
                <a:ea typeface="Verdana"/>
                <a:cs typeface="Verdana"/>
                <a:sym typeface="Verdana"/>
              </a:rPr>
              <a:t>under SCIENCE TM</a:t>
            </a:r>
            <a:endParaRPr sz="900" b="0" i="0" u="none" strike="noStrike" cap="none">
              <a:solidFill>
                <a:srgbClr val="595959"/>
              </a:solidFill>
              <a:latin typeface="Verdana"/>
              <a:ea typeface="Verdana"/>
              <a:cs typeface="Verdana"/>
              <a:sym typeface="Verdana"/>
            </a:endParaRPr>
          </a:p>
          <a:p>
            <a:pPr marL="179999" marR="0" lvl="1" indent="-147149" algn="l" rtl="0">
              <a:lnSpc>
                <a:spcPct val="100000"/>
              </a:lnSpc>
              <a:spcBef>
                <a:spcPts val="600"/>
              </a:spcBef>
              <a:spcAft>
                <a:spcPts val="0"/>
              </a:spcAft>
              <a:buClr>
                <a:srgbClr val="595959"/>
              </a:buClr>
              <a:buSzPts val="900"/>
              <a:buFont typeface="Verdana"/>
              <a:buChar char="○"/>
            </a:pPr>
            <a:r>
              <a:rPr lang="it" sz="900" b="1" i="0" u="none" strike="noStrike" cap="none">
                <a:solidFill>
                  <a:srgbClr val="595959"/>
                </a:solidFill>
                <a:latin typeface="Verdana"/>
                <a:ea typeface="Verdana"/>
                <a:cs typeface="Verdana"/>
                <a:sym typeface="Verdana"/>
              </a:rPr>
              <a:t>NIR : </a:t>
            </a:r>
            <a:r>
              <a:rPr lang="it" sz="900" b="0" i="0" u="none" strike="noStrike" cap="none">
                <a:solidFill>
                  <a:srgbClr val="595959"/>
                </a:solidFill>
                <a:latin typeface="Verdana"/>
                <a:ea typeface="Verdana"/>
                <a:cs typeface="Verdana"/>
                <a:sym typeface="Verdana"/>
              </a:rPr>
              <a:t>CALIBRATION</a:t>
            </a:r>
            <a:endParaRPr sz="900" b="0" i="0" u="none" strike="noStrike" cap="none">
              <a:solidFill>
                <a:srgbClr val="595959"/>
              </a:solidFill>
              <a:latin typeface="Verdana"/>
              <a:ea typeface="Verdana"/>
              <a:cs typeface="Verdana"/>
              <a:sym typeface="Verdana"/>
            </a:endParaRPr>
          </a:p>
          <a:p>
            <a:pPr marL="179999" marR="0" lvl="1" indent="-147149" algn="l" rtl="0">
              <a:lnSpc>
                <a:spcPct val="100000"/>
              </a:lnSpc>
              <a:spcBef>
                <a:spcPts val="600"/>
              </a:spcBef>
              <a:spcAft>
                <a:spcPts val="0"/>
              </a:spcAft>
              <a:buClr>
                <a:srgbClr val="595959"/>
              </a:buClr>
              <a:buSzPts val="900"/>
              <a:buFont typeface="Verdana"/>
              <a:buChar char="○"/>
            </a:pPr>
            <a:r>
              <a:rPr lang="it" sz="900" b="1" i="0" u="none" strike="noStrike" cap="none">
                <a:solidFill>
                  <a:srgbClr val="595959"/>
                </a:solidFill>
                <a:latin typeface="Verdana"/>
                <a:ea typeface="Verdana"/>
                <a:cs typeface="Verdana"/>
                <a:sym typeface="Verdana"/>
              </a:rPr>
              <a:t>SIR : </a:t>
            </a:r>
            <a:r>
              <a:rPr lang="it" sz="900" b="0" i="0" u="none" strike="noStrike" cap="none">
                <a:solidFill>
                  <a:srgbClr val="595959"/>
                </a:solidFill>
                <a:latin typeface="Verdana"/>
                <a:ea typeface="Verdana"/>
                <a:cs typeface="Verdana"/>
                <a:sym typeface="Verdana"/>
              </a:rPr>
              <a:t>CALIBRATION</a:t>
            </a:r>
            <a:endParaRPr sz="900" b="0" i="0" u="none" strike="noStrike" cap="none">
              <a:solidFill>
                <a:srgbClr val="595959"/>
              </a:solidFill>
              <a:latin typeface="Verdana"/>
              <a:ea typeface="Verdana"/>
              <a:cs typeface="Verdana"/>
              <a:sym typeface="Verdana"/>
            </a:endParaRPr>
          </a:p>
        </p:txBody>
      </p:sp>
      <p:sp>
        <p:nvSpPr>
          <p:cNvPr id="276" name="Google Shape;276;p20"/>
          <p:cNvSpPr/>
          <p:nvPr/>
        </p:nvSpPr>
        <p:spPr>
          <a:xfrm>
            <a:off x="7102875" y="2862925"/>
            <a:ext cx="2001900" cy="2115300"/>
          </a:xfrm>
          <a:prstGeom prst="rect">
            <a:avLst/>
          </a:prstGeom>
          <a:noFill/>
          <a:ln w="19050"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600"/>
              </a:spcBef>
              <a:spcAft>
                <a:spcPts val="0"/>
              </a:spcAft>
              <a:buClr>
                <a:srgbClr val="000000"/>
              </a:buClr>
              <a:buSzPts val="1000"/>
              <a:buFont typeface="Arial"/>
              <a:buNone/>
            </a:pPr>
            <a:r>
              <a:rPr lang="it" sz="1000" b="1" i="0" u="none" strike="noStrike" cap="none">
                <a:solidFill>
                  <a:srgbClr val="31538F"/>
                </a:solidFill>
                <a:latin typeface="Verdana"/>
                <a:ea typeface="Verdana"/>
                <a:cs typeface="Verdana"/>
                <a:sym typeface="Verdana"/>
              </a:rPr>
              <a:t>6 Different DATA sources</a:t>
            </a:r>
            <a:endParaRPr sz="1000" b="1" i="0" u="none" strike="noStrike" cap="none">
              <a:solidFill>
                <a:srgbClr val="31538F"/>
              </a:solidFill>
              <a:latin typeface="Verdana"/>
              <a:ea typeface="Verdana"/>
              <a:cs typeface="Verdana"/>
              <a:sym typeface="Verdana"/>
            </a:endParaRPr>
          </a:p>
          <a:p>
            <a:pPr marL="179999" marR="0" lvl="0" indent="-153499" algn="l" rtl="0">
              <a:lnSpc>
                <a:spcPct val="115000"/>
              </a:lnSpc>
              <a:spcBef>
                <a:spcPts val="0"/>
              </a:spcBef>
              <a:spcAft>
                <a:spcPts val="0"/>
              </a:spcAft>
              <a:buClr>
                <a:srgbClr val="31538F"/>
              </a:buClr>
              <a:buSzPts val="1000"/>
              <a:buFont typeface="Verdana"/>
              <a:buChar char="●"/>
            </a:pPr>
            <a:r>
              <a:rPr lang="it" sz="900" b="0" i="0" u="none" strike="noStrike" cap="none">
                <a:solidFill>
                  <a:schemeClr val="dk2"/>
                </a:solidFill>
                <a:latin typeface="Verdana"/>
                <a:ea typeface="Verdana"/>
                <a:cs typeface="Verdana"/>
                <a:sym typeface="Verdana"/>
              </a:rPr>
              <a:t>JSON</a:t>
            </a:r>
            <a:endParaRPr sz="900" b="0" i="0" u="none" strike="noStrike" cap="none">
              <a:solidFill>
                <a:schemeClr val="dk2"/>
              </a:solidFill>
              <a:latin typeface="Verdana"/>
              <a:ea typeface="Verdana"/>
              <a:cs typeface="Verdana"/>
              <a:sym typeface="Verdana"/>
            </a:endParaRPr>
          </a:p>
          <a:p>
            <a:pPr marL="179999" marR="0" lvl="0" indent="-147149" algn="l" rtl="0">
              <a:lnSpc>
                <a:spcPct val="115000"/>
              </a:lnSpc>
              <a:spcBef>
                <a:spcPts val="0"/>
              </a:spcBef>
              <a:spcAft>
                <a:spcPts val="0"/>
              </a:spcAft>
              <a:buClr>
                <a:schemeClr val="dk2"/>
              </a:buClr>
              <a:buSzPts val="900"/>
              <a:buFont typeface="Verdana"/>
              <a:buChar char="●"/>
            </a:pPr>
            <a:r>
              <a:rPr lang="it" sz="900" b="0" i="0" u="none" strike="noStrike" cap="none">
                <a:solidFill>
                  <a:schemeClr val="dk2"/>
                </a:solidFill>
                <a:latin typeface="Verdana"/>
                <a:ea typeface="Verdana"/>
                <a:cs typeface="Verdana"/>
                <a:sym typeface="Verdana"/>
              </a:rPr>
              <a:t>FITS tables for HKTM</a:t>
            </a:r>
            <a:endParaRPr sz="900" b="0" i="0" u="none" strike="noStrike" cap="none">
              <a:solidFill>
                <a:schemeClr val="dk2"/>
              </a:solidFill>
              <a:latin typeface="Verdana"/>
              <a:ea typeface="Verdana"/>
              <a:cs typeface="Verdana"/>
              <a:sym typeface="Verdana"/>
            </a:endParaRPr>
          </a:p>
          <a:p>
            <a:pPr marL="179999" marR="0" lvl="0" indent="-147149" algn="l" rtl="0">
              <a:lnSpc>
                <a:spcPct val="115000"/>
              </a:lnSpc>
              <a:spcBef>
                <a:spcPts val="0"/>
              </a:spcBef>
              <a:spcAft>
                <a:spcPts val="0"/>
              </a:spcAft>
              <a:buClr>
                <a:schemeClr val="dk2"/>
              </a:buClr>
              <a:buSzPts val="900"/>
              <a:buFont typeface="Verdana"/>
              <a:buChar char="●"/>
            </a:pPr>
            <a:r>
              <a:rPr lang="it" sz="900" b="0" i="0" u="none" strike="noStrike" cap="none">
                <a:solidFill>
                  <a:schemeClr val="dk2"/>
                </a:solidFill>
                <a:latin typeface="Verdana"/>
                <a:ea typeface="Verdana"/>
                <a:cs typeface="Verdana"/>
                <a:sym typeface="Verdana"/>
              </a:rPr>
              <a:t>FITS tables for SCIENCE</a:t>
            </a:r>
            <a:endParaRPr sz="900" b="0" i="0" u="none" strike="noStrike" cap="none">
              <a:solidFill>
                <a:schemeClr val="dk2"/>
              </a:solidFill>
              <a:latin typeface="Verdana"/>
              <a:ea typeface="Verdana"/>
              <a:cs typeface="Verdana"/>
              <a:sym typeface="Verdana"/>
            </a:endParaRPr>
          </a:p>
          <a:p>
            <a:pPr marL="179999" marR="0" lvl="0" indent="-147149" algn="l" rtl="0">
              <a:lnSpc>
                <a:spcPct val="115000"/>
              </a:lnSpc>
              <a:spcBef>
                <a:spcPts val="0"/>
              </a:spcBef>
              <a:spcAft>
                <a:spcPts val="0"/>
              </a:spcAft>
              <a:buClr>
                <a:schemeClr val="dk2"/>
              </a:buClr>
              <a:buSzPts val="900"/>
              <a:buFont typeface="Verdana"/>
              <a:buChar char="●"/>
            </a:pPr>
            <a:r>
              <a:rPr lang="it" sz="900" b="0" i="0" u="none" strike="noStrike" cap="none">
                <a:solidFill>
                  <a:schemeClr val="dk2"/>
                </a:solidFill>
                <a:latin typeface="Verdana"/>
                <a:ea typeface="Verdana"/>
                <a:cs typeface="Verdana"/>
                <a:sym typeface="Verdana"/>
              </a:rPr>
              <a:t>TXT</a:t>
            </a:r>
            <a:endParaRPr sz="900" b="0" i="0" u="none" strike="noStrike" cap="none">
              <a:solidFill>
                <a:schemeClr val="dk2"/>
              </a:solidFill>
              <a:latin typeface="Verdana"/>
              <a:ea typeface="Verdana"/>
              <a:cs typeface="Verdana"/>
              <a:sym typeface="Verdana"/>
            </a:endParaRPr>
          </a:p>
          <a:p>
            <a:pPr marL="179999" marR="0" lvl="0" indent="-147149" algn="l" rtl="0">
              <a:lnSpc>
                <a:spcPct val="115000"/>
              </a:lnSpc>
              <a:spcBef>
                <a:spcPts val="0"/>
              </a:spcBef>
              <a:spcAft>
                <a:spcPts val="0"/>
              </a:spcAft>
              <a:buClr>
                <a:schemeClr val="dk2"/>
              </a:buClr>
              <a:buSzPts val="900"/>
              <a:buFont typeface="Verdana"/>
              <a:buChar char="●"/>
            </a:pPr>
            <a:r>
              <a:rPr lang="it" sz="900" b="0" i="0" u="none" strike="noStrike" cap="none">
                <a:solidFill>
                  <a:schemeClr val="dk2"/>
                </a:solidFill>
                <a:latin typeface="Verdana"/>
                <a:ea typeface="Verdana"/>
                <a:cs typeface="Verdana"/>
                <a:sym typeface="Verdana"/>
              </a:rPr>
              <a:t>CSV</a:t>
            </a:r>
            <a:endParaRPr sz="900" b="0" i="0" u="none" strike="noStrike" cap="none">
              <a:solidFill>
                <a:schemeClr val="dk2"/>
              </a:solidFill>
              <a:latin typeface="Verdana"/>
              <a:ea typeface="Verdana"/>
              <a:cs typeface="Verdana"/>
              <a:sym typeface="Verdana"/>
            </a:endParaRPr>
          </a:p>
          <a:p>
            <a:pPr marL="179999" marR="0" lvl="0" indent="-147149" algn="l" rtl="0">
              <a:lnSpc>
                <a:spcPct val="115000"/>
              </a:lnSpc>
              <a:spcBef>
                <a:spcPts val="0"/>
              </a:spcBef>
              <a:spcAft>
                <a:spcPts val="0"/>
              </a:spcAft>
              <a:buClr>
                <a:schemeClr val="dk2"/>
              </a:buClr>
              <a:buSzPts val="900"/>
              <a:buFont typeface="Verdana"/>
              <a:buChar char="●"/>
            </a:pPr>
            <a:r>
              <a:rPr lang="it" sz="900" b="0" i="0" u="none" strike="noStrike" cap="none">
                <a:solidFill>
                  <a:schemeClr val="dk2"/>
                </a:solidFill>
                <a:latin typeface="Verdana"/>
                <a:ea typeface="Verdana"/>
                <a:cs typeface="Verdana"/>
                <a:sym typeface="Verdana"/>
              </a:rPr>
              <a:t>XML</a:t>
            </a:r>
            <a:endParaRPr sz="900" b="0" i="0" u="none" strike="noStrike" cap="none">
              <a:solidFill>
                <a:schemeClr val="dk2"/>
              </a:solidFill>
              <a:latin typeface="Verdana"/>
              <a:ea typeface="Verdana"/>
              <a:cs typeface="Verdana"/>
              <a:sym typeface="Verdana"/>
            </a:endParaRPr>
          </a:p>
          <a:p>
            <a:pPr marL="0" marR="0" lvl="0" indent="0" algn="l" rtl="0">
              <a:lnSpc>
                <a:spcPct val="100000"/>
              </a:lnSpc>
              <a:spcBef>
                <a:spcPts val="600"/>
              </a:spcBef>
              <a:spcAft>
                <a:spcPts val="0"/>
              </a:spcAft>
              <a:buClr>
                <a:srgbClr val="000000"/>
              </a:buClr>
              <a:buSzPts val="1000"/>
              <a:buFont typeface="Arial"/>
              <a:buNone/>
            </a:pPr>
            <a:r>
              <a:rPr lang="it" sz="1000" b="1" i="0" u="none" strike="noStrike" cap="none">
                <a:solidFill>
                  <a:srgbClr val="31538F"/>
                </a:solidFill>
                <a:latin typeface="Verdana"/>
                <a:ea typeface="Verdana"/>
                <a:cs typeface="Verdana"/>
                <a:sym typeface="Verdana"/>
              </a:rPr>
              <a:t>+Image files</a:t>
            </a:r>
            <a:endParaRPr sz="1000" b="0" i="0" u="none" strike="noStrike" cap="none">
              <a:solidFill>
                <a:srgbClr val="31538F"/>
              </a:solidFill>
              <a:latin typeface="Verdana"/>
              <a:ea typeface="Verdana"/>
              <a:cs typeface="Verdana"/>
              <a:sym typeface="Verdana"/>
            </a:endParaRPr>
          </a:p>
          <a:p>
            <a:pPr marL="0" marR="0" lvl="0" indent="0" algn="l" rtl="0">
              <a:lnSpc>
                <a:spcPct val="100000"/>
              </a:lnSpc>
              <a:spcBef>
                <a:spcPts val="600"/>
              </a:spcBef>
              <a:spcAft>
                <a:spcPts val="0"/>
              </a:spcAft>
              <a:buClr>
                <a:srgbClr val="000000"/>
              </a:buClr>
              <a:buSzPts val="1000"/>
              <a:buFont typeface="Arial"/>
              <a:buNone/>
            </a:pPr>
            <a:r>
              <a:rPr lang="it" sz="1000" b="1" i="0" u="none" strike="noStrike" cap="none">
                <a:solidFill>
                  <a:srgbClr val="31538F"/>
                </a:solidFill>
                <a:latin typeface="Verdana"/>
                <a:ea typeface="Verdana"/>
                <a:cs typeface="Verdana"/>
                <a:sym typeface="Verdana"/>
              </a:rPr>
              <a:t>+MySQL DB </a:t>
            </a:r>
            <a:r>
              <a:rPr lang="it" sz="1000" b="0" i="0" u="none" strike="noStrike" cap="none">
                <a:solidFill>
                  <a:srgbClr val="31538F"/>
                </a:solidFill>
                <a:latin typeface="Verdana"/>
                <a:ea typeface="Verdana"/>
                <a:cs typeface="Verdana"/>
                <a:sym typeface="Verdana"/>
              </a:rPr>
              <a:t>(Contingency)</a:t>
            </a:r>
            <a:endParaRPr sz="1000" b="0" i="0" u="none" strike="noStrike" cap="none">
              <a:solidFill>
                <a:srgbClr val="31538F"/>
              </a:solidFill>
              <a:latin typeface="Verdana"/>
              <a:ea typeface="Verdana"/>
              <a:cs typeface="Verdana"/>
              <a:sym typeface="Verdana"/>
            </a:endParaRPr>
          </a:p>
          <a:p>
            <a:pPr marL="0" marR="0" lvl="0" indent="0" algn="l" rtl="0">
              <a:lnSpc>
                <a:spcPct val="100000"/>
              </a:lnSpc>
              <a:spcBef>
                <a:spcPts val="600"/>
              </a:spcBef>
              <a:spcAft>
                <a:spcPts val="0"/>
              </a:spcAft>
              <a:buClr>
                <a:schemeClr val="dk1"/>
              </a:buClr>
              <a:buSzPts val="1100"/>
              <a:buFont typeface="Arial"/>
              <a:buNone/>
            </a:pPr>
            <a:r>
              <a:rPr lang="it" sz="1000" b="1" i="0" u="none" strike="noStrike" cap="none">
                <a:solidFill>
                  <a:srgbClr val="31538F"/>
                </a:solidFill>
                <a:latin typeface="Verdana"/>
                <a:ea typeface="Verdana"/>
                <a:cs typeface="Verdana"/>
                <a:sym typeface="Verdana"/>
              </a:rPr>
              <a:t>+at least 1 source for Rubin/LSST</a:t>
            </a:r>
            <a:endParaRPr sz="1000" b="0" i="0" u="none" strike="noStrike" cap="none">
              <a:solidFill>
                <a:srgbClr val="31538F"/>
              </a:solidFill>
              <a:latin typeface="Verdana"/>
              <a:ea typeface="Verdana"/>
              <a:cs typeface="Verdana"/>
              <a:sym typeface="Verdana"/>
            </a:endParaRPr>
          </a:p>
          <a:p>
            <a:pPr marL="179999" marR="0" lvl="0" indent="0" algn="l" rtl="0">
              <a:lnSpc>
                <a:spcPct val="100000"/>
              </a:lnSpc>
              <a:spcBef>
                <a:spcPts val="600"/>
              </a:spcBef>
              <a:spcAft>
                <a:spcPts val="0"/>
              </a:spcAft>
              <a:buClr>
                <a:srgbClr val="000000"/>
              </a:buClr>
              <a:buSzPts val="1000"/>
              <a:buFont typeface="Arial"/>
              <a:buNone/>
            </a:pPr>
            <a:endParaRPr sz="1000" b="1" i="0" u="none" strike="noStrike" cap="none">
              <a:solidFill>
                <a:srgbClr val="31538F"/>
              </a:solidFill>
              <a:latin typeface="Verdana"/>
              <a:ea typeface="Verdana"/>
              <a:cs typeface="Verdana"/>
              <a:sym typeface="Verdana"/>
            </a:endParaRPr>
          </a:p>
        </p:txBody>
      </p:sp>
      <p:cxnSp>
        <p:nvCxnSpPr>
          <p:cNvPr id="277" name="Google Shape;277;p20"/>
          <p:cNvCxnSpPr>
            <a:stCxn id="224" idx="3"/>
            <a:endCxn id="266" idx="5"/>
          </p:cNvCxnSpPr>
          <p:nvPr/>
        </p:nvCxnSpPr>
        <p:spPr>
          <a:xfrm>
            <a:off x="6839125" y="970525"/>
            <a:ext cx="759600" cy="600"/>
          </a:xfrm>
          <a:prstGeom prst="bentConnector3">
            <a:avLst>
              <a:gd name="adj1" fmla="val 45822"/>
            </a:avLst>
          </a:prstGeom>
          <a:noFill/>
          <a:ln w="9525" cap="flat" cmpd="sng">
            <a:solidFill>
              <a:srgbClr val="C00000"/>
            </a:solidFill>
            <a:prstDash val="solid"/>
            <a:round/>
            <a:headEnd type="none" w="sm" len="sm"/>
            <a:tailEnd type="stealth" w="med" len="med"/>
          </a:ln>
        </p:spPr>
      </p:cxnSp>
      <p:cxnSp>
        <p:nvCxnSpPr>
          <p:cNvPr id="278" name="Google Shape;278;p20"/>
          <p:cNvCxnSpPr>
            <a:stCxn id="243" idx="3"/>
            <a:endCxn id="266" idx="5"/>
          </p:cNvCxnSpPr>
          <p:nvPr/>
        </p:nvCxnSpPr>
        <p:spPr>
          <a:xfrm rot="10800000" flipH="1">
            <a:off x="6839125" y="970500"/>
            <a:ext cx="759600" cy="865800"/>
          </a:xfrm>
          <a:prstGeom prst="bentConnector3">
            <a:avLst>
              <a:gd name="adj1" fmla="val 19895"/>
            </a:avLst>
          </a:prstGeom>
          <a:noFill/>
          <a:ln w="9525" cap="flat" cmpd="sng">
            <a:solidFill>
              <a:srgbClr val="C00000"/>
            </a:solidFill>
            <a:prstDash val="solid"/>
            <a:round/>
            <a:headEnd type="none" w="sm" len="sm"/>
            <a:tailEnd type="stealth" w="med" len="med"/>
          </a:ln>
        </p:spPr>
      </p:cxnSp>
      <p:cxnSp>
        <p:nvCxnSpPr>
          <p:cNvPr id="279" name="Google Shape;279;p20"/>
          <p:cNvCxnSpPr>
            <a:stCxn id="260" idx="3"/>
            <a:endCxn id="266" idx="5"/>
          </p:cNvCxnSpPr>
          <p:nvPr/>
        </p:nvCxnSpPr>
        <p:spPr>
          <a:xfrm rot="10800000" flipH="1">
            <a:off x="6839049" y="970650"/>
            <a:ext cx="759600" cy="2593500"/>
          </a:xfrm>
          <a:prstGeom prst="bentConnector3">
            <a:avLst>
              <a:gd name="adj1" fmla="val 19905"/>
            </a:avLst>
          </a:prstGeom>
          <a:noFill/>
          <a:ln w="9525" cap="flat" cmpd="sng">
            <a:solidFill>
              <a:srgbClr val="C00000"/>
            </a:solidFill>
            <a:prstDash val="solid"/>
            <a:round/>
            <a:headEnd type="none" w="sm" len="sm"/>
            <a:tailEnd type="stealth" w="med" len="med"/>
          </a:ln>
        </p:spPr>
      </p:cxnSp>
      <p:cxnSp>
        <p:nvCxnSpPr>
          <p:cNvPr id="280" name="Google Shape;280;p20"/>
          <p:cNvCxnSpPr>
            <a:stCxn id="250" idx="3"/>
            <a:endCxn id="266" idx="5"/>
          </p:cNvCxnSpPr>
          <p:nvPr/>
        </p:nvCxnSpPr>
        <p:spPr>
          <a:xfrm rot="10800000" flipH="1">
            <a:off x="6836425" y="970425"/>
            <a:ext cx="762300" cy="1729800"/>
          </a:xfrm>
          <a:prstGeom prst="bentConnector3">
            <a:avLst>
              <a:gd name="adj1" fmla="val 20179"/>
            </a:avLst>
          </a:prstGeom>
          <a:noFill/>
          <a:ln w="9525" cap="flat" cmpd="sng">
            <a:solidFill>
              <a:srgbClr val="C00000"/>
            </a:solidFill>
            <a:prstDash val="solid"/>
            <a:round/>
            <a:headEnd type="none" w="sm" len="sm"/>
            <a:tailEnd type="stealth" w="med" len="med"/>
          </a:ln>
        </p:spPr>
      </p:cxnSp>
      <p:pic>
        <p:nvPicPr>
          <p:cNvPr id="282" name="Google Shape;282;p20"/>
          <p:cNvPicPr preferRelativeResize="0"/>
          <p:nvPr/>
        </p:nvPicPr>
        <p:blipFill>
          <a:blip r:embed="rId4">
            <a:alphaModFix/>
          </a:blip>
          <a:stretch>
            <a:fillRect/>
          </a:stretch>
        </p:blipFill>
        <p:spPr>
          <a:xfrm>
            <a:off x="7445375" y="80375"/>
            <a:ext cx="434550" cy="438027"/>
          </a:xfrm>
          <a:prstGeom prst="rect">
            <a:avLst/>
          </a:prstGeom>
          <a:noFill/>
          <a:ln>
            <a:noFill/>
          </a:ln>
        </p:spPr>
      </p:pic>
      <p:pic>
        <p:nvPicPr>
          <p:cNvPr id="283" name="Google Shape;283;p20"/>
          <p:cNvPicPr preferRelativeResize="0"/>
          <p:nvPr/>
        </p:nvPicPr>
        <p:blipFill>
          <a:blip r:embed="rId5">
            <a:alphaModFix/>
          </a:blip>
          <a:stretch>
            <a:fillRect/>
          </a:stretch>
        </p:blipFill>
        <p:spPr>
          <a:xfrm>
            <a:off x="2917475" y="917225"/>
            <a:ext cx="3309038" cy="3309038"/>
          </a:xfrm>
          <a:prstGeom prst="rect">
            <a:avLst/>
          </a:prstGeom>
          <a:noFill/>
          <a:ln>
            <a:noFill/>
          </a:ln>
        </p:spPr>
      </p:pic>
      <p:pic>
        <p:nvPicPr>
          <p:cNvPr id="62" name="Google Shape;301;p21"/>
          <p:cNvPicPr preferRelativeResize="0"/>
          <p:nvPr/>
        </p:nvPicPr>
        <p:blipFill rotWithShape="1">
          <a:blip r:embed="rId6">
            <a:alphaModFix/>
          </a:blip>
          <a:srcRect l="999" r="1009"/>
          <a:stretch/>
        </p:blipFill>
        <p:spPr>
          <a:xfrm>
            <a:off x="8014307" y="80357"/>
            <a:ext cx="433894" cy="43803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
                                        </p:tgtEl>
                                        <p:attrNameLst>
                                          <p:attrName>style.visibility</p:attrName>
                                        </p:attrNameLst>
                                      </p:cBhvr>
                                      <p:to>
                                        <p:strVal val="visible"/>
                                      </p:to>
                                    </p:set>
                                    <p:animEffect transition="in" filter="fade">
                                      <p:cBhvr>
                                        <p:cTn id="7" dur="500"/>
                                        <p:tgtEl>
                                          <p:spTgt spid="27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83"/>
                                        </p:tgtEl>
                                        <p:attrNameLst>
                                          <p:attrName>style.visibility</p:attrName>
                                        </p:attrNameLst>
                                      </p:cBhvr>
                                      <p:to>
                                        <p:strVal val="visible"/>
                                      </p:to>
                                    </p:set>
                                    <p:animEffect transition="in" filter="randombar(horizontal)">
                                      <p:cBhvr>
                                        <p:cTn id="12" dur="250"/>
                                        <p:tgtEl>
                                          <p:spTgt spid="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21"/>
          <p:cNvPicPr preferRelativeResize="0"/>
          <p:nvPr/>
        </p:nvPicPr>
        <p:blipFill rotWithShape="1">
          <a:blip r:embed="rId3">
            <a:alphaModFix/>
          </a:blip>
          <a:srcRect/>
          <a:stretch/>
        </p:blipFill>
        <p:spPr>
          <a:xfrm>
            <a:off x="8582583" y="83825"/>
            <a:ext cx="438166" cy="431100"/>
          </a:xfrm>
          <a:prstGeom prst="rect">
            <a:avLst/>
          </a:prstGeom>
          <a:noFill/>
          <a:ln>
            <a:noFill/>
          </a:ln>
        </p:spPr>
      </p:pic>
      <p:sp>
        <p:nvSpPr>
          <p:cNvPr id="289" name="Google Shape;289;p21"/>
          <p:cNvSpPr txBox="1">
            <a:spLocks noGrp="1"/>
          </p:cNvSpPr>
          <p:nvPr>
            <p:ph type="title"/>
          </p:nvPr>
        </p:nvSpPr>
        <p:spPr>
          <a:xfrm>
            <a:off x="143400" y="28175"/>
            <a:ext cx="7458600" cy="595800"/>
          </a:xfrm>
          <a:prstGeom prst="rect">
            <a:avLst/>
          </a:prstGeom>
          <a:noFill/>
          <a:ln>
            <a:noFill/>
          </a:ln>
        </p:spPr>
        <p:txBody>
          <a:bodyPr spcFirstLastPara="1" wrap="square" lIns="0" tIns="0" rIns="0" bIns="0" anchor="ctr" anchorCtr="0">
            <a:noAutofit/>
          </a:bodyPr>
          <a:lstStyle/>
          <a:p>
            <a:pPr marL="0" lvl="0" indent="0" algn="l" rtl="0">
              <a:lnSpc>
                <a:spcPct val="71428"/>
              </a:lnSpc>
              <a:spcBef>
                <a:spcPts val="0"/>
              </a:spcBef>
              <a:spcAft>
                <a:spcPts val="0"/>
              </a:spcAft>
              <a:buSzPts val="2800"/>
              <a:buNone/>
            </a:pPr>
            <a:r>
              <a:rPr lang="it" sz="2520" b="1">
                <a:solidFill>
                  <a:srgbClr val="31538F"/>
                </a:solidFill>
              </a:rPr>
              <a:t>Machine Learning Tools</a:t>
            </a:r>
            <a:endParaRPr sz="2520" b="1">
              <a:solidFill>
                <a:srgbClr val="31538F"/>
              </a:solidFill>
            </a:endParaRPr>
          </a:p>
        </p:txBody>
      </p:sp>
      <p:grpSp>
        <p:nvGrpSpPr>
          <p:cNvPr id="290" name="Google Shape;290;p21"/>
          <p:cNvGrpSpPr/>
          <p:nvPr/>
        </p:nvGrpSpPr>
        <p:grpSpPr>
          <a:xfrm>
            <a:off x="603660" y="556878"/>
            <a:ext cx="3968329" cy="3329844"/>
            <a:chOff x="311129" y="607194"/>
            <a:chExt cx="5730439" cy="5144205"/>
          </a:xfrm>
        </p:grpSpPr>
        <p:pic>
          <p:nvPicPr>
            <p:cNvPr id="291" name="Google Shape;291;p21"/>
            <p:cNvPicPr preferRelativeResize="0"/>
            <p:nvPr/>
          </p:nvPicPr>
          <p:blipFill rotWithShape="1">
            <a:blip r:embed="rId4">
              <a:alphaModFix/>
            </a:blip>
            <a:srcRect r="39864"/>
            <a:stretch/>
          </p:blipFill>
          <p:spPr>
            <a:xfrm>
              <a:off x="311129" y="607900"/>
              <a:ext cx="4681401" cy="5143499"/>
            </a:xfrm>
            <a:prstGeom prst="rect">
              <a:avLst/>
            </a:prstGeom>
            <a:noFill/>
            <a:ln>
              <a:noFill/>
            </a:ln>
          </p:spPr>
        </p:pic>
        <p:pic>
          <p:nvPicPr>
            <p:cNvPr id="292" name="Google Shape;292;p21"/>
            <p:cNvPicPr preferRelativeResize="0"/>
            <p:nvPr/>
          </p:nvPicPr>
          <p:blipFill rotWithShape="1">
            <a:blip r:embed="rId4">
              <a:alphaModFix/>
            </a:blip>
            <a:srcRect l="82213"/>
            <a:stretch/>
          </p:blipFill>
          <p:spPr>
            <a:xfrm>
              <a:off x="4656892" y="607194"/>
              <a:ext cx="1384676" cy="5143499"/>
            </a:xfrm>
            <a:prstGeom prst="rect">
              <a:avLst/>
            </a:prstGeom>
            <a:noFill/>
            <a:ln>
              <a:noFill/>
            </a:ln>
          </p:spPr>
        </p:pic>
      </p:grpSp>
      <p:pic>
        <p:nvPicPr>
          <p:cNvPr id="293" name="Google Shape;293;p21"/>
          <p:cNvPicPr preferRelativeResize="0"/>
          <p:nvPr/>
        </p:nvPicPr>
        <p:blipFill rotWithShape="1">
          <a:blip r:embed="rId5">
            <a:alphaModFix/>
          </a:blip>
          <a:srcRect t="16798" r="25082"/>
          <a:stretch/>
        </p:blipFill>
        <p:spPr>
          <a:xfrm>
            <a:off x="67875" y="3053338"/>
            <a:ext cx="4405476" cy="1958400"/>
          </a:xfrm>
          <a:prstGeom prst="rect">
            <a:avLst/>
          </a:prstGeom>
          <a:noFill/>
          <a:ln>
            <a:noFill/>
          </a:ln>
          <a:effectLst>
            <a:outerShdw blurRad="185738" dist="19050" algn="bl" rotWithShape="0">
              <a:srgbClr val="000000">
                <a:alpha val="69410"/>
              </a:srgbClr>
            </a:outerShdw>
          </a:effectLst>
        </p:spPr>
      </p:pic>
      <p:grpSp>
        <p:nvGrpSpPr>
          <p:cNvPr id="294" name="Google Shape;294;p21"/>
          <p:cNvGrpSpPr/>
          <p:nvPr/>
        </p:nvGrpSpPr>
        <p:grpSpPr>
          <a:xfrm>
            <a:off x="4586650" y="3053012"/>
            <a:ext cx="4482000" cy="1959083"/>
            <a:chOff x="4586650" y="3052998"/>
            <a:chExt cx="4482000" cy="1959083"/>
          </a:xfrm>
        </p:grpSpPr>
        <p:sp>
          <p:nvSpPr>
            <p:cNvPr id="295" name="Google Shape;295;p21"/>
            <p:cNvSpPr/>
            <p:nvPr/>
          </p:nvSpPr>
          <p:spPr>
            <a:xfrm>
              <a:off x="4586650" y="3053050"/>
              <a:ext cx="4482000" cy="1959000"/>
            </a:xfrm>
            <a:prstGeom prst="rect">
              <a:avLst/>
            </a:prstGeom>
            <a:solidFill>
              <a:schemeClr val="lt1"/>
            </a:solidFill>
            <a:ln>
              <a:noFill/>
            </a:ln>
            <a:effectLst>
              <a:outerShdw blurRad="185738" dist="19050" algn="bl" rotWithShape="0">
                <a:srgbClr val="000000">
                  <a:alpha val="6941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96" name="Google Shape;296;p21"/>
            <p:cNvGrpSpPr/>
            <p:nvPr/>
          </p:nvGrpSpPr>
          <p:grpSpPr>
            <a:xfrm>
              <a:off x="4587494" y="3052998"/>
              <a:ext cx="4357498" cy="1959083"/>
              <a:chOff x="428112" y="557063"/>
              <a:chExt cx="9598013" cy="4029377"/>
            </a:xfrm>
          </p:grpSpPr>
          <p:pic>
            <p:nvPicPr>
              <p:cNvPr id="297" name="Google Shape;297;p21"/>
              <p:cNvPicPr preferRelativeResize="0"/>
              <p:nvPr/>
            </p:nvPicPr>
            <p:blipFill rotWithShape="1">
              <a:blip r:embed="rId6">
                <a:alphaModFix/>
              </a:blip>
              <a:srcRect l="6942" b="21660"/>
              <a:stretch/>
            </p:blipFill>
            <p:spPr>
              <a:xfrm>
                <a:off x="428112" y="557079"/>
                <a:ext cx="4626339" cy="4029361"/>
              </a:xfrm>
              <a:prstGeom prst="rect">
                <a:avLst/>
              </a:prstGeom>
              <a:noFill/>
              <a:ln>
                <a:noFill/>
              </a:ln>
            </p:spPr>
          </p:pic>
          <p:pic>
            <p:nvPicPr>
              <p:cNvPr id="298" name="Google Shape;298;p21"/>
              <p:cNvPicPr preferRelativeResize="0"/>
              <p:nvPr/>
            </p:nvPicPr>
            <p:blipFill rotWithShape="1">
              <a:blip r:embed="rId7">
                <a:alphaModFix/>
              </a:blip>
              <a:srcRect t="14500"/>
              <a:stretch/>
            </p:blipFill>
            <p:spPr>
              <a:xfrm>
                <a:off x="5054475" y="557063"/>
                <a:ext cx="4971650" cy="4029376"/>
              </a:xfrm>
              <a:prstGeom prst="rect">
                <a:avLst/>
              </a:prstGeom>
              <a:noFill/>
              <a:ln>
                <a:noFill/>
              </a:ln>
            </p:spPr>
          </p:pic>
        </p:grpSp>
      </p:grpSp>
      <p:sp>
        <p:nvSpPr>
          <p:cNvPr id="299" name="Google Shape;299;p21"/>
          <p:cNvSpPr txBox="1"/>
          <p:nvPr/>
        </p:nvSpPr>
        <p:spPr>
          <a:xfrm>
            <a:off x="4695125" y="600525"/>
            <a:ext cx="4172400" cy="1539900"/>
          </a:xfrm>
          <a:prstGeom prst="rect">
            <a:avLst/>
          </a:prstGeom>
          <a:no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2"/>
              </a:buClr>
              <a:buSzPts val="1800"/>
              <a:buFont typeface="Arial"/>
              <a:buNone/>
            </a:pPr>
            <a:r>
              <a:rPr lang="it" sz="1300">
                <a:solidFill>
                  <a:srgbClr val="595959"/>
                </a:solidFill>
                <a:latin typeface="Verdana"/>
                <a:ea typeface="Verdana"/>
                <a:cs typeface="Verdana"/>
                <a:sym typeface="Verdana"/>
              </a:rPr>
              <a:t>The tool </a:t>
            </a:r>
            <a:r>
              <a:rPr lang="it" sz="1300" b="0" i="0" u="none" strike="noStrike" cap="none">
                <a:solidFill>
                  <a:srgbClr val="595959"/>
                </a:solidFill>
                <a:latin typeface="Verdana"/>
                <a:ea typeface="Verdana"/>
                <a:cs typeface="Verdana"/>
                <a:sym typeface="Verdana"/>
              </a:rPr>
              <a:t>includes </a:t>
            </a:r>
            <a:r>
              <a:rPr lang="it" sz="1300" b="1" i="0" u="none" strike="noStrike" cap="none">
                <a:solidFill>
                  <a:srgbClr val="C00000"/>
                </a:solidFill>
                <a:latin typeface="Verdana"/>
                <a:ea typeface="Verdana"/>
                <a:cs typeface="Verdana"/>
                <a:sym typeface="Verdana"/>
              </a:rPr>
              <a:t>more than 100 prediction</a:t>
            </a:r>
            <a:r>
              <a:rPr lang="it" sz="1300" b="0" i="0" u="none" strike="noStrike" cap="none">
                <a:solidFill>
                  <a:srgbClr val="595959"/>
                </a:solidFill>
                <a:latin typeface="Verdana"/>
                <a:ea typeface="Verdana"/>
                <a:cs typeface="Verdana"/>
                <a:sym typeface="Verdana"/>
              </a:rPr>
              <a:t>, </a:t>
            </a:r>
            <a:r>
              <a:rPr lang="it" sz="1300" b="1" i="0" u="none" strike="noStrike" cap="none">
                <a:solidFill>
                  <a:srgbClr val="C00000"/>
                </a:solidFill>
                <a:latin typeface="Verdana"/>
                <a:ea typeface="Verdana"/>
                <a:cs typeface="Verdana"/>
                <a:sym typeface="Verdana"/>
              </a:rPr>
              <a:t>classification</a:t>
            </a:r>
            <a:r>
              <a:rPr lang="it" sz="1300" b="0" i="0" u="none" strike="noStrike" cap="none">
                <a:solidFill>
                  <a:srgbClr val="C00000"/>
                </a:solidFill>
                <a:latin typeface="Verdana"/>
                <a:ea typeface="Verdana"/>
                <a:cs typeface="Verdana"/>
                <a:sym typeface="Verdana"/>
              </a:rPr>
              <a:t> </a:t>
            </a:r>
            <a:r>
              <a:rPr lang="it" sz="1300" b="1" i="0" u="none" strike="noStrike" cap="none">
                <a:solidFill>
                  <a:srgbClr val="C00000"/>
                </a:solidFill>
                <a:latin typeface="Verdana"/>
                <a:ea typeface="Verdana"/>
                <a:cs typeface="Verdana"/>
                <a:sym typeface="Verdana"/>
              </a:rPr>
              <a:t>and regression models</a:t>
            </a:r>
            <a:r>
              <a:rPr lang="it" sz="1300" b="0" i="0" u="none" strike="noStrike" cap="none">
                <a:solidFill>
                  <a:srgbClr val="595959"/>
                </a:solidFill>
                <a:latin typeface="Verdana"/>
                <a:ea typeface="Verdana"/>
                <a:cs typeface="Verdana"/>
                <a:sym typeface="Verdana"/>
              </a:rPr>
              <a:t> based on </a:t>
            </a:r>
            <a:r>
              <a:rPr lang="it" sz="1300" b="1" i="0" u="none" strike="noStrike" cap="none">
                <a:solidFill>
                  <a:srgbClr val="595959"/>
                </a:solidFill>
                <a:latin typeface="Verdana"/>
                <a:ea typeface="Verdana"/>
                <a:cs typeface="Verdana"/>
                <a:sym typeface="Verdana"/>
              </a:rPr>
              <a:t>Machine</a:t>
            </a:r>
            <a:r>
              <a:rPr lang="it" sz="1300" b="0" i="0" u="none" strike="noStrike" cap="none">
                <a:solidFill>
                  <a:srgbClr val="595959"/>
                </a:solidFill>
                <a:latin typeface="Verdana"/>
                <a:ea typeface="Verdana"/>
                <a:cs typeface="Verdana"/>
                <a:sym typeface="Verdana"/>
              </a:rPr>
              <a:t> </a:t>
            </a:r>
            <a:r>
              <a:rPr lang="it" sz="1300" b="1" i="0" u="none" strike="noStrike" cap="none">
                <a:solidFill>
                  <a:srgbClr val="595959"/>
                </a:solidFill>
                <a:latin typeface="Verdana"/>
                <a:ea typeface="Verdana"/>
                <a:cs typeface="Verdana"/>
                <a:sym typeface="Verdana"/>
              </a:rPr>
              <a:t>Learning</a:t>
            </a:r>
            <a:r>
              <a:rPr lang="it" sz="1300" b="0" i="0" u="none" strike="noStrike" cap="none">
                <a:solidFill>
                  <a:srgbClr val="595959"/>
                </a:solidFill>
                <a:latin typeface="Verdana"/>
                <a:ea typeface="Verdana"/>
                <a:cs typeface="Verdana"/>
                <a:sym typeface="Verdana"/>
              </a:rPr>
              <a:t> to apply  on available tabular data, useful in this case to identify operating anomalies or correlations between instrumental information</a:t>
            </a:r>
            <a:r>
              <a:rPr lang="it" sz="1300">
                <a:solidFill>
                  <a:srgbClr val="595959"/>
                </a:solidFill>
                <a:latin typeface="Verdana"/>
                <a:ea typeface="Verdana"/>
                <a:cs typeface="Verdana"/>
                <a:sym typeface="Verdana"/>
              </a:rPr>
              <a:t>.</a:t>
            </a:r>
            <a:endParaRPr sz="1300">
              <a:solidFill>
                <a:srgbClr val="595959"/>
              </a:solidFill>
              <a:latin typeface="Verdana"/>
              <a:ea typeface="Verdana"/>
              <a:cs typeface="Verdana"/>
              <a:sym typeface="Verdana"/>
            </a:endParaRPr>
          </a:p>
          <a:p>
            <a:pPr marL="0" lvl="0" indent="0" algn="l" rtl="0">
              <a:spcBef>
                <a:spcPts val="0"/>
              </a:spcBef>
              <a:spcAft>
                <a:spcPts val="0"/>
              </a:spcAft>
              <a:buClr>
                <a:schemeClr val="dk2"/>
              </a:buClr>
              <a:buSzPts val="1800"/>
              <a:buFont typeface="Arial"/>
              <a:buNone/>
            </a:pPr>
            <a:r>
              <a:rPr lang="it" sz="1300" b="1">
                <a:solidFill>
                  <a:schemeClr val="dk2"/>
                </a:solidFill>
                <a:latin typeface="Verdana"/>
                <a:ea typeface="Verdana"/>
                <a:cs typeface="Verdana"/>
                <a:sym typeface="Verdana"/>
              </a:rPr>
              <a:t>Deep</a:t>
            </a:r>
            <a:r>
              <a:rPr lang="it" sz="1300">
                <a:solidFill>
                  <a:schemeClr val="dk2"/>
                </a:solidFill>
                <a:latin typeface="Verdana"/>
                <a:ea typeface="Verdana"/>
                <a:cs typeface="Verdana"/>
                <a:sym typeface="Verdana"/>
              </a:rPr>
              <a:t> </a:t>
            </a:r>
            <a:r>
              <a:rPr lang="it" sz="1300" b="1">
                <a:solidFill>
                  <a:schemeClr val="dk2"/>
                </a:solidFill>
                <a:latin typeface="Verdana"/>
                <a:ea typeface="Verdana"/>
                <a:cs typeface="Verdana"/>
                <a:sym typeface="Verdana"/>
              </a:rPr>
              <a:t>Learning </a:t>
            </a:r>
            <a:r>
              <a:rPr lang="it" sz="1300">
                <a:solidFill>
                  <a:schemeClr val="dk2"/>
                </a:solidFill>
                <a:latin typeface="Verdana"/>
                <a:ea typeface="Verdana"/>
                <a:cs typeface="Verdana"/>
                <a:sym typeface="Verdana"/>
              </a:rPr>
              <a:t>methods coding is on going</a:t>
            </a:r>
            <a:endParaRPr sz="1300">
              <a:solidFill>
                <a:srgbClr val="595959"/>
              </a:solidFill>
              <a:latin typeface="Verdana"/>
              <a:ea typeface="Verdana"/>
              <a:cs typeface="Verdana"/>
              <a:sym typeface="Verdana"/>
            </a:endParaRPr>
          </a:p>
        </p:txBody>
      </p:sp>
      <p:pic>
        <p:nvPicPr>
          <p:cNvPr id="300" name="Google Shape;300;p21" descr="File:Scikit learn logo small.svg"/>
          <p:cNvPicPr preferRelativeResize="0"/>
          <p:nvPr/>
        </p:nvPicPr>
        <p:blipFill rotWithShape="1">
          <a:blip r:embed="rId8">
            <a:alphaModFix/>
          </a:blip>
          <a:srcRect/>
          <a:stretch/>
        </p:blipFill>
        <p:spPr>
          <a:xfrm>
            <a:off x="6211729" y="2273854"/>
            <a:ext cx="1139201" cy="595800"/>
          </a:xfrm>
          <a:prstGeom prst="rect">
            <a:avLst/>
          </a:prstGeom>
          <a:noFill/>
          <a:ln>
            <a:noFill/>
          </a:ln>
        </p:spPr>
      </p:pic>
      <p:pic>
        <p:nvPicPr>
          <p:cNvPr id="302" name="Google Shape;302;p21"/>
          <p:cNvPicPr preferRelativeResize="0"/>
          <p:nvPr/>
        </p:nvPicPr>
        <p:blipFill>
          <a:blip r:embed="rId9">
            <a:alphaModFix/>
          </a:blip>
          <a:stretch>
            <a:fillRect/>
          </a:stretch>
        </p:blipFill>
        <p:spPr>
          <a:xfrm>
            <a:off x="7445375" y="80375"/>
            <a:ext cx="434550" cy="438027"/>
          </a:xfrm>
          <a:prstGeom prst="rect">
            <a:avLst/>
          </a:prstGeom>
          <a:noFill/>
          <a:ln>
            <a:noFill/>
          </a:ln>
        </p:spPr>
      </p:pic>
      <p:pic>
        <p:nvPicPr>
          <p:cNvPr id="18" name="Google Shape;301;p21"/>
          <p:cNvPicPr preferRelativeResize="0"/>
          <p:nvPr/>
        </p:nvPicPr>
        <p:blipFill rotWithShape="1">
          <a:blip r:embed="rId10">
            <a:alphaModFix/>
          </a:blip>
          <a:srcRect l="999" r="1009"/>
          <a:stretch/>
        </p:blipFill>
        <p:spPr>
          <a:xfrm>
            <a:off x="8014307" y="80357"/>
            <a:ext cx="433894" cy="438036"/>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22"/>
          <p:cNvPicPr preferRelativeResize="0"/>
          <p:nvPr/>
        </p:nvPicPr>
        <p:blipFill rotWithShape="1">
          <a:blip r:embed="rId3">
            <a:alphaModFix/>
          </a:blip>
          <a:srcRect/>
          <a:stretch/>
        </p:blipFill>
        <p:spPr>
          <a:xfrm>
            <a:off x="8582583" y="83825"/>
            <a:ext cx="438166" cy="431100"/>
          </a:xfrm>
          <a:prstGeom prst="rect">
            <a:avLst/>
          </a:prstGeom>
          <a:noFill/>
          <a:ln>
            <a:noFill/>
          </a:ln>
        </p:spPr>
      </p:pic>
      <p:sp>
        <p:nvSpPr>
          <p:cNvPr id="309" name="Google Shape;309;p22"/>
          <p:cNvSpPr txBox="1">
            <a:spLocks noGrp="1"/>
          </p:cNvSpPr>
          <p:nvPr>
            <p:ph type="title"/>
          </p:nvPr>
        </p:nvSpPr>
        <p:spPr>
          <a:xfrm>
            <a:off x="143400" y="28175"/>
            <a:ext cx="5999100" cy="595800"/>
          </a:xfrm>
          <a:prstGeom prst="rect">
            <a:avLst/>
          </a:prstGeom>
          <a:noFill/>
          <a:ln>
            <a:noFill/>
          </a:ln>
        </p:spPr>
        <p:txBody>
          <a:bodyPr spcFirstLastPara="1" wrap="square" lIns="0" tIns="0" rIns="0" bIns="0" anchor="ctr" anchorCtr="0">
            <a:noAutofit/>
          </a:bodyPr>
          <a:lstStyle/>
          <a:p>
            <a:pPr marL="0" lvl="0" indent="0" algn="l" rtl="0">
              <a:lnSpc>
                <a:spcPct val="71428"/>
              </a:lnSpc>
              <a:spcBef>
                <a:spcPts val="0"/>
              </a:spcBef>
              <a:spcAft>
                <a:spcPts val="0"/>
              </a:spcAft>
              <a:buSzPts val="2800"/>
              <a:buNone/>
            </a:pPr>
            <a:r>
              <a:rPr lang="it" sz="2500" b="1">
                <a:solidFill>
                  <a:srgbClr val="31538F"/>
                </a:solidFill>
              </a:rPr>
              <a:t>Summary</a:t>
            </a:r>
            <a:endParaRPr sz="2500" b="1" i="1">
              <a:solidFill>
                <a:srgbClr val="31538F"/>
              </a:solidFill>
              <a:latin typeface="Arial"/>
              <a:ea typeface="Arial"/>
              <a:cs typeface="Arial"/>
              <a:sym typeface="Arial"/>
            </a:endParaRPr>
          </a:p>
        </p:txBody>
      </p:sp>
      <p:sp>
        <p:nvSpPr>
          <p:cNvPr id="310" name="Google Shape;310;p22"/>
          <p:cNvSpPr txBox="1"/>
          <p:nvPr/>
        </p:nvSpPr>
        <p:spPr>
          <a:xfrm>
            <a:off x="177335" y="515324"/>
            <a:ext cx="8778900" cy="752700"/>
          </a:xfrm>
          <a:prstGeom prst="rect">
            <a:avLst/>
          </a:prstGeom>
          <a:noFill/>
          <a:ln>
            <a:noFill/>
          </a:ln>
        </p:spPr>
        <p:txBody>
          <a:bodyPr spcFirstLastPara="1" wrap="square" lIns="91425" tIns="91425" rIns="91425" bIns="91425" anchor="ctr" anchorCtr="0">
            <a:noAutofit/>
          </a:bodyPr>
          <a:lstStyle/>
          <a:p>
            <a:pPr marL="285750" marR="0" lvl="0" indent="-273050" algn="just" rtl="0">
              <a:lnSpc>
                <a:spcPct val="100000"/>
              </a:lnSpc>
              <a:spcBef>
                <a:spcPts val="0"/>
              </a:spcBef>
              <a:spcAft>
                <a:spcPts val="0"/>
              </a:spcAft>
              <a:buClr>
                <a:srgbClr val="595959"/>
              </a:buClr>
              <a:buSzPts val="1300"/>
              <a:buFont typeface="Noto Sans Symbols"/>
              <a:buChar char="✔"/>
            </a:pPr>
            <a:r>
              <a:rPr lang="it" sz="1300" b="0" i="0" u="none" strike="noStrike" cap="none">
                <a:solidFill>
                  <a:srgbClr val="595959"/>
                </a:solidFill>
                <a:latin typeface="Verdana"/>
                <a:ea typeface="Verdana"/>
                <a:cs typeface="Verdana"/>
                <a:sym typeface="Verdana"/>
              </a:rPr>
              <a:t>The </a:t>
            </a:r>
            <a:r>
              <a:rPr lang="it" sz="1300" b="1" i="0" u="none" strike="noStrike" cap="none">
                <a:solidFill>
                  <a:srgbClr val="C00000"/>
                </a:solidFill>
                <a:latin typeface="Verdana"/>
                <a:ea typeface="Verdana"/>
                <a:cs typeface="Verdana"/>
                <a:sym typeface="Verdana"/>
              </a:rPr>
              <a:t>AIDA web application</a:t>
            </a:r>
            <a:r>
              <a:rPr lang="it" sz="1300" b="0" i="0" u="none" strike="noStrike" cap="none">
                <a:solidFill>
                  <a:srgbClr val="595959"/>
                </a:solidFill>
                <a:latin typeface="Verdana"/>
                <a:ea typeface="Verdana"/>
                <a:cs typeface="Verdana"/>
                <a:sym typeface="Verdana"/>
              </a:rPr>
              <a:t> has been designed to provide an </a:t>
            </a:r>
            <a:r>
              <a:rPr lang="it" sz="1300" b="1" i="0" u="none" strike="noStrike" cap="none">
                <a:solidFill>
                  <a:srgbClr val="C00000"/>
                </a:solidFill>
                <a:latin typeface="Verdana"/>
                <a:ea typeface="Verdana"/>
                <a:cs typeface="Verdana"/>
                <a:sym typeface="Verdana"/>
              </a:rPr>
              <a:t>efficient and intuitive software infrastructure</a:t>
            </a:r>
            <a:r>
              <a:rPr lang="it" sz="1300" b="0" i="0" u="none" strike="noStrike" cap="none">
                <a:solidFill>
                  <a:srgbClr val="595959"/>
                </a:solidFill>
                <a:latin typeface="Verdana"/>
                <a:ea typeface="Verdana"/>
                <a:cs typeface="Verdana"/>
                <a:sym typeface="Verdana"/>
              </a:rPr>
              <a:t> to support </a:t>
            </a:r>
            <a:r>
              <a:rPr lang="it" sz="1300" b="1" i="0" u="none" strike="noStrike" cap="none">
                <a:solidFill>
                  <a:srgbClr val="C00000"/>
                </a:solidFill>
                <a:latin typeface="Verdana"/>
                <a:ea typeface="Verdana"/>
                <a:cs typeface="Verdana"/>
                <a:sym typeface="Verdana"/>
              </a:rPr>
              <a:t>monitoring</a:t>
            </a:r>
            <a:r>
              <a:rPr lang="it" sz="1300" b="0" i="0" u="none" strike="noStrike" cap="none">
                <a:solidFill>
                  <a:srgbClr val="C00000"/>
                </a:solidFill>
                <a:latin typeface="Verdana"/>
                <a:ea typeface="Verdana"/>
                <a:cs typeface="Verdana"/>
                <a:sym typeface="Verdana"/>
              </a:rPr>
              <a:t> </a:t>
            </a:r>
            <a:r>
              <a:rPr lang="it" sz="1300" b="0" i="0" u="none" strike="noStrike" cap="none">
                <a:solidFill>
                  <a:srgbClr val="595959"/>
                </a:solidFill>
                <a:latin typeface="Verdana"/>
                <a:ea typeface="Verdana"/>
                <a:cs typeface="Verdana"/>
                <a:sym typeface="Verdana"/>
              </a:rPr>
              <a:t>of data acquisition systems over time, </a:t>
            </a:r>
            <a:r>
              <a:rPr lang="it" sz="1300" b="1" i="0" u="none" strike="noStrike" cap="none">
                <a:solidFill>
                  <a:srgbClr val="C00000"/>
                </a:solidFill>
                <a:latin typeface="Verdana"/>
                <a:ea typeface="Verdana"/>
                <a:cs typeface="Verdana"/>
                <a:sym typeface="Verdana"/>
              </a:rPr>
              <a:t>diagnostics</a:t>
            </a:r>
            <a:r>
              <a:rPr lang="it" sz="1300" b="0" i="0" u="none" strike="noStrike" cap="none">
                <a:solidFill>
                  <a:srgbClr val="595959"/>
                </a:solidFill>
                <a:latin typeface="Verdana"/>
                <a:ea typeface="Verdana"/>
                <a:cs typeface="Verdana"/>
                <a:sym typeface="Verdana"/>
              </a:rPr>
              <a:t> and both scientific and engineering </a:t>
            </a:r>
            <a:r>
              <a:rPr lang="it" sz="1300" b="1" i="0" u="none" strike="noStrike" cap="none">
                <a:solidFill>
                  <a:srgbClr val="C00000"/>
                </a:solidFill>
                <a:latin typeface="Verdana"/>
                <a:ea typeface="Verdana"/>
                <a:cs typeface="Verdana"/>
                <a:sym typeface="Verdana"/>
              </a:rPr>
              <a:t>data quality analysis</a:t>
            </a:r>
            <a:r>
              <a:rPr lang="it" sz="1300" b="0" i="0" u="none" strike="noStrike" cap="none">
                <a:solidFill>
                  <a:srgbClr val="595959"/>
                </a:solidFill>
                <a:latin typeface="Verdana"/>
                <a:ea typeface="Verdana"/>
                <a:cs typeface="Verdana"/>
                <a:sym typeface="Verdana"/>
              </a:rPr>
              <a:t>, in particular for astronomical instruments</a:t>
            </a:r>
            <a:endParaRPr sz="1300" b="0" i="0" u="none" strike="noStrike" cap="none">
              <a:solidFill>
                <a:srgbClr val="595959"/>
              </a:solidFill>
              <a:latin typeface="Verdana"/>
              <a:ea typeface="Verdana"/>
              <a:cs typeface="Verdana"/>
              <a:sym typeface="Verdana"/>
            </a:endParaRPr>
          </a:p>
        </p:txBody>
      </p:sp>
      <p:sp>
        <p:nvSpPr>
          <p:cNvPr id="311" name="Google Shape;311;p22"/>
          <p:cNvSpPr/>
          <p:nvPr/>
        </p:nvSpPr>
        <p:spPr>
          <a:xfrm>
            <a:off x="177335" y="1273466"/>
            <a:ext cx="8778900" cy="323100"/>
          </a:xfrm>
          <a:prstGeom prst="rect">
            <a:avLst/>
          </a:prstGeom>
          <a:noFill/>
          <a:ln>
            <a:noFill/>
          </a:ln>
        </p:spPr>
        <p:txBody>
          <a:bodyPr spcFirstLastPara="1" wrap="square" lIns="91425" tIns="45700" rIns="91425" bIns="45700" anchor="t" anchorCtr="0">
            <a:noAutofit/>
          </a:bodyPr>
          <a:lstStyle/>
          <a:p>
            <a:pPr marL="285750" marR="0" lvl="0" indent="-273050" algn="just" rtl="0">
              <a:lnSpc>
                <a:spcPct val="100000"/>
              </a:lnSpc>
              <a:spcBef>
                <a:spcPts val="0"/>
              </a:spcBef>
              <a:spcAft>
                <a:spcPts val="0"/>
              </a:spcAft>
              <a:buClr>
                <a:srgbClr val="595959"/>
              </a:buClr>
              <a:buSzPts val="1300"/>
              <a:buFont typeface="Noto Sans Symbols"/>
              <a:buChar char="✔"/>
            </a:pPr>
            <a:r>
              <a:rPr lang="it" sz="1300" b="0" i="0" u="none" strike="noStrike" cap="none">
                <a:solidFill>
                  <a:srgbClr val="595959"/>
                </a:solidFill>
                <a:latin typeface="Verdana"/>
                <a:ea typeface="Verdana"/>
                <a:cs typeface="Verdana"/>
                <a:sym typeface="Verdana"/>
              </a:rPr>
              <a:t>It provides </a:t>
            </a:r>
            <a:r>
              <a:rPr lang="it" sz="1300" b="1" i="0" u="none" strike="noStrike" cap="none">
                <a:solidFill>
                  <a:srgbClr val="C00000"/>
                </a:solidFill>
                <a:latin typeface="Verdana"/>
                <a:ea typeface="Verdana"/>
                <a:cs typeface="Verdana"/>
                <a:sym typeface="Verdana"/>
              </a:rPr>
              <a:t>a number of tools</a:t>
            </a:r>
            <a:r>
              <a:rPr lang="it" sz="1300" b="1" i="0" u="none" strike="noStrike" cap="none">
                <a:solidFill>
                  <a:srgbClr val="595959"/>
                </a:solidFill>
                <a:latin typeface="Verdana"/>
                <a:ea typeface="Verdana"/>
                <a:cs typeface="Verdana"/>
                <a:sym typeface="Verdana"/>
              </a:rPr>
              <a:t> </a:t>
            </a:r>
            <a:r>
              <a:rPr lang="it" sz="1300" b="0" i="0" u="none" strike="noStrike" cap="none">
                <a:solidFill>
                  <a:srgbClr val="595959"/>
                </a:solidFill>
                <a:latin typeface="Verdana"/>
                <a:ea typeface="Verdana"/>
                <a:cs typeface="Verdana"/>
                <a:sym typeface="Verdana"/>
              </a:rPr>
              <a:t>for data analysis &amp; system diagnostics</a:t>
            </a:r>
            <a:endParaRPr sz="1300" b="0" i="0" u="none" strike="noStrike" cap="none">
              <a:solidFill>
                <a:srgbClr val="595959"/>
              </a:solidFill>
              <a:latin typeface="Verdana"/>
              <a:ea typeface="Verdana"/>
              <a:cs typeface="Verdana"/>
              <a:sym typeface="Verdana"/>
            </a:endParaRPr>
          </a:p>
        </p:txBody>
      </p:sp>
      <p:sp>
        <p:nvSpPr>
          <p:cNvPr id="312" name="Google Shape;312;p22"/>
          <p:cNvSpPr/>
          <p:nvPr/>
        </p:nvSpPr>
        <p:spPr>
          <a:xfrm>
            <a:off x="497225" y="1579605"/>
            <a:ext cx="8453700" cy="862800"/>
          </a:xfrm>
          <a:prstGeom prst="rect">
            <a:avLst/>
          </a:prstGeom>
          <a:noFill/>
          <a:ln>
            <a:noFill/>
          </a:ln>
        </p:spPr>
        <p:txBody>
          <a:bodyPr spcFirstLastPara="1" wrap="square" lIns="91425" tIns="45700" rIns="91425" bIns="45700" anchor="t" anchorCtr="0">
            <a:noAutofit/>
          </a:bodyPr>
          <a:lstStyle/>
          <a:p>
            <a:pPr marL="285750" marR="0" lvl="1" indent="-273050" algn="l" rtl="0">
              <a:lnSpc>
                <a:spcPct val="100000"/>
              </a:lnSpc>
              <a:spcBef>
                <a:spcPts val="0"/>
              </a:spcBef>
              <a:spcAft>
                <a:spcPts val="0"/>
              </a:spcAft>
              <a:buClr>
                <a:srgbClr val="595959"/>
              </a:buClr>
              <a:buSzPts val="1200"/>
              <a:buFont typeface="Noto Sans Symbols"/>
              <a:buChar char="❑"/>
            </a:pPr>
            <a:r>
              <a:rPr lang="it" sz="1200" b="1" i="0" u="none" strike="noStrike" cap="none">
                <a:solidFill>
                  <a:srgbClr val="31538F"/>
                </a:solidFill>
                <a:latin typeface="Verdana"/>
                <a:ea typeface="Verdana"/>
                <a:cs typeface="Verdana"/>
                <a:sym typeface="Verdana"/>
              </a:rPr>
              <a:t>Instrument monitoring, report generation and delivery</a:t>
            </a:r>
            <a:endParaRPr sz="1200" b="1">
              <a:solidFill>
                <a:srgbClr val="31538F"/>
              </a:solidFill>
              <a:latin typeface="Verdana"/>
              <a:ea typeface="Verdana"/>
              <a:cs typeface="Verdana"/>
              <a:sym typeface="Verdana"/>
            </a:endParaRPr>
          </a:p>
          <a:p>
            <a:pPr marL="285750" marR="0" lvl="1" indent="-273050" algn="l" rtl="0">
              <a:lnSpc>
                <a:spcPct val="100000"/>
              </a:lnSpc>
              <a:spcBef>
                <a:spcPts val="0"/>
              </a:spcBef>
              <a:spcAft>
                <a:spcPts val="0"/>
              </a:spcAft>
              <a:buClr>
                <a:srgbClr val="31538F"/>
              </a:buClr>
              <a:buSzPts val="1200"/>
              <a:buFont typeface="Verdana"/>
              <a:buChar char="❑"/>
            </a:pPr>
            <a:r>
              <a:rPr lang="it" sz="1200" b="1">
                <a:solidFill>
                  <a:srgbClr val="31538F"/>
                </a:solidFill>
                <a:latin typeface="Verdana"/>
                <a:ea typeface="Verdana"/>
                <a:cs typeface="Verdana"/>
                <a:sym typeface="Verdana"/>
              </a:rPr>
              <a:t>Visualization Exploration</a:t>
            </a:r>
            <a:endParaRPr sz="1200" b="1">
              <a:solidFill>
                <a:srgbClr val="31538F"/>
              </a:solidFill>
              <a:latin typeface="Verdana"/>
              <a:ea typeface="Verdana"/>
              <a:cs typeface="Verdana"/>
              <a:sym typeface="Verdana"/>
            </a:endParaRPr>
          </a:p>
          <a:p>
            <a:pPr marL="285750" marR="0" lvl="1" indent="-273050" algn="l" rtl="0">
              <a:lnSpc>
                <a:spcPct val="100000"/>
              </a:lnSpc>
              <a:spcBef>
                <a:spcPts val="0"/>
              </a:spcBef>
              <a:spcAft>
                <a:spcPts val="0"/>
              </a:spcAft>
              <a:buClr>
                <a:srgbClr val="31538F"/>
              </a:buClr>
              <a:buSzPts val="1200"/>
              <a:buFont typeface="Verdana"/>
              <a:buChar char="❑"/>
            </a:pPr>
            <a:r>
              <a:rPr lang="it" sz="1200" b="1">
                <a:solidFill>
                  <a:srgbClr val="31538F"/>
                </a:solidFill>
                <a:latin typeface="Verdana"/>
                <a:ea typeface="Verdana"/>
                <a:cs typeface="Verdana"/>
                <a:sym typeface="Verdana"/>
              </a:rPr>
              <a:t>Statistics</a:t>
            </a:r>
            <a:endParaRPr sz="1200" b="1">
              <a:solidFill>
                <a:srgbClr val="31538F"/>
              </a:solidFill>
              <a:latin typeface="Verdana"/>
              <a:ea typeface="Verdana"/>
              <a:cs typeface="Verdana"/>
              <a:sym typeface="Verdana"/>
            </a:endParaRPr>
          </a:p>
          <a:p>
            <a:pPr marL="285750" marR="0" lvl="1" indent="-273050" algn="l" rtl="0">
              <a:lnSpc>
                <a:spcPct val="100000"/>
              </a:lnSpc>
              <a:spcBef>
                <a:spcPts val="0"/>
              </a:spcBef>
              <a:spcAft>
                <a:spcPts val="0"/>
              </a:spcAft>
              <a:buClr>
                <a:srgbClr val="31538F"/>
              </a:buClr>
              <a:buSzPts val="1200"/>
              <a:buFont typeface="Verdana"/>
              <a:buChar char="❑"/>
            </a:pPr>
            <a:r>
              <a:rPr lang="it" sz="1200" b="1">
                <a:solidFill>
                  <a:srgbClr val="31538F"/>
                </a:solidFill>
                <a:latin typeface="Verdana"/>
                <a:ea typeface="Verdana"/>
                <a:cs typeface="Verdana"/>
                <a:sym typeface="Verdana"/>
              </a:rPr>
              <a:t>Machine/Deep Learning</a:t>
            </a:r>
            <a:endParaRPr sz="1200" b="1">
              <a:solidFill>
                <a:srgbClr val="31538F"/>
              </a:solidFill>
              <a:latin typeface="Verdana"/>
              <a:ea typeface="Verdana"/>
              <a:cs typeface="Verdana"/>
              <a:sym typeface="Verdana"/>
            </a:endParaRPr>
          </a:p>
        </p:txBody>
      </p:sp>
      <p:sp>
        <p:nvSpPr>
          <p:cNvPr id="313" name="Google Shape;313;p22"/>
          <p:cNvSpPr/>
          <p:nvPr/>
        </p:nvSpPr>
        <p:spPr>
          <a:xfrm>
            <a:off x="177335" y="3167467"/>
            <a:ext cx="8778900" cy="554100"/>
          </a:xfrm>
          <a:prstGeom prst="rect">
            <a:avLst/>
          </a:prstGeom>
          <a:noFill/>
          <a:ln>
            <a:noFill/>
          </a:ln>
        </p:spPr>
        <p:txBody>
          <a:bodyPr spcFirstLastPara="1" wrap="square" lIns="91425" tIns="45700" rIns="91425" bIns="45700" anchor="t" anchorCtr="0">
            <a:noAutofit/>
          </a:bodyPr>
          <a:lstStyle/>
          <a:p>
            <a:pPr marL="285750" marR="0" lvl="0" indent="-273050" algn="just" rtl="0">
              <a:lnSpc>
                <a:spcPct val="100000"/>
              </a:lnSpc>
              <a:spcBef>
                <a:spcPts val="0"/>
              </a:spcBef>
              <a:spcAft>
                <a:spcPts val="0"/>
              </a:spcAft>
              <a:buClr>
                <a:srgbClr val="595959"/>
              </a:buClr>
              <a:buSzPts val="1300"/>
              <a:buFont typeface="Noto Sans Symbols"/>
              <a:buChar char="✔"/>
            </a:pPr>
            <a:r>
              <a:rPr lang="it" sz="1300" b="0" i="0" u="none" strike="noStrike" cap="none">
                <a:solidFill>
                  <a:srgbClr val="595959"/>
                </a:solidFill>
                <a:latin typeface="Verdana"/>
                <a:ea typeface="Verdana"/>
                <a:cs typeface="Verdana"/>
                <a:sym typeface="Verdana"/>
              </a:rPr>
              <a:t>Being designed as a modular system, </a:t>
            </a:r>
            <a:r>
              <a:rPr lang="it" sz="1300" b="1" i="0" u="none" strike="noStrike" cap="none">
                <a:solidFill>
                  <a:srgbClr val="C00000"/>
                </a:solidFill>
                <a:latin typeface="Verdana"/>
                <a:ea typeface="Verdana"/>
                <a:cs typeface="Verdana"/>
                <a:sym typeface="Verdana"/>
              </a:rPr>
              <a:t>it is possible to integrate and customize</a:t>
            </a:r>
            <a:r>
              <a:rPr lang="it" sz="1300" b="0" i="0" u="none" strike="noStrike" cap="none">
                <a:solidFill>
                  <a:srgbClr val="595959"/>
                </a:solidFill>
                <a:latin typeface="Verdana"/>
                <a:ea typeface="Verdana"/>
                <a:cs typeface="Verdana"/>
                <a:sym typeface="Verdana"/>
              </a:rPr>
              <a:t> monitoring and diagnostics systems, as well as scientific data analysis solutions</a:t>
            </a:r>
            <a:endParaRPr sz="1300" b="0" i="0" u="none" strike="noStrike" cap="none">
              <a:solidFill>
                <a:srgbClr val="595959"/>
              </a:solidFill>
              <a:latin typeface="Verdana"/>
              <a:ea typeface="Verdana"/>
              <a:cs typeface="Verdana"/>
              <a:sym typeface="Verdana"/>
            </a:endParaRPr>
          </a:p>
        </p:txBody>
      </p:sp>
      <p:sp>
        <p:nvSpPr>
          <p:cNvPr id="314" name="Google Shape;314;p22"/>
          <p:cNvSpPr/>
          <p:nvPr/>
        </p:nvSpPr>
        <p:spPr>
          <a:xfrm>
            <a:off x="177335" y="2468052"/>
            <a:ext cx="8778900" cy="685200"/>
          </a:xfrm>
          <a:prstGeom prst="rect">
            <a:avLst/>
          </a:prstGeom>
          <a:noFill/>
          <a:ln>
            <a:noFill/>
          </a:ln>
        </p:spPr>
        <p:txBody>
          <a:bodyPr spcFirstLastPara="1" wrap="square" lIns="91425" tIns="45700" rIns="91425" bIns="45700" anchor="t" anchorCtr="0">
            <a:noAutofit/>
          </a:bodyPr>
          <a:lstStyle/>
          <a:p>
            <a:pPr marL="285750" marR="0" lvl="0" indent="-273050" algn="just" rtl="0">
              <a:lnSpc>
                <a:spcPct val="100000"/>
              </a:lnSpc>
              <a:spcBef>
                <a:spcPts val="0"/>
              </a:spcBef>
              <a:spcAft>
                <a:spcPts val="0"/>
              </a:spcAft>
              <a:buClr>
                <a:srgbClr val="595959"/>
              </a:buClr>
              <a:buSzPts val="1300"/>
              <a:buFont typeface="Noto Sans Symbols"/>
              <a:buChar char="✔"/>
            </a:pPr>
            <a:r>
              <a:rPr lang="it" sz="1300" b="0" i="0" u="none" strike="noStrike" cap="none">
                <a:solidFill>
                  <a:srgbClr val="595959"/>
                </a:solidFill>
                <a:latin typeface="Verdana"/>
                <a:ea typeface="Verdana"/>
                <a:cs typeface="Verdana"/>
                <a:sym typeface="Verdana"/>
              </a:rPr>
              <a:t>a specific version of AIDA is already the </a:t>
            </a:r>
            <a:r>
              <a:rPr lang="it" sz="1300" b="1" i="0" u="none" strike="noStrike" cap="none">
                <a:solidFill>
                  <a:srgbClr val="C00000"/>
                </a:solidFill>
                <a:latin typeface="Verdana"/>
                <a:ea typeface="Verdana"/>
                <a:cs typeface="Verdana"/>
                <a:sym typeface="Verdana"/>
              </a:rPr>
              <a:t>official monitoring</a:t>
            </a:r>
            <a:r>
              <a:rPr lang="it" sz="1300" b="0" i="0" u="none" strike="noStrike" cap="none">
                <a:solidFill>
                  <a:srgbClr val="595959"/>
                </a:solidFill>
                <a:latin typeface="Verdana"/>
                <a:ea typeface="Verdana"/>
                <a:cs typeface="Verdana"/>
                <a:sym typeface="Verdana"/>
              </a:rPr>
              <a:t> and analysis tool for the </a:t>
            </a:r>
            <a:r>
              <a:rPr lang="it" sz="1300" b="1" i="0" u="none" strike="noStrike" cap="none">
                <a:solidFill>
                  <a:srgbClr val="C00000"/>
                </a:solidFill>
                <a:latin typeface="Verdana"/>
                <a:ea typeface="Verdana"/>
                <a:cs typeface="Verdana"/>
                <a:sym typeface="Verdana"/>
              </a:rPr>
              <a:t>ESA Euclid space mission</a:t>
            </a:r>
            <a:r>
              <a:rPr lang="it" sz="1300" b="0" i="0" u="none" strike="noStrike" cap="none">
                <a:solidFill>
                  <a:srgbClr val="595959"/>
                </a:solidFill>
                <a:latin typeface="Verdana"/>
                <a:ea typeface="Verdana"/>
                <a:cs typeface="Verdana"/>
                <a:sym typeface="Verdana"/>
              </a:rPr>
              <a:t> and another one is going to be used for the commissioning of the </a:t>
            </a:r>
            <a:r>
              <a:rPr lang="it" sz="1300" b="1" i="0" u="none" strike="noStrike" cap="none">
                <a:solidFill>
                  <a:srgbClr val="C00000"/>
                </a:solidFill>
                <a:latin typeface="Verdana"/>
                <a:ea typeface="Verdana"/>
                <a:cs typeface="Verdana"/>
                <a:sym typeface="Verdana"/>
              </a:rPr>
              <a:t>V. Rubin Telescope, suitable also for LSST survey data</a:t>
            </a:r>
            <a:endParaRPr sz="1300" b="1" i="0" u="none" strike="noStrike" cap="none">
              <a:solidFill>
                <a:srgbClr val="C00000"/>
              </a:solidFill>
              <a:latin typeface="Verdana"/>
              <a:ea typeface="Verdana"/>
              <a:cs typeface="Verdana"/>
              <a:sym typeface="Verdana"/>
            </a:endParaRPr>
          </a:p>
        </p:txBody>
      </p:sp>
      <p:sp>
        <p:nvSpPr>
          <p:cNvPr id="315" name="Google Shape;315;p22"/>
          <p:cNvSpPr/>
          <p:nvPr/>
        </p:nvSpPr>
        <p:spPr>
          <a:xfrm rot="5400000">
            <a:off x="4278043" y="3777455"/>
            <a:ext cx="567600" cy="384600"/>
          </a:xfrm>
          <a:prstGeom prst="rightArrow">
            <a:avLst>
              <a:gd name="adj1" fmla="val 50000"/>
              <a:gd name="adj2" fmla="val 50000"/>
            </a:avLst>
          </a:prstGeom>
          <a:solidFill>
            <a:srgbClr val="C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22"/>
          <p:cNvSpPr/>
          <p:nvPr/>
        </p:nvSpPr>
        <p:spPr>
          <a:xfrm>
            <a:off x="177325" y="4315652"/>
            <a:ext cx="8778900" cy="685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it" sz="1300" dirty="0">
                <a:solidFill>
                  <a:srgbClr val="595959"/>
                </a:solidFill>
                <a:latin typeface="Verdana"/>
                <a:ea typeface="Verdana"/>
                <a:cs typeface="Verdana"/>
                <a:sym typeface="Verdana"/>
              </a:rPr>
              <a:t>An </a:t>
            </a:r>
            <a:r>
              <a:rPr lang="it" sz="1300" b="1" dirty="0">
                <a:solidFill>
                  <a:srgbClr val="C00000"/>
                </a:solidFill>
                <a:latin typeface="Verdana"/>
                <a:ea typeface="Verdana"/>
                <a:cs typeface="Verdana"/>
                <a:sym typeface="Verdana"/>
              </a:rPr>
              <a:t>high level of standardization</a:t>
            </a:r>
            <a:r>
              <a:rPr lang="it" sz="1300" dirty="0">
                <a:solidFill>
                  <a:srgbClr val="595959"/>
                </a:solidFill>
                <a:latin typeface="Verdana"/>
                <a:ea typeface="Verdana"/>
                <a:cs typeface="Verdana"/>
                <a:sym typeface="Verdana"/>
              </a:rPr>
              <a:t> for data and tools is crucial to easily customize AIDA to have a </a:t>
            </a:r>
            <a:r>
              <a:rPr lang="it" sz="1300" b="1" dirty="0">
                <a:solidFill>
                  <a:srgbClr val="C00000"/>
                </a:solidFill>
                <a:latin typeface="Verdana"/>
                <a:ea typeface="Verdana"/>
                <a:cs typeface="Verdana"/>
                <a:sym typeface="Verdana"/>
              </a:rPr>
              <a:t>general infrastructure</a:t>
            </a:r>
            <a:r>
              <a:rPr lang="it" sz="1300" dirty="0">
                <a:solidFill>
                  <a:srgbClr val="595959"/>
                </a:solidFill>
                <a:latin typeface="Verdana"/>
                <a:ea typeface="Verdana"/>
                <a:cs typeface="Verdana"/>
                <a:sym typeface="Verdana"/>
              </a:rPr>
              <a:t> for as many </a:t>
            </a:r>
            <a:r>
              <a:rPr lang="it" sz="1300" dirty="0">
                <a:solidFill>
                  <a:schemeClr val="dk2"/>
                </a:solidFill>
                <a:latin typeface="Verdana"/>
                <a:ea typeface="Verdana"/>
                <a:cs typeface="Verdana"/>
                <a:sym typeface="Verdana"/>
              </a:rPr>
              <a:t>astronomical projects </a:t>
            </a:r>
            <a:r>
              <a:rPr lang="it" sz="1300" dirty="0">
                <a:solidFill>
                  <a:srgbClr val="595959"/>
                </a:solidFill>
                <a:latin typeface="Verdana"/>
                <a:ea typeface="Verdana"/>
                <a:cs typeface="Verdana"/>
                <a:sym typeface="Verdana"/>
              </a:rPr>
              <a:t>as possible </a:t>
            </a:r>
            <a:endParaRPr sz="1300" b="0" i="0" u="none" strike="noStrike" cap="none" dirty="0">
              <a:solidFill>
                <a:srgbClr val="595959"/>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5"/>
                                        </p:tgtEl>
                                        <p:attrNameLst>
                                          <p:attrName>style.visibility</p:attrName>
                                        </p:attrNameLst>
                                      </p:cBhvr>
                                      <p:to>
                                        <p:strVal val="visible"/>
                                      </p:to>
                                    </p:set>
                                    <p:animEffect transition="in" filter="barn(inVertical)">
                                      <p:cBhvr>
                                        <p:cTn id="7" dur="250"/>
                                        <p:tgtEl>
                                          <p:spTgt spid="315"/>
                                        </p:tgtEl>
                                      </p:cBhvr>
                                    </p:animEffect>
                                  </p:childTnLst>
                                </p:cTn>
                              </p:par>
                            </p:childTnLst>
                          </p:cTn>
                        </p:par>
                        <p:par>
                          <p:cTn id="8" fill="hold">
                            <p:stCondLst>
                              <p:cond delay="250"/>
                            </p:stCondLst>
                            <p:childTnLst>
                              <p:par>
                                <p:cTn id="9" presetID="16" presetClass="entr" presetSubtype="21" fill="hold" grpId="0" nodeType="afterEffect">
                                  <p:stCondLst>
                                    <p:cond delay="0"/>
                                  </p:stCondLst>
                                  <p:childTnLst>
                                    <p:set>
                                      <p:cBhvr>
                                        <p:cTn id="10" dur="1" fill="hold">
                                          <p:stCondLst>
                                            <p:cond delay="0"/>
                                          </p:stCondLst>
                                        </p:cTn>
                                        <p:tgtEl>
                                          <p:spTgt spid="316"/>
                                        </p:tgtEl>
                                        <p:attrNameLst>
                                          <p:attrName>style.visibility</p:attrName>
                                        </p:attrNameLst>
                                      </p:cBhvr>
                                      <p:to>
                                        <p:strVal val="visible"/>
                                      </p:to>
                                    </p:set>
                                    <p:animEffect transition="in" filter="barn(inVertical)">
                                      <p:cBhvr>
                                        <p:cTn id="11" dur="25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 grpId="0" animBg="1"/>
      <p:bldP spid="3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3"/>
          <p:cNvSpPr/>
          <p:nvPr/>
        </p:nvSpPr>
        <p:spPr>
          <a:xfrm>
            <a:off x="191850" y="716580"/>
            <a:ext cx="8881500" cy="319800"/>
          </a:xfrm>
          <a:prstGeom prst="rect">
            <a:avLst/>
          </a:prstGeom>
          <a:noFill/>
          <a:ln w="19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1200"/>
              </a:spcBef>
              <a:spcAft>
                <a:spcPts val="0"/>
              </a:spcAft>
              <a:buClr>
                <a:srgbClr val="000000"/>
              </a:buClr>
              <a:buSzPts val="1200"/>
              <a:buFont typeface="Arial"/>
              <a:buNone/>
            </a:pPr>
            <a:r>
              <a:rPr lang="it" sz="1300" b="1" i="0" u="none" strike="noStrike" cap="none">
                <a:solidFill>
                  <a:srgbClr val="31538F"/>
                </a:solidFill>
                <a:latin typeface="Verdana"/>
                <a:ea typeface="Verdana"/>
                <a:cs typeface="Verdana"/>
                <a:sym typeface="Verdana"/>
              </a:rPr>
              <a:t>Periodic automatic or on-demand generation</a:t>
            </a:r>
            <a:endParaRPr sz="1300" b="0" i="0" u="none" strike="noStrike" cap="none">
              <a:solidFill>
                <a:srgbClr val="31538F"/>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200"/>
              <a:buFont typeface="Arial"/>
              <a:buNone/>
            </a:pPr>
            <a:endParaRPr sz="1200" b="0" i="0" u="none" strike="noStrike" cap="none">
              <a:solidFill>
                <a:srgbClr val="595959"/>
              </a:solidFill>
              <a:latin typeface="Verdana"/>
              <a:ea typeface="Verdana"/>
              <a:cs typeface="Verdana"/>
              <a:sym typeface="Verdana"/>
            </a:endParaRPr>
          </a:p>
        </p:txBody>
      </p:sp>
      <p:sp>
        <p:nvSpPr>
          <p:cNvPr id="322" name="Google Shape;322;p23"/>
          <p:cNvSpPr/>
          <p:nvPr/>
        </p:nvSpPr>
        <p:spPr>
          <a:xfrm>
            <a:off x="0" y="432603"/>
            <a:ext cx="9144000" cy="3198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1200"/>
              </a:spcBef>
              <a:spcAft>
                <a:spcPts val="0"/>
              </a:spcAft>
              <a:buClr>
                <a:srgbClr val="000000"/>
              </a:buClr>
              <a:buSzPts val="1200"/>
              <a:buFont typeface="Arial"/>
              <a:buNone/>
            </a:pPr>
            <a:r>
              <a:rPr lang="it" sz="1300" b="1" i="0" u="none" strike="noStrike" cap="none" dirty="0">
                <a:solidFill>
                  <a:srgbClr val="C00000"/>
                </a:solidFill>
                <a:latin typeface="Verdana"/>
                <a:ea typeface="Verdana"/>
                <a:cs typeface="Verdana"/>
                <a:sym typeface="Verdana"/>
              </a:rPr>
              <a:t>REPORT</a:t>
            </a:r>
            <a:endParaRPr sz="1200" b="0" i="0" u="none" strike="noStrike" cap="none" dirty="0">
              <a:solidFill>
                <a:srgbClr val="FF0000"/>
              </a:solidFill>
              <a:latin typeface="Verdana"/>
              <a:ea typeface="Verdana"/>
              <a:cs typeface="Verdana"/>
              <a:sym typeface="Verdana"/>
            </a:endParaRPr>
          </a:p>
        </p:txBody>
      </p:sp>
      <p:pic>
        <p:nvPicPr>
          <p:cNvPr id="323" name="Google Shape;323;p23"/>
          <p:cNvPicPr preferRelativeResize="0"/>
          <p:nvPr/>
        </p:nvPicPr>
        <p:blipFill rotWithShape="1">
          <a:blip r:embed="rId3">
            <a:alphaModFix/>
          </a:blip>
          <a:srcRect t="921"/>
          <a:stretch/>
        </p:blipFill>
        <p:spPr>
          <a:xfrm>
            <a:off x="224725" y="1050234"/>
            <a:ext cx="3276050" cy="3506693"/>
          </a:xfrm>
          <a:prstGeom prst="rect">
            <a:avLst/>
          </a:prstGeom>
          <a:noFill/>
          <a:ln>
            <a:noFill/>
          </a:ln>
        </p:spPr>
      </p:pic>
      <p:pic>
        <p:nvPicPr>
          <p:cNvPr id="324" name="Google Shape;324;p23"/>
          <p:cNvPicPr preferRelativeResize="0"/>
          <p:nvPr/>
        </p:nvPicPr>
        <p:blipFill rotWithShape="1">
          <a:blip r:embed="rId4">
            <a:alphaModFix/>
          </a:blip>
          <a:srcRect b="32628"/>
          <a:stretch/>
        </p:blipFill>
        <p:spPr>
          <a:xfrm>
            <a:off x="5249200" y="2995441"/>
            <a:ext cx="3237799" cy="1950424"/>
          </a:xfrm>
          <a:prstGeom prst="rect">
            <a:avLst/>
          </a:prstGeom>
          <a:noFill/>
          <a:ln>
            <a:noFill/>
          </a:ln>
        </p:spPr>
      </p:pic>
      <p:pic>
        <p:nvPicPr>
          <p:cNvPr id="325" name="Google Shape;325;p23"/>
          <p:cNvPicPr preferRelativeResize="0"/>
          <p:nvPr/>
        </p:nvPicPr>
        <p:blipFill rotWithShape="1">
          <a:blip r:embed="rId5">
            <a:alphaModFix/>
          </a:blip>
          <a:srcRect/>
          <a:stretch/>
        </p:blipFill>
        <p:spPr>
          <a:xfrm>
            <a:off x="6919675" y="3083878"/>
            <a:ext cx="2083750" cy="400200"/>
          </a:xfrm>
          <a:prstGeom prst="rect">
            <a:avLst/>
          </a:prstGeom>
          <a:noFill/>
          <a:ln>
            <a:noFill/>
          </a:ln>
          <a:effectLst>
            <a:outerShdw blurRad="185738" dist="19050" algn="bl" rotWithShape="0">
              <a:srgbClr val="000000">
                <a:alpha val="69800"/>
              </a:srgbClr>
            </a:outerShdw>
          </a:effectLst>
        </p:spPr>
      </p:pic>
      <p:sp>
        <p:nvSpPr>
          <p:cNvPr id="326" name="Google Shape;326;p23"/>
          <p:cNvSpPr/>
          <p:nvPr/>
        </p:nvSpPr>
        <p:spPr>
          <a:xfrm>
            <a:off x="3131538" y="2724325"/>
            <a:ext cx="567600" cy="384600"/>
          </a:xfrm>
          <a:prstGeom prst="rightArrow">
            <a:avLst>
              <a:gd name="adj1" fmla="val 50000"/>
              <a:gd name="adj2" fmla="val 50000"/>
            </a:avLst>
          </a:prstGeom>
          <a:solidFill>
            <a:srgbClr val="C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23"/>
          <p:cNvSpPr/>
          <p:nvPr/>
        </p:nvSpPr>
        <p:spPr>
          <a:xfrm>
            <a:off x="384100" y="4402825"/>
            <a:ext cx="4788900" cy="55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1200"/>
              </a:spcBef>
              <a:spcAft>
                <a:spcPts val="0"/>
              </a:spcAft>
              <a:buClr>
                <a:srgbClr val="000000"/>
              </a:buClr>
              <a:buSzPts val="1200"/>
              <a:buFont typeface="Arial"/>
              <a:buNone/>
            </a:pPr>
            <a:r>
              <a:rPr lang="it" sz="1300">
                <a:solidFill>
                  <a:srgbClr val="595959"/>
                </a:solidFill>
                <a:latin typeface="Verdana"/>
                <a:ea typeface="Verdana"/>
                <a:cs typeface="Verdana"/>
                <a:sym typeface="Verdana"/>
              </a:rPr>
              <a:t>Why not</a:t>
            </a:r>
            <a:r>
              <a:rPr lang="it" sz="1300" b="1">
                <a:solidFill>
                  <a:srgbClr val="C00000"/>
                </a:solidFill>
                <a:latin typeface="Verdana"/>
                <a:ea typeface="Verdana"/>
                <a:cs typeface="Verdana"/>
                <a:sym typeface="Verdana"/>
              </a:rPr>
              <a:t> a pre-trained LLM </a:t>
            </a:r>
            <a:r>
              <a:rPr lang="it" sz="1300">
                <a:solidFill>
                  <a:srgbClr val="595959"/>
                </a:solidFill>
                <a:latin typeface="Verdana"/>
                <a:ea typeface="Verdana"/>
                <a:cs typeface="Verdana"/>
                <a:sym typeface="Verdana"/>
              </a:rPr>
              <a:t>to automatically create configuration files?</a:t>
            </a:r>
            <a:endParaRPr sz="1300" b="0" i="0" u="none" strike="noStrike" cap="none">
              <a:solidFill>
                <a:srgbClr val="595959"/>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1200"/>
              <a:buFont typeface="Arial"/>
              <a:buNone/>
            </a:pPr>
            <a:endParaRPr sz="1200" b="0" i="0" u="none" strike="noStrike" cap="none">
              <a:solidFill>
                <a:srgbClr val="C00000"/>
              </a:solidFill>
              <a:latin typeface="Verdana"/>
              <a:ea typeface="Verdana"/>
              <a:cs typeface="Verdana"/>
              <a:sym typeface="Verdana"/>
            </a:endParaRPr>
          </a:p>
        </p:txBody>
      </p:sp>
      <p:pic>
        <p:nvPicPr>
          <p:cNvPr id="328" name="Google Shape;328;p23"/>
          <p:cNvPicPr preferRelativeResize="0"/>
          <p:nvPr/>
        </p:nvPicPr>
        <p:blipFill rotWithShape="1">
          <a:blip r:embed="rId6">
            <a:alphaModFix/>
          </a:blip>
          <a:srcRect/>
          <a:stretch/>
        </p:blipFill>
        <p:spPr>
          <a:xfrm>
            <a:off x="8582583" y="83825"/>
            <a:ext cx="438166" cy="431100"/>
          </a:xfrm>
          <a:prstGeom prst="rect">
            <a:avLst/>
          </a:prstGeom>
          <a:noFill/>
          <a:ln>
            <a:noFill/>
          </a:ln>
        </p:spPr>
      </p:pic>
      <p:sp>
        <p:nvSpPr>
          <p:cNvPr id="329" name="Google Shape;329;p23"/>
          <p:cNvSpPr txBox="1">
            <a:spLocks noGrp="1"/>
          </p:cNvSpPr>
          <p:nvPr>
            <p:ph type="title"/>
          </p:nvPr>
        </p:nvSpPr>
        <p:spPr>
          <a:xfrm>
            <a:off x="143400" y="28175"/>
            <a:ext cx="5999100" cy="595800"/>
          </a:xfrm>
          <a:prstGeom prst="rect">
            <a:avLst/>
          </a:prstGeom>
          <a:noFill/>
          <a:ln>
            <a:noFill/>
          </a:ln>
        </p:spPr>
        <p:txBody>
          <a:bodyPr spcFirstLastPara="1" wrap="square" lIns="0" tIns="0" rIns="0" bIns="0" anchor="ctr" anchorCtr="0">
            <a:noAutofit/>
          </a:bodyPr>
          <a:lstStyle/>
          <a:p>
            <a:pPr marL="0" lvl="0" indent="0" algn="l" rtl="0">
              <a:lnSpc>
                <a:spcPct val="71428"/>
              </a:lnSpc>
              <a:spcBef>
                <a:spcPts val="0"/>
              </a:spcBef>
              <a:spcAft>
                <a:spcPts val="0"/>
              </a:spcAft>
              <a:buSzPts val="2800"/>
              <a:buNone/>
            </a:pPr>
            <a:r>
              <a:rPr lang="it" sz="2500" b="1">
                <a:solidFill>
                  <a:srgbClr val="31538F"/>
                </a:solidFill>
              </a:rPr>
              <a:t>Ideas for next AI tools (1)</a:t>
            </a:r>
            <a:endParaRPr sz="2500" b="1" i="1">
              <a:solidFill>
                <a:srgbClr val="31538F"/>
              </a:solidFill>
              <a:latin typeface="Arial"/>
              <a:ea typeface="Arial"/>
              <a:cs typeface="Arial"/>
              <a:sym typeface="Arial"/>
            </a:endParaRPr>
          </a:p>
        </p:txBody>
      </p:sp>
      <p:grpSp>
        <p:nvGrpSpPr>
          <p:cNvPr id="330" name="Google Shape;330;p23"/>
          <p:cNvGrpSpPr/>
          <p:nvPr/>
        </p:nvGrpSpPr>
        <p:grpSpPr>
          <a:xfrm>
            <a:off x="3781600" y="963603"/>
            <a:ext cx="2857250" cy="2523842"/>
            <a:chOff x="3781600" y="1301900"/>
            <a:chExt cx="2857250" cy="2523842"/>
          </a:xfrm>
        </p:grpSpPr>
        <p:pic>
          <p:nvPicPr>
            <p:cNvPr id="331" name="Google Shape;331;p23"/>
            <p:cNvPicPr preferRelativeResize="0"/>
            <p:nvPr/>
          </p:nvPicPr>
          <p:blipFill rotWithShape="1">
            <a:blip r:embed="rId7">
              <a:alphaModFix/>
            </a:blip>
            <a:srcRect t="17593"/>
            <a:stretch/>
          </p:blipFill>
          <p:spPr>
            <a:xfrm>
              <a:off x="3781600" y="1324050"/>
              <a:ext cx="2857250" cy="2501692"/>
            </a:xfrm>
            <a:prstGeom prst="rect">
              <a:avLst/>
            </a:prstGeom>
            <a:noFill/>
            <a:ln>
              <a:noFill/>
            </a:ln>
          </p:spPr>
        </p:pic>
        <p:pic>
          <p:nvPicPr>
            <p:cNvPr id="332" name="Google Shape;332;p23"/>
            <p:cNvPicPr preferRelativeResize="0"/>
            <p:nvPr/>
          </p:nvPicPr>
          <p:blipFill rotWithShape="1">
            <a:blip r:embed="rId7">
              <a:alphaModFix/>
            </a:blip>
            <a:srcRect l="37992" t="16882" b="76950"/>
            <a:stretch/>
          </p:blipFill>
          <p:spPr>
            <a:xfrm>
              <a:off x="4597400" y="1308800"/>
              <a:ext cx="1834100" cy="187200"/>
            </a:xfrm>
            <a:prstGeom prst="rect">
              <a:avLst/>
            </a:prstGeom>
            <a:noFill/>
            <a:ln>
              <a:noFill/>
            </a:ln>
          </p:spPr>
        </p:pic>
        <p:sp>
          <p:nvSpPr>
            <p:cNvPr id="333" name="Google Shape;333;p23"/>
            <p:cNvSpPr/>
            <p:nvPr/>
          </p:nvSpPr>
          <p:spPr>
            <a:xfrm>
              <a:off x="3839600" y="1301900"/>
              <a:ext cx="757800" cy="201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34" name="Google Shape;334;p23"/>
          <p:cNvGrpSpPr/>
          <p:nvPr/>
        </p:nvGrpSpPr>
        <p:grpSpPr>
          <a:xfrm>
            <a:off x="6266356" y="1122906"/>
            <a:ext cx="2806917" cy="1985523"/>
            <a:chOff x="6266356" y="1308803"/>
            <a:chExt cx="2806917" cy="1985523"/>
          </a:xfrm>
        </p:grpSpPr>
        <p:pic>
          <p:nvPicPr>
            <p:cNvPr id="335" name="Google Shape;335;p23"/>
            <p:cNvPicPr preferRelativeResize="0"/>
            <p:nvPr/>
          </p:nvPicPr>
          <p:blipFill rotWithShape="1">
            <a:blip r:embed="rId8">
              <a:alphaModFix/>
            </a:blip>
            <a:srcRect/>
            <a:stretch/>
          </p:blipFill>
          <p:spPr>
            <a:xfrm>
              <a:off x="6266356" y="1308803"/>
              <a:ext cx="1830043" cy="1192726"/>
            </a:xfrm>
            <a:prstGeom prst="rect">
              <a:avLst/>
            </a:prstGeom>
            <a:noFill/>
            <a:ln>
              <a:noFill/>
            </a:ln>
            <a:effectLst>
              <a:outerShdw blurRad="185738" dist="19050" algn="bl" rotWithShape="0">
                <a:srgbClr val="000000">
                  <a:alpha val="69800"/>
                </a:srgbClr>
              </a:outerShdw>
            </a:effectLst>
          </p:spPr>
        </p:pic>
        <p:pic>
          <p:nvPicPr>
            <p:cNvPr id="336" name="Google Shape;336;p23"/>
            <p:cNvPicPr preferRelativeResize="0"/>
            <p:nvPr/>
          </p:nvPicPr>
          <p:blipFill rotWithShape="1">
            <a:blip r:embed="rId9">
              <a:alphaModFix/>
            </a:blip>
            <a:srcRect/>
            <a:stretch/>
          </p:blipFill>
          <p:spPr>
            <a:xfrm>
              <a:off x="6779675" y="1700776"/>
              <a:ext cx="1830050" cy="1195078"/>
            </a:xfrm>
            <a:prstGeom prst="rect">
              <a:avLst/>
            </a:prstGeom>
            <a:noFill/>
            <a:ln>
              <a:noFill/>
            </a:ln>
            <a:effectLst>
              <a:outerShdw blurRad="185738" dist="19050" algn="bl" rotWithShape="0">
                <a:srgbClr val="000000">
                  <a:alpha val="69800"/>
                </a:srgbClr>
              </a:outerShdw>
            </a:effectLst>
          </p:spPr>
        </p:pic>
        <p:pic>
          <p:nvPicPr>
            <p:cNvPr id="337" name="Google Shape;337;p23"/>
            <p:cNvPicPr preferRelativeResize="0"/>
            <p:nvPr/>
          </p:nvPicPr>
          <p:blipFill rotWithShape="1">
            <a:blip r:embed="rId10">
              <a:alphaModFix/>
            </a:blip>
            <a:srcRect/>
            <a:stretch/>
          </p:blipFill>
          <p:spPr>
            <a:xfrm>
              <a:off x="7243224" y="2081590"/>
              <a:ext cx="1830049" cy="1212736"/>
            </a:xfrm>
            <a:prstGeom prst="rect">
              <a:avLst/>
            </a:prstGeom>
            <a:noFill/>
            <a:ln>
              <a:noFill/>
            </a:ln>
            <a:effectLst>
              <a:outerShdw blurRad="185738" dist="19050" algn="bl" rotWithShape="0">
                <a:srgbClr val="000000">
                  <a:alpha val="69800"/>
                </a:srgbClr>
              </a:outerShdw>
            </a:effectLst>
          </p:spPr>
        </p:pic>
      </p:gr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1232</Words>
  <Application>Microsoft Office PowerPoint</Application>
  <PresentationFormat>Presentazione su schermo (16:9)</PresentationFormat>
  <Paragraphs>145</Paragraphs>
  <Slides>11</Slides>
  <Notes>11</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11</vt:i4>
      </vt:variant>
    </vt:vector>
  </HeadingPairs>
  <TitlesOfParts>
    <vt:vector size="17" baseType="lpstr">
      <vt:lpstr>Arial</vt:lpstr>
      <vt:lpstr>Lucida Handwriting</vt:lpstr>
      <vt:lpstr>Noto Sans Symbols</vt:lpstr>
      <vt:lpstr>Quintessential</vt:lpstr>
      <vt:lpstr>Verdana</vt:lpstr>
      <vt:lpstr>Simple Light</vt:lpstr>
      <vt:lpstr>Integrating AI tools in data analysis frameworks: the Vera Rubin LSST and Euclid cases</vt:lpstr>
      <vt:lpstr>Context</vt:lpstr>
      <vt:lpstr>AIDA - Advanced Infrastructure for Data Analysis</vt:lpstr>
      <vt:lpstr>AIDA - Main Features</vt:lpstr>
      <vt:lpstr>Code Name : Flexibility</vt:lpstr>
      <vt:lpstr>AIDA/IODA for Euclid Data</vt:lpstr>
      <vt:lpstr>Machine Learning Tools</vt:lpstr>
      <vt:lpstr>Summary</vt:lpstr>
      <vt:lpstr>Ideas for next AI tools (1)</vt:lpstr>
      <vt:lpstr>Ideas for next AI tools (2)</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Integrating AI tools in data analysis frameworks: the Vera Rubin LSST and Euclid cases</dc:title>
  <dc:creator>Giuseppe Riccio</dc:creator>
  <cp:lastModifiedBy>Giuseppe Riccio</cp:lastModifiedBy>
  <cp:revision>10</cp:revision>
  <dcterms:modified xsi:type="dcterms:W3CDTF">2024-11-15T17:10:59Z</dcterms:modified>
</cp:coreProperties>
</file>