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5"/>
    <p:sldMasterId id="2147483950" r:id="rId6"/>
    <p:sldMasterId id="2147483957" r:id="rId7"/>
    <p:sldMasterId id="2147483970" r:id="rId8"/>
  </p:sldMasterIdLst>
  <p:notesMasterIdLst>
    <p:notesMasterId r:id="rId22"/>
  </p:notesMasterIdLst>
  <p:handoutMasterIdLst>
    <p:handoutMasterId r:id="rId23"/>
  </p:handoutMasterIdLst>
  <p:sldIdLst>
    <p:sldId id="256" r:id="rId9"/>
    <p:sldId id="1746" r:id="rId10"/>
    <p:sldId id="1749" r:id="rId11"/>
    <p:sldId id="1750" r:id="rId12"/>
    <p:sldId id="1751" r:id="rId13"/>
    <p:sldId id="1755" r:id="rId14"/>
    <p:sldId id="1758" r:id="rId15"/>
    <p:sldId id="1747" r:id="rId16"/>
    <p:sldId id="1748" r:id="rId17"/>
    <p:sldId id="1757" r:id="rId18"/>
    <p:sldId id="1753" r:id="rId19"/>
    <p:sldId id="1756" r:id="rId20"/>
    <p:sldId id="1744" r:id="rId21"/>
  </p:sldIdLst>
  <p:sldSz cx="12225338" cy="6858000"/>
  <p:notesSz cx="7023100" cy="93091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610636" algn="l" rtl="0" fontAlgn="base">
      <a:spcBef>
        <a:spcPct val="0"/>
      </a:spcBef>
      <a:spcAft>
        <a:spcPct val="0"/>
      </a:spcAft>
      <a:defRPr kern="1200">
        <a:solidFill>
          <a:schemeClr val="tx1"/>
        </a:solidFill>
        <a:latin typeface="Verdana" pitchFamily="34" charset="0"/>
        <a:ea typeface="+mn-ea"/>
        <a:cs typeface="+mn-cs"/>
      </a:defRPr>
    </a:lvl2pPr>
    <a:lvl3pPr marL="1221273" algn="l" rtl="0" fontAlgn="base">
      <a:spcBef>
        <a:spcPct val="0"/>
      </a:spcBef>
      <a:spcAft>
        <a:spcPct val="0"/>
      </a:spcAft>
      <a:defRPr kern="1200">
        <a:solidFill>
          <a:schemeClr val="tx1"/>
        </a:solidFill>
        <a:latin typeface="Verdana" pitchFamily="34" charset="0"/>
        <a:ea typeface="+mn-ea"/>
        <a:cs typeface="+mn-cs"/>
      </a:defRPr>
    </a:lvl3pPr>
    <a:lvl4pPr marL="1831909" algn="l" rtl="0" fontAlgn="base">
      <a:spcBef>
        <a:spcPct val="0"/>
      </a:spcBef>
      <a:spcAft>
        <a:spcPct val="0"/>
      </a:spcAft>
      <a:defRPr kern="1200">
        <a:solidFill>
          <a:schemeClr val="tx1"/>
        </a:solidFill>
        <a:latin typeface="Verdana" pitchFamily="34" charset="0"/>
        <a:ea typeface="+mn-ea"/>
        <a:cs typeface="+mn-cs"/>
      </a:defRPr>
    </a:lvl4pPr>
    <a:lvl5pPr marL="2442545" algn="l" rtl="0" fontAlgn="base">
      <a:spcBef>
        <a:spcPct val="0"/>
      </a:spcBef>
      <a:spcAft>
        <a:spcPct val="0"/>
      </a:spcAft>
      <a:defRPr kern="1200">
        <a:solidFill>
          <a:schemeClr val="tx1"/>
        </a:solidFill>
        <a:latin typeface="Verdana" pitchFamily="34" charset="0"/>
        <a:ea typeface="+mn-ea"/>
        <a:cs typeface="+mn-cs"/>
      </a:defRPr>
    </a:lvl5pPr>
    <a:lvl6pPr marL="3053182" algn="l" defTabSz="1221273" rtl="0" eaLnBrk="1" latinLnBrk="0" hangingPunct="1">
      <a:defRPr kern="1200">
        <a:solidFill>
          <a:schemeClr val="tx1"/>
        </a:solidFill>
        <a:latin typeface="Verdana" pitchFamily="34" charset="0"/>
        <a:ea typeface="+mn-ea"/>
        <a:cs typeface="+mn-cs"/>
      </a:defRPr>
    </a:lvl6pPr>
    <a:lvl7pPr marL="3663818" algn="l" defTabSz="1221273" rtl="0" eaLnBrk="1" latinLnBrk="0" hangingPunct="1">
      <a:defRPr kern="1200">
        <a:solidFill>
          <a:schemeClr val="tx1"/>
        </a:solidFill>
        <a:latin typeface="Verdana" pitchFamily="34" charset="0"/>
        <a:ea typeface="+mn-ea"/>
        <a:cs typeface="+mn-cs"/>
      </a:defRPr>
    </a:lvl7pPr>
    <a:lvl8pPr marL="4274454" algn="l" defTabSz="1221273" rtl="0" eaLnBrk="1" latinLnBrk="0" hangingPunct="1">
      <a:defRPr kern="1200">
        <a:solidFill>
          <a:schemeClr val="tx1"/>
        </a:solidFill>
        <a:latin typeface="Verdana" pitchFamily="34" charset="0"/>
        <a:ea typeface="+mn-ea"/>
        <a:cs typeface="+mn-cs"/>
      </a:defRPr>
    </a:lvl8pPr>
    <a:lvl9pPr marL="4885091" algn="l" defTabSz="1221273"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1"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DE2C5-11D7-BF1B-A46F-B135692018C9}" name="Christophe Arviset" initials="CA" userId="S::Christophe.Arviset@esa.int::245027aa-0962-4338-8bd8-ac1e588bffb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6DCFF6"/>
    <a:srgbClr val="006196"/>
    <a:srgbClr val="D9D9D9"/>
    <a:srgbClr val="8197A6"/>
    <a:srgbClr val="F1666A"/>
    <a:srgbClr val="053249"/>
    <a:srgbClr val="003249"/>
    <a:srgbClr val="335E6F"/>
    <a:srgbClr val="FFCC4E"/>
    <a:srgbClr val="76C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75470" autoAdjust="0"/>
  </p:normalViewPr>
  <p:slideViewPr>
    <p:cSldViewPr snapToGrid="0">
      <p:cViewPr varScale="1">
        <p:scale>
          <a:sx n="119" d="100"/>
          <a:sy n="119" d="100"/>
        </p:scale>
        <p:origin x="1296" y="344"/>
      </p:cViewPr>
      <p:guideLst>
        <p:guide orient="horz" pos="2160"/>
        <p:guide pos="38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0" d="100"/>
          <a:sy n="50" d="100"/>
        </p:scale>
        <p:origin x="-2659" y="-67"/>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3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smtClean="0">
                <a:latin typeface="Arial" pitchFamily="34" charset="0"/>
              </a:defRPr>
            </a:lvl1pPr>
          </a:lstStyle>
          <a:p>
            <a:pPr>
              <a:defRPr/>
            </a:pPr>
            <a:endParaRPr lang="it-IT" dirty="0"/>
          </a:p>
        </p:txBody>
      </p:sp>
      <p:sp>
        <p:nvSpPr>
          <p:cNvPr id="62874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smtClean="0">
                <a:latin typeface="Arial" pitchFamily="34" charset="0"/>
              </a:defRPr>
            </a:lvl1pPr>
          </a:lstStyle>
          <a:p>
            <a:pPr>
              <a:defRPr/>
            </a:pPr>
            <a:endParaRPr lang="it-IT" dirty="0"/>
          </a:p>
        </p:txBody>
      </p:sp>
      <p:sp>
        <p:nvSpPr>
          <p:cNvPr id="62874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smtClean="0">
                <a:latin typeface="Arial" pitchFamily="34" charset="0"/>
              </a:defRPr>
            </a:lvl1pPr>
          </a:lstStyle>
          <a:p>
            <a:pPr>
              <a:defRPr/>
            </a:pPr>
            <a:fld id="{A5B780D0-5C7F-422C-931C-25201BE19360}" type="slidenum">
              <a:rPr lang="it-IT"/>
              <a:pPr>
                <a:defRPr/>
              </a:pPr>
              <a:t>‹#›</a:t>
            </a:fld>
            <a:endParaRPr lang="it-IT" dirty="0"/>
          </a:p>
        </p:txBody>
      </p:sp>
    </p:spTree>
    <p:extLst>
      <p:ext uri="{BB962C8B-B14F-4D97-AF65-F5344CB8AC3E}">
        <p14:creationId xmlns:p14="http://schemas.microsoft.com/office/powerpoint/2010/main" val="31250459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5T10:13:28.465"/>
    </inkml:context>
    <inkml:brush xml:id="br0">
      <inkml:brushProperty name="width" value="0.035" units="cm"/>
      <inkml:brushProperty name="height" value="0.035"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14663"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smtClean="0"/>
            </a:lvl1pPr>
          </a:lstStyle>
          <a:p>
            <a:pPr>
              <a:defRPr/>
            </a:pPr>
            <a:endParaRPr lang="en-US" dirty="0"/>
          </a:p>
        </p:txBody>
      </p:sp>
      <p:sp>
        <p:nvSpPr>
          <p:cNvPr id="58371" name="Rectangle 3"/>
          <p:cNvSpPr>
            <a:spLocks noGrp="1" noChangeArrowheads="1"/>
          </p:cNvSpPr>
          <p:nvPr>
            <p:ph type="dt" idx="1"/>
          </p:nvPr>
        </p:nvSpPr>
        <p:spPr bwMode="auto">
          <a:xfrm>
            <a:off x="3995738" y="0"/>
            <a:ext cx="3014662" cy="48577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smtClean="0"/>
            </a:lvl1pPr>
          </a:lstStyle>
          <a:p>
            <a:pPr>
              <a:defRPr/>
            </a:pPr>
            <a:fld id="{A6888345-B3D3-4351-A7A9-F936F5935E41}" type="datetimeFigureOut">
              <a:rPr lang="en-US"/>
              <a:pPr>
                <a:defRPr/>
              </a:pPr>
              <a:t>11/15/24</a:t>
            </a:fld>
            <a:endParaRPr lang="en-US" dirty="0"/>
          </a:p>
        </p:txBody>
      </p:sp>
      <p:sp>
        <p:nvSpPr>
          <p:cNvPr id="11268" name="Rectangle 4"/>
          <p:cNvSpPr>
            <a:spLocks noGrp="1" noRot="1" noChangeAspect="1" noChangeArrowheads="1" noTextEdit="1"/>
          </p:cNvSpPr>
          <p:nvPr>
            <p:ph type="sldImg" idx="2"/>
          </p:nvPr>
        </p:nvSpPr>
        <p:spPr bwMode="auto">
          <a:xfrm>
            <a:off x="454025" y="693738"/>
            <a:ext cx="6176963"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04875" y="4435475"/>
            <a:ext cx="5200650" cy="4159250"/>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374" name="Rectangle 6"/>
          <p:cNvSpPr>
            <a:spLocks noGrp="1" noChangeArrowheads="1"/>
          </p:cNvSpPr>
          <p:nvPr>
            <p:ph type="ftr" sz="quarter" idx="4"/>
          </p:nvPr>
        </p:nvSpPr>
        <p:spPr bwMode="auto">
          <a:xfrm>
            <a:off x="0" y="8870950"/>
            <a:ext cx="3014663"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smtClean="0"/>
            </a:lvl1pPr>
          </a:lstStyle>
          <a:p>
            <a:pPr>
              <a:defRPr/>
            </a:pPr>
            <a:endParaRPr lang="en-US" dirty="0"/>
          </a:p>
        </p:txBody>
      </p:sp>
      <p:sp>
        <p:nvSpPr>
          <p:cNvPr id="58375" name="Rectangle 7"/>
          <p:cNvSpPr>
            <a:spLocks noGrp="1" noChangeArrowheads="1"/>
          </p:cNvSpPr>
          <p:nvPr>
            <p:ph type="sldNum" sz="quarter" idx="5"/>
          </p:nvPr>
        </p:nvSpPr>
        <p:spPr bwMode="auto">
          <a:xfrm>
            <a:off x="3995738" y="8870950"/>
            <a:ext cx="3014662" cy="415925"/>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smtClean="0"/>
            </a:lvl1pPr>
          </a:lstStyle>
          <a:p>
            <a:pPr>
              <a:defRPr/>
            </a:pPr>
            <a:fld id="{D8DF57D7-2670-4E78-96DD-D9B22805124F}" type="slidenum">
              <a:rPr lang="en-US"/>
              <a:pPr>
                <a:defRPr/>
              </a:pPr>
              <a:t>‹#›</a:t>
            </a:fld>
            <a:endParaRPr lang="en-US" dirty="0"/>
          </a:p>
        </p:txBody>
      </p:sp>
    </p:spTree>
    <p:extLst>
      <p:ext uri="{BB962C8B-B14F-4D97-AF65-F5344CB8AC3E}">
        <p14:creationId xmlns:p14="http://schemas.microsoft.com/office/powerpoint/2010/main" val="1384430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3" kern="1200">
        <a:solidFill>
          <a:schemeClr val="tx1"/>
        </a:solidFill>
        <a:latin typeface="Calibri" pitchFamily="34" charset="0"/>
        <a:ea typeface="+mn-ea"/>
        <a:cs typeface="+mn-cs"/>
      </a:defRPr>
    </a:lvl1pPr>
    <a:lvl2pPr marL="610636" algn="l" rtl="0" fontAlgn="base">
      <a:spcBef>
        <a:spcPct val="30000"/>
      </a:spcBef>
      <a:spcAft>
        <a:spcPct val="0"/>
      </a:spcAft>
      <a:defRPr sz="1603" kern="1200">
        <a:solidFill>
          <a:schemeClr val="tx1"/>
        </a:solidFill>
        <a:latin typeface="Calibri" pitchFamily="34" charset="0"/>
        <a:ea typeface="+mn-ea"/>
        <a:cs typeface="+mn-cs"/>
      </a:defRPr>
    </a:lvl2pPr>
    <a:lvl3pPr marL="1221273" algn="l" rtl="0" fontAlgn="base">
      <a:spcBef>
        <a:spcPct val="30000"/>
      </a:spcBef>
      <a:spcAft>
        <a:spcPct val="0"/>
      </a:spcAft>
      <a:defRPr sz="1603" kern="1200">
        <a:solidFill>
          <a:schemeClr val="tx1"/>
        </a:solidFill>
        <a:latin typeface="Calibri" pitchFamily="34" charset="0"/>
        <a:ea typeface="+mn-ea"/>
        <a:cs typeface="+mn-cs"/>
      </a:defRPr>
    </a:lvl3pPr>
    <a:lvl4pPr marL="1831909" algn="l" rtl="0" fontAlgn="base">
      <a:spcBef>
        <a:spcPct val="30000"/>
      </a:spcBef>
      <a:spcAft>
        <a:spcPct val="0"/>
      </a:spcAft>
      <a:defRPr sz="1603" kern="1200">
        <a:solidFill>
          <a:schemeClr val="tx1"/>
        </a:solidFill>
        <a:latin typeface="Calibri" pitchFamily="34" charset="0"/>
        <a:ea typeface="+mn-ea"/>
        <a:cs typeface="+mn-cs"/>
      </a:defRPr>
    </a:lvl4pPr>
    <a:lvl5pPr marL="2442545" algn="l" rtl="0" fontAlgn="base">
      <a:spcBef>
        <a:spcPct val="30000"/>
      </a:spcBef>
      <a:spcAft>
        <a:spcPct val="0"/>
      </a:spcAft>
      <a:defRPr sz="1603" kern="1200">
        <a:solidFill>
          <a:schemeClr val="tx1"/>
        </a:solidFill>
        <a:latin typeface="Calibri" pitchFamily="34" charset="0"/>
        <a:ea typeface="+mn-ea"/>
        <a:cs typeface="+mn-cs"/>
      </a:defRPr>
    </a:lvl5pPr>
    <a:lvl6pPr marL="3053182" algn="l" defTabSz="1221273" rtl="0" eaLnBrk="1" latinLnBrk="0" hangingPunct="1">
      <a:defRPr sz="1603" kern="1200">
        <a:solidFill>
          <a:schemeClr val="tx1"/>
        </a:solidFill>
        <a:latin typeface="+mn-lt"/>
        <a:ea typeface="+mn-ea"/>
        <a:cs typeface="+mn-cs"/>
      </a:defRPr>
    </a:lvl6pPr>
    <a:lvl7pPr marL="3663818" algn="l" defTabSz="1221273" rtl="0" eaLnBrk="1" latinLnBrk="0" hangingPunct="1">
      <a:defRPr sz="1603" kern="1200">
        <a:solidFill>
          <a:schemeClr val="tx1"/>
        </a:solidFill>
        <a:latin typeface="+mn-lt"/>
        <a:ea typeface="+mn-ea"/>
        <a:cs typeface="+mn-cs"/>
      </a:defRPr>
    </a:lvl7pPr>
    <a:lvl8pPr marL="4274454" algn="l" defTabSz="1221273" rtl="0" eaLnBrk="1" latinLnBrk="0" hangingPunct="1">
      <a:defRPr sz="1603" kern="1200">
        <a:solidFill>
          <a:schemeClr val="tx1"/>
        </a:solidFill>
        <a:latin typeface="+mn-lt"/>
        <a:ea typeface="+mn-ea"/>
        <a:cs typeface="+mn-cs"/>
      </a:defRPr>
    </a:lvl8pPr>
    <a:lvl9pPr marL="4885091" algn="l" defTabSz="1221273" rtl="0" eaLnBrk="1" latinLnBrk="0" hangingPunct="1">
      <a:defRPr sz="16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ivoa.net/documents/TAP/" TargetMode="External"/><Relationship Id="rId3" Type="http://schemas.openxmlformats.org/officeDocument/2006/relationships/hyperlink" Target="https://astroquery.readthedocs.io/en/latest/gaia/gaia.html" TargetMode="External"/><Relationship Id="rId7" Type="http://schemas.openxmlformats.org/officeDocument/2006/relationships/hyperlink" Target="https://en.wikipedia.org/wiki/Representational_state_transfer"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gea.esac.esa.int/archive/" TargetMode="External"/><Relationship Id="rId5" Type="http://schemas.openxmlformats.org/officeDocument/2006/relationships/hyperlink" Target="https://gea.esac.esa.int/archive/documentation/credits.html" TargetMode="External"/><Relationship Id="rId10" Type="http://schemas.openxmlformats.org/officeDocument/2006/relationships/hyperlink" Target="https://www.ivoa.net/documents/ADQL/2.0" TargetMode="External"/><Relationship Id="rId4" Type="http://schemas.openxmlformats.org/officeDocument/2006/relationships/hyperlink" Target="https://astroquery.readthedocs.io/en/latest/gaia/gaia.html#module-astroquery.gaia" TargetMode="External"/><Relationship Id="rId9" Type="http://schemas.openxmlformats.org/officeDocument/2006/relationships/hyperlink" Target="https://www.ivoa.net/"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star.bristol.ac.uk/mbt/topcat/sun253/ControlWindow.html" TargetMode="External"/><Relationship Id="rId3" Type="http://schemas.openxmlformats.org/officeDocument/2006/relationships/hyperlink" Target="http://www.ivoa.net/documents/DALI/" TargetMode="External"/><Relationship Id="rId7" Type="http://schemas.openxmlformats.org/officeDocument/2006/relationships/hyperlink" Target="https://www.star.bristol.ac.uk/mbt/topcat/sun253/TapTableLoadDialog_service.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ivoa.net/documents/RegTAP/" TargetMode="External"/><Relationship Id="rId5" Type="http://schemas.openxmlformats.org/officeDocument/2006/relationships/hyperlink" Target="http://www.ivoa.net/documents/ObsCore/index.html" TargetMode="External"/><Relationship Id="rId4" Type="http://schemas.openxmlformats.org/officeDocument/2006/relationships/hyperlink" Target="http://www.ivoa.net/documents/Notes/TAPNotes/20131213/NOTE-TAPNotes-1.0-20131213.html#tf-examples" TargetMode="External"/><Relationship Id="rId9" Type="http://schemas.openxmlformats.org/officeDocument/2006/relationships/hyperlink" Target="https://www.star.bristol.ac.uk/mbt/topcat/sun253/apparent.html"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cosmos.esa.int/web/gaia-users/archive/extract-data#ad_feats_job_Sect_4" TargetMode="External"/><Relationship Id="rId13" Type="http://schemas.openxmlformats.org/officeDocument/2006/relationships/hyperlink" Target="https://gea.esac.esa.int/archive/documentation/GEDR3/Catalogue_consolidation/chap_cu9dr2xm/" TargetMode="External"/><Relationship Id="rId3" Type="http://schemas.openxmlformats.org/officeDocument/2006/relationships/hyperlink" Target="http://www.ivoa.net/documents/TAP/20100327/REC-TAP-1.0.html" TargetMode="External"/><Relationship Id="rId7" Type="http://schemas.openxmlformats.org/officeDocument/2006/relationships/hyperlink" Target="https://www.cosmos.esa.int/web/gaia-users/archive/extract-data#ad_feats_job_Sect_3" TargetMode="External"/><Relationship Id="rId12" Type="http://schemas.openxmlformats.org/officeDocument/2006/relationships/hyperlink" Target="https://www.cosmos.esa.int/web/gaia-users/archive/extract-data#ADQLsyntaxTutoria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osmos.esa.int/web/gaia-users/archive/extract-data#ad_feats_job_Sect_2" TargetMode="External"/><Relationship Id="rId11" Type="http://schemas.openxmlformats.org/officeDocument/2006/relationships/hyperlink" Target="http://simbad.u-strasbg.fr/simbad/sim-id?Ident=HL+Tauri&amp;submit=submit+id" TargetMode="External"/><Relationship Id="rId5" Type="http://schemas.openxmlformats.org/officeDocument/2006/relationships/hyperlink" Target="https://www.cosmos.esa.int/web/gaia-users/archive/extract-data#ad_feats_job_Sect_1" TargetMode="External"/><Relationship Id="rId10" Type="http://schemas.openxmlformats.org/officeDocument/2006/relationships/hyperlink" Target="https://www.cosmos.esa.int/web/gaia-users/archive/extract-data#JobsBox" TargetMode="External"/><Relationship Id="rId4" Type="http://schemas.openxmlformats.org/officeDocument/2006/relationships/hyperlink" Target="https://www.ivoa.net/documents/ADQL/20230418/PR-ADQL-2.1-20230418.html" TargetMode="External"/><Relationship Id="rId9" Type="http://schemas.openxmlformats.org/officeDocument/2006/relationships/hyperlink" Target="https://www.cosmos.esa.int/web/gaia-users/archive/extract-data#ad_feats_job_Sect_5"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osmos.esa.int/web/gaia-users/archive/extract-data#ad_feats_job_Sect_4" TargetMode="External"/><Relationship Id="rId13" Type="http://schemas.openxmlformats.org/officeDocument/2006/relationships/hyperlink" Target="https://gea.esac.esa.int/archive/documentation/GEDR3/Catalogue_consolidation/chap_cu9dr2xm/" TargetMode="External"/><Relationship Id="rId3" Type="http://schemas.openxmlformats.org/officeDocument/2006/relationships/hyperlink" Target="http://www.ivoa.net/documents/TAP/20100327/REC-TAP-1.0.html" TargetMode="External"/><Relationship Id="rId7" Type="http://schemas.openxmlformats.org/officeDocument/2006/relationships/hyperlink" Target="https://www.cosmos.esa.int/web/gaia-users/archive/extract-data#ad_feats_job_Sect_3" TargetMode="External"/><Relationship Id="rId12" Type="http://schemas.openxmlformats.org/officeDocument/2006/relationships/hyperlink" Target="https://www.cosmos.esa.int/web/gaia-users/archive/extract-data#ADQLsyntaxTutoria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osmos.esa.int/web/gaia-users/archive/extract-data#ad_feats_job_Sect_2" TargetMode="External"/><Relationship Id="rId11" Type="http://schemas.openxmlformats.org/officeDocument/2006/relationships/hyperlink" Target="http://simbad.u-strasbg.fr/simbad/sim-id?Ident=HL+Tauri&amp;submit=submit+id" TargetMode="External"/><Relationship Id="rId5" Type="http://schemas.openxmlformats.org/officeDocument/2006/relationships/hyperlink" Target="https://www.cosmos.esa.int/web/gaia-users/archive/extract-data#ad_feats_job_Sect_1" TargetMode="External"/><Relationship Id="rId10" Type="http://schemas.openxmlformats.org/officeDocument/2006/relationships/hyperlink" Target="https://www.cosmos.esa.int/web/gaia-users/archive/extract-data#JobsBox" TargetMode="External"/><Relationship Id="rId4" Type="http://schemas.openxmlformats.org/officeDocument/2006/relationships/hyperlink" Target="https://www.ivoa.net/documents/ADQL/20230418/PR-ADQL-2.1-20230418.html" TargetMode="External"/><Relationship Id="rId9" Type="http://schemas.openxmlformats.org/officeDocument/2006/relationships/hyperlink" Target="https://www.cosmos.esa.int/web/gaia-users/archive/extract-data#ad_feats_job_Sect_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693738"/>
            <a:ext cx="6176963" cy="3465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a:t>
            </a:fld>
            <a:endParaRPr lang="en-US"/>
          </a:p>
        </p:txBody>
      </p:sp>
    </p:spTree>
    <p:extLst>
      <p:ext uri="{BB962C8B-B14F-4D97-AF65-F5344CB8AC3E}">
        <p14:creationId xmlns:p14="http://schemas.microsoft.com/office/powerpoint/2010/main" val="182251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46870-D66A-08F5-C4C3-F6FFCC41E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BDEA7-88FC-5C1D-FE3D-0946CC7DD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9BADB-F1D8-BE71-880D-712B748D5EDF}"/>
              </a:ext>
            </a:extLst>
          </p:cNvPr>
          <p:cNvSpPr>
            <a:spLocks noGrp="1"/>
          </p:cNvSpPr>
          <p:nvPr>
            <p:ph type="body" idx="1"/>
          </p:nvPr>
        </p:nvSpPr>
        <p:spPr/>
        <p:txBody>
          <a:bodyPr/>
          <a:lstStyle/>
          <a:p>
            <a:r>
              <a:rPr lang="en-US" dirty="0"/>
              <a:t>https://s2e2.cosmos.esa.int/confluence/pages/</a:t>
            </a:r>
            <a:r>
              <a:rPr lang="en-US" dirty="0" err="1"/>
              <a:t>viewpage.action?pageId</a:t>
            </a:r>
            <a:r>
              <a:rPr lang="en-US" dirty="0"/>
              <a:t>=28803661#UWS+-2.6.Sharerelatedfunctions</a:t>
            </a:r>
          </a:p>
          <a:p>
            <a:r>
              <a:rPr lang="en-US" dirty="0"/>
              <a:t>https://s2e2.cosmos.esa.int/confluence/pages/</a:t>
            </a:r>
            <a:r>
              <a:rPr lang="en-US" dirty="0" err="1"/>
              <a:t>viewpage.action?pageId</a:t>
            </a:r>
            <a:r>
              <a:rPr lang="en-US" dirty="0"/>
              <a:t>=938737704</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A77DA61-DECD-7C9F-D9D2-2520E193E602}"/>
              </a:ext>
            </a:extLst>
          </p:cNvPr>
          <p:cNvSpPr>
            <a:spLocks noGrp="1"/>
          </p:cNvSpPr>
          <p:nvPr>
            <p:ph type="sldNum" sz="quarter" idx="5"/>
          </p:nvPr>
        </p:nvSpPr>
        <p:spPr/>
        <p:txBody>
          <a:bodyPr/>
          <a:lstStyle/>
          <a:p>
            <a:pPr>
              <a:defRPr/>
            </a:pPr>
            <a:fld id="{D8DF57D7-2670-4E78-96DD-D9B22805124F}" type="slidenum">
              <a:rPr lang="en-US" smtClean="0"/>
              <a:pPr>
                <a:defRPr/>
              </a:pPr>
              <a:t>10</a:t>
            </a:fld>
            <a:endParaRPr lang="en-US" dirty="0"/>
          </a:p>
        </p:txBody>
      </p:sp>
    </p:spTree>
    <p:extLst>
      <p:ext uri="{BB962C8B-B14F-4D97-AF65-F5344CB8AC3E}">
        <p14:creationId xmlns:p14="http://schemas.microsoft.com/office/powerpoint/2010/main" val="242711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1F9E0-7272-9CBC-241C-B5CCF8AC5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20ACD-F9E2-6AB0-8B59-3415F86D92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DCB80E-893A-10AC-F7CF-73B89F72DA48}"/>
              </a:ext>
            </a:extLst>
          </p:cNvPr>
          <p:cNvSpPr>
            <a:spLocks noGrp="1"/>
          </p:cNvSpPr>
          <p:nvPr>
            <p:ph type="body" idx="1"/>
          </p:nvPr>
        </p:nvSpPr>
        <p:spPr/>
        <p:txBody>
          <a:bodyPr/>
          <a:lstStyle/>
          <a:p>
            <a:r>
              <a:rPr lang="en-US"/>
              <a:t>The "Persistent" upload feature is accessible only to registered users and allows them to upload data via files or URLs. The data is stored in a user-specific schema and can optionally be shared or reused. Essential prerequisites for these services include user authentication and quota management, with potential enhancements for data-sharing mechanisms and notifications.</a:t>
            </a:r>
          </a:p>
        </p:txBody>
      </p:sp>
      <p:sp>
        <p:nvSpPr>
          <p:cNvPr id="4" name="Slide Number Placeholder 3">
            <a:extLst>
              <a:ext uri="{FF2B5EF4-FFF2-40B4-BE49-F238E27FC236}">
                <a16:creationId xmlns:a16="http://schemas.microsoft.com/office/drawing/2014/main" id="{EDFEA614-FBDF-5C32-DD9D-850B23C7600E}"/>
              </a:ext>
            </a:extLst>
          </p:cNvPr>
          <p:cNvSpPr>
            <a:spLocks noGrp="1"/>
          </p:cNvSpPr>
          <p:nvPr>
            <p:ph type="sldNum" sz="quarter" idx="5"/>
          </p:nvPr>
        </p:nvSpPr>
        <p:spPr/>
        <p:txBody>
          <a:bodyPr/>
          <a:lstStyle/>
          <a:p>
            <a:pPr>
              <a:defRPr/>
            </a:pPr>
            <a:fld id="{D8DF57D7-2670-4E78-96DD-D9B22805124F}" type="slidenum">
              <a:rPr lang="en-US" smtClean="0"/>
              <a:pPr>
                <a:defRPr/>
              </a:pPr>
              <a:t>11</a:t>
            </a:fld>
            <a:endParaRPr lang="en-US" dirty="0"/>
          </a:p>
        </p:txBody>
      </p:sp>
    </p:spTree>
    <p:extLst>
      <p:ext uri="{BB962C8B-B14F-4D97-AF65-F5344CB8AC3E}">
        <p14:creationId xmlns:p14="http://schemas.microsoft.com/office/powerpoint/2010/main" val="4174132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DC85A-380D-D066-CE92-C11CE2CDB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3B7EC-156B-C42D-2437-A94110199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47070-7D6A-DB8B-3CEA-23596DFD09FD}"/>
              </a:ext>
            </a:extLst>
          </p:cNvPr>
          <p:cNvSpPr>
            <a:spLocks noGrp="1"/>
          </p:cNvSpPr>
          <p:nvPr>
            <p:ph type="body" idx="1"/>
          </p:nvPr>
        </p:nvSpPr>
        <p:spPr/>
        <p:txBody>
          <a:bodyPr/>
          <a:lstStyle/>
          <a:p>
            <a:r>
              <a:rPr lang="en-US" dirty="0"/>
              <a:t>https://s2e2.cosmos.esa.int/confluence/pages/</a:t>
            </a:r>
            <a:r>
              <a:rPr lang="en-US" dirty="0" err="1"/>
              <a:t>viewpage.action?pageId</a:t>
            </a:r>
            <a:r>
              <a:rPr lang="en-US" dirty="0"/>
              <a:t>=28803661#UWS+-2.6.Sharerelatedfunctions</a:t>
            </a:r>
          </a:p>
        </p:txBody>
      </p:sp>
      <p:sp>
        <p:nvSpPr>
          <p:cNvPr id="4" name="Slide Number Placeholder 3">
            <a:extLst>
              <a:ext uri="{FF2B5EF4-FFF2-40B4-BE49-F238E27FC236}">
                <a16:creationId xmlns:a16="http://schemas.microsoft.com/office/drawing/2014/main" id="{7D3749FB-A93C-C496-FB7C-41BE1071822D}"/>
              </a:ext>
            </a:extLst>
          </p:cNvPr>
          <p:cNvSpPr>
            <a:spLocks noGrp="1"/>
          </p:cNvSpPr>
          <p:nvPr>
            <p:ph type="sldNum" sz="quarter" idx="5"/>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377818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"On-the-fly" upload feature enables users to upload immediate, query-specific data. Tables are uploaded to a custom schema and deleted once the query is finished. There is no specific entry point required; data is uploaded together with the job request.</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2</a:t>
            </a:fld>
            <a:endParaRPr lang="en-US" dirty="0"/>
          </a:p>
        </p:txBody>
      </p:sp>
    </p:spTree>
    <p:extLst>
      <p:ext uri="{BB962C8B-B14F-4D97-AF65-F5344CB8AC3E}">
        <p14:creationId xmlns:p14="http://schemas.microsoft.com/office/powerpoint/2010/main" val="3753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EF546-40DE-02E1-DBFF-1F9AE44A5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8BD5E-81BB-2667-9EC9-BE0299B15F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66B08-AC90-3D2C-D81D-846C01E832EF}"/>
              </a:ext>
            </a:extLst>
          </p:cNvPr>
          <p:cNvSpPr>
            <a:spLocks noGrp="1"/>
          </p:cNvSpPr>
          <p:nvPr>
            <p:ph type="body" idx="1"/>
          </p:nvPr>
        </p:nvSpPr>
        <p:spPr/>
        <p:txBody>
          <a:bodyPr/>
          <a:lstStyle/>
          <a:p>
            <a:r>
              <a:rPr lang="en-US" dirty="0"/>
              <a:t>Table Access Protocol</a:t>
            </a:r>
          </a:p>
          <a:p>
            <a:r>
              <a:rPr lang="en-US" dirty="0"/>
              <a:t>Version 1.0</a:t>
            </a:r>
          </a:p>
          <a:p>
            <a:r>
              <a:rPr lang="en-US" dirty="0"/>
              <a:t>IVOA Recommendation 2010 March 27</a:t>
            </a:r>
          </a:p>
          <a:p>
            <a:r>
              <a:rPr lang="en-US" dirty="0"/>
              <a:t>https://</a:t>
            </a:r>
            <a:r>
              <a:rPr lang="en-US" dirty="0" err="1"/>
              <a:t>www.ivoa.net</a:t>
            </a:r>
            <a:r>
              <a:rPr lang="en-US" dirty="0"/>
              <a:t>/documents/TAP/20100327/REC-TAP-1.0.html</a:t>
            </a:r>
          </a:p>
          <a:p>
            <a:endParaRPr lang="en-US" dirty="0"/>
          </a:p>
          <a:p>
            <a:r>
              <a:rPr lang="en-US" dirty="0"/>
              <a:t> 2.5  Table Upload</a:t>
            </a:r>
          </a:p>
          <a:p>
            <a:r>
              <a:rPr lang="en-US" dirty="0"/>
              <a:t> 2.5.1  UPLOAD</a:t>
            </a:r>
          </a:p>
          <a:p>
            <a:r>
              <a:rPr lang="en-US" dirty="0"/>
              <a:t> 2.5.2  Inline Table Upload</a:t>
            </a:r>
          </a:p>
          <a:p>
            <a:endParaRPr lang="en-US" dirty="0"/>
          </a:p>
          <a:p>
            <a:endParaRPr lang="en-US" dirty="0"/>
          </a:p>
          <a:p>
            <a:r>
              <a:rPr lang="en-US" dirty="0"/>
              <a:t>Table </a:t>
            </a:r>
            <a:r>
              <a:rPr lang="en-US" dirty="0" err="1"/>
              <a:t>AccessProtocol</a:t>
            </a:r>
            <a:endParaRPr lang="en-US" dirty="0"/>
          </a:p>
          <a:p>
            <a:endParaRPr lang="en-US" dirty="0"/>
          </a:p>
          <a:p>
            <a:r>
              <a:rPr lang="en-US" dirty="0"/>
              <a:t>Version 1.1</a:t>
            </a:r>
          </a:p>
          <a:p>
            <a:r>
              <a:rPr lang="en-US" dirty="0"/>
              <a:t>IVOA Recommendation 2019-09-27</a:t>
            </a:r>
          </a:p>
          <a:p>
            <a:r>
              <a:rPr lang="en-US" dirty="0"/>
              <a:t>https://</a:t>
            </a:r>
            <a:r>
              <a:rPr lang="en-US" dirty="0" err="1"/>
              <a:t>www.ivoa.net</a:t>
            </a:r>
            <a:r>
              <a:rPr lang="en-US" dirty="0"/>
              <a:t>/documents/TAP/20190927/REC-TAP-1.1.html</a:t>
            </a:r>
          </a:p>
          <a:p>
            <a:endParaRPr lang="en-US" dirty="0"/>
          </a:p>
          <a:p>
            <a:endParaRPr lang="en-US" dirty="0"/>
          </a:p>
          <a:p>
            <a:r>
              <a:rPr lang="en-US" dirty="0"/>
              <a:t>2.7.6  UPLOAD</a:t>
            </a:r>
          </a:p>
          <a:p>
            <a:endParaRPr lang="en-US" dirty="0"/>
          </a:p>
          <a:p>
            <a:r>
              <a:rPr lang="en-US" dirty="0"/>
              <a:t>The UPLOAD parameter is described in DALI. Services should support the upload of temporary tables in </a:t>
            </a:r>
            <a:r>
              <a:rPr lang="en-US" dirty="0" err="1"/>
              <a:t>VOTable</a:t>
            </a:r>
            <a:r>
              <a:rPr lang="en-US" dirty="0"/>
              <a:t> (</a:t>
            </a:r>
            <a:r>
              <a:rPr lang="en-US" dirty="0" err="1"/>
              <a:t>Ochsenbein</a:t>
            </a:r>
            <a:r>
              <a:rPr lang="en-US" dirty="0"/>
              <a:t> and Taylor et al., 2013) format via the standard UPLOAD parameter. The table-name(s) must be legal table names as defined in ADQL (Osuna and Ortiz et al., 2008) but restricted as described in section 4.2. URIs may be simple URLs (e.g. with a URI scheme of http or https) or URIs that must be resolved (e.g. with a URI scheme of </a:t>
            </a:r>
            <a:r>
              <a:rPr lang="en-US" dirty="0" err="1"/>
              <a:t>vos</a:t>
            </a:r>
            <a:r>
              <a:rPr lang="en-US" dirty="0"/>
              <a:t> or param) to give the location of the table content.</a:t>
            </a:r>
          </a:p>
          <a:p>
            <a:r>
              <a:rPr lang="en-US" dirty="0"/>
              <a:t>If table upload is supported, the service must accept tables in </a:t>
            </a:r>
            <a:r>
              <a:rPr lang="en-US" dirty="0" err="1"/>
              <a:t>VOTable</a:t>
            </a:r>
            <a:r>
              <a:rPr lang="en-US" dirty="0"/>
              <a:t> format. The client specifies the name of the uploaded table; this name must be a legal ADQL table name with no catalog or schema (i.e., a string following the regular identifier production of ADQL). Uploaded tables must be referred to in queries as TAP_UPLOAD.&lt;</a:t>
            </a:r>
            <a:r>
              <a:rPr lang="en-US" dirty="0" err="1"/>
              <a:t>tablename</a:t>
            </a:r>
            <a:r>
              <a:rPr lang="en-US" dirty="0"/>
              <a:t>&gt;, where &lt;</a:t>
            </a:r>
            <a:r>
              <a:rPr lang="en-US" dirty="0" err="1"/>
              <a:t>tablename</a:t>
            </a:r>
            <a:r>
              <a:rPr lang="en-US" dirty="0"/>
              <a:t>&gt; is the name specified by the user. Tables in the TAP_UPLOAD schema are transient and persist only for the lifetime of the query (although caching might be used behind the scenes) and are never visible in the TAP_SCHEMA metadata.</a:t>
            </a:r>
          </a:p>
          <a:p>
            <a:r>
              <a:rPr lang="en-US" dirty="0"/>
              <a:t>For uploaded tables, the name attribute of the FIELD element is used as the column name. Services must support delimited identifiers so that FIELD names that are not valid ADQL column names work correctly.</a:t>
            </a:r>
          </a:p>
          <a:p>
            <a:r>
              <a:rPr lang="en-US" dirty="0"/>
              <a:t>The DALI UPLOAD parameter supports both external resources and in-line content. For external resources, one provides a URI (usually an HTTP URL) the TAP service can use to obtain the table content. For example,</a:t>
            </a:r>
          </a:p>
          <a:p>
            <a:endParaRPr lang="en-US" dirty="0"/>
          </a:p>
          <a:p>
            <a:r>
              <a:rPr lang="en-US" dirty="0"/>
              <a:t>HTTP POST http://</a:t>
            </a:r>
            <a:r>
              <a:rPr lang="en-US" dirty="0" err="1"/>
              <a:t>example.com</a:t>
            </a:r>
            <a:r>
              <a:rPr lang="en-US" dirty="0"/>
              <a:t>/tap/async/42</a:t>
            </a:r>
          </a:p>
          <a:p>
            <a:r>
              <a:rPr lang="en-US" dirty="0"/>
              <a:t>UPLOAD=</a:t>
            </a:r>
            <a:r>
              <a:rPr lang="en-US" dirty="0" err="1"/>
              <a:t>mytable,http</a:t>
            </a:r>
            <a:r>
              <a:rPr lang="en-US" dirty="0"/>
              <a:t>://</a:t>
            </a:r>
            <a:r>
              <a:rPr lang="en-US" dirty="0" err="1"/>
              <a:t>otherplace.com</a:t>
            </a:r>
            <a:r>
              <a:rPr lang="en-US" dirty="0"/>
              <a:t>/path/</a:t>
            </a:r>
            <a:r>
              <a:rPr lang="en-US" dirty="0" err="1"/>
              <a:t>votable.xml</a:t>
            </a:r>
            <a:endParaRPr lang="en-US" dirty="0"/>
          </a:p>
          <a:p>
            <a:endParaRPr lang="en-US" dirty="0"/>
          </a:p>
          <a:p>
            <a:r>
              <a:rPr lang="en-US" dirty="0"/>
              <a:t>The service would retrieve the table from the provided URL and make it visible to the query as </a:t>
            </a:r>
            <a:r>
              <a:rPr lang="en-US" dirty="0" err="1"/>
              <a:t>TAP_UPLOAD.mytable</a:t>
            </a:r>
            <a:r>
              <a:rPr lang="en-US" dirty="0"/>
              <a:t>.</a:t>
            </a:r>
          </a:p>
          <a:p>
            <a:r>
              <a:rPr lang="en-US" dirty="0"/>
              <a:t>If the TAP service supports </a:t>
            </a:r>
            <a:r>
              <a:rPr lang="en-US" dirty="0" err="1"/>
              <a:t>VOSpace</a:t>
            </a:r>
            <a:r>
              <a:rPr lang="en-US" dirty="0"/>
              <a:t> URIs, one may specify an upload table using a URI to a table stored in a </a:t>
            </a:r>
            <a:r>
              <a:rPr lang="en-US" dirty="0" err="1"/>
              <a:t>VOSpace</a:t>
            </a:r>
            <a:r>
              <a:rPr lang="en-US" dirty="0"/>
              <a:t>, for example:</a:t>
            </a:r>
          </a:p>
          <a:p>
            <a:endParaRPr lang="en-US" dirty="0"/>
          </a:p>
          <a:p>
            <a:r>
              <a:rPr lang="en-US" dirty="0"/>
              <a:t>HTTP POST http://</a:t>
            </a:r>
            <a:r>
              <a:rPr lang="en-US" dirty="0" err="1"/>
              <a:t>example.com</a:t>
            </a:r>
            <a:r>
              <a:rPr lang="en-US" dirty="0"/>
              <a:t>/tap/async/42</a:t>
            </a:r>
          </a:p>
          <a:p>
            <a:r>
              <a:rPr lang="en-US" dirty="0"/>
              <a:t>UPLOAD=</a:t>
            </a:r>
            <a:r>
              <a:rPr lang="en-US" dirty="0" err="1"/>
              <a:t>mytable,vos</a:t>
            </a:r>
            <a:r>
              <a:rPr lang="en-US" dirty="0"/>
              <a:t>://space/path/</a:t>
            </a:r>
            <a:r>
              <a:rPr lang="en-US" dirty="0" err="1"/>
              <a:t>votable.xml</a:t>
            </a:r>
            <a:endParaRPr lang="en-US" dirty="0"/>
          </a:p>
          <a:p>
            <a:endParaRPr lang="en-US" dirty="0"/>
          </a:p>
          <a:p>
            <a:r>
              <a:rPr lang="en-US" dirty="0"/>
              <a:t>The service would resolve the URI, contact the </a:t>
            </a:r>
            <a:r>
              <a:rPr lang="en-US" dirty="0" err="1"/>
              <a:t>VOSpace</a:t>
            </a:r>
            <a:r>
              <a:rPr lang="en-US" dirty="0"/>
              <a:t>, retrieve the table, and make it visible to the query as </a:t>
            </a:r>
            <a:r>
              <a:rPr lang="en-US" dirty="0" err="1"/>
              <a:t>TAP_UPLOAD.mytable</a:t>
            </a:r>
            <a:r>
              <a:rPr lang="en-US" dirty="0"/>
              <a:t>.</a:t>
            </a:r>
          </a:p>
          <a:p>
            <a:r>
              <a:rPr lang="en-US" dirty="0"/>
              <a:t>UPLOADs are accumulating, i.e., each UPLOAD parameter given will create one or more tables in TAP_UPLOAD. When the table names from two or more upload items agree after case folding, the service </a:t>
            </a:r>
            <a:r>
              <a:rPr lang="en-US" dirty="0" err="1"/>
              <a:t>behaviour</a:t>
            </a:r>
            <a:r>
              <a:rPr lang="en-US" dirty="0"/>
              <a:t> is unspecified. Clients thus cannot reliably overwrite uploaded tables; to correct errors, they have to tear down the existing job and create a new one. In principle, any number of tables can be uploaded using the UPLOAD parameter and any combination of URI schemes supported by the service as long as they are assigned unique table names within the query. Services may limit the size and number of uploaded tables; if the service refuses to accept the entire table it must respond with an error as described in section 3.3.</a:t>
            </a:r>
          </a:p>
          <a:p>
            <a:r>
              <a:rPr lang="en-US" dirty="0"/>
              <a:t>Table upload must support all valid </a:t>
            </a:r>
            <a:r>
              <a:rPr lang="en-US" dirty="0" err="1"/>
              <a:t>VOTable</a:t>
            </a:r>
            <a:r>
              <a:rPr lang="en-US" dirty="0"/>
              <a:t> content even if they do not support all features and uses of extended data types; clients must be able to upload and then query a valid table and round-trip all values. Services should store extended types (e.g. timestamp) in an appropriate database column type in order to facilitate predictable use in queries.</a:t>
            </a:r>
          </a:p>
        </p:txBody>
      </p:sp>
      <p:sp>
        <p:nvSpPr>
          <p:cNvPr id="4" name="Slide Number Placeholder 3">
            <a:extLst>
              <a:ext uri="{FF2B5EF4-FFF2-40B4-BE49-F238E27FC236}">
                <a16:creationId xmlns:a16="http://schemas.microsoft.com/office/drawing/2014/main" id="{A7F61887-4B04-2DC9-8454-BEBF0DADE9F6}"/>
              </a:ext>
            </a:extLst>
          </p:cNvPr>
          <p:cNvSpPr>
            <a:spLocks noGrp="1"/>
          </p:cNvSpPr>
          <p:nvPr>
            <p:ph type="sldNum" sz="quarter" idx="5"/>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35880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A62E-931F-254E-3CA0-02F007D50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9A6DE-AB6F-316A-2546-F6297019E9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35C83-A05B-A18E-F228-44511C397518}"/>
              </a:ext>
            </a:extLst>
          </p:cNvPr>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800" dirty="0">
                <a:solidFill>
                  <a:schemeClr val="bg1"/>
                </a:solidFill>
              </a:rPr>
              <a:t>URL: </a:t>
            </a:r>
            <a:r>
              <a:rPr lang="en-US" sz="1800" dirty="0">
                <a:solidFill>
                  <a:schemeClr val="bg1"/>
                </a:solidFill>
                <a:hlinkClick r:id="rId3"/>
              </a:rPr>
              <a:t>https://astroquery.readthedocs.io/en/latest/gaia/gaia.html</a:t>
            </a:r>
            <a:endParaRPr lang="en-US" sz="1800" dirty="0">
              <a:solidFill>
                <a:schemeClr val="bg1"/>
              </a:solidFill>
            </a:endParaRPr>
          </a:p>
          <a:p>
            <a:pPr marL="0" indent="0">
              <a:buFont typeface="Arial" panose="020B0604020202020204" pitchFamily="34" charset="0"/>
              <a:buNone/>
            </a:pPr>
            <a:endParaRPr lang="en-US" sz="1800" dirty="0">
              <a:solidFill>
                <a:schemeClr val="bg1"/>
              </a:solidFill>
            </a:endParaRPr>
          </a:p>
          <a:p>
            <a:pPr algn="l"/>
            <a:r>
              <a:rPr lang="en-US" b="1" i="0" u="none" strike="noStrike" dirty="0">
                <a:solidFill>
                  <a:srgbClr val="404040"/>
                </a:solidFill>
                <a:effectLst/>
                <a:latin typeface="Helvetica Neue" panose="02000503000000020004" pitchFamily="2" charset="0"/>
              </a:rPr>
              <a:t>Gaia TAP+ (</a:t>
            </a:r>
            <a:r>
              <a:rPr lang="en-US" b="1" i="0" u="none" strike="noStrike" dirty="0">
                <a:solidFill>
                  <a:srgbClr val="551A8B"/>
                </a:solidFill>
                <a:effectLst/>
                <a:latin typeface="Helvetica Neue" panose="02000503000000020004" pitchFamily="2" charset="0"/>
                <a:hlinkClick r:id="rId4" tooltip="astroquery.gaia"/>
              </a:rPr>
              <a:t>astroquery.gaia</a:t>
            </a:r>
            <a:r>
              <a:rPr lang="en-US" b="1" i="0" u="none" strike="noStrike" dirty="0">
                <a:solidFill>
                  <a:srgbClr val="404040"/>
                </a:solidFill>
                <a:effectLst/>
                <a:latin typeface="Helvetica Neue" panose="02000503000000020004" pitchFamily="2" charset="0"/>
              </a:rPr>
              <a:t>)</a:t>
            </a:r>
          </a:p>
          <a:p>
            <a:pPr algn="l">
              <a:lnSpc>
                <a:spcPts val="1350"/>
              </a:lnSpc>
              <a:spcAft>
                <a:spcPts val="675"/>
              </a:spcAft>
            </a:pPr>
            <a:r>
              <a:rPr lang="en-US" b="0" i="0" u="none" strike="noStrike" dirty="0">
                <a:solidFill>
                  <a:srgbClr val="404040"/>
                </a:solidFill>
                <a:effectLst/>
                <a:latin typeface="Helvetica Neue" panose="02000503000000020004" pitchFamily="2" charset="0"/>
              </a:rPr>
              <a:t>Gaia is a European space mission providing astrometry, photometry, and spectroscopy of more than 1000 million stars in the Milky Way. Also data for significant samples of extragalactic and Solar system objects is made available. The Gaia Archive contains deduced positions, parallaxes, proper motions, radial velocities, and brightnesses. Complementary information on multiplicity, photometric variability, and astrophysical parameters is provided for a large fraction of sources.</a:t>
            </a:r>
          </a:p>
          <a:p>
            <a:pPr algn="l">
              <a:lnSpc>
                <a:spcPts val="1350"/>
              </a:lnSpc>
              <a:spcAft>
                <a:spcPts val="675"/>
              </a:spcAft>
            </a:pPr>
            <a:r>
              <a:rPr lang="en-US" b="0" i="0" u="none" strike="noStrike" dirty="0">
                <a:solidFill>
                  <a:srgbClr val="404040"/>
                </a:solidFill>
                <a:effectLst/>
                <a:latin typeface="Helvetica Neue" panose="02000503000000020004" pitchFamily="2" charset="0"/>
              </a:rPr>
              <a:t>If you use public Gaia data in your paper, please take note of our </a:t>
            </a:r>
            <a:r>
              <a:rPr lang="en-US" b="0" i="0" u="none" strike="noStrike" dirty="0">
                <a:solidFill>
                  <a:srgbClr val="551A8B"/>
                </a:solidFill>
                <a:effectLst/>
                <a:latin typeface="Helvetica Neue" panose="02000503000000020004" pitchFamily="2" charset="0"/>
                <a:hlinkClick r:id="rId5"/>
              </a:rPr>
              <a:t>guide</a:t>
            </a:r>
            <a:r>
              <a:rPr lang="en-US" b="0" i="0" u="none" strike="noStrike" dirty="0">
                <a:solidFill>
                  <a:srgbClr val="404040"/>
                </a:solidFill>
                <a:effectLst/>
                <a:latin typeface="Helvetica Neue" panose="02000503000000020004" pitchFamily="2" charset="0"/>
              </a:rPr>
              <a:t> on how to acknowledge and cite Gaia data.</a:t>
            </a:r>
          </a:p>
          <a:p>
            <a:pPr algn="l">
              <a:lnSpc>
                <a:spcPts val="1350"/>
              </a:lnSpc>
              <a:spcAft>
                <a:spcPts val="675"/>
              </a:spcAft>
            </a:pPr>
            <a:r>
              <a:rPr lang="en-US" b="0" i="0" u="none" strike="noStrike" dirty="0">
                <a:solidFill>
                  <a:srgbClr val="404040"/>
                </a:solidFill>
                <a:effectLst/>
                <a:latin typeface="Helvetica Neue" panose="02000503000000020004" pitchFamily="2" charset="0"/>
              </a:rPr>
              <a:t>This package allows the access to the European Space Agency Gaia Archive (</a:t>
            </a:r>
            <a:r>
              <a:rPr lang="en-US" b="0" i="0" u="none" strike="noStrike" dirty="0">
                <a:solidFill>
                  <a:srgbClr val="551A8B"/>
                </a:solidFill>
                <a:effectLst/>
                <a:latin typeface="Helvetica Neue" panose="02000503000000020004" pitchFamily="2" charset="0"/>
                <a:hlinkClick r:id="rId6"/>
              </a:rPr>
              <a:t>https://gea.esac.esa.int/archive/</a:t>
            </a:r>
            <a:r>
              <a:rPr lang="en-US" b="0" i="0" u="none" strike="noStrike" dirty="0">
                <a:solidFill>
                  <a:srgbClr val="404040"/>
                </a:solidFill>
                <a:effectLst/>
                <a:latin typeface="Helvetica Neue" panose="02000503000000020004" pitchFamily="2" charset="0"/>
              </a:rPr>
              <a:t>).</a:t>
            </a:r>
          </a:p>
          <a:p>
            <a:pPr algn="l">
              <a:lnSpc>
                <a:spcPts val="1350"/>
              </a:lnSpc>
              <a:spcAft>
                <a:spcPts val="675"/>
              </a:spcAft>
            </a:pPr>
            <a:r>
              <a:rPr lang="en-US" b="0" i="0" u="none" strike="noStrike" dirty="0">
                <a:solidFill>
                  <a:srgbClr val="404040"/>
                </a:solidFill>
                <a:effectLst/>
                <a:latin typeface="Helvetica Neue" panose="02000503000000020004" pitchFamily="2" charset="0"/>
              </a:rPr>
              <a:t>Gaia Archive access is based on a TAP+ </a:t>
            </a:r>
            <a:r>
              <a:rPr lang="en-US" b="0" i="0" u="none" strike="noStrike" dirty="0">
                <a:solidFill>
                  <a:srgbClr val="551A8B"/>
                </a:solidFill>
                <a:effectLst/>
                <a:latin typeface="Helvetica Neue" panose="02000503000000020004" pitchFamily="2" charset="0"/>
                <a:hlinkClick r:id="rId7"/>
              </a:rPr>
              <a:t>REST</a:t>
            </a:r>
            <a:r>
              <a:rPr lang="en-US" b="0" i="0" u="none" strike="noStrike" dirty="0">
                <a:solidFill>
                  <a:srgbClr val="404040"/>
                </a:solidFill>
                <a:effectLst/>
                <a:latin typeface="Helvetica Neue" panose="02000503000000020004" pitchFamily="2" charset="0"/>
              </a:rPr>
              <a:t> service. TAP+ is an extension of Table Access Protocol (</a:t>
            </a:r>
            <a:r>
              <a:rPr lang="en-US" b="0" i="0" u="none" strike="noStrike" dirty="0">
                <a:solidFill>
                  <a:srgbClr val="551A8B"/>
                </a:solidFill>
                <a:effectLst/>
                <a:latin typeface="Helvetica Neue" panose="02000503000000020004" pitchFamily="2" charset="0"/>
                <a:hlinkClick r:id="rId8"/>
              </a:rPr>
              <a:t>TAP</a:t>
            </a:r>
            <a:r>
              <a:rPr lang="en-US" b="0" i="0" u="none" strike="noStrike" dirty="0">
                <a:solidFill>
                  <a:srgbClr val="404040"/>
                </a:solidFill>
                <a:effectLst/>
                <a:latin typeface="Helvetica Neue" panose="02000503000000020004" pitchFamily="2" charset="0"/>
              </a:rPr>
              <a:t>) specified by the International Virtual Observatory Alliance (</a:t>
            </a:r>
            <a:r>
              <a:rPr lang="en-US" b="0" i="0" u="none" strike="noStrike" dirty="0">
                <a:solidFill>
                  <a:srgbClr val="551A8B"/>
                </a:solidFill>
                <a:effectLst/>
                <a:latin typeface="Helvetica Neue" panose="02000503000000020004" pitchFamily="2" charset="0"/>
                <a:hlinkClick r:id="rId9"/>
              </a:rPr>
              <a:t>IVOA</a:t>
            </a:r>
            <a:r>
              <a:rPr lang="en-US" b="0" i="0" u="none" strike="noStrike" dirty="0">
                <a:solidFill>
                  <a:srgbClr val="404040"/>
                </a:solidFill>
                <a:effectLst/>
                <a:latin typeface="Helvetica Neue" panose="02000503000000020004" pitchFamily="2" charset="0"/>
              </a:rPr>
              <a:t>).</a:t>
            </a:r>
          </a:p>
          <a:p>
            <a:pPr algn="l">
              <a:lnSpc>
                <a:spcPts val="1350"/>
              </a:lnSpc>
              <a:spcAft>
                <a:spcPts val="675"/>
              </a:spcAft>
            </a:pPr>
            <a:r>
              <a:rPr lang="en-US" b="0" i="0" u="none" strike="noStrike" dirty="0">
                <a:solidFill>
                  <a:srgbClr val="404040"/>
                </a:solidFill>
                <a:effectLst/>
                <a:latin typeface="Helvetica Neue" panose="02000503000000020004" pitchFamily="2" charset="0"/>
              </a:rPr>
              <a:t>The TAP query language is Astronomical Data Query Language (</a:t>
            </a:r>
            <a:r>
              <a:rPr lang="en-US" b="0" i="0" u="none" strike="noStrike" dirty="0">
                <a:solidFill>
                  <a:srgbClr val="551A8B"/>
                </a:solidFill>
                <a:effectLst/>
                <a:latin typeface="Helvetica Neue" panose="02000503000000020004" pitchFamily="2" charset="0"/>
                <a:hlinkClick r:id="rId10"/>
              </a:rPr>
              <a:t>ADQL</a:t>
            </a:r>
            <a:r>
              <a:rPr lang="en-US" b="0" i="0" u="none" strike="noStrike" dirty="0">
                <a:solidFill>
                  <a:srgbClr val="404040"/>
                </a:solidFill>
                <a:effectLst/>
                <a:latin typeface="Helvetica Neue" panose="02000503000000020004" pitchFamily="2" charset="0"/>
              </a:rPr>
              <a:t>), which is similar to Structured Query Language (SQL), widely used to query databases.</a:t>
            </a:r>
          </a:p>
          <a:p>
            <a:pPr algn="l">
              <a:lnSpc>
                <a:spcPts val="1350"/>
              </a:lnSpc>
              <a:spcAft>
                <a:spcPts val="675"/>
              </a:spcAft>
            </a:pPr>
            <a:r>
              <a:rPr lang="en-US" b="0" i="0" u="none" strike="noStrike" dirty="0">
                <a:solidFill>
                  <a:srgbClr val="404040"/>
                </a:solidFill>
                <a:effectLst/>
                <a:latin typeface="Helvetica Neue" panose="02000503000000020004" pitchFamily="2" charset="0"/>
              </a:rPr>
              <a:t>TAP provides two operation modes:</a:t>
            </a:r>
          </a:p>
          <a:p>
            <a:pPr algn="l">
              <a:lnSpc>
                <a:spcPts val="1350"/>
              </a:lnSpc>
              <a:buFont typeface="Arial" panose="020B0604020202020204" pitchFamily="34" charset="0"/>
              <a:buChar char="•"/>
            </a:pPr>
            <a:r>
              <a:rPr lang="en-US" b="0" i="0" u="none" strike="noStrike" dirty="0">
                <a:solidFill>
                  <a:srgbClr val="404040"/>
                </a:solidFill>
                <a:effectLst/>
                <a:latin typeface="Helvetica Neue" panose="02000503000000020004" pitchFamily="2" charset="0"/>
              </a:rPr>
              <a:t>Synchronous: the response to the request will be generated as soon as the request received by the server (do not use this method for queries that generate a big amount of results).</a:t>
            </a:r>
          </a:p>
          <a:p>
            <a:pPr algn="l">
              <a:lnSpc>
                <a:spcPts val="1350"/>
              </a:lnSpc>
              <a:buFont typeface="Arial" panose="020B0604020202020204" pitchFamily="34" charset="0"/>
              <a:buChar char="•"/>
            </a:pPr>
            <a:r>
              <a:rPr lang="en-US" b="0" i="0" u="none" strike="noStrike" dirty="0">
                <a:solidFill>
                  <a:srgbClr val="404040"/>
                </a:solidFill>
                <a:effectLst/>
                <a:latin typeface="Helvetica Neue" panose="02000503000000020004" pitchFamily="2" charset="0"/>
              </a:rPr>
              <a:t>Asynchronous: the server will start a job that will execute the request. The first response to the request is the required information (a link) to obtain the job status. Once the job is finished, the results can be retrieved.</a:t>
            </a:r>
          </a:p>
          <a:p>
            <a:pPr algn="l">
              <a:lnSpc>
                <a:spcPts val="1350"/>
              </a:lnSpc>
              <a:spcAft>
                <a:spcPts val="675"/>
              </a:spcAft>
            </a:pPr>
            <a:r>
              <a:rPr lang="en-US" b="0" i="0" u="none" strike="noStrike" dirty="0">
                <a:solidFill>
                  <a:srgbClr val="404040"/>
                </a:solidFill>
                <a:effectLst/>
                <a:latin typeface="Helvetica Neue" panose="02000503000000020004" pitchFamily="2" charset="0"/>
              </a:rPr>
              <a:t>Gaia TAP+ server provides two access modes:</a:t>
            </a:r>
          </a:p>
          <a:p>
            <a:pPr algn="l">
              <a:lnSpc>
                <a:spcPts val="1350"/>
              </a:lnSpc>
              <a:buFont typeface="Arial" panose="020B0604020202020204" pitchFamily="34" charset="0"/>
              <a:buChar char="•"/>
            </a:pPr>
            <a:r>
              <a:rPr lang="en-US" b="0" i="0" u="none" strike="noStrike" dirty="0">
                <a:solidFill>
                  <a:srgbClr val="404040"/>
                </a:solidFill>
                <a:effectLst/>
                <a:latin typeface="Helvetica Neue" panose="02000503000000020004" pitchFamily="2" charset="0"/>
              </a:rPr>
              <a:t>Public: this is the standard TAP access. A user can execute ADQL queries and upload </a:t>
            </a:r>
            <a:r>
              <a:rPr lang="en-US" b="0" i="0" u="none" strike="noStrike" dirty="0" err="1">
                <a:solidFill>
                  <a:srgbClr val="404040"/>
                </a:solidFill>
                <a:effectLst/>
                <a:latin typeface="Helvetica Neue" panose="02000503000000020004" pitchFamily="2" charset="0"/>
              </a:rPr>
              <a:t>votables</a:t>
            </a:r>
            <a:r>
              <a:rPr lang="en-US" b="0" i="0" u="none" strike="noStrike" dirty="0">
                <a:solidFill>
                  <a:srgbClr val="404040"/>
                </a:solidFill>
                <a:effectLst/>
                <a:latin typeface="Helvetica Neue" panose="02000503000000020004" pitchFamily="2" charset="0"/>
              </a:rPr>
              <a:t> to be used in a query ‘on-the-fly’ (these tables will be removed once the query is executed). The results are available to any other user and they will remain in the server for a limited time.</a:t>
            </a:r>
          </a:p>
          <a:p>
            <a:pPr algn="l">
              <a:lnSpc>
                <a:spcPts val="1350"/>
              </a:lnSpc>
              <a:buFont typeface="Arial" panose="020B0604020202020204" pitchFamily="34" charset="0"/>
              <a:buChar char="•"/>
            </a:pPr>
            <a:r>
              <a:rPr lang="en-US" b="0" i="0" u="none" strike="noStrike" dirty="0">
                <a:solidFill>
                  <a:srgbClr val="404040"/>
                </a:solidFill>
                <a:effectLst/>
                <a:latin typeface="Helvetica Neue" panose="02000503000000020004" pitchFamily="2" charset="0"/>
              </a:rPr>
              <a:t>Authenticated: some functionalities are restricted to authenticated users only. The ADQL queries and their outcomes will remain in the server until the user deletes them. The dedicated functionalities include:</a:t>
            </a:r>
          </a:p>
          <a:p>
            <a:pPr marL="742950" lvl="1" indent="-285750" algn="l">
              <a:lnSpc>
                <a:spcPts val="1350"/>
              </a:lnSpc>
              <a:buFont typeface="Arial" panose="020B0604020202020204" pitchFamily="34" charset="0"/>
              <a:buChar char="•"/>
            </a:pPr>
            <a:r>
              <a:rPr lang="en-US" b="0" i="0" u="none" strike="noStrike" dirty="0">
                <a:solidFill>
                  <a:srgbClr val="404040"/>
                </a:solidFill>
                <a:effectLst/>
                <a:latin typeface="Helvetica Neue" panose="02000503000000020004" pitchFamily="2" charset="0"/>
              </a:rPr>
              <a:t>Cross-match operations: a catalog cross-match operation can be executed.</a:t>
            </a:r>
          </a:p>
          <a:p>
            <a:pPr marL="742950" lvl="1" indent="-285750" algn="l">
              <a:lnSpc>
                <a:spcPts val="1350"/>
              </a:lnSpc>
              <a:buFont typeface="Arial" panose="020B0604020202020204" pitchFamily="34" charset="0"/>
              <a:buChar char="•"/>
            </a:pPr>
            <a:r>
              <a:rPr lang="en-US" b="0" i="0" u="none" strike="noStrike" dirty="0">
                <a:solidFill>
                  <a:srgbClr val="404040"/>
                </a:solidFill>
                <a:effectLst/>
                <a:latin typeface="Helvetica Neue" panose="02000503000000020004" pitchFamily="2" charset="0"/>
              </a:rPr>
              <a:t>Persistence of uploaded tables: a user can upload a table in a private space. These tables can be used in queries as well as in cross-match operations.</a:t>
            </a:r>
          </a:p>
          <a:p>
            <a:pPr algn="l">
              <a:lnSpc>
                <a:spcPts val="1350"/>
              </a:lnSpc>
              <a:spcAft>
                <a:spcPts val="675"/>
              </a:spcAft>
            </a:pPr>
            <a:r>
              <a:rPr lang="en-US" b="0" i="0" u="none" strike="noStrike" dirty="0">
                <a:solidFill>
                  <a:srgbClr val="404040"/>
                </a:solidFill>
                <a:effectLst/>
                <a:latin typeface="Helvetica Neue" panose="02000503000000020004" pitchFamily="2" charset="0"/>
              </a:rPr>
              <a:t>This python module provides an </a:t>
            </a:r>
            <a:r>
              <a:rPr lang="en-US" b="0" i="0" u="none" strike="noStrike" dirty="0" err="1">
                <a:solidFill>
                  <a:srgbClr val="404040"/>
                </a:solidFill>
                <a:effectLst/>
                <a:latin typeface="Helvetica Neue" panose="02000503000000020004" pitchFamily="2" charset="0"/>
              </a:rPr>
              <a:t>Astroquery</a:t>
            </a:r>
            <a:r>
              <a:rPr lang="en-US" b="0" i="0" u="none" strike="noStrike" dirty="0">
                <a:solidFill>
                  <a:srgbClr val="404040"/>
                </a:solidFill>
                <a:effectLst/>
                <a:latin typeface="Helvetica Neue" panose="02000503000000020004" pitchFamily="2" charset="0"/>
              </a:rPr>
              <a:t> API access that implements the </a:t>
            </a:r>
            <a:r>
              <a:rPr lang="en-US" b="0" i="0" u="none" strike="noStrike" dirty="0" err="1">
                <a:solidFill>
                  <a:srgbClr val="404040"/>
                </a:solidFill>
                <a:effectLst/>
                <a:latin typeface="Helvetica Neue" panose="02000503000000020004" pitchFamily="2" charset="0"/>
              </a:rPr>
              <a:t>query_object</a:t>
            </a:r>
            <a:r>
              <a:rPr lang="en-US" b="0" i="0" u="none" strike="noStrike" dirty="0">
                <a:solidFill>
                  <a:srgbClr val="404040"/>
                </a:solidFill>
                <a:effectLst/>
                <a:latin typeface="Helvetica Neue" panose="02000503000000020004" pitchFamily="2" charset="0"/>
              </a:rPr>
              <a:t> and </a:t>
            </a:r>
            <a:r>
              <a:rPr lang="en-US" b="0" i="0" u="none" strike="noStrike" dirty="0" err="1">
                <a:solidFill>
                  <a:srgbClr val="404040"/>
                </a:solidFill>
                <a:effectLst/>
                <a:latin typeface="Helvetica Neue" panose="02000503000000020004" pitchFamily="2" charset="0"/>
              </a:rPr>
              <a:t>query_object_async</a:t>
            </a:r>
            <a:r>
              <a:rPr lang="en-US" b="0" i="0" u="none" strike="noStrike" dirty="0">
                <a:solidFill>
                  <a:srgbClr val="404040"/>
                </a:solidFill>
                <a:effectLst/>
                <a:latin typeface="Helvetica Neue" panose="02000503000000020004" pitchFamily="2" charset="0"/>
              </a:rPr>
              <a:t> methods.</a:t>
            </a:r>
          </a:p>
          <a:p>
            <a:pPr algn="l">
              <a:lnSpc>
                <a:spcPts val="1350"/>
              </a:lnSpc>
              <a:spcAft>
                <a:spcPts val="675"/>
              </a:spcAft>
            </a:pPr>
            <a:r>
              <a:rPr lang="en-US" b="0" i="0" u="none" strike="noStrike" dirty="0">
                <a:solidFill>
                  <a:srgbClr val="404040"/>
                </a:solidFill>
                <a:effectLst/>
                <a:latin typeface="Helvetica Neue" panose="02000503000000020004" pitchFamily="2" charset="0"/>
              </a:rPr>
              <a:t>The Gaia Archive table used for the methods where no table is specified is the latest data release catalogue.</a:t>
            </a:r>
          </a:p>
          <a:p>
            <a:pPr marL="0" indent="0">
              <a:buFont typeface="Arial" panose="020B0604020202020204" pitchFamily="34" charset="0"/>
              <a:buNone/>
            </a:pPr>
            <a:endParaRPr lang="en-US" sz="1800" dirty="0">
              <a:solidFill>
                <a:schemeClr val="bg1"/>
              </a:solidFill>
            </a:endParaRPr>
          </a:p>
        </p:txBody>
      </p:sp>
      <p:sp>
        <p:nvSpPr>
          <p:cNvPr id="4" name="Slide Number Placeholder 3">
            <a:extLst>
              <a:ext uri="{FF2B5EF4-FFF2-40B4-BE49-F238E27FC236}">
                <a16:creationId xmlns:a16="http://schemas.microsoft.com/office/drawing/2014/main" id="{C2E84DF0-1673-774E-BB0A-0BE834647FDF}"/>
              </a:ext>
            </a:extLst>
          </p:cNvPr>
          <p:cNvSpPr>
            <a:spLocks noGrp="1"/>
          </p:cNvSpPr>
          <p:nvPr>
            <p:ph type="sldNum" sz="quarter" idx="5"/>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45021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A9768-CF9A-32DB-A49C-AD2507015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F64C5-00FE-0778-4CF4-6B102CC78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585F8-4009-864A-7804-BED1041D95EC}"/>
              </a:ext>
            </a:extLst>
          </p:cNvPr>
          <p:cNvSpPr>
            <a:spLocks noGrp="1"/>
          </p:cNvSpPr>
          <p:nvPr>
            <p:ph type="body" idx="1"/>
          </p:nvPr>
        </p:nvSpPr>
        <p:spPr/>
        <p:txBody>
          <a:bodyPr/>
          <a:lstStyle/>
          <a:p>
            <a:pPr algn="l">
              <a:spcBef>
                <a:spcPts val="375"/>
              </a:spcBef>
              <a:spcAft>
                <a:spcPts val="375"/>
              </a:spcAft>
            </a:pPr>
            <a:r>
              <a:rPr lang="en-US" b="1" i="0" dirty="0">
                <a:solidFill>
                  <a:srgbClr val="000000"/>
                </a:solidFill>
                <a:effectLst/>
                <a:latin typeface="Times"/>
              </a:rPr>
              <a:t>URL: https://</a:t>
            </a:r>
            <a:r>
              <a:rPr lang="en-US" b="1" i="0" dirty="0" err="1">
                <a:solidFill>
                  <a:srgbClr val="000000"/>
                </a:solidFill>
                <a:effectLst/>
                <a:latin typeface="Times"/>
              </a:rPr>
              <a:t>www.star.bristol.ac.uk</a:t>
            </a:r>
            <a:r>
              <a:rPr lang="en-US" b="1" i="0" dirty="0">
                <a:solidFill>
                  <a:srgbClr val="000000"/>
                </a:solidFill>
                <a:effectLst/>
                <a:latin typeface="Times"/>
              </a:rPr>
              <a:t>/</a:t>
            </a:r>
            <a:r>
              <a:rPr lang="en-US" b="1" i="0" dirty="0" err="1">
                <a:solidFill>
                  <a:srgbClr val="000000"/>
                </a:solidFill>
                <a:effectLst/>
                <a:latin typeface="Times"/>
              </a:rPr>
              <a:t>mbt</a:t>
            </a:r>
            <a:r>
              <a:rPr lang="en-US" b="1" i="0" dirty="0">
                <a:solidFill>
                  <a:srgbClr val="000000"/>
                </a:solidFill>
                <a:effectLst/>
                <a:latin typeface="Times"/>
              </a:rPr>
              <a:t>/</a:t>
            </a:r>
            <a:r>
              <a:rPr lang="en-US" b="1" i="0" dirty="0" err="1">
                <a:solidFill>
                  <a:srgbClr val="000000"/>
                </a:solidFill>
                <a:effectLst/>
                <a:latin typeface="Times"/>
              </a:rPr>
              <a:t>topcat</a:t>
            </a:r>
            <a:r>
              <a:rPr lang="en-US" b="1" i="0" dirty="0">
                <a:solidFill>
                  <a:srgbClr val="000000"/>
                </a:solidFill>
                <a:effectLst/>
                <a:latin typeface="Times"/>
              </a:rPr>
              <a:t>/sun253/</a:t>
            </a:r>
            <a:r>
              <a:rPr lang="en-US" b="1" i="0" dirty="0" err="1">
                <a:solidFill>
                  <a:srgbClr val="000000"/>
                </a:solidFill>
                <a:effectLst/>
                <a:latin typeface="Times"/>
              </a:rPr>
              <a:t>TapTableLoadDialog_query.html#TapTableLoadDialog_query_text</a:t>
            </a:r>
            <a:endParaRPr lang="en-US" b="1" i="0" dirty="0">
              <a:solidFill>
                <a:srgbClr val="000000"/>
              </a:solidFill>
              <a:effectLst/>
              <a:latin typeface="Times"/>
            </a:endParaRPr>
          </a:p>
          <a:p>
            <a:pPr algn="l">
              <a:spcBef>
                <a:spcPts val="375"/>
              </a:spcBef>
              <a:spcAft>
                <a:spcPts val="375"/>
              </a:spcAft>
            </a:pPr>
            <a:endParaRPr lang="en-US" b="1" i="0" dirty="0">
              <a:solidFill>
                <a:srgbClr val="000000"/>
              </a:solidFill>
              <a:effectLst/>
              <a:latin typeface="Times"/>
            </a:endParaRPr>
          </a:p>
          <a:p>
            <a:pPr algn="l">
              <a:spcBef>
                <a:spcPts val="375"/>
              </a:spcBef>
              <a:spcAft>
                <a:spcPts val="375"/>
              </a:spcAft>
            </a:pPr>
            <a:r>
              <a:rPr lang="en-US" b="1" i="0" dirty="0">
                <a:solidFill>
                  <a:srgbClr val="000000"/>
                </a:solidFill>
                <a:effectLst/>
                <a:latin typeface="Times"/>
              </a:rPr>
              <a:t>Examples line</a:t>
            </a:r>
          </a:p>
          <a:p>
            <a:pPr algn="l">
              <a:spcBef>
                <a:spcPts val="375"/>
              </a:spcBef>
              <a:spcAft>
                <a:spcPts val="375"/>
              </a:spcAft>
            </a:pPr>
            <a:endParaRPr lang="en-US" b="1" i="0" dirty="0">
              <a:solidFill>
                <a:srgbClr val="000000"/>
              </a:solidFill>
              <a:effectLst/>
              <a:latin typeface="Times"/>
            </a:endParaRPr>
          </a:p>
          <a:p>
            <a:pPr algn="l">
              <a:spcBef>
                <a:spcPts val="375"/>
              </a:spcBef>
              <a:spcAft>
                <a:spcPts val="375"/>
              </a:spcAft>
            </a:pPr>
            <a:r>
              <a:rPr lang="en-US" b="0" i="0" dirty="0">
                <a:solidFill>
                  <a:srgbClr val="000000"/>
                </a:solidFill>
                <a:effectLst/>
                <a:latin typeface="Times"/>
              </a:rPr>
              <a:t>Clicking on the </a:t>
            </a:r>
            <a:r>
              <a:rPr lang="en-US" b="1" i="0" dirty="0">
                <a:solidFill>
                  <a:srgbClr val="000000"/>
                </a:solidFill>
                <a:effectLst/>
                <a:latin typeface="Times"/>
              </a:rPr>
              <a:t>Examples</a:t>
            </a:r>
            <a:r>
              <a:rPr lang="en-US" b="0" i="0" dirty="0">
                <a:solidFill>
                  <a:srgbClr val="000000"/>
                </a:solidFill>
                <a:effectLst/>
                <a:latin typeface="Times"/>
              </a:rPr>
              <a:t> button at the bottom left of the panel will pop up a menu that allows you to select from a number of example ADQL queries. If you select one, the relevant ADQL text will be pasted into the editing panel; you should be able to hit the </a:t>
            </a:r>
            <a:r>
              <a:rPr lang="en-US" b="1" i="0" dirty="0">
                <a:solidFill>
                  <a:srgbClr val="000000"/>
                </a:solidFill>
                <a:effectLst/>
                <a:latin typeface="Times"/>
              </a:rPr>
              <a:t>Run Query</a:t>
            </a:r>
            <a:r>
              <a:rPr lang="en-US" b="0" i="0" dirty="0">
                <a:solidFill>
                  <a:srgbClr val="000000"/>
                </a:solidFill>
                <a:effectLst/>
                <a:latin typeface="Times"/>
              </a:rPr>
              <a:t> button straight away and execute it to get a result. In some cases the example text is influenced by the table you're currently looking at in the Metadata panel, and by the ADQL version of the Query Language currently selected in the Service Capabilities panel. Until you are experienced with ADQL, starting from one of these examples and editing it to taste is often a good way to write a query of your own.</a:t>
            </a:r>
          </a:p>
          <a:p>
            <a:pPr algn="l">
              <a:spcBef>
                <a:spcPts val="375"/>
              </a:spcBef>
              <a:spcAft>
                <a:spcPts val="375"/>
              </a:spcAft>
            </a:pPr>
            <a:endParaRPr lang="en-US" b="0" i="0" dirty="0">
              <a:solidFill>
                <a:srgbClr val="000000"/>
              </a:solidFill>
              <a:effectLst/>
              <a:latin typeface="Times"/>
            </a:endParaRPr>
          </a:p>
          <a:p>
            <a:pPr algn="l">
              <a:spcBef>
                <a:spcPts val="375"/>
              </a:spcBef>
              <a:spcAft>
                <a:spcPts val="375"/>
              </a:spcAft>
            </a:pPr>
            <a:r>
              <a:rPr lang="en-US" b="0" i="0" dirty="0">
                <a:solidFill>
                  <a:srgbClr val="000000"/>
                </a:solidFill>
                <a:effectLst/>
                <a:latin typeface="Times"/>
              </a:rPr>
              <a:t>The Examples menu is divided into a number of sub-menus, though not all will be enabled for all services. The sub-menus are:</a:t>
            </a:r>
          </a:p>
          <a:p>
            <a:pPr algn="l">
              <a:spcBef>
                <a:spcPts val="375"/>
              </a:spcBef>
              <a:spcAft>
                <a:spcPts val="375"/>
              </a:spcAft>
              <a:buFont typeface="Arial" panose="020B0604020202020204" pitchFamily="34" charset="0"/>
              <a:buChar char="•"/>
            </a:pPr>
            <a:r>
              <a:rPr lang="en-US" b="1" i="0" dirty="0">
                <a:solidFill>
                  <a:srgbClr val="000000"/>
                </a:solidFill>
                <a:effectLst/>
                <a:latin typeface="Times"/>
              </a:rPr>
              <a:t>Basic:</a:t>
            </a:r>
            <a:r>
              <a:rPr lang="en-US" b="0" i="0" dirty="0">
                <a:solidFill>
                  <a:srgbClr val="000000"/>
                </a:solidFill>
                <a:effectLst/>
                <a:latin typeface="Times"/>
              </a:rPr>
              <a:t> Basic examples that should be applicable to most services.</a:t>
            </a:r>
          </a:p>
          <a:p>
            <a:pPr algn="l">
              <a:spcBef>
                <a:spcPts val="375"/>
              </a:spcBef>
              <a:spcAft>
                <a:spcPts val="375"/>
              </a:spcAft>
              <a:buFont typeface="Arial" panose="020B0604020202020204" pitchFamily="34" charset="0"/>
              <a:buChar char="•"/>
            </a:pPr>
            <a:r>
              <a:rPr lang="en-US" b="1" i="0" dirty="0">
                <a:solidFill>
                  <a:srgbClr val="000000"/>
                </a:solidFill>
                <a:effectLst/>
                <a:latin typeface="Times"/>
              </a:rPr>
              <a:t>Upload:</a:t>
            </a:r>
            <a:r>
              <a:rPr lang="en-US" b="0" i="0" dirty="0">
                <a:solidFill>
                  <a:srgbClr val="000000"/>
                </a:solidFill>
                <a:effectLst/>
                <a:latin typeface="Times"/>
              </a:rPr>
              <a:t> Examples that involve uploading a tables from TOPCAT to the TAP server and executing queries using it. Only enabled if the service supports table uploads and at least one table is currently loaded into TOPCAT.</a:t>
            </a:r>
          </a:p>
          <a:p>
            <a:pPr algn="l">
              <a:spcBef>
                <a:spcPts val="375"/>
              </a:spcBef>
              <a:spcAft>
                <a:spcPts val="375"/>
              </a:spcAft>
              <a:buFont typeface="Arial" panose="020B0604020202020204" pitchFamily="34" charset="0"/>
              <a:buChar char="•"/>
            </a:pPr>
            <a:r>
              <a:rPr lang="en-US" b="1" i="0" dirty="0">
                <a:solidFill>
                  <a:srgbClr val="000000"/>
                </a:solidFill>
                <a:effectLst/>
                <a:latin typeface="Times"/>
              </a:rPr>
              <a:t>Service-Provided:</a:t>
            </a:r>
            <a:r>
              <a:rPr lang="en-US" b="0" i="0" dirty="0">
                <a:solidFill>
                  <a:srgbClr val="000000"/>
                </a:solidFill>
                <a:effectLst/>
                <a:latin typeface="Times"/>
              </a:rPr>
              <a:t> Examples provided by the TAP service. These are likely to provide some insight into the kinds of query that make sense and make good use of the particular tables available from the service, so it is often instructive to look at these. Only enabled if the service actually provides some examples (at time of writing, not many do, but hopefully this will improve). </a:t>
            </a:r>
            <a:r>
              <a:rPr lang="en-US" b="0" i="1" dirty="0">
                <a:solidFill>
                  <a:srgbClr val="000000"/>
                </a:solidFill>
                <a:effectLst/>
                <a:latin typeface="Times"/>
              </a:rPr>
              <a:t>Note to TAP service implementers: at time of writing, there are two variants of the standard way for services to provide examples (</a:t>
            </a:r>
            <a:r>
              <a:rPr lang="en-US" b="0" i="1" dirty="0">
                <a:solidFill>
                  <a:srgbClr val="000000"/>
                </a:solidFill>
                <a:effectLst/>
                <a:latin typeface="Times"/>
                <a:hlinkClick r:id="rId3"/>
              </a:rPr>
              <a:t>DALI</a:t>
            </a:r>
            <a:r>
              <a:rPr lang="en-US" b="0" i="1" dirty="0">
                <a:solidFill>
                  <a:srgbClr val="000000"/>
                </a:solidFill>
                <a:effectLst/>
                <a:latin typeface="Times"/>
              </a:rPr>
              <a:t> sec 2.3 and </a:t>
            </a:r>
            <a:r>
              <a:rPr lang="en-US" b="0" i="1" dirty="0">
                <a:solidFill>
                  <a:srgbClr val="000000"/>
                </a:solidFill>
                <a:effectLst/>
                <a:latin typeface="Times"/>
                <a:hlinkClick r:id="rId4"/>
              </a:rPr>
              <a:t>TAPNotes</a:t>
            </a:r>
            <a:r>
              <a:rPr lang="en-US" b="0" i="1" dirty="0">
                <a:solidFill>
                  <a:srgbClr val="000000"/>
                </a:solidFill>
                <a:effectLst/>
                <a:latin typeface="Times"/>
              </a:rPr>
              <a:t> sec 4.2.1), and it's not clear which is preferred. For now, TOPCAT will </a:t>
            </a:r>
            <a:r>
              <a:rPr lang="en-US" b="0" i="1" dirty="0" err="1">
                <a:solidFill>
                  <a:srgbClr val="000000"/>
                </a:solidFill>
                <a:effectLst/>
                <a:latin typeface="Times"/>
              </a:rPr>
              <a:t>recognise</a:t>
            </a:r>
            <a:r>
              <a:rPr lang="en-US" b="0" i="1" dirty="0">
                <a:solidFill>
                  <a:srgbClr val="000000"/>
                </a:solidFill>
                <a:effectLst/>
                <a:latin typeface="Times"/>
              </a:rPr>
              <a:t> either.</a:t>
            </a:r>
            <a:endParaRPr lang="en-US" b="0" i="0" dirty="0">
              <a:solidFill>
                <a:srgbClr val="000000"/>
              </a:solidFill>
              <a:effectLst/>
              <a:latin typeface="Times"/>
            </a:endParaRPr>
          </a:p>
          <a:p>
            <a:pPr algn="l">
              <a:spcBef>
                <a:spcPts val="375"/>
              </a:spcBef>
              <a:spcAft>
                <a:spcPts val="375"/>
              </a:spcAft>
              <a:buFont typeface="Arial" panose="020B0604020202020204" pitchFamily="34" charset="0"/>
              <a:buChar char="•"/>
            </a:pPr>
            <a:r>
              <a:rPr lang="en-US" b="1" i="0" dirty="0">
                <a:solidFill>
                  <a:srgbClr val="000000"/>
                </a:solidFill>
                <a:effectLst/>
                <a:latin typeface="Times"/>
              </a:rPr>
              <a:t>TAP_SCHEMA:</a:t>
            </a:r>
            <a:r>
              <a:rPr lang="en-US" b="0" i="0" dirty="0">
                <a:solidFill>
                  <a:srgbClr val="000000"/>
                </a:solidFill>
                <a:effectLst/>
                <a:latin typeface="Times"/>
              </a:rPr>
              <a:t> Examples using the tables in the TAP_SCHEMA schema, which describes metadata about the tables in the service. You can use these to do things like count tables or columns in the current service, or locate tables with columns having particular physical meaning.</a:t>
            </a:r>
          </a:p>
          <a:p>
            <a:pPr algn="l">
              <a:spcBef>
                <a:spcPts val="375"/>
              </a:spcBef>
              <a:spcAft>
                <a:spcPts val="375"/>
              </a:spcAft>
              <a:buFont typeface="Arial" panose="020B0604020202020204" pitchFamily="34" charset="0"/>
              <a:buChar char="•"/>
            </a:pPr>
            <a:r>
              <a:rPr lang="en-US" b="1" i="0" dirty="0" err="1">
                <a:solidFill>
                  <a:srgbClr val="000000"/>
                </a:solidFill>
                <a:effectLst/>
                <a:latin typeface="Times"/>
              </a:rPr>
              <a:t>ObsTAP</a:t>
            </a:r>
            <a:r>
              <a:rPr lang="en-US" b="1" i="0" dirty="0">
                <a:solidFill>
                  <a:srgbClr val="000000"/>
                </a:solidFill>
                <a:effectLst/>
                <a:latin typeface="Times"/>
              </a:rPr>
              <a:t>:</a:t>
            </a:r>
            <a:r>
              <a:rPr lang="en-US" b="0" i="0" dirty="0">
                <a:solidFill>
                  <a:srgbClr val="000000"/>
                </a:solidFill>
                <a:effectLst/>
                <a:latin typeface="Times"/>
              </a:rPr>
              <a:t> Examples using the IVOA </a:t>
            </a:r>
            <a:r>
              <a:rPr lang="en-US" b="0" i="0" dirty="0">
                <a:solidFill>
                  <a:srgbClr val="000000"/>
                </a:solidFill>
                <a:effectLst/>
                <a:latin typeface="Times"/>
                <a:hlinkClick r:id="rId5"/>
              </a:rPr>
              <a:t>ObsCore</a:t>
            </a:r>
            <a:r>
              <a:rPr lang="en-US" b="0" i="0" dirty="0">
                <a:solidFill>
                  <a:srgbClr val="000000"/>
                </a:solidFill>
                <a:effectLst/>
                <a:latin typeface="Times"/>
              </a:rPr>
              <a:t> data model (</a:t>
            </a:r>
            <a:r>
              <a:rPr lang="en-US" b="0" i="0" dirty="0" err="1">
                <a:solidFill>
                  <a:srgbClr val="000000"/>
                </a:solidFill>
                <a:effectLst/>
                <a:latin typeface="Times"/>
              </a:rPr>
              <a:t>ivoa.obscore</a:t>
            </a:r>
            <a:r>
              <a:rPr lang="en-US" b="0" i="0" dirty="0">
                <a:solidFill>
                  <a:srgbClr val="000000"/>
                </a:solidFill>
                <a:effectLst/>
                <a:latin typeface="Times"/>
              </a:rPr>
              <a:t> table), which describes astronomical observations in a </a:t>
            </a:r>
            <a:r>
              <a:rPr lang="en-US" b="0" i="0" dirty="0" err="1">
                <a:solidFill>
                  <a:srgbClr val="000000"/>
                </a:solidFill>
                <a:effectLst/>
                <a:latin typeface="Times"/>
              </a:rPr>
              <a:t>standardised</a:t>
            </a:r>
            <a:r>
              <a:rPr lang="en-US" b="0" i="0" dirty="0">
                <a:solidFill>
                  <a:srgbClr val="000000"/>
                </a:solidFill>
                <a:effectLst/>
                <a:latin typeface="Times"/>
              </a:rPr>
              <a:t> way. You can use these to do things like search for all observations at a particular sky position, or observation time, or waveband etc. Only available if the service declares support for the </a:t>
            </a:r>
            <a:r>
              <a:rPr lang="en-US" b="0" i="0" dirty="0" err="1">
                <a:solidFill>
                  <a:srgbClr val="000000"/>
                </a:solidFill>
                <a:effectLst/>
                <a:latin typeface="Times"/>
              </a:rPr>
              <a:t>ObsCore</a:t>
            </a:r>
            <a:r>
              <a:rPr lang="en-US" b="0" i="0" dirty="0">
                <a:solidFill>
                  <a:srgbClr val="000000"/>
                </a:solidFill>
                <a:effectLst/>
                <a:latin typeface="Times"/>
              </a:rPr>
              <a:t> data model.</a:t>
            </a:r>
          </a:p>
          <a:p>
            <a:pPr algn="l">
              <a:spcBef>
                <a:spcPts val="375"/>
              </a:spcBef>
              <a:spcAft>
                <a:spcPts val="375"/>
              </a:spcAft>
              <a:buFont typeface="Arial" panose="020B0604020202020204" pitchFamily="34" charset="0"/>
              <a:buChar char="•"/>
            </a:pPr>
            <a:r>
              <a:rPr lang="en-US" b="1" i="0" dirty="0" err="1">
                <a:solidFill>
                  <a:srgbClr val="000000"/>
                </a:solidFill>
                <a:effectLst/>
                <a:latin typeface="Times"/>
              </a:rPr>
              <a:t>RegTAP</a:t>
            </a:r>
            <a:r>
              <a:rPr lang="en-US" b="1" i="0" dirty="0">
                <a:solidFill>
                  <a:srgbClr val="000000"/>
                </a:solidFill>
                <a:effectLst/>
                <a:latin typeface="Times"/>
              </a:rPr>
              <a:t>:</a:t>
            </a:r>
            <a:r>
              <a:rPr lang="en-US" b="0" i="0" dirty="0">
                <a:solidFill>
                  <a:srgbClr val="000000"/>
                </a:solidFill>
                <a:effectLst/>
                <a:latin typeface="Times"/>
              </a:rPr>
              <a:t> Examples using the IVOA </a:t>
            </a:r>
            <a:r>
              <a:rPr lang="en-US" b="0" i="0" dirty="0">
                <a:solidFill>
                  <a:srgbClr val="000000"/>
                </a:solidFill>
                <a:effectLst/>
                <a:latin typeface="Times"/>
                <a:hlinkClick r:id="rId6"/>
              </a:rPr>
              <a:t>RegTAP</a:t>
            </a:r>
            <a:r>
              <a:rPr lang="en-US" b="0" i="0" dirty="0">
                <a:solidFill>
                  <a:srgbClr val="000000"/>
                </a:solidFill>
                <a:effectLst/>
                <a:latin typeface="Times"/>
              </a:rPr>
              <a:t> data model (tables in the </a:t>
            </a:r>
            <a:r>
              <a:rPr lang="en-US" b="0" i="0" dirty="0" err="1">
                <a:solidFill>
                  <a:srgbClr val="000000"/>
                </a:solidFill>
                <a:effectLst/>
                <a:latin typeface="Times"/>
              </a:rPr>
              <a:t>rr</a:t>
            </a:r>
            <a:r>
              <a:rPr lang="en-US" b="0" i="0" dirty="0">
                <a:solidFill>
                  <a:srgbClr val="000000"/>
                </a:solidFill>
                <a:effectLst/>
                <a:latin typeface="Times"/>
              </a:rPr>
              <a:t> schema). You can use these to do things like search for all TAP services containing tables having columns with particular physical meanings, or all cone search services relating to particular wavebands, etc. You can use queries like this to perform more sophisticated searches for TAP services than you can do using the </a:t>
            </a:r>
            <a:r>
              <a:rPr lang="en-US" b="0" i="0" dirty="0">
                <a:solidFill>
                  <a:srgbClr val="000000"/>
                </a:solidFill>
                <a:effectLst/>
                <a:latin typeface="Times"/>
                <a:hlinkClick r:id="rId7"/>
              </a:rPr>
              <a:t>Select Service</a:t>
            </a:r>
            <a:r>
              <a:rPr lang="en-US" b="0" i="0" dirty="0">
                <a:solidFill>
                  <a:srgbClr val="000000"/>
                </a:solidFill>
                <a:effectLst/>
                <a:latin typeface="Times"/>
              </a:rPr>
              <a:t> tab. Only available if the TAP service declares support for the </a:t>
            </a:r>
            <a:r>
              <a:rPr lang="en-US" b="0" i="0" dirty="0" err="1">
                <a:solidFill>
                  <a:srgbClr val="000000"/>
                </a:solidFill>
                <a:effectLst/>
                <a:latin typeface="Times"/>
              </a:rPr>
              <a:t>RegTAP</a:t>
            </a:r>
            <a:r>
              <a:rPr lang="en-US" b="0" i="0" dirty="0">
                <a:solidFill>
                  <a:srgbClr val="000000"/>
                </a:solidFill>
                <a:effectLst/>
                <a:latin typeface="Times"/>
              </a:rPr>
              <a:t> data model (i.e. if it hosts an IVOA searchable registry).</a:t>
            </a:r>
          </a:p>
          <a:p>
            <a:pPr algn="l">
              <a:spcBef>
                <a:spcPts val="375"/>
              </a:spcBef>
              <a:spcAft>
                <a:spcPts val="375"/>
              </a:spcAft>
            </a:pPr>
            <a:endParaRPr lang="en-US" b="0" i="0" dirty="0">
              <a:solidFill>
                <a:srgbClr val="000000"/>
              </a:solidFill>
              <a:effectLst/>
              <a:latin typeface="Times"/>
            </a:endParaRPr>
          </a:p>
          <a:p>
            <a:pPr algn="l">
              <a:spcBef>
                <a:spcPts val="375"/>
              </a:spcBef>
              <a:spcAft>
                <a:spcPts val="375"/>
              </a:spcAft>
            </a:pPr>
            <a:r>
              <a:rPr lang="en-US" b="0" i="0" dirty="0">
                <a:solidFill>
                  <a:srgbClr val="000000"/>
                </a:solidFill>
                <a:effectLst/>
                <a:latin typeface="Times"/>
              </a:rPr>
              <a:t>When you select an example from one of the sub-menus, its name and title will be displayed to the right of the Examples button. Little left and right arrow buttons allow you to cycle through the examples in the current submenu so you can browse what's available.</a:t>
            </a:r>
          </a:p>
          <a:p>
            <a:pPr algn="l">
              <a:spcBef>
                <a:spcPts val="375"/>
              </a:spcBef>
              <a:spcAft>
                <a:spcPts val="375"/>
              </a:spcAft>
            </a:pPr>
            <a:endParaRPr lang="en-US" b="0" i="0" dirty="0">
              <a:solidFill>
                <a:srgbClr val="000000"/>
              </a:solidFill>
              <a:effectLst/>
              <a:latin typeface="Times"/>
            </a:endParaRPr>
          </a:p>
          <a:p>
            <a:pPr algn="l">
              <a:spcBef>
                <a:spcPts val="375"/>
              </a:spcBef>
              <a:spcAft>
                <a:spcPts val="375"/>
              </a:spcAft>
            </a:pPr>
            <a:r>
              <a:rPr lang="en-US" b="0" i="0" dirty="0">
                <a:solidFill>
                  <a:srgbClr val="000000"/>
                </a:solidFill>
                <a:effectLst/>
                <a:latin typeface="Times"/>
              </a:rPr>
              <a:t>Some examples come with additional explanation on the web. If the example you're currently looking at has such additional documentation then the </a:t>
            </a:r>
            <a:r>
              <a:rPr lang="en-US" b="1" i="0" dirty="0">
                <a:solidFill>
                  <a:srgbClr val="000000"/>
                </a:solidFill>
                <a:effectLst/>
                <a:latin typeface="Times"/>
              </a:rPr>
              <a:t>Info</a:t>
            </a:r>
            <a:r>
              <a:rPr lang="en-US" b="0" i="0" dirty="0">
                <a:solidFill>
                  <a:srgbClr val="000000"/>
                </a:solidFill>
                <a:effectLst/>
                <a:latin typeface="Times"/>
              </a:rPr>
              <a:t>  button to the right will be enabled, and clicking on that should open the relevant page in a browser on your desktop.</a:t>
            </a:r>
          </a:p>
          <a:p>
            <a:pPr algn="l">
              <a:spcBef>
                <a:spcPts val="375"/>
              </a:spcBef>
              <a:spcAft>
                <a:spcPts val="375"/>
              </a:spcAft>
            </a:pPr>
            <a:endParaRPr lang="en-US" b="0" i="0" dirty="0">
              <a:solidFill>
                <a:srgbClr val="000000"/>
              </a:solidFill>
              <a:effectLst/>
              <a:latin typeface="Times"/>
            </a:endParaRPr>
          </a:p>
          <a:p>
            <a:pPr algn="l">
              <a:spcBef>
                <a:spcPts val="375"/>
              </a:spcBef>
              <a:spcAft>
                <a:spcPts val="375"/>
              </a:spcAft>
            </a:pPr>
            <a:r>
              <a:rPr lang="en-US" b="0" i="0" dirty="0">
                <a:solidFill>
                  <a:srgbClr val="000000"/>
                </a:solidFill>
                <a:effectLst/>
                <a:latin typeface="Times"/>
              </a:rPr>
              <a:t>Some TAP services permit </a:t>
            </a:r>
            <a:r>
              <a:rPr lang="en-US" b="1" i="0" dirty="0">
                <a:solidFill>
                  <a:srgbClr val="000000"/>
                </a:solidFill>
                <a:effectLst/>
                <a:latin typeface="Times"/>
              </a:rPr>
              <a:t>Table Uploads</a:t>
            </a:r>
            <a:r>
              <a:rPr lang="en-US" b="0" i="0" dirty="0">
                <a:solidFill>
                  <a:srgbClr val="000000"/>
                </a:solidFill>
                <a:effectLst/>
                <a:latin typeface="Times"/>
              </a:rPr>
              <a:t>. What this means is that you can upload tables from TOPCAT into the remote database and perform queries on your table directly. In this way you can perform joins between your own tables (anything loaded into TOPCAT) and any of the tables in the remote database. This is an extremely powerful feature. To take advantage of it, you just need to use a special form for the table name to reference a TOPCAT-based table: you write "</a:t>
            </a:r>
            <a:r>
              <a:rPr lang="en-US" b="0" i="0" dirty="0" err="1">
                <a:solidFill>
                  <a:srgbClr val="000000"/>
                </a:solidFill>
                <a:effectLst/>
                <a:latin typeface="Times"/>
              </a:rPr>
              <a:t>TAP_UPLOAD.t</a:t>
            </a:r>
            <a:r>
              <a:rPr lang="en-US" b="0" i="0" dirty="0">
                <a:solidFill>
                  <a:srgbClr val="000000"/>
                </a:solidFill>
                <a:effectLst/>
                <a:latin typeface="Times"/>
              </a:rPr>
              <a:t>&lt;n&gt;", where &lt;n&gt; is the ID number of the table in TOPCAT, that is the number before the colon in the </a:t>
            </a:r>
            <a:r>
              <a:rPr lang="en-US" b="0" i="0" dirty="0">
                <a:solidFill>
                  <a:srgbClr val="000000"/>
                </a:solidFill>
                <a:effectLst/>
                <a:latin typeface="Times"/>
                <a:hlinkClick r:id="rId8"/>
              </a:rPr>
              <a:t>Control Window</a:t>
            </a:r>
            <a:r>
              <a:rPr lang="en-US" b="0" i="0" dirty="0">
                <a:solidFill>
                  <a:srgbClr val="000000"/>
                </a:solidFill>
                <a:effectLst/>
                <a:latin typeface="Times"/>
              </a:rPr>
              <a:t> Table List. If the table's label has a suitable form (roughly, if it's alphanumeric and unique) you can use that instead of "t&lt;n&gt;". So, if a table is identified as "1: messier" in the table list, you can reference it in ADQL as "TAP_UPLOAD.t1" or as "</a:t>
            </a:r>
            <a:r>
              <a:rPr lang="en-US" b="0" i="0" dirty="0" err="1">
                <a:solidFill>
                  <a:srgbClr val="000000"/>
                </a:solidFill>
                <a:effectLst/>
                <a:latin typeface="Times"/>
              </a:rPr>
              <a:t>TAP_UPLOAD.messier</a:t>
            </a:r>
            <a:r>
              <a:rPr lang="en-US" b="0" i="0" dirty="0">
                <a:solidFill>
                  <a:srgbClr val="000000"/>
                </a:solidFill>
                <a:effectLst/>
                <a:latin typeface="Times"/>
              </a:rPr>
              <a:t>" - see the </a:t>
            </a:r>
            <a:r>
              <a:rPr lang="en-US" b="1" i="0" dirty="0">
                <a:solidFill>
                  <a:srgbClr val="000000"/>
                </a:solidFill>
                <a:effectLst/>
                <a:latin typeface="Times"/>
              </a:rPr>
              <a:t>Upload</a:t>
            </a:r>
            <a:r>
              <a:rPr lang="en-US" b="0" i="0" dirty="0">
                <a:solidFill>
                  <a:srgbClr val="000000"/>
                </a:solidFill>
                <a:effectLst/>
                <a:latin typeface="Times"/>
              </a:rPr>
              <a:t> sub-menu of the </a:t>
            </a:r>
            <a:r>
              <a:rPr lang="en-US" b="1" i="0" dirty="0">
                <a:solidFill>
                  <a:srgbClr val="000000"/>
                </a:solidFill>
                <a:effectLst/>
                <a:latin typeface="Times"/>
              </a:rPr>
              <a:t>Examples</a:t>
            </a:r>
            <a:r>
              <a:rPr lang="en-US" b="0" i="0" dirty="0">
                <a:solidFill>
                  <a:srgbClr val="000000"/>
                </a:solidFill>
                <a:effectLst/>
                <a:latin typeface="Times"/>
              </a:rPr>
              <a:t> menu described above for some examples. Note the table uploaded in this way is the </a:t>
            </a:r>
            <a:r>
              <a:rPr lang="en-US" b="0" i="0" dirty="0">
                <a:solidFill>
                  <a:srgbClr val="000000"/>
                </a:solidFill>
                <a:effectLst/>
                <a:latin typeface="Times"/>
                <a:hlinkClick r:id="rId9"/>
              </a:rPr>
              <a:t>Apparent Table</a:t>
            </a:r>
            <a:r>
              <a:rPr lang="en-US" b="0" i="0" dirty="0">
                <a:solidFill>
                  <a:srgbClr val="000000"/>
                </a:solidFill>
                <a:effectLst/>
                <a:latin typeface="Times"/>
              </a:rPr>
              <a:t> corresponding to the given ID number, i.e. current subset and column selections apply. It's a good idea to ensure that any table you are uploading has columns with sensible names, otherwise the service may rename the columns or otherwise have trouble handling it.</a:t>
            </a:r>
          </a:p>
          <a:p>
            <a:pPr algn="l">
              <a:spcBef>
                <a:spcPts val="375"/>
              </a:spcBef>
              <a:spcAft>
                <a:spcPts val="375"/>
              </a:spcAft>
            </a:pPr>
            <a:br>
              <a:rPr lang="en-US" b="0" i="0" dirty="0">
                <a:solidFill>
                  <a:srgbClr val="000000"/>
                </a:solidFill>
                <a:effectLst/>
                <a:latin typeface="Times"/>
              </a:rPr>
            </a:br>
            <a:endParaRPr lang="en-US" b="0" i="0" dirty="0">
              <a:solidFill>
                <a:srgbClr val="000000"/>
              </a:solidFill>
              <a:effectLst/>
              <a:latin typeface="Times"/>
            </a:endParaRPr>
          </a:p>
        </p:txBody>
      </p:sp>
      <p:sp>
        <p:nvSpPr>
          <p:cNvPr id="4" name="Slide Number Placeholder 3">
            <a:extLst>
              <a:ext uri="{FF2B5EF4-FFF2-40B4-BE49-F238E27FC236}">
                <a16:creationId xmlns:a16="http://schemas.microsoft.com/office/drawing/2014/main" id="{6B0D188B-E763-F9ED-281D-ECDFA7B33564}"/>
              </a:ext>
            </a:extLst>
          </p:cNvPr>
          <p:cNvSpPr>
            <a:spLocks noGrp="1"/>
          </p:cNvSpPr>
          <p:nvPr>
            <p:ph type="sldNum" sz="quarter" idx="5"/>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124595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5903E-50F0-9494-1C1C-3317EC142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0B596-41F7-B3DD-AB7D-7A29C57B3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15E6A-1D49-5A53-7BE3-B4B23DEB85DE}"/>
              </a:ext>
            </a:extLst>
          </p:cNvPr>
          <p:cNvSpPr>
            <a:spLocks noGrp="1"/>
          </p:cNvSpPr>
          <p:nvPr>
            <p:ph type="body" idx="1"/>
          </p:nvPr>
        </p:nvSpPr>
        <p:spPr/>
        <p:txBody>
          <a:bodyPr/>
          <a:lstStyle/>
          <a:p>
            <a:r>
              <a:rPr lang="en-US" dirty="0">
                <a:effectLst/>
              </a:rPr>
              <a:t>https://</a:t>
            </a:r>
            <a:r>
              <a:rPr lang="en-US" dirty="0" err="1">
                <a:effectLst/>
              </a:rPr>
              <a:t>www.cosmos.esa.int</a:t>
            </a:r>
            <a:r>
              <a:rPr lang="en-US" dirty="0">
                <a:effectLst/>
              </a:rPr>
              <a:t>/web/</a:t>
            </a:r>
            <a:r>
              <a:rPr lang="en-US" dirty="0" err="1">
                <a:effectLst/>
              </a:rPr>
              <a:t>gaia</a:t>
            </a:r>
            <a:r>
              <a:rPr lang="en-US" dirty="0">
                <a:effectLst/>
              </a:rPr>
              <a:t>-users/archive/</a:t>
            </a:r>
            <a:r>
              <a:rPr lang="en-US" dirty="0" err="1">
                <a:effectLst/>
              </a:rPr>
              <a:t>extract-data#AdvancedADQLfeatures</a:t>
            </a:r>
            <a:endParaRPr lang="en-US" dirty="0">
              <a:effectLst/>
            </a:endParaRPr>
          </a:p>
          <a:p>
            <a:endParaRPr lang="en-US" dirty="0">
              <a:effectLst/>
            </a:endParaRPr>
          </a:p>
          <a:p>
            <a:pPr algn="just"/>
            <a:r>
              <a:rPr lang="en-US" b="0" i="0" u="none" strike="noStrike" cap="all" dirty="0">
                <a:solidFill>
                  <a:srgbClr val="337AB7"/>
                </a:solidFill>
                <a:effectLst/>
                <a:latin typeface="NotesEsaBold"/>
              </a:rPr>
              <a:t>ADVANCED ARCHIVE FEATURES</a:t>
            </a:r>
            <a:endParaRPr lang="en-US" b="0" i="0" u="none" strike="noStrike" cap="all" dirty="0">
              <a:solidFill>
                <a:srgbClr val="3277A6"/>
              </a:solidFill>
              <a:effectLst/>
              <a:latin typeface="NotesEsaBold"/>
            </a:endParaRPr>
          </a:p>
          <a:p>
            <a:pPr algn="l"/>
            <a:r>
              <a:rPr lang="en-US" b="0" i="1" u="none" strike="noStrike" dirty="0">
                <a:solidFill>
                  <a:srgbClr val="333333"/>
                </a:solidFill>
                <a:effectLst/>
                <a:latin typeface="Verdana" panose="020B0604030504040204" pitchFamily="34" charset="0"/>
              </a:rPr>
              <a:t>Authors: Héctor </a:t>
            </a:r>
            <a:r>
              <a:rPr lang="en-US" b="0" i="1" u="none" strike="noStrike" dirty="0" err="1">
                <a:solidFill>
                  <a:srgbClr val="333333"/>
                </a:solidFill>
                <a:effectLst/>
                <a:latin typeface="Verdana" panose="020B0604030504040204" pitchFamily="34" charset="0"/>
              </a:rPr>
              <a:t>Cánovas</a:t>
            </a:r>
            <a:r>
              <a:rPr lang="en-US" b="0" i="1" u="none" strike="noStrike" dirty="0">
                <a:solidFill>
                  <a:srgbClr val="333333"/>
                </a:solidFill>
                <a:effectLst/>
                <a:latin typeface="Verdana" panose="020B0604030504040204" pitchFamily="34" charset="0"/>
              </a:rPr>
              <a:t>, Jos de </a:t>
            </a:r>
            <a:r>
              <a:rPr lang="en-US" b="0" i="1" u="none" strike="noStrike" dirty="0" err="1">
                <a:solidFill>
                  <a:srgbClr val="333333"/>
                </a:solidFill>
                <a:effectLst/>
                <a:latin typeface="Verdana" panose="020B0604030504040204" pitchFamily="34" charset="0"/>
              </a:rPr>
              <a:t>Bruijne</a:t>
            </a:r>
            <a:r>
              <a:rPr lang="en-US" b="0" i="1" u="none" strike="noStrike" dirty="0">
                <a:solidFill>
                  <a:srgbClr val="333333"/>
                </a:solidFill>
                <a:effectLst/>
                <a:latin typeface="Verdana" panose="020B0604030504040204" pitchFamily="34" charset="0"/>
              </a:rPr>
              <a:t>, and </a:t>
            </a:r>
            <a:r>
              <a:rPr lang="en-US" b="0" i="1" u="none" strike="noStrike" dirty="0" err="1">
                <a:solidFill>
                  <a:srgbClr val="333333"/>
                </a:solidFill>
                <a:effectLst/>
                <a:latin typeface="Verdana" panose="020B0604030504040204" pitchFamily="34" charset="0"/>
              </a:rPr>
              <a:t>Alcione</a:t>
            </a:r>
            <a:r>
              <a:rPr lang="en-US" b="0" i="1" u="none" strike="noStrike" dirty="0">
                <a:solidFill>
                  <a:srgbClr val="333333"/>
                </a:solidFill>
                <a:effectLst/>
                <a:latin typeface="Verdana" panose="020B0604030504040204" pitchFamily="34" charset="0"/>
              </a:rPr>
              <a:t> Mora</a:t>
            </a:r>
            <a:endParaRPr lang="en-US" b="0" i="0" u="none" strike="noStrike" dirty="0">
              <a:solidFill>
                <a:srgbClr val="333333"/>
              </a:solidFill>
              <a:effectLst/>
              <a:latin typeface="Verdana" panose="020B0604030504040204" pitchFamily="34" charset="0"/>
            </a:endParaRPr>
          </a:p>
          <a:p>
            <a:pPr algn="just"/>
            <a:r>
              <a:rPr lang="en-US" b="0" i="0" u="none" strike="noStrike" dirty="0">
                <a:solidFill>
                  <a:srgbClr val="333333"/>
                </a:solidFill>
                <a:effectLst/>
                <a:latin typeface="Verdana" panose="020B0604030504040204" pitchFamily="34" charset="0"/>
              </a:rPr>
              <a:t> </a:t>
            </a:r>
          </a:p>
          <a:p>
            <a:pPr algn="just"/>
            <a:r>
              <a:rPr lang="en-US" b="0" i="0" u="none" strike="noStrike" dirty="0">
                <a:solidFill>
                  <a:srgbClr val="333333"/>
                </a:solidFill>
                <a:effectLst/>
                <a:latin typeface="Verdana" panose="020B0604030504040204" pitchFamily="34" charset="0"/>
              </a:rPr>
              <a:t>The Gaia ESA Archive is based on the Virtual Observatory Table Access Protocol (</a:t>
            </a:r>
            <a:r>
              <a:rPr lang="en-US" b="0" i="0" u="none" strike="noStrike" dirty="0">
                <a:solidFill>
                  <a:srgbClr val="337AB7"/>
                </a:solidFill>
                <a:effectLst/>
                <a:latin typeface="Verdana" panose="020B0604030504040204" pitchFamily="34" charset="0"/>
                <a:hlinkClick r:id="rId3"/>
              </a:rPr>
              <a:t>TAP</a:t>
            </a:r>
            <a:r>
              <a:rPr lang="en-US" b="0" i="0" u="none" strike="noStrike" dirty="0">
                <a:solidFill>
                  <a:srgbClr val="333333"/>
                </a:solidFill>
                <a:effectLst/>
                <a:latin typeface="Verdana" panose="020B0604030504040204" pitchFamily="34" charset="0"/>
              </a:rPr>
              <a:t>), which allows to retrieve data from astronomical databases using </a:t>
            </a:r>
            <a:r>
              <a:rPr lang="en-US" b="0" i="0" u="none" strike="noStrike" dirty="0">
                <a:solidFill>
                  <a:srgbClr val="337AB7"/>
                </a:solidFill>
                <a:effectLst/>
                <a:latin typeface="Verdana" panose="020B0604030504040204" pitchFamily="34" charset="0"/>
                <a:hlinkClick r:id="rId4"/>
              </a:rPr>
              <a:t>ADQL</a:t>
            </a:r>
            <a:r>
              <a:rPr lang="en-US" b="0" i="0" u="none" strike="noStrike" dirty="0">
                <a:solidFill>
                  <a:srgbClr val="333333"/>
                </a:solidFill>
                <a:effectLst/>
                <a:latin typeface="Verdana" panose="020B0604030504040204" pitchFamily="34" charset="0"/>
              </a:rPr>
              <a:t> queries. The Archive offers a number of powerful functionalities for advanced users, as presented in this tutorial.</a:t>
            </a:r>
            <a:br>
              <a:rPr lang="en-US" b="0" i="0" u="none" strike="noStrike" dirty="0">
                <a:solidFill>
                  <a:srgbClr val="333333"/>
                </a:solidFill>
                <a:effectLst/>
                <a:latin typeface="Verdana" panose="020B0604030504040204" pitchFamily="34" charset="0"/>
              </a:rPr>
            </a:br>
            <a:r>
              <a:rPr lang="en-US" b="0" i="0" u="none" strike="noStrike" dirty="0">
                <a:solidFill>
                  <a:srgbClr val="333333"/>
                </a:solidFill>
                <a:effectLst/>
                <a:latin typeface="Verdana" panose="020B0604030504040204" pitchFamily="34" charset="0"/>
              </a:rPr>
              <a:t>Tutorial content:</a:t>
            </a: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5"/>
              </a:rPr>
              <a:t>JOB UPLOAD</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6"/>
              </a:rPr>
              <a:t>Download data from an external TAP server</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7"/>
              </a:rPr>
              <a:t>TAP_UPLOAD: Run queries in an external TAP server</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8"/>
              </a:rPr>
              <a:t>Common table expressions: WITH</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9"/>
              </a:rPr>
              <a:t>Set operators (UNION, EXCEPT, INTERSECT)</a:t>
            </a:r>
            <a:endParaRPr lang="en-US" b="0" i="0" u="none" strike="noStrike" dirty="0">
              <a:solidFill>
                <a:srgbClr val="333333"/>
              </a:solidFill>
              <a:effectLst/>
              <a:latin typeface="Verdana" panose="020B0604030504040204" pitchFamily="34" charset="0"/>
            </a:endParaRPr>
          </a:p>
          <a:p>
            <a:pPr algn="l"/>
            <a:r>
              <a:rPr lang="en-US" b="0" i="0" u="none" strike="noStrike" dirty="0">
                <a:solidFill>
                  <a:srgbClr val="333333"/>
                </a:solidFill>
                <a:effectLst/>
                <a:latin typeface="Verdana" panose="020B0604030504040204" pitchFamily="34" charset="0"/>
              </a:rPr>
              <a:t> </a:t>
            </a:r>
          </a:p>
          <a:p>
            <a:pPr algn="l"/>
            <a:r>
              <a:rPr lang="en-US" b="0" i="0" u="none" strike="noStrike" cap="all" dirty="0">
                <a:solidFill>
                  <a:srgbClr val="337AB7"/>
                </a:solidFill>
                <a:effectLst/>
                <a:latin typeface="NotesEsaBold"/>
              </a:rPr>
              <a:t>1. JOB_UPLOAD</a:t>
            </a:r>
            <a:endParaRPr lang="en-US" b="0" i="0" u="none" strike="noStrike" cap="all" dirty="0">
              <a:solidFill>
                <a:srgbClr val="3277A6"/>
              </a:solidFill>
              <a:effectLst/>
              <a:latin typeface="NotesEsaBold"/>
            </a:endParaRPr>
          </a:p>
          <a:p>
            <a:pPr algn="just"/>
            <a:r>
              <a:rPr lang="en-US" b="0" i="0" u="none" strike="noStrike" dirty="0">
                <a:solidFill>
                  <a:srgbClr val="333333"/>
                </a:solidFill>
                <a:effectLst/>
                <a:latin typeface="Verdana" panose="020B0604030504040204" pitchFamily="34" charset="0"/>
              </a:rPr>
              <a:t>This mechanism allows to run a query against a job that already exists in the Archive, using the unique alpha-numeric code assigned to each job (the job ID, as explained in Sect. 2 of this </a:t>
            </a:r>
            <a:r>
              <a:rPr lang="en-US" b="0" i="0" u="none" strike="noStrike" dirty="0">
                <a:solidFill>
                  <a:srgbClr val="337AB7"/>
                </a:solidFill>
                <a:effectLst/>
                <a:latin typeface="Verdana" panose="020B0604030504040204" pitchFamily="34" charset="0"/>
                <a:hlinkClick r:id="rId10"/>
              </a:rPr>
              <a:t>tutorial</a:t>
            </a:r>
            <a:r>
              <a:rPr lang="en-US" b="0" i="0" u="none" strike="noStrike" dirty="0">
                <a:solidFill>
                  <a:srgbClr val="333333"/>
                </a:solidFill>
                <a:effectLst/>
                <a:latin typeface="Verdana" panose="020B0604030504040204" pitchFamily="34" charset="0"/>
              </a:rPr>
              <a:t>). For example, let us assume that we have retrieved a sample of Gaia DR2 sources encompassed by a 1 degree radius circle </a:t>
            </a:r>
            <a:r>
              <a:rPr lang="en-US" b="0" i="0" u="none" strike="noStrike" dirty="0" err="1">
                <a:solidFill>
                  <a:srgbClr val="333333"/>
                </a:solidFill>
                <a:effectLst/>
                <a:latin typeface="Verdana" panose="020B0604030504040204" pitchFamily="34" charset="0"/>
              </a:rPr>
              <a:t>centred</a:t>
            </a:r>
            <a:r>
              <a:rPr lang="en-US" b="0" i="0" u="none" strike="noStrike" dirty="0">
                <a:solidFill>
                  <a:srgbClr val="333333"/>
                </a:solidFill>
                <a:effectLst/>
                <a:latin typeface="Verdana" panose="020B0604030504040204" pitchFamily="34" charset="0"/>
              </a:rPr>
              <a:t> in </a:t>
            </a:r>
            <a:r>
              <a:rPr lang="en-US" b="0" i="0" u="none" strike="noStrike" dirty="0">
                <a:solidFill>
                  <a:srgbClr val="337AB7"/>
                </a:solidFill>
                <a:effectLst/>
                <a:latin typeface="Verdana" panose="020B0604030504040204" pitchFamily="34" charset="0"/>
                <a:hlinkClick r:id="rId11"/>
              </a:rPr>
              <a:t>HL Tauri</a:t>
            </a:r>
            <a:r>
              <a:rPr lang="en-US" b="0" i="0" u="none" strike="noStrike" dirty="0">
                <a:solidFill>
                  <a:srgbClr val="333333"/>
                </a:solidFill>
                <a:effectLst/>
                <a:latin typeface="Verdana" panose="020B0604030504040204" pitchFamily="34" charset="0"/>
              </a:rPr>
              <a:t>, located in the Taurus star forming region, as follows:</a:t>
            </a:r>
          </a:p>
          <a:p>
            <a:pPr algn="just"/>
            <a:r>
              <a:rPr lang="en-US" dirty="0">
                <a:solidFill>
                  <a:srgbClr val="9B59B6"/>
                </a:solidFill>
                <a:effectLst/>
              </a:rPr>
              <a:t>SELECT</a:t>
            </a:r>
            <a:r>
              <a:rPr lang="en-US" dirty="0"/>
              <a:t> </a:t>
            </a:r>
            <a:r>
              <a:rPr lang="en-US" dirty="0" err="1"/>
              <a:t>source_id</a:t>
            </a:r>
            <a:r>
              <a:rPr lang="en-US" dirty="0"/>
              <a:t>, </a:t>
            </a:r>
            <a:r>
              <a:rPr lang="en-US" dirty="0" err="1"/>
              <a:t>ra</a:t>
            </a:r>
            <a:r>
              <a:rPr lang="en-US" dirty="0"/>
              <a:t>, dec, </a:t>
            </a:r>
            <a:r>
              <a:rPr lang="en-US" dirty="0" err="1"/>
              <a:t>pmra</a:t>
            </a:r>
            <a:r>
              <a:rPr lang="en-US" dirty="0"/>
              <a:t>, </a:t>
            </a:r>
            <a:r>
              <a:rPr lang="en-US" dirty="0" err="1"/>
              <a:t>pmdec</a:t>
            </a:r>
            <a:r>
              <a:rPr lang="en-US" dirty="0"/>
              <a:t>, parallax, </a:t>
            </a:r>
            <a:r>
              <a:rPr lang="en-US" dirty="0" err="1"/>
              <a:t>phot_g_mean_mag</a:t>
            </a:r>
            <a:r>
              <a:rPr lang="en-US" dirty="0"/>
              <a:t> </a:t>
            </a:r>
            <a:r>
              <a:rPr lang="en-US" dirty="0">
                <a:solidFill>
                  <a:srgbClr val="9B59B6"/>
                </a:solidFill>
                <a:effectLst/>
              </a:rPr>
              <a:t>FROM</a:t>
            </a:r>
            <a:r>
              <a:rPr lang="en-US" dirty="0"/>
              <a:t> gaiadr2.gaia_source </a:t>
            </a:r>
            <a:r>
              <a:rPr lang="en-US" dirty="0">
                <a:solidFill>
                  <a:srgbClr val="9B59B6"/>
                </a:solidFill>
                <a:effectLst/>
              </a:rPr>
              <a:t>WHERE</a:t>
            </a:r>
            <a:r>
              <a:rPr lang="en-US" dirty="0"/>
              <a:t> </a:t>
            </a:r>
            <a:r>
              <a:rPr lang="en-US" dirty="0">
                <a:effectLst/>
              </a:rPr>
              <a:t>DISTANCE</a:t>
            </a:r>
            <a:r>
              <a:rPr lang="en-US" dirty="0"/>
              <a:t>(</a:t>
            </a:r>
            <a:r>
              <a:rPr lang="en-US" dirty="0">
                <a:solidFill>
                  <a:srgbClr val="9B59B6"/>
                </a:solidFill>
                <a:effectLst/>
              </a:rPr>
              <a:t>POINT</a:t>
            </a:r>
            <a:r>
              <a:rPr lang="en-US" dirty="0"/>
              <a:t>(67.91046, 18.23274), </a:t>
            </a:r>
            <a:r>
              <a:rPr lang="en-US" dirty="0">
                <a:solidFill>
                  <a:srgbClr val="9B59B6"/>
                </a:solidFill>
                <a:effectLst/>
              </a:rPr>
              <a:t>POINT</a:t>
            </a:r>
            <a:r>
              <a:rPr lang="en-US" dirty="0"/>
              <a:t>(</a:t>
            </a:r>
            <a:r>
              <a:rPr lang="en-US" dirty="0" err="1"/>
              <a:t>ra</a:t>
            </a:r>
            <a:r>
              <a:rPr lang="en-US" dirty="0"/>
              <a:t>, dec)) &lt;1. </a:t>
            </a:r>
            <a:r>
              <a:rPr lang="en-US" dirty="0">
                <a:solidFill>
                  <a:srgbClr val="9B59B6"/>
                </a:solidFill>
                <a:effectLst/>
              </a:rPr>
              <a:t>AND</a:t>
            </a:r>
            <a:r>
              <a:rPr lang="en-US" dirty="0"/>
              <a:t> </a:t>
            </a:r>
            <a:r>
              <a:rPr lang="en-US" dirty="0" err="1"/>
              <a:t>parallax_over_error</a:t>
            </a:r>
            <a:r>
              <a:rPr lang="en-US" dirty="0"/>
              <a:t> &gt; 10. </a:t>
            </a:r>
            <a:r>
              <a:rPr lang="en-US" b="0" i="0" u="none" strike="noStrike" dirty="0">
                <a:solidFill>
                  <a:srgbClr val="333333"/>
                </a:solidFill>
                <a:effectLst/>
                <a:latin typeface="Verdana" panose="020B0604030504040204" pitchFamily="34" charset="0"/>
              </a:rPr>
              <a:t>The job associated to this query will appear in the </a:t>
            </a:r>
            <a:r>
              <a:rPr lang="en-US" b="0" i="0" u="none" strike="noStrike" dirty="0">
                <a:solidFill>
                  <a:srgbClr val="337AB7"/>
                </a:solidFill>
                <a:effectLst/>
                <a:latin typeface="Verdana" panose="020B0604030504040204" pitchFamily="34" charset="0"/>
                <a:hlinkClick r:id="rId10"/>
              </a:rPr>
              <a:t>job list</a:t>
            </a:r>
            <a:r>
              <a:rPr lang="en-US" b="0" i="0" u="none" strike="noStrike" dirty="0">
                <a:solidFill>
                  <a:srgbClr val="333333"/>
                </a:solidFill>
                <a:effectLst/>
                <a:latin typeface="Verdana" panose="020B0604030504040204" pitchFamily="34" charset="0"/>
              </a:rPr>
              <a:t> area of the </a:t>
            </a:r>
            <a:r>
              <a:rPr lang="en-US" b="0" i="0" u="none" strike="noStrike" dirty="0">
                <a:solidFill>
                  <a:srgbClr val="337AB7"/>
                </a:solidFill>
                <a:effectLst/>
                <a:latin typeface="Verdana" panose="020B0604030504040204" pitchFamily="34" charset="0"/>
                <a:hlinkClick r:id="rId12"/>
              </a:rPr>
              <a:t>Advanced (ADQL)</a:t>
            </a:r>
            <a:r>
              <a:rPr lang="en-US" b="0" i="0" u="none" strike="noStrike" dirty="0">
                <a:solidFill>
                  <a:srgbClr val="333333"/>
                </a:solidFill>
                <a:effectLst/>
                <a:latin typeface="Verdana" panose="020B0604030504040204" pitchFamily="34" charset="0"/>
              </a:rPr>
              <a:t> tab of the Archive. In our case, it is job ID "1696340111393O". Having this information at hand, it is easy to identify the Gaia EDR3 sources matched to the output of the previous query using the pre-computed Gaia EDR3 - Gaia DR2 cross-match table ("gaiaedr3.dr2_neighbourhood" - see </a:t>
            </a:r>
            <a:r>
              <a:rPr lang="en-US" b="0" i="0" u="none" strike="noStrike" dirty="0">
                <a:solidFill>
                  <a:srgbClr val="337AB7"/>
                </a:solidFill>
                <a:effectLst/>
                <a:latin typeface="Verdana" panose="020B0604030504040204" pitchFamily="34" charset="0"/>
                <a:hlinkClick r:id="rId13"/>
              </a:rPr>
              <a:t>Chapter 10</a:t>
            </a:r>
            <a:r>
              <a:rPr lang="en-US" b="0" i="0" u="none" strike="noStrike" dirty="0">
                <a:solidFill>
                  <a:srgbClr val="333333"/>
                </a:solidFill>
                <a:effectLst/>
                <a:latin typeface="Verdana" panose="020B0604030504040204" pitchFamily="34" charset="0"/>
              </a:rPr>
              <a:t> of the Gaia EDR3 online documentation) as follows:</a:t>
            </a:r>
          </a:p>
          <a:p>
            <a:r>
              <a:rPr lang="en-US" dirty="0">
                <a:solidFill>
                  <a:srgbClr val="9B59B6"/>
                </a:solidFill>
                <a:effectLst/>
              </a:rPr>
              <a:t>SELECT</a:t>
            </a:r>
            <a:r>
              <a:rPr lang="en-US" dirty="0"/>
              <a:t> intermediate.*, dr3Xdr2.* </a:t>
            </a:r>
            <a:r>
              <a:rPr lang="en-US" dirty="0">
                <a:solidFill>
                  <a:srgbClr val="9B59B6"/>
                </a:solidFill>
                <a:effectLst/>
              </a:rPr>
              <a:t>FROM</a:t>
            </a:r>
            <a:r>
              <a:rPr lang="en-US" dirty="0"/>
              <a:t> job_upload.</a:t>
            </a:r>
            <a:r>
              <a:rPr lang="en-US" dirty="0">
                <a:solidFill>
                  <a:srgbClr val="2980B9"/>
                </a:solidFill>
                <a:effectLst/>
              </a:rPr>
              <a:t>"job1696340111393O"</a:t>
            </a:r>
            <a:r>
              <a:rPr lang="en-US" dirty="0"/>
              <a:t> </a:t>
            </a:r>
            <a:r>
              <a:rPr lang="en-US" dirty="0">
                <a:solidFill>
                  <a:srgbClr val="9B59B6"/>
                </a:solidFill>
                <a:effectLst/>
              </a:rPr>
              <a:t>AS</a:t>
            </a:r>
            <a:r>
              <a:rPr lang="en-US" dirty="0"/>
              <a:t> intermediate </a:t>
            </a:r>
            <a:r>
              <a:rPr lang="en-US" dirty="0">
                <a:solidFill>
                  <a:srgbClr val="9B59B6"/>
                </a:solidFill>
                <a:effectLst/>
              </a:rPr>
              <a:t>JOIN</a:t>
            </a:r>
            <a:r>
              <a:rPr lang="en-US" dirty="0"/>
              <a:t> gaiaedr3.dr2_neighbourhood </a:t>
            </a:r>
            <a:r>
              <a:rPr lang="en-US" dirty="0">
                <a:solidFill>
                  <a:srgbClr val="9B59B6"/>
                </a:solidFill>
                <a:effectLst/>
              </a:rPr>
              <a:t>AS</a:t>
            </a:r>
            <a:r>
              <a:rPr lang="en-US" dirty="0"/>
              <a:t> dr3Xdr2 </a:t>
            </a:r>
            <a:r>
              <a:rPr lang="en-US" dirty="0">
                <a:solidFill>
                  <a:srgbClr val="9B59B6"/>
                </a:solidFill>
                <a:effectLst/>
              </a:rPr>
              <a:t>ON</a:t>
            </a:r>
            <a:r>
              <a:rPr lang="en-US" dirty="0"/>
              <a:t> dr3xdr2.dr2_source_id = </a:t>
            </a:r>
            <a:r>
              <a:rPr lang="en-US" dirty="0" err="1"/>
              <a:t>source_id</a:t>
            </a:r>
            <a:endParaRPr lang="en-US" dirty="0">
              <a:effectLst/>
            </a:endParaRPr>
          </a:p>
          <a:p>
            <a:endParaRPr lang="en-US" dirty="0">
              <a:effectLst/>
            </a:endParaRPr>
          </a:p>
          <a:p>
            <a:r>
              <a:rPr lang="en-US" dirty="0">
                <a:effectLst/>
              </a:rPr>
              <a:t>Authentication:</a:t>
            </a:r>
          </a:p>
          <a:p>
            <a:endParaRPr lang="en-US" dirty="0">
              <a:effectLst/>
            </a:endParaRPr>
          </a:p>
          <a:p>
            <a:r>
              <a:rPr lang="en-US" dirty="0">
                <a:effectLst/>
              </a:rPr>
              <a:t>curl -k -c </a:t>
            </a:r>
            <a:r>
              <a:rPr lang="en-US" dirty="0" err="1">
                <a:effectLst/>
              </a:rPr>
              <a:t>cookies.txt</a:t>
            </a:r>
            <a:r>
              <a:rPr lang="en-US" dirty="0">
                <a:effectLst/>
              </a:rPr>
              <a:t> -X POST -d username=USER -d password=PASSWORD -L "https://</a:t>
            </a:r>
            <a:r>
              <a:rPr lang="en-US" dirty="0" err="1">
                <a:effectLst/>
              </a:rPr>
              <a:t>eas.esac.esa.int</a:t>
            </a:r>
            <a:r>
              <a:rPr lang="en-US" dirty="0">
                <a:effectLst/>
              </a:rPr>
              <a:t>/tap-server/login"</a:t>
            </a:r>
          </a:p>
          <a:p>
            <a:r>
              <a:rPr lang="en-US" dirty="0">
                <a:effectLst/>
              </a:rPr>
              <a:t>curl -k -b </a:t>
            </a:r>
            <a:r>
              <a:rPr lang="en-US" dirty="0" err="1">
                <a:effectLst/>
              </a:rPr>
              <a:t>cookies.txt</a:t>
            </a:r>
            <a:r>
              <a:rPr lang="en-US" dirty="0">
                <a:effectLst/>
              </a:rPr>
              <a:t> -X POST -d -L "https://</a:t>
            </a:r>
            <a:r>
              <a:rPr lang="en-US" dirty="0" err="1">
                <a:effectLst/>
              </a:rPr>
              <a:t>eas.esac.esa.int</a:t>
            </a:r>
            <a:r>
              <a:rPr lang="en-US" dirty="0">
                <a:effectLst/>
              </a:rPr>
              <a:t>/tap-server/logout"</a:t>
            </a:r>
          </a:p>
          <a:p>
            <a:endParaRPr lang="en-US" dirty="0"/>
          </a:p>
          <a:p>
            <a:endParaRPr lang="en-US" dirty="0"/>
          </a:p>
          <a:p>
            <a:r>
              <a:rPr lang="en-US" dirty="0"/>
              <a:t>Target resolver will return a </a:t>
            </a:r>
            <a:r>
              <a:rPr lang="en-US" dirty="0" err="1"/>
              <a:t>VOTable</a:t>
            </a:r>
            <a:r>
              <a:rPr lang="en-US" dirty="0"/>
              <a:t> with the resolved </a:t>
            </a:r>
            <a:r>
              <a:rPr lang="en-US" dirty="0" err="1"/>
              <a:t>ra</a:t>
            </a:r>
            <a:r>
              <a:rPr lang="en-US" dirty="0"/>
              <a:t>/dec values for the list of elements in the file</a:t>
            </a:r>
          </a:p>
        </p:txBody>
      </p:sp>
      <p:sp>
        <p:nvSpPr>
          <p:cNvPr id="4" name="Slide Number Placeholder 3">
            <a:extLst>
              <a:ext uri="{FF2B5EF4-FFF2-40B4-BE49-F238E27FC236}">
                <a16:creationId xmlns:a16="http://schemas.microsoft.com/office/drawing/2014/main" id="{629F1147-9F51-FAA1-F390-DB7A456B1167}"/>
              </a:ext>
            </a:extLst>
          </p:cNvPr>
          <p:cNvSpPr>
            <a:spLocks noGrp="1"/>
          </p:cNvSpPr>
          <p:nvPr>
            <p:ph type="sldNum" sz="quarter" idx="5"/>
          </p:nvPr>
        </p:nvSpPr>
        <p:spPr/>
        <p:txBody>
          <a:bodyPr/>
          <a:lstStyle/>
          <a:p>
            <a:pPr>
              <a:defRPr/>
            </a:pPr>
            <a:fld id="{D8DF57D7-2670-4E78-96DD-D9B22805124F}" type="slidenum">
              <a:rPr lang="en-US" smtClean="0"/>
              <a:pPr>
                <a:defRPr/>
              </a:pPr>
              <a:t>6</a:t>
            </a:fld>
            <a:endParaRPr lang="en-US" dirty="0"/>
          </a:p>
        </p:txBody>
      </p:sp>
    </p:spTree>
    <p:extLst>
      <p:ext uri="{BB962C8B-B14F-4D97-AF65-F5344CB8AC3E}">
        <p14:creationId xmlns:p14="http://schemas.microsoft.com/office/powerpoint/2010/main" val="172350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C5D5-20FA-4708-CCF4-1AD8DBD95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30497-F8D3-BC13-73DE-9213E7C7F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89447-4CC4-F579-C20F-AFFE40C7D99E}"/>
              </a:ext>
            </a:extLst>
          </p:cNvPr>
          <p:cNvSpPr>
            <a:spLocks noGrp="1"/>
          </p:cNvSpPr>
          <p:nvPr>
            <p:ph type="body" idx="1"/>
          </p:nvPr>
        </p:nvSpPr>
        <p:spPr/>
        <p:txBody>
          <a:bodyPr/>
          <a:lstStyle/>
          <a:p>
            <a:r>
              <a:rPr lang="en-US" dirty="0">
                <a:effectLst/>
              </a:rPr>
              <a:t>https://</a:t>
            </a:r>
            <a:r>
              <a:rPr lang="en-US" dirty="0" err="1">
                <a:effectLst/>
              </a:rPr>
              <a:t>www.cosmos.esa.int</a:t>
            </a:r>
            <a:r>
              <a:rPr lang="en-US" dirty="0">
                <a:effectLst/>
              </a:rPr>
              <a:t>/web/</a:t>
            </a:r>
            <a:r>
              <a:rPr lang="en-US" dirty="0" err="1">
                <a:effectLst/>
              </a:rPr>
              <a:t>gaia</a:t>
            </a:r>
            <a:r>
              <a:rPr lang="en-US" dirty="0">
                <a:effectLst/>
              </a:rPr>
              <a:t>-users/archive/</a:t>
            </a:r>
            <a:r>
              <a:rPr lang="en-US" dirty="0" err="1">
                <a:effectLst/>
              </a:rPr>
              <a:t>extract-data#AdvancedADQLfeatures</a:t>
            </a:r>
            <a:endParaRPr lang="en-US" dirty="0">
              <a:effectLst/>
            </a:endParaRPr>
          </a:p>
          <a:p>
            <a:endParaRPr lang="en-US" dirty="0">
              <a:effectLst/>
            </a:endParaRPr>
          </a:p>
          <a:p>
            <a:pPr algn="just"/>
            <a:r>
              <a:rPr lang="en-US" b="0" i="0" u="none" strike="noStrike" cap="all" dirty="0">
                <a:solidFill>
                  <a:srgbClr val="337AB7"/>
                </a:solidFill>
                <a:effectLst/>
                <a:latin typeface="NotesEsaBold"/>
              </a:rPr>
              <a:t>ADVANCED ARCHIVE FEATURES</a:t>
            </a:r>
            <a:endParaRPr lang="en-US" b="0" i="0" u="none" strike="noStrike" cap="all" dirty="0">
              <a:solidFill>
                <a:srgbClr val="3277A6"/>
              </a:solidFill>
              <a:effectLst/>
              <a:latin typeface="NotesEsaBold"/>
            </a:endParaRPr>
          </a:p>
          <a:p>
            <a:pPr algn="l"/>
            <a:r>
              <a:rPr lang="en-US" b="0" i="1" u="none" strike="noStrike" dirty="0">
                <a:solidFill>
                  <a:srgbClr val="333333"/>
                </a:solidFill>
                <a:effectLst/>
                <a:latin typeface="Verdana" panose="020B0604030504040204" pitchFamily="34" charset="0"/>
              </a:rPr>
              <a:t>Authors: Héctor </a:t>
            </a:r>
            <a:r>
              <a:rPr lang="en-US" b="0" i="1" u="none" strike="noStrike" dirty="0" err="1">
                <a:solidFill>
                  <a:srgbClr val="333333"/>
                </a:solidFill>
                <a:effectLst/>
                <a:latin typeface="Verdana" panose="020B0604030504040204" pitchFamily="34" charset="0"/>
              </a:rPr>
              <a:t>Cánovas</a:t>
            </a:r>
            <a:r>
              <a:rPr lang="en-US" b="0" i="1" u="none" strike="noStrike" dirty="0">
                <a:solidFill>
                  <a:srgbClr val="333333"/>
                </a:solidFill>
                <a:effectLst/>
                <a:latin typeface="Verdana" panose="020B0604030504040204" pitchFamily="34" charset="0"/>
              </a:rPr>
              <a:t>, Jos de </a:t>
            </a:r>
            <a:r>
              <a:rPr lang="en-US" b="0" i="1" u="none" strike="noStrike" dirty="0" err="1">
                <a:solidFill>
                  <a:srgbClr val="333333"/>
                </a:solidFill>
                <a:effectLst/>
                <a:latin typeface="Verdana" panose="020B0604030504040204" pitchFamily="34" charset="0"/>
              </a:rPr>
              <a:t>Bruijne</a:t>
            </a:r>
            <a:r>
              <a:rPr lang="en-US" b="0" i="1" u="none" strike="noStrike" dirty="0">
                <a:solidFill>
                  <a:srgbClr val="333333"/>
                </a:solidFill>
                <a:effectLst/>
                <a:latin typeface="Verdana" panose="020B0604030504040204" pitchFamily="34" charset="0"/>
              </a:rPr>
              <a:t>, and </a:t>
            </a:r>
            <a:r>
              <a:rPr lang="en-US" b="0" i="1" u="none" strike="noStrike" dirty="0" err="1">
                <a:solidFill>
                  <a:srgbClr val="333333"/>
                </a:solidFill>
                <a:effectLst/>
                <a:latin typeface="Verdana" panose="020B0604030504040204" pitchFamily="34" charset="0"/>
              </a:rPr>
              <a:t>Alcione</a:t>
            </a:r>
            <a:r>
              <a:rPr lang="en-US" b="0" i="1" u="none" strike="noStrike" dirty="0">
                <a:solidFill>
                  <a:srgbClr val="333333"/>
                </a:solidFill>
                <a:effectLst/>
                <a:latin typeface="Verdana" panose="020B0604030504040204" pitchFamily="34" charset="0"/>
              </a:rPr>
              <a:t> Mora</a:t>
            </a:r>
            <a:endParaRPr lang="en-US" b="0" i="0" u="none" strike="noStrike" dirty="0">
              <a:solidFill>
                <a:srgbClr val="333333"/>
              </a:solidFill>
              <a:effectLst/>
              <a:latin typeface="Verdana" panose="020B0604030504040204" pitchFamily="34" charset="0"/>
            </a:endParaRPr>
          </a:p>
          <a:p>
            <a:pPr algn="just"/>
            <a:r>
              <a:rPr lang="en-US" b="0" i="0" u="none" strike="noStrike" dirty="0">
                <a:solidFill>
                  <a:srgbClr val="333333"/>
                </a:solidFill>
                <a:effectLst/>
                <a:latin typeface="Verdana" panose="020B0604030504040204" pitchFamily="34" charset="0"/>
              </a:rPr>
              <a:t> </a:t>
            </a:r>
          </a:p>
          <a:p>
            <a:pPr algn="just"/>
            <a:r>
              <a:rPr lang="en-US" b="0" i="0" u="none" strike="noStrike" dirty="0">
                <a:solidFill>
                  <a:srgbClr val="333333"/>
                </a:solidFill>
                <a:effectLst/>
                <a:latin typeface="Verdana" panose="020B0604030504040204" pitchFamily="34" charset="0"/>
              </a:rPr>
              <a:t>The Gaia ESA Archive is based on the Virtual Observatory Table Access Protocol (</a:t>
            </a:r>
            <a:r>
              <a:rPr lang="en-US" b="0" i="0" u="none" strike="noStrike" dirty="0">
                <a:solidFill>
                  <a:srgbClr val="337AB7"/>
                </a:solidFill>
                <a:effectLst/>
                <a:latin typeface="Verdana" panose="020B0604030504040204" pitchFamily="34" charset="0"/>
                <a:hlinkClick r:id="rId3"/>
              </a:rPr>
              <a:t>TAP</a:t>
            </a:r>
            <a:r>
              <a:rPr lang="en-US" b="0" i="0" u="none" strike="noStrike" dirty="0">
                <a:solidFill>
                  <a:srgbClr val="333333"/>
                </a:solidFill>
                <a:effectLst/>
                <a:latin typeface="Verdana" panose="020B0604030504040204" pitchFamily="34" charset="0"/>
              </a:rPr>
              <a:t>), which allows to retrieve data from astronomical databases using </a:t>
            </a:r>
            <a:r>
              <a:rPr lang="en-US" b="0" i="0" u="none" strike="noStrike" dirty="0">
                <a:solidFill>
                  <a:srgbClr val="337AB7"/>
                </a:solidFill>
                <a:effectLst/>
                <a:latin typeface="Verdana" panose="020B0604030504040204" pitchFamily="34" charset="0"/>
                <a:hlinkClick r:id="rId4"/>
              </a:rPr>
              <a:t>ADQL</a:t>
            </a:r>
            <a:r>
              <a:rPr lang="en-US" b="0" i="0" u="none" strike="noStrike" dirty="0">
                <a:solidFill>
                  <a:srgbClr val="333333"/>
                </a:solidFill>
                <a:effectLst/>
                <a:latin typeface="Verdana" panose="020B0604030504040204" pitchFamily="34" charset="0"/>
              </a:rPr>
              <a:t> queries. The Archive offers a number of powerful functionalities for advanced users, as presented in this tutorial.</a:t>
            </a:r>
            <a:br>
              <a:rPr lang="en-US" b="0" i="0" u="none" strike="noStrike" dirty="0">
                <a:solidFill>
                  <a:srgbClr val="333333"/>
                </a:solidFill>
                <a:effectLst/>
                <a:latin typeface="Verdana" panose="020B0604030504040204" pitchFamily="34" charset="0"/>
              </a:rPr>
            </a:br>
            <a:r>
              <a:rPr lang="en-US" b="0" i="0" u="none" strike="noStrike" dirty="0">
                <a:solidFill>
                  <a:srgbClr val="333333"/>
                </a:solidFill>
                <a:effectLst/>
                <a:latin typeface="Verdana" panose="020B0604030504040204" pitchFamily="34" charset="0"/>
              </a:rPr>
              <a:t>Tutorial content:</a:t>
            </a: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5"/>
              </a:rPr>
              <a:t>JOB UPLOAD</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6"/>
              </a:rPr>
              <a:t>Download data from an external TAP server</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7"/>
              </a:rPr>
              <a:t>TAP_UPLOAD: Run queries in an external TAP server</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8"/>
              </a:rPr>
              <a:t>Common table expressions: WITH</a:t>
            </a:r>
            <a:endParaRPr lang="en-US" b="0" i="0" u="none" strike="noStrike" dirty="0">
              <a:solidFill>
                <a:srgbClr val="333333"/>
              </a:solidFill>
              <a:effectLst/>
              <a:latin typeface="Verdana" panose="020B0604030504040204" pitchFamily="34" charset="0"/>
            </a:endParaRPr>
          </a:p>
          <a:p>
            <a:pPr algn="l">
              <a:spcAft>
                <a:spcPts val="750"/>
              </a:spcAft>
              <a:buFont typeface="+mj-lt"/>
              <a:buAutoNum type="arabicPeriod"/>
            </a:pPr>
            <a:r>
              <a:rPr lang="en-US" b="0" i="0" u="none" strike="noStrike" dirty="0">
                <a:solidFill>
                  <a:srgbClr val="337AB7"/>
                </a:solidFill>
                <a:effectLst/>
                <a:latin typeface="Verdana" panose="020B0604030504040204" pitchFamily="34" charset="0"/>
                <a:hlinkClick r:id="rId9"/>
              </a:rPr>
              <a:t>Set operators (UNION, EXCEPT, INTERSECT)</a:t>
            </a:r>
            <a:endParaRPr lang="en-US" b="0" i="0" u="none" strike="noStrike" dirty="0">
              <a:solidFill>
                <a:srgbClr val="333333"/>
              </a:solidFill>
              <a:effectLst/>
              <a:latin typeface="Verdana" panose="020B0604030504040204" pitchFamily="34" charset="0"/>
            </a:endParaRPr>
          </a:p>
          <a:p>
            <a:pPr algn="l"/>
            <a:r>
              <a:rPr lang="en-US" b="0" i="0" u="none" strike="noStrike" dirty="0">
                <a:solidFill>
                  <a:srgbClr val="333333"/>
                </a:solidFill>
                <a:effectLst/>
                <a:latin typeface="Verdana" panose="020B0604030504040204" pitchFamily="34" charset="0"/>
              </a:rPr>
              <a:t> </a:t>
            </a:r>
          </a:p>
          <a:p>
            <a:pPr algn="l"/>
            <a:r>
              <a:rPr lang="en-US" b="0" i="0" u="none" strike="noStrike" cap="all" dirty="0">
                <a:solidFill>
                  <a:srgbClr val="337AB7"/>
                </a:solidFill>
                <a:effectLst/>
                <a:latin typeface="NotesEsaBold"/>
              </a:rPr>
              <a:t>1. JOB_UPLOAD</a:t>
            </a:r>
            <a:endParaRPr lang="en-US" b="0" i="0" u="none" strike="noStrike" cap="all" dirty="0">
              <a:solidFill>
                <a:srgbClr val="3277A6"/>
              </a:solidFill>
              <a:effectLst/>
              <a:latin typeface="NotesEsaBold"/>
            </a:endParaRPr>
          </a:p>
          <a:p>
            <a:pPr algn="just"/>
            <a:r>
              <a:rPr lang="en-US" b="0" i="0" u="none" strike="noStrike" dirty="0">
                <a:solidFill>
                  <a:srgbClr val="333333"/>
                </a:solidFill>
                <a:effectLst/>
                <a:latin typeface="Verdana" panose="020B0604030504040204" pitchFamily="34" charset="0"/>
              </a:rPr>
              <a:t>This mechanism allows to run a query against a job that already exists in the Archive, using the unique alpha-numeric code assigned to each job (the job ID, as explained in Sect. 2 of this </a:t>
            </a:r>
            <a:r>
              <a:rPr lang="en-US" b="0" i="0" u="none" strike="noStrike" dirty="0">
                <a:solidFill>
                  <a:srgbClr val="337AB7"/>
                </a:solidFill>
                <a:effectLst/>
                <a:latin typeface="Verdana" panose="020B0604030504040204" pitchFamily="34" charset="0"/>
                <a:hlinkClick r:id="rId10"/>
              </a:rPr>
              <a:t>tutorial</a:t>
            </a:r>
            <a:r>
              <a:rPr lang="en-US" b="0" i="0" u="none" strike="noStrike" dirty="0">
                <a:solidFill>
                  <a:srgbClr val="333333"/>
                </a:solidFill>
                <a:effectLst/>
                <a:latin typeface="Verdana" panose="020B0604030504040204" pitchFamily="34" charset="0"/>
              </a:rPr>
              <a:t>). For example, let us assume that we have retrieved a sample of Gaia DR2 sources encompassed by a 1 degree radius circle </a:t>
            </a:r>
            <a:r>
              <a:rPr lang="en-US" b="0" i="0" u="none" strike="noStrike" dirty="0" err="1">
                <a:solidFill>
                  <a:srgbClr val="333333"/>
                </a:solidFill>
                <a:effectLst/>
                <a:latin typeface="Verdana" panose="020B0604030504040204" pitchFamily="34" charset="0"/>
              </a:rPr>
              <a:t>centred</a:t>
            </a:r>
            <a:r>
              <a:rPr lang="en-US" b="0" i="0" u="none" strike="noStrike" dirty="0">
                <a:solidFill>
                  <a:srgbClr val="333333"/>
                </a:solidFill>
                <a:effectLst/>
                <a:latin typeface="Verdana" panose="020B0604030504040204" pitchFamily="34" charset="0"/>
              </a:rPr>
              <a:t> in </a:t>
            </a:r>
            <a:r>
              <a:rPr lang="en-US" b="0" i="0" u="none" strike="noStrike" dirty="0">
                <a:solidFill>
                  <a:srgbClr val="337AB7"/>
                </a:solidFill>
                <a:effectLst/>
                <a:latin typeface="Verdana" panose="020B0604030504040204" pitchFamily="34" charset="0"/>
                <a:hlinkClick r:id="rId11"/>
              </a:rPr>
              <a:t>HL Tauri</a:t>
            </a:r>
            <a:r>
              <a:rPr lang="en-US" b="0" i="0" u="none" strike="noStrike" dirty="0">
                <a:solidFill>
                  <a:srgbClr val="333333"/>
                </a:solidFill>
                <a:effectLst/>
                <a:latin typeface="Verdana" panose="020B0604030504040204" pitchFamily="34" charset="0"/>
              </a:rPr>
              <a:t>, located in the Taurus star forming region, as follows:</a:t>
            </a:r>
          </a:p>
          <a:p>
            <a:pPr algn="just"/>
            <a:r>
              <a:rPr lang="en-US" dirty="0">
                <a:solidFill>
                  <a:srgbClr val="9B59B6"/>
                </a:solidFill>
                <a:effectLst/>
              </a:rPr>
              <a:t>SELECT</a:t>
            </a:r>
            <a:r>
              <a:rPr lang="en-US" dirty="0"/>
              <a:t> </a:t>
            </a:r>
            <a:r>
              <a:rPr lang="en-US" dirty="0" err="1"/>
              <a:t>source_id</a:t>
            </a:r>
            <a:r>
              <a:rPr lang="en-US" dirty="0"/>
              <a:t>, </a:t>
            </a:r>
            <a:r>
              <a:rPr lang="en-US" dirty="0" err="1"/>
              <a:t>ra</a:t>
            </a:r>
            <a:r>
              <a:rPr lang="en-US" dirty="0"/>
              <a:t>, dec, </a:t>
            </a:r>
            <a:r>
              <a:rPr lang="en-US" dirty="0" err="1"/>
              <a:t>pmra</a:t>
            </a:r>
            <a:r>
              <a:rPr lang="en-US" dirty="0"/>
              <a:t>, </a:t>
            </a:r>
            <a:r>
              <a:rPr lang="en-US" dirty="0" err="1"/>
              <a:t>pmdec</a:t>
            </a:r>
            <a:r>
              <a:rPr lang="en-US" dirty="0"/>
              <a:t>, parallax, </a:t>
            </a:r>
            <a:r>
              <a:rPr lang="en-US" dirty="0" err="1"/>
              <a:t>phot_g_mean_mag</a:t>
            </a:r>
            <a:r>
              <a:rPr lang="en-US" dirty="0"/>
              <a:t> </a:t>
            </a:r>
            <a:r>
              <a:rPr lang="en-US" dirty="0">
                <a:solidFill>
                  <a:srgbClr val="9B59B6"/>
                </a:solidFill>
                <a:effectLst/>
              </a:rPr>
              <a:t>FROM</a:t>
            </a:r>
            <a:r>
              <a:rPr lang="en-US" dirty="0"/>
              <a:t> gaiadr2.gaia_source </a:t>
            </a:r>
            <a:r>
              <a:rPr lang="en-US" dirty="0">
                <a:solidFill>
                  <a:srgbClr val="9B59B6"/>
                </a:solidFill>
                <a:effectLst/>
              </a:rPr>
              <a:t>WHERE</a:t>
            </a:r>
            <a:r>
              <a:rPr lang="en-US" dirty="0"/>
              <a:t> </a:t>
            </a:r>
            <a:r>
              <a:rPr lang="en-US" dirty="0">
                <a:effectLst/>
              </a:rPr>
              <a:t>DISTANCE</a:t>
            </a:r>
            <a:r>
              <a:rPr lang="en-US" dirty="0"/>
              <a:t>(</a:t>
            </a:r>
            <a:r>
              <a:rPr lang="en-US" dirty="0">
                <a:solidFill>
                  <a:srgbClr val="9B59B6"/>
                </a:solidFill>
                <a:effectLst/>
              </a:rPr>
              <a:t>POINT</a:t>
            </a:r>
            <a:r>
              <a:rPr lang="en-US" dirty="0"/>
              <a:t>(67.91046, 18.23274), </a:t>
            </a:r>
            <a:r>
              <a:rPr lang="en-US" dirty="0">
                <a:solidFill>
                  <a:srgbClr val="9B59B6"/>
                </a:solidFill>
                <a:effectLst/>
              </a:rPr>
              <a:t>POINT</a:t>
            </a:r>
            <a:r>
              <a:rPr lang="en-US" dirty="0"/>
              <a:t>(</a:t>
            </a:r>
            <a:r>
              <a:rPr lang="en-US" dirty="0" err="1"/>
              <a:t>ra</a:t>
            </a:r>
            <a:r>
              <a:rPr lang="en-US" dirty="0"/>
              <a:t>, dec)) &lt;1. </a:t>
            </a:r>
            <a:r>
              <a:rPr lang="en-US" dirty="0">
                <a:solidFill>
                  <a:srgbClr val="9B59B6"/>
                </a:solidFill>
                <a:effectLst/>
              </a:rPr>
              <a:t>AND</a:t>
            </a:r>
            <a:r>
              <a:rPr lang="en-US" dirty="0"/>
              <a:t> </a:t>
            </a:r>
            <a:r>
              <a:rPr lang="en-US" dirty="0" err="1"/>
              <a:t>parallax_over_error</a:t>
            </a:r>
            <a:r>
              <a:rPr lang="en-US" dirty="0"/>
              <a:t> &gt; 10. </a:t>
            </a:r>
            <a:r>
              <a:rPr lang="en-US" b="0" i="0" u="none" strike="noStrike" dirty="0">
                <a:solidFill>
                  <a:srgbClr val="333333"/>
                </a:solidFill>
                <a:effectLst/>
                <a:latin typeface="Verdana" panose="020B0604030504040204" pitchFamily="34" charset="0"/>
              </a:rPr>
              <a:t>The job associated to this query will appear in the </a:t>
            </a:r>
            <a:r>
              <a:rPr lang="en-US" b="0" i="0" u="none" strike="noStrike" dirty="0">
                <a:solidFill>
                  <a:srgbClr val="337AB7"/>
                </a:solidFill>
                <a:effectLst/>
                <a:latin typeface="Verdana" panose="020B0604030504040204" pitchFamily="34" charset="0"/>
                <a:hlinkClick r:id="rId10"/>
              </a:rPr>
              <a:t>job list</a:t>
            </a:r>
            <a:r>
              <a:rPr lang="en-US" b="0" i="0" u="none" strike="noStrike" dirty="0">
                <a:solidFill>
                  <a:srgbClr val="333333"/>
                </a:solidFill>
                <a:effectLst/>
                <a:latin typeface="Verdana" panose="020B0604030504040204" pitchFamily="34" charset="0"/>
              </a:rPr>
              <a:t> area of the </a:t>
            </a:r>
            <a:r>
              <a:rPr lang="en-US" b="0" i="0" u="none" strike="noStrike" dirty="0">
                <a:solidFill>
                  <a:srgbClr val="337AB7"/>
                </a:solidFill>
                <a:effectLst/>
                <a:latin typeface="Verdana" panose="020B0604030504040204" pitchFamily="34" charset="0"/>
                <a:hlinkClick r:id="rId12"/>
              </a:rPr>
              <a:t>Advanced (ADQL)</a:t>
            </a:r>
            <a:r>
              <a:rPr lang="en-US" b="0" i="0" u="none" strike="noStrike" dirty="0">
                <a:solidFill>
                  <a:srgbClr val="333333"/>
                </a:solidFill>
                <a:effectLst/>
                <a:latin typeface="Verdana" panose="020B0604030504040204" pitchFamily="34" charset="0"/>
              </a:rPr>
              <a:t> tab of the Archive. In our case, it is job ID "1696340111393O". Having this information at hand, it is easy to identify the Gaia EDR3 sources matched to the output of the previous query using the pre-computed Gaia EDR3 - Gaia DR2 cross-match table ("gaiaedr3.dr2_neighbourhood" - see </a:t>
            </a:r>
            <a:r>
              <a:rPr lang="en-US" b="0" i="0" u="none" strike="noStrike" dirty="0">
                <a:solidFill>
                  <a:srgbClr val="337AB7"/>
                </a:solidFill>
                <a:effectLst/>
                <a:latin typeface="Verdana" panose="020B0604030504040204" pitchFamily="34" charset="0"/>
                <a:hlinkClick r:id="rId13"/>
              </a:rPr>
              <a:t>Chapter 10</a:t>
            </a:r>
            <a:r>
              <a:rPr lang="en-US" b="0" i="0" u="none" strike="noStrike" dirty="0">
                <a:solidFill>
                  <a:srgbClr val="333333"/>
                </a:solidFill>
                <a:effectLst/>
                <a:latin typeface="Verdana" panose="020B0604030504040204" pitchFamily="34" charset="0"/>
              </a:rPr>
              <a:t> of the Gaia EDR3 online documentation) as follows:</a:t>
            </a:r>
          </a:p>
          <a:p>
            <a:r>
              <a:rPr lang="en-US" dirty="0">
                <a:solidFill>
                  <a:srgbClr val="9B59B6"/>
                </a:solidFill>
                <a:effectLst/>
              </a:rPr>
              <a:t>SELECT</a:t>
            </a:r>
            <a:r>
              <a:rPr lang="en-US" dirty="0"/>
              <a:t> intermediate.*, dr3Xdr2.* </a:t>
            </a:r>
            <a:r>
              <a:rPr lang="en-US" dirty="0">
                <a:solidFill>
                  <a:srgbClr val="9B59B6"/>
                </a:solidFill>
                <a:effectLst/>
              </a:rPr>
              <a:t>FROM</a:t>
            </a:r>
            <a:r>
              <a:rPr lang="en-US" dirty="0"/>
              <a:t> job_upload.</a:t>
            </a:r>
            <a:r>
              <a:rPr lang="en-US" dirty="0">
                <a:solidFill>
                  <a:srgbClr val="2980B9"/>
                </a:solidFill>
                <a:effectLst/>
              </a:rPr>
              <a:t>"job1696340111393O"</a:t>
            </a:r>
            <a:r>
              <a:rPr lang="en-US" dirty="0"/>
              <a:t> </a:t>
            </a:r>
            <a:r>
              <a:rPr lang="en-US" dirty="0">
                <a:solidFill>
                  <a:srgbClr val="9B59B6"/>
                </a:solidFill>
                <a:effectLst/>
              </a:rPr>
              <a:t>AS</a:t>
            </a:r>
            <a:r>
              <a:rPr lang="en-US" dirty="0"/>
              <a:t> intermediate </a:t>
            </a:r>
            <a:r>
              <a:rPr lang="en-US" dirty="0">
                <a:solidFill>
                  <a:srgbClr val="9B59B6"/>
                </a:solidFill>
                <a:effectLst/>
              </a:rPr>
              <a:t>JOIN</a:t>
            </a:r>
            <a:r>
              <a:rPr lang="en-US" dirty="0"/>
              <a:t> gaiaedr3.dr2_neighbourhood </a:t>
            </a:r>
            <a:r>
              <a:rPr lang="en-US" dirty="0">
                <a:solidFill>
                  <a:srgbClr val="9B59B6"/>
                </a:solidFill>
                <a:effectLst/>
              </a:rPr>
              <a:t>AS</a:t>
            </a:r>
            <a:r>
              <a:rPr lang="en-US" dirty="0"/>
              <a:t> dr3Xdr2 </a:t>
            </a:r>
            <a:r>
              <a:rPr lang="en-US" dirty="0">
                <a:solidFill>
                  <a:srgbClr val="9B59B6"/>
                </a:solidFill>
                <a:effectLst/>
              </a:rPr>
              <a:t>ON</a:t>
            </a:r>
            <a:r>
              <a:rPr lang="en-US" dirty="0"/>
              <a:t> dr3xdr2.dr2_source_id = </a:t>
            </a:r>
            <a:r>
              <a:rPr lang="en-US" dirty="0" err="1"/>
              <a:t>source_id</a:t>
            </a:r>
            <a:endParaRPr lang="en-US" dirty="0">
              <a:effectLst/>
            </a:endParaRPr>
          </a:p>
          <a:p>
            <a:endParaRPr lang="en-US" dirty="0">
              <a:effectLst/>
            </a:endParaRPr>
          </a:p>
          <a:p>
            <a:r>
              <a:rPr lang="en-US" dirty="0">
                <a:effectLst/>
              </a:rPr>
              <a:t>Authentication:</a:t>
            </a:r>
          </a:p>
          <a:p>
            <a:endParaRPr lang="en-US" dirty="0">
              <a:effectLst/>
            </a:endParaRPr>
          </a:p>
          <a:p>
            <a:r>
              <a:rPr lang="en-US" dirty="0">
                <a:effectLst/>
              </a:rPr>
              <a:t>curl -k -c </a:t>
            </a:r>
            <a:r>
              <a:rPr lang="en-US" dirty="0" err="1">
                <a:effectLst/>
              </a:rPr>
              <a:t>cookies.txt</a:t>
            </a:r>
            <a:r>
              <a:rPr lang="en-US" dirty="0">
                <a:effectLst/>
              </a:rPr>
              <a:t> -X POST -d username=USER -d password=PASSWORD -L "https://</a:t>
            </a:r>
            <a:r>
              <a:rPr lang="en-US" dirty="0" err="1">
                <a:effectLst/>
              </a:rPr>
              <a:t>eas.esac.esa.int</a:t>
            </a:r>
            <a:r>
              <a:rPr lang="en-US" dirty="0">
                <a:effectLst/>
              </a:rPr>
              <a:t>/tap-server/login"</a:t>
            </a:r>
          </a:p>
          <a:p>
            <a:r>
              <a:rPr lang="en-US" dirty="0">
                <a:effectLst/>
              </a:rPr>
              <a:t>curl -k -b </a:t>
            </a:r>
            <a:r>
              <a:rPr lang="en-US" dirty="0" err="1">
                <a:effectLst/>
              </a:rPr>
              <a:t>cookies.txt</a:t>
            </a:r>
            <a:r>
              <a:rPr lang="en-US" dirty="0">
                <a:effectLst/>
              </a:rPr>
              <a:t> -X POST -d -L "https://</a:t>
            </a:r>
            <a:r>
              <a:rPr lang="en-US" dirty="0" err="1">
                <a:effectLst/>
              </a:rPr>
              <a:t>eas.esac.esa.int</a:t>
            </a:r>
            <a:r>
              <a:rPr lang="en-US" dirty="0">
                <a:effectLst/>
              </a:rPr>
              <a:t>/tap-server/logout"</a:t>
            </a:r>
          </a:p>
          <a:p>
            <a:endParaRPr lang="en-US" dirty="0"/>
          </a:p>
          <a:p>
            <a:endParaRPr lang="en-US" dirty="0"/>
          </a:p>
          <a:p>
            <a:r>
              <a:rPr lang="en-US" dirty="0"/>
              <a:t>Target resolver will return a </a:t>
            </a:r>
            <a:r>
              <a:rPr lang="en-US" dirty="0" err="1"/>
              <a:t>VOTable</a:t>
            </a:r>
            <a:r>
              <a:rPr lang="en-US" dirty="0"/>
              <a:t> with the resolved </a:t>
            </a:r>
            <a:r>
              <a:rPr lang="en-US" dirty="0" err="1"/>
              <a:t>ra</a:t>
            </a:r>
            <a:r>
              <a:rPr lang="en-US" dirty="0"/>
              <a:t>/dec values for the list of elements in the file</a:t>
            </a:r>
          </a:p>
        </p:txBody>
      </p:sp>
      <p:sp>
        <p:nvSpPr>
          <p:cNvPr id="4" name="Slide Number Placeholder 3">
            <a:extLst>
              <a:ext uri="{FF2B5EF4-FFF2-40B4-BE49-F238E27FC236}">
                <a16:creationId xmlns:a16="http://schemas.microsoft.com/office/drawing/2014/main" id="{24FF55E4-682A-4068-F438-997124781247}"/>
              </a:ext>
            </a:extLst>
          </p:cNvPr>
          <p:cNvSpPr>
            <a:spLocks noGrp="1"/>
          </p:cNvSpPr>
          <p:nvPr>
            <p:ph type="sldNum" sz="quarter" idx="5"/>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399077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"Persistent" upload feature is accessible only to registered users and allows them to upload data via files or URLs. The data is stored in a user-specific schema and can optionally be shared or reused. Essential prerequisites for these services include user authentication and quota management, with potential enhancements for data-sharing mechanisms and notifications.</a:t>
            </a:r>
          </a:p>
        </p:txBody>
      </p:sp>
      <p:sp>
        <p:nvSpPr>
          <p:cNvPr id="4" name="Slide Number Placeholder 3"/>
          <p:cNvSpPr>
            <a:spLocks noGrp="1"/>
          </p:cNvSpPr>
          <p:nvPr>
            <p:ph type="sldNum" sz="quarter" idx="5"/>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13303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56C51-C66B-24E8-ABF4-5CBF624FA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2B32E-D12E-1439-A13F-699152297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C9762-C0F2-5A4C-F658-F26CBD149808}"/>
              </a:ext>
            </a:extLst>
          </p:cNvPr>
          <p:cNvSpPr>
            <a:spLocks noGrp="1"/>
          </p:cNvSpPr>
          <p:nvPr>
            <p:ph type="body" idx="1"/>
          </p:nvPr>
        </p:nvSpPr>
        <p:spPr/>
        <p:txBody>
          <a:bodyPr/>
          <a:lstStyle/>
          <a:p>
            <a:r>
              <a:rPr lang="en-US"/>
              <a:t>The "Persistent" upload feature is accessible only to registered users and allows them to upload data via files or URLs. The data is stored in a user-specific schema and can optionally be shared or reused. Essential prerequisites for these services include user authentication and quota management, with potential enhancements for data-sharing mechanisms and notifications.</a:t>
            </a:r>
          </a:p>
        </p:txBody>
      </p:sp>
      <p:sp>
        <p:nvSpPr>
          <p:cNvPr id="4" name="Slide Number Placeholder 3">
            <a:extLst>
              <a:ext uri="{FF2B5EF4-FFF2-40B4-BE49-F238E27FC236}">
                <a16:creationId xmlns:a16="http://schemas.microsoft.com/office/drawing/2014/main" id="{833AEEDF-1EFB-EE1C-AA45-D79D3609D131}"/>
              </a:ext>
            </a:extLst>
          </p:cNvPr>
          <p:cNvSpPr>
            <a:spLocks noGrp="1"/>
          </p:cNvSpPr>
          <p:nvPr>
            <p:ph type="sldNum" sz="quarter" idx="5"/>
          </p:nvPr>
        </p:nvSpPr>
        <p:spPr/>
        <p:txBody>
          <a:bodyPr/>
          <a:lstStyle/>
          <a:p>
            <a:pPr>
              <a:defRPr/>
            </a:pPr>
            <a:fld id="{D8DF57D7-2670-4E78-96DD-D9B22805124F}" type="slidenum">
              <a:rPr lang="en-US" smtClean="0"/>
              <a:pPr>
                <a:defRPr/>
              </a:pPr>
              <a:t>9</a:t>
            </a:fld>
            <a:endParaRPr lang="en-US" dirty="0"/>
          </a:p>
        </p:txBody>
      </p:sp>
    </p:spTree>
    <p:extLst>
      <p:ext uri="{BB962C8B-B14F-4D97-AF65-F5344CB8AC3E}">
        <p14:creationId xmlns:p14="http://schemas.microsoft.com/office/powerpoint/2010/main" val="198623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1">
    <p:spTree>
      <p:nvGrpSpPr>
        <p:cNvPr id="1" name=""/>
        <p:cNvGrpSpPr/>
        <p:nvPr/>
      </p:nvGrpSpPr>
      <p:grpSpPr>
        <a:xfrm>
          <a:off x="0" y="0"/>
          <a:ext cx="0" cy="0"/>
          <a:chOff x="0" y="0"/>
          <a:chExt cx="0" cy="0"/>
        </a:xfrm>
      </p:grpSpPr>
      <p:pic>
        <p:nvPicPr>
          <p:cNvPr id="2" name="Picture 169">
            <a:extLst>
              <a:ext uri="{FF2B5EF4-FFF2-40B4-BE49-F238E27FC236}">
                <a16:creationId xmlns:a16="http://schemas.microsoft.com/office/drawing/2014/main" id="{655A41B8-2864-44C4-A9B2-9F40A95F93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25338" cy="6858000"/>
          </a:xfrm>
          <a:prstGeom prst="rect">
            <a:avLst/>
          </a:prstGeom>
        </p:spPr>
      </p:pic>
      <p:sp>
        <p:nvSpPr>
          <p:cNvPr id="40" name="Rectangle 4">
            <a:extLst>
              <a:ext uri="{FF2B5EF4-FFF2-40B4-BE49-F238E27FC236}">
                <a16:creationId xmlns:a16="http://schemas.microsoft.com/office/drawing/2014/main" id="{13708B2C-83C9-4876-96B1-1CC09F31A163}"/>
              </a:ext>
            </a:extLst>
          </p:cNvPr>
          <p:cNvSpPr/>
          <p:nvPr userDrawn="1"/>
        </p:nvSpPr>
        <p:spPr>
          <a:xfrm>
            <a:off x="0" y="0"/>
            <a:ext cx="12225338" cy="6858000"/>
          </a:xfrm>
          <a:prstGeom prst="rect">
            <a:avLst/>
          </a:prstGeom>
          <a:solidFill>
            <a:srgbClr val="0032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361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47704" y="3351588"/>
            <a:ext cx="11809731" cy="707886"/>
          </a:xfrm>
          <a:prstGeom prst="rect">
            <a:avLst/>
          </a:prstGeom>
        </p:spPr>
        <p:txBody>
          <a:bodyPr/>
          <a:lstStyle>
            <a:lvl1pPr>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Text Box 58"/>
          <p:cNvSpPr txBox="1">
            <a:spLocks noChangeArrowheads="1"/>
          </p:cNvSpPr>
          <p:nvPr userDrawn="1"/>
        </p:nvSpPr>
        <p:spPr bwMode="auto">
          <a:xfrm>
            <a:off x="213480" y="6202800"/>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ESA UNCLASSIFIED – Releasable to the Public</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36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6C34021B-66EB-9E45-8BD1-64D5855A58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9" name="Straight Connector 38">
            <a:extLst>
              <a:ext uri="{FF2B5EF4-FFF2-40B4-BE49-F238E27FC236}">
                <a16:creationId xmlns:a16="http://schemas.microsoft.com/office/drawing/2014/main" id="{D90A106D-F82D-4A4A-81C2-51E2F76FBD9F}"/>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97" name="Picture 5">
            <a:extLst>
              <a:ext uri="{FF2B5EF4-FFF2-40B4-BE49-F238E27FC236}">
                <a16:creationId xmlns:a16="http://schemas.microsoft.com/office/drawing/2014/main" id="{F2382437-E20D-44CE-9678-6FC2D2C8FA21}"/>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1" name="Picture 40">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689" y="6454954"/>
            <a:ext cx="9956800" cy="4051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500"/>
                                        <p:tgtEl>
                                          <p:spTgt spid="3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0-#ppt_w/2"/>
                                          </p:val>
                                        </p:tav>
                                        <p:tav tm="100000">
                                          <p:val>
                                            <p:strVal val="#ppt_x"/>
                                          </p:val>
                                        </p:tav>
                                      </p:tavLst>
                                    </p:anim>
                                    <p:anim calcmode="lin" valueType="num">
                                      <p:cBhvr additive="base">
                                        <p:cTn id="12" dur="1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wipe(left)">
                                      <p:cBhvr>
                                        <p:cTn id="24" dur="500"/>
                                        <p:tgtEl>
                                          <p:spTgt spid="97"/>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RK8">
    <p:spTree>
      <p:nvGrpSpPr>
        <p:cNvPr id="1" name=""/>
        <p:cNvGrpSpPr/>
        <p:nvPr/>
      </p:nvGrpSpPr>
      <p:grpSpPr>
        <a:xfrm>
          <a:off x="0" y="0"/>
          <a:ext cx="0" cy="0"/>
          <a:chOff x="0" y="0"/>
          <a:chExt cx="0" cy="0"/>
        </a:xfrm>
      </p:grpSpPr>
      <p:grpSp>
        <p:nvGrpSpPr>
          <p:cNvPr id="7" name="Group 35">
            <a:extLst>
              <a:ext uri="{FF2B5EF4-FFF2-40B4-BE49-F238E27FC236}">
                <a16:creationId xmlns:a16="http://schemas.microsoft.com/office/drawing/2014/main" id="{79B5329C-A2C5-4ECB-BC98-1EE910A59C5C}"/>
              </a:ext>
            </a:extLst>
          </p:cNvPr>
          <p:cNvGrpSpPr/>
          <p:nvPr userDrawn="1"/>
        </p:nvGrpSpPr>
        <p:grpSpPr>
          <a:xfrm>
            <a:off x="-6583" y="-3"/>
            <a:ext cx="12302859" cy="6858003"/>
            <a:chOff x="-6566" y="-2"/>
            <a:chExt cx="12269309" cy="6858002"/>
          </a:xfrm>
        </p:grpSpPr>
        <p:sp>
          <p:nvSpPr>
            <p:cNvPr id="8" name="Rectangle 36" hidden="1">
              <a:extLst>
                <a:ext uri="{FF2B5EF4-FFF2-40B4-BE49-F238E27FC236}">
                  <a16:creationId xmlns:a16="http://schemas.microsoft.com/office/drawing/2014/main" id="{C8958B36-AB2D-48BD-9A47-6687DB792AE7}"/>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9" name="Group 37" hidden="1">
              <a:extLst>
                <a:ext uri="{FF2B5EF4-FFF2-40B4-BE49-F238E27FC236}">
                  <a16:creationId xmlns:a16="http://schemas.microsoft.com/office/drawing/2014/main" id="{430FC37E-46B5-4BD2-9E97-2B76C0573440}"/>
                </a:ext>
              </a:extLst>
            </p:cNvPr>
            <p:cNvGrpSpPr/>
            <p:nvPr userDrawn="1"/>
          </p:nvGrpSpPr>
          <p:grpSpPr>
            <a:xfrm>
              <a:off x="442260" y="3456849"/>
              <a:ext cx="11820483" cy="2970388"/>
              <a:chOff x="442260" y="3600153"/>
              <a:chExt cx="11820483" cy="2970388"/>
            </a:xfrm>
          </p:grpSpPr>
          <p:cxnSp>
            <p:nvCxnSpPr>
              <p:cNvPr id="10" name="Straight Connector 38">
                <a:extLst>
                  <a:ext uri="{FF2B5EF4-FFF2-40B4-BE49-F238E27FC236}">
                    <a16:creationId xmlns:a16="http://schemas.microsoft.com/office/drawing/2014/main" id="{E63B12F6-68E5-4FD2-AE82-2C61E9FEC371}"/>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39">
                <a:extLst>
                  <a:ext uri="{FF2B5EF4-FFF2-40B4-BE49-F238E27FC236}">
                    <a16:creationId xmlns:a16="http://schemas.microsoft.com/office/drawing/2014/main" id="{3F18698A-2CC1-42F7-AFA2-0ED6A65A0467}"/>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0">
                <a:extLst>
                  <a:ext uri="{FF2B5EF4-FFF2-40B4-BE49-F238E27FC236}">
                    <a16:creationId xmlns:a16="http://schemas.microsoft.com/office/drawing/2014/main" id="{5A3E8D2A-FCB8-46D8-8E13-5DFD77E0857A}"/>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1">
                <a:extLst>
                  <a:ext uri="{FF2B5EF4-FFF2-40B4-BE49-F238E27FC236}">
                    <a16:creationId xmlns:a16="http://schemas.microsoft.com/office/drawing/2014/main" id="{2A1A5DCC-95B9-432D-9319-E61A83F71866}"/>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2">
                <a:extLst>
                  <a:ext uri="{FF2B5EF4-FFF2-40B4-BE49-F238E27FC236}">
                    <a16:creationId xmlns:a16="http://schemas.microsoft.com/office/drawing/2014/main" id="{B8820250-F9E0-4311-BF0C-802AF6875CAD}"/>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3">
                <a:extLst>
                  <a:ext uri="{FF2B5EF4-FFF2-40B4-BE49-F238E27FC236}">
                    <a16:creationId xmlns:a16="http://schemas.microsoft.com/office/drawing/2014/main" id="{388E2DD4-2471-4F2A-8590-D3A12C918E40}"/>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4">
                <a:extLst>
                  <a:ext uri="{FF2B5EF4-FFF2-40B4-BE49-F238E27FC236}">
                    <a16:creationId xmlns:a16="http://schemas.microsoft.com/office/drawing/2014/main" id="{93FCA856-D622-4D05-8EC1-5A1167A0E484}"/>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920EE15C-2FE5-464B-9141-CB9BF0147888}"/>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6">
                <a:extLst>
                  <a:ext uri="{FF2B5EF4-FFF2-40B4-BE49-F238E27FC236}">
                    <a16:creationId xmlns:a16="http://schemas.microsoft.com/office/drawing/2014/main" id="{4B6CEFD2-1B8D-4244-B930-8D2849ED397B}"/>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7">
                <a:extLst>
                  <a:ext uri="{FF2B5EF4-FFF2-40B4-BE49-F238E27FC236}">
                    <a16:creationId xmlns:a16="http://schemas.microsoft.com/office/drawing/2014/main" id="{8A33E851-D6BA-438B-B03A-38CCF7C6E26B}"/>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48">
                <a:extLst>
                  <a:ext uri="{FF2B5EF4-FFF2-40B4-BE49-F238E27FC236}">
                    <a16:creationId xmlns:a16="http://schemas.microsoft.com/office/drawing/2014/main" id="{4A28DC0D-210E-4248-9128-A55D9A06369B}"/>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49">
                <a:extLst>
                  <a:ext uri="{FF2B5EF4-FFF2-40B4-BE49-F238E27FC236}">
                    <a16:creationId xmlns:a16="http://schemas.microsoft.com/office/drawing/2014/main" id="{1464FE7F-7592-47D7-8ADE-D22FEDEBFB3D}"/>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0">
                <a:extLst>
                  <a:ext uri="{FF2B5EF4-FFF2-40B4-BE49-F238E27FC236}">
                    <a16:creationId xmlns:a16="http://schemas.microsoft.com/office/drawing/2014/main" id="{B7EA4283-4EAA-4DD8-8791-6F9976FBC69B}"/>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1">
                <a:extLst>
                  <a:ext uri="{FF2B5EF4-FFF2-40B4-BE49-F238E27FC236}">
                    <a16:creationId xmlns:a16="http://schemas.microsoft.com/office/drawing/2014/main" id="{92F79F70-7C67-441A-BE5F-68EF88D42721}"/>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2">
                <a:extLst>
                  <a:ext uri="{FF2B5EF4-FFF2-40B4-BE49-F238E27FC236}">
                    <a16:creationId xmlns:a16="http://schemas.microsoft.com/office/drawing/2014/main" id="{235AD71C-D9EE-4E4E-81B5-BBAF4D8497D8}"/>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3">
                <a:extLst>
                  <a:ext uri="{FF2B5EF4-FFF2-40B4-BE49-F238E27FC236}">
                    <a16:creationId xmlns:a16="http://schemas.microsoft.com/office/drawing/2014/main" id="{F97E8D7C-177F-4679-88B2-B2A1A0F63008}"/>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4">
                <a:extLst>
                  <a:ext uri="{FF2B5EF4-FFF2-40B4-BE49-F238E27FC236}">
                    <a16:creationId xmlns:a16="http://schemas.microsoft.com/office/drawing/2014/main" id="{CCBF4EED-8DF1-4D4C-9233-2A5AED92FAF5}"/>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5">
                <a:extLst>
                  <a:ext uri="{FF2B5EF4-FFF2-40B4-BE49-F238E27FC236}">
                    <a16:creationId xmlns:a16="http://schemas.microsoft.com/office/drawing/2014/main" id="{FE781963-B521-4090-B33E-52BA0D08DD4D}"/>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6">
                <a:extLst>
                  <a:ext uri="{FF2B5EF4-FFF2-40B4-BE49-F238E27FC236}">
                    <a16:creationId xmlns:a16="http://schemas.microsoft.com/office/drawing/2014/main" id="{97A5F321-E5FD-4460-AB50-6E7982BCF2C1}"/>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7">
                <a:extLst>
                  <a:ext uri="{FF2B5EF4-FFF2-40B4-BE49-F238E27FC236}">
                    <a16:creationId xmlns:a16="http://schemas.microsoft.com/office/drawing/2014/main" id="{77249232-6F79-4387-A6B7-F3681620C2C6}"/>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58">
                <a:extLst>
                  <a:ext uri="{FF2B5EF4-FFF2-40B4-BE49-F238E27FC236}">
                    <a16:creationId xmlns:a16="http://schemas.microsoft.com/office/drawing/2014/main" id="{0B03DDF2-C067-4050-B9E3-973ACB79D110}"/>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59">
                <a:extLst>
                  <a:ext uri="{FF2B5EF4-FFF2-40B4-BE49-F238E27FC236}">
                    <a16:creationId xmlns:a16="http://schemas.microsoft.com/office/drawing/2014/main" id="{2CCD4EA8-14AB-4EF3-AA4F-068028B23FD9}"/>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C8AD15C4-17A1-4D20-A30D-913A27934A98}"/>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61">
                <a:extLst>
                  <a:ext uri="{FF2B5EF4-FFF2-40B4-BE49-F238E27FC236}">
                    <a16:creationId xmlns:a16="http://schemas.microsoft.com/office/drawing/2014/main" id="{53B14BAE-6D30-487C-A35C-CEEAB0526FC6}"/>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4CC007AC-F8AF-47C6-A900-868B5879D788}"/>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5" name="Content Placeholder 2">
            <a:extLst>
              <a:ext uri="{FF2B5EF4-FFF2-40B4-BE49-F238E27FC236}">
                <a16:creationId xmlns:a16="http://schemas.microsoft.com/office/drawing/2014/main" id="{E6A3B02F-74FE-439F-AB2D-C6EF6331C160}"/>
              </a:ext>
            </a:extLst>
          </p:cNvPr>
          <p:cNvSpPr>
            <a:spLocks noGrp="1"/>
          </p:cNvSpPr>
          <p:nvPr>
            <p:ph sz="half" idx="10"/>
          </p:nvPr>
        </p:nvSpPr>
        <p:spPr>
          <a:xfrm>
            <a:off x="218859" y="1674000"/>
            <a:ext cx="57888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6" name="Content Placeholder 3">
            <a:extLst>
              <a:ext uri="{FF2B5EF4-FFF2-40B4-BE49-F238E27FC236}">
                <a16:creationId xmlns:a16="http://schemas.microsoft.com/office/drawing/2014/main" id="{FBA924DC-7418-41D7-8688-B91299655814}"/>
              </a:ext>
            </a:extLst>
          </p:cNvPr>
          <p:cNvSpPr>
            <a:spLocks noGrp="1"/>
          </p:cNvSpPr>
          <p:nvPr>
            <p:ph sz="half" idx="2"/>
          </p:nvPr>
        </p:nvSpPr>
        <p:spPr>
          <a:xfrm>
            <a:off x="6202800" y="1674000"/>
            <a:ext cx="5778000" cy="43164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6" name="Straight Connector 35">
            <a:extLst>
              <a:ext uri="{FF2B5EF4-FFF2-40B4-BE49-F238E27FC236}">
                <a16:creationId xmlns:a16="http://schemas.microsoft.com/office/drawing/2014/main" id="{474DA607-7660-4BC3-BE10-CE82F2344A79}"/>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_COLOUR_BG1">
    <p:bg>
      <p:bgPr>
        <a:solidFill>
          <a:srgbClr val="335E6F"/>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E21D1-D3AB-467C-827A-60A3C231CE6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4EECD27-029B-4C0A-8414-E1DCA07598E9}"/>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5" name="Straight Connector 4">
            <a:extLst>
              <a:ext uri="{FF2B5EF4-FFF2-40B4-BE49-F238E27FC236}">
                <a16:creationId xmlns:a16="http://schemas.microsoft.com/office/drawing/2014/main" id="{FD2C6DB2-558F-4C84-B5E0-4624E082FC4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96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COLOUR_BG2">
    <p:bg>
      <p:bgPr>
        <a:solidFill>
          <a:srgbClr val="8197A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4D428-23AE-4B01-BE91-F59947AAFD88}"/>
              </a:ext>
            </a:extLst>
          </p:cNvPr>
          <p:cNvSpPr>
            <a:spLocks noGrp="1"/>
          </p:cNvSpPr>
          <p:nvPr>
            <p:ph type="title" hasCustomPrompt="1"/>
          </p:nvPr>
        </p:nvSpPr>
        <p:spPr>
          <a:xfrm>
            <a:off x="216000" y="154800"/>
            <a:ext cx="10108800" cy="565200"/>
          </a:xfrm>
        </p:spPr>
        <p:txBody>
          <a:bodyPr/>
          <a:lstStyle>
            <a:lvl1pPr>
              <a:defRPr sz="3000"/>
            </a:lvl1p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9536C13B-CB48-4EFE-B92B-E0DF778BBE58}"/>
              </a:ext>
            </a:extLst>
          </p:cNvPr>
          <p:cNvSpPr>
            <a:spLocks noGrp="1"/>
          </p:cNvSpPr>
          <p:nvPr>
            <p:ph idx="1"/>
          </p:nvPr>
        </p:nvSpPr>
        <p:spPr>
          <a:xfrm>
            <a:off x="219600" y="882000"/>
            <a:ext cx="11764800" cy="5328000"/>
          </a:xfrm>
        </p:spPr>
        <p:txBody>
          <a:bodyPr/>
          <a:lstStyle>
            <a:lvl1pPr>
              <a:defRPr sz="1800">
                <a:solidFill>
                  <a:srgbClr val="335E6F"/>
                </a:solidFill>
              </a:defRPr>
            </a:lvl1pPr>
            <a:lvl2pPr>
              <a:defRPr sz="1800">
                <a:solidFill>
                  <a:srgbClr val="335E6F"/>
                </a:solidFill>
              </a:defRPr>
            </a:lvl2pPr>
            <a:lvl3pPr>
              <a:defRPr sz="1800">
                <a:solidFill>
                  <a:srgbClr val="335E6F"/>
                </a:solidFill>
              </a:defRPr>
            </a:lvl3pPr>
            <a:lvl4pPr>
              <a:defRPr sz="1800">
                <a:solidFill>
                  <a:srgbClr val="335E6F"/>
                </a:solidFill>
              </a:defRPr>
            </a:lvl4pPr>
            <a:lvl5pPr>
              <a:defRPr sz="1800">
                <a:solidFill>
                  <a:srgbClr val="335E6F"/>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5" name="Straight Connector 4">
            <a:extLst>
              <a:ext uri="{FF2B5EF4-FFF2-40B4-BE49-F238E27FC236}">
                <a16:creationId xmlns:a16="http://schemas.microsoft.com/office/drawing/2014/main" id="{E39F78FA-F6D0-43E1-8D5E-F43274ADA42E}"/>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Box 34">
            <a:extLst>
              <a:ext uri="{FF2B5EF4-FFF2-40B4-BE49-F238E27FC236}">
                <a16:creationId xmlns:a16="http://schemas.microsoft.com/office/drawing/2014/main" id="{EAF7257E-F8F1-46E7-AB31-BEECBE97600D}"/>
              </a:ext>
            </a:extLst>
          </p:cNvPr>
          <p:cNvSpPr txBox="1">
            <a:spLocks noChangeArrowheads="1"/>
          </p:cNvSpPr>
          <p:nvPr userDrawn="1"/>
        </p:nvSpPr>
        <p:spPr bwMode="auto">
          <a:xfrm>
            <a:off x="11680525" y="6202800"/>
            <a:ext cx="27507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60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COLOUR_BG3">
    <p:bg>
      <p:bgPr>
        <a:solidFill>
          <a:srgbClr val="008E7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AEE28F-8201-4291-B91D-87424F6B0F90}"/>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56958D4-DB1F-4336-9FAC-F1310EA70DC0}"/>
              </a:ext>
            </a:extLst>
          </p:cNvPr>
          <p:cNvSpPr>
            <a:spLocks noGrp="1"/>
          </p:cNvSpPr>
          <p:nvPr>
            <p:ph idx="1"/>
          </p:nvPr>
        </p:nvSpPr>
        <p:spPr>
          <a:xfrm>
            <a:off x="218860" y="882000"/>
            <a:ext cx="11764800" cy="5328000"/>
          </a:xfrm>
        </p:spPr>
        <p:txBody>
          <a:bodyPr/>
          <a:lstStyle>
            <a:lvl1pPr>
              <a:defRPr sz="1800">
                <a:solidFill>
                  <a:srgbClr val="76C8AE"/>
                </a:solidFill>
              </a:defRPr>
            </a:lvl1pPr>
            <a:lvl2pPr>
              <a:defRPr sz="1800">
                <a:solidFill>
                  <a:srgbClr val="76C8AE"/>
                </a:solidFill>
              </a:defRPr>
            </a:lvl2pPr>
            <a:lvl3pPr>
              <a:defRPr sz="1800">
                <a:solidFill>
                  <a:srgbClr val="76C8AE"/>
                </a:solidFill>
              </a:defRPr>
            </a:lvl3pPr>
            <a:lvl4pPr>
              <a:defRPr sz="1800">
                <a:solidFill>
                  <a:srgbClr val="76C8AE"/>
                </a:solidFill>
              </a:defRPr>
            </a:lvl4pPr>
            <a:lvl5pPr>
              <a:defRPr sz="1800">
                <a:solidFill>
                  <a:srgbClr val="76C8AE"/>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6" name="Straight Connector 5">
            <a:extLst>
              <a:ext uri="{FF2B5EF4-FFF2-40B4-BE49-F238E27FC236}">
                <a16:creationId xmlns:a16="http://schemas.microsoft.com/office/drawing/2014/main" id="{A4F35ECC-E470-43DD-98A9-B01624008E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COLOUR_BG4">
    <p:bg>
      <p:bgPr>
        <a:solidFill>
          <a:srgbClr val="96013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34E1-D455-4C26-B381-3FC697018EB2}"/>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4F4CBCA6-6806-4F98-BCC6-89DD1EF3B10B}"/>
              </a:ext>
            </a:extLst>
          </p:cNvPr>
          <p:cNvSpPr>
            <a:spLocks noGrp="1"/>
          </p:cNvSpPr>
          <p:nvPr>
            <p:ph idx="1"/>
          </p:nvPr>
        </p:nvSpPr>
        <p:spPr>
          <a:xfrm>
            <a:off x="218860" y="882000"/>
            <a:ext cx="11764800" cy="5328000"/>
          </a:xfrm>
        </p:spPr>
        <p:txBody>
          <a:bodyPr/>
          <a:lstStyle>
            <a:lvl1pPr>
              <a:defRPr>
                <a:solidFill>
                  <a:srgbClr val="F1666A"/>
                </a:solidFill>
              </a:defRPr>
            </a:lvl1pPr>
            <a:lvl2pPr>
              <a:defRPr>
                <a:solidFill>
                  <a:srgbClr val="F1666A"/>
                </a:solidFill>
              </a:defRPr>
            </a:lvl2pPr>
            <a:lvl3pPr>
              <a:defRPr>
                <a:solidFill>
                  <a:srgbClr val="F1666A"/>
                </a:solidFill>
              </a:defRPr>
            </a:lvl3pPr>
            <a:lvl4pPr>
              <a:defRPr>
                <a:solidFill>
                  <a:srgbClr val="F1666A"/>
                </a:solidFill>
              </a:defRPr>
            </a:lvl4pPr>
            <a:lvl5pPr>
              <a:defRPr>
                <a:solidFill>
                  <a:srgbClr val="F1666A"/>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6" name="Straight Connector 5">
            <a:extLst>
              <a:ext uri="{FF2B5EF4-FFF2-40B4-BE49-F238E27FC236}">
                <a16:creationId xmlns:a16="http://schemas.microsoft.com/office/drawing/2014/main" id="{4B574315-B7CB-4D67-938B-343DBD8D47E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55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COLOUR_BG5">
    <p:bg>
      <p:bgPr>
        <a:solidFill>
          <a:srgbClr val="F4792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46C08-64B4-42D6-AF34-8AC1C34A0CF1}"/>
              </a:ext>
            </a:extLst>
          </p:cNvPr>
          <p:cNvSpPr>
            <a:spLocks noGrp="1"/>
          </p:cNvSpPr>
          <p:nvPr>
            <p:ph type="title" hasCustomPrompt="1"/>
          </p:nvPr>
        </p:nvSpPr>
        <p:spPr>
          <a:xfrm>
            <a:off x="216000" y="154800"/>
            <a:ext cx="10108800" cy="565200"/>
          </a:xfrm>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6E29B6CC-D6D4-4607-B2F0-95D88CF48646}"/>
              </a:ext>
            </a:extLst>
          </p:cNvPr>
          <p:cNvSpPr>
            <a:spLocks noGrp="1"/>
          </p:cNvSpPr>
          <p:nvPr>
            <p:ph idx="1" hasCustomPrompt="1"/>
          </p:nvPr>
        </p:nvSpPr>
        <p:spPr>
          <a:xfrm>
            <a:off x="218860" y="882000"/>
            <a:ext cx="11764800" cy="5328000"/>
          </a:xfrm>
        </p:spPr>
        <p:txBody>
          <a:bodyPr/>
          <a:lstStyle>
            <a:lvl1pPr>
              <a:defRPr sz="1800">
                <a:solidFill>
                  <a:srgbClr val="FFCC4E"/>
                </a:solidFill>
              </a:defRPr>
            </a:lvl1pPr>
            <a:lvl2pPr>
              <a:defRPr sz="1800">
                <a:solidFill>
                  <a:srgbClr val="FFCC4E"/>
                </a:solidFill>
              </a:defRPr>
            </a:lvl2pPr>
            <a:lvl3pPr>
              <a:defRPr sz="1800">
                <a:solidFill>
                  <a:srgbClr val="FFCC4E"/>
                </a:solidFill>
              </a:defRPr>
            </a:lvl3pPr>
            <a:lvl4pPr>
              <a:defRPr sz="1800">
                <a:solidFill>
                  <a:srgbClr val="FFCC4E"/>
                </a:solidFill>
              </a:defRPr>
            </a:lvl4pPr>
            <a:lvl5pPr>
              <a:defRPr sz="1800">
                <a:solidFill>
                  <a:srgbClr val="FFCC4E"/>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err="1"/>
              <a:t>fth</a:t>
            </a:r>
            <a:r>
              <a:rPr lang="en-GB" noProof="0" dirty="0"/>
              <a:t> level</a:t>
            </a:r>
          </a:p>
        </p:txBody>
      </p:sp>
      <p:cxnSp>
        <p:nvCxnSpPr>
          <p:cNvPr id="5" name="Straight Connector 4">
            <a:extLst>
              <a:ext uri="{FF2B5EF4-FFF2-40B4-BE49-F238E27FC236}">
                <a16:creationId xmlns:a16="http://schemas.microsoft.com/office/drawing/2014/main" id="{8629367B-34A8-4563-A1F3-2FC66FD3EB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69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LOUR_BG6">
    <p:bg>
      <p:bgPr>
        <a:solidFill>
          <a:srgbClr val="00619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B35B1-EFE6-4875-B916-1BC8765B59D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08032693-5FF5-4EE9-BE3E-903A4B28FE4D}"/>
              </a:ext>
            </a:extLst>
          </p:cNvPr>
          <p:cNvSpPr>
            <a:spLocks noGrp="1"/>
          </p:cNvSpPr>
          <p:nvPr>
            <p:ph idx="1"/>
          </p:nvPr>
        </p:nvSpPr>
        <p:spPr>
          <a:xfrm>
            <a:off x="218860" y="882000"/>
            <a:ext cx="11764800" cy="5328000"/>
          </a:xfrm>
        </p:spPr>
        <p:txBody>
          <a:bodyPr/>
          <a:lstStyle>
            <a:lvl1pPr>
              <a:defRPr sz="1800">
                <a:solidFill>
                  <a:srgbClr val="009BDB"/>
                </a:solidFill>
              </a:defRPr>
            </a:lvl1pPr>
            <a:lvl2pPr>
              <a:defRPr sz="1800">
                <a:solidFill>
                  <a:srgbClr val="009BDB"/>
                </a:solidFill>
              </a:defRPr>
            </a:lvl2pPr>
            <a:lvl3pPr>
              <a:defRPr sz="1800">
                <a:solidFill>
                  <a:srgbClr val="009BDB"/>
                </a:solidFill>
              </a:defRPr>
            </a:lvl3pPr>
            <a:lvl4pPr>
              <a:defRPr sz="1800">
                <a:solidFill>
                  <a:srgbClr val="009BDB"/>
                </a:solidFill>
              </a:defRPr>
            </a:lvl4pPr>
            <a:lvl5pPr>
              <a:defRPr sz="1800">
                <a:solidFill>
                  <a:srgbClr val="009BDB"/>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5" name="Straight Connector 4">
            <a:extLst>
              <a:ext uri="{FF2B5EF4-FFF2-40B4-BE49-F238E27FC236}">
                <a16:creationId xmlns:a16="http://schemas.microsoft.com/office/drawing/2014/main" id="{FE75EAA0-B23C-4CF3-8040-68232CDD55A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609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003249"/>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0" y="0"/>
            <a:ext cx="12277314" cy="6858000"/>
          </a:xfrm>
          <a:prstGeom prst="rect">
            <a:avLst/>
          </a:prstGeom>
          <a:solidFill>
            <a:srgbClr val="335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rgbClr val="003249"/>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chemeClr val="bg1"/>
                </a:solidFill>
                <a:latin typeface="Arial" charset="0"/>
                <a:ea typeface="Arial" charset="0"/>
                <a:cs typeface="Arial" charset="0"/>
              </a:rPr>
              <a:t>Produced by</a:t>
            </a:r>
            <a:endParaRPr lang="en-US" sz="796" dirty="0">
              <a:solidFill>
                <a:schemeClr val="bg1"/>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chemeClr val="bg1"/>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435991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3249"/>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B2B2E7-BCE3-4EC1-AD51-3894C5284DA1}"/>
              </a:ext>
            </a:extLst>
          </p:cNvPr>
          <p:cNvSpPr>
            <a:spLocks noGrp="1"/>
          </p:cNvSpPr>
          <p:nvPr>
            <p:ph type="title" hasCustomPrompt="1"/>
          </p:nvPr>
        </p:nvSpPr>
        <p:spPr>
          <a:xfrm>
            <a:off x="216000" y="154800"/>
            <a:ext cx="10108800" cy="565200"/>
          </a:xfrm>
        </p:spPr>
        <p:txBody>
          <a:bodyPr/>
          <a:lstStyle>
            <a:lvl1pPr algn="l">
              <a:defRPr sz="3000"/>
            </a:lvl1pPr>
          </a:lstStyle>
          <a:p>
            <a:r>
              <a:rPr lang="en-GB" altLang="en-US" noProof="0" dirty="0"/>
              <a:t>CLICK TO EDIT MASTER TITLE STYLE</a:t>
            </a:r>
            <a:endParaRPr lang="en-GB" noProof="0" dirty="0"/>
          </a:p>
        </p:txBody>
      </p:sp>
    </p:spTree>
    <p:extLst>
      <p:ext uri="{BB962C8B-B14F-4D97-AF65-F5344CB8AC3E}">
        <p14:creationId xmlns:p14="http://schemas.microsoft.com/office/powerpoint/2010/main" val="2291853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pic>
        <p:nvPicPr>
          <p:cNvPr id="3" name="Picture 169">
            <a:extLst>
              <a:ext uri="{FF2B5EF4-FFF2-40B4-BE49-F238E27FC236}">
                <a16:creationId xmlns:a16="http://schemas.microsoft.com/office/drawing/2014/main" id="{62C2602F-BC1F-4AC9-8F8F-37D4246EC5C5}"/>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
            <a:ext cx="12229200" cy="6878925"/>
          </a:xfrm>
          <a:prstGeom prst="rect">
            <a:avLst/>
          </a:prstGeom>
        </p:spPr>
      </p:pic>
      <p:sp>
        <p:nvSpPr>
          <p:cNvPr id="90" name="Rectangle 4">
            <a:extLst>
              <a:ext uri="{FF2B5EF4-FFF2-40B4-BE49-F238E27FC236}">
                <a16:creationId xmlns:a16="http://schemas.microsoft.com/office/drawing/2014/main" id="{FBF93EDD-5149-43C3-AE03-E4F5F512FE93}"/>
              </a:ext>
            </a:extLst>
          </p:cNvPr>
          <p:cNvSpPr/>
          <p:nvPr userDrawn="1"/>
        </p:nvSpPr>
        <p:spPr>
          <a:xfrm>
            <a:off x="1" y="-2"/>
            <a:ext cx="12225338" cy="6878925"/>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323" name="Rectangle 2"/>
          <p:cNvSpPr>
            <a:spLocks noGrp="1" noChangeArrowheads="1"/>
          </p:cNvSpPr>
          <p:nvPr>
            <p:ph type="subTitle" idx="1" hasCustomPrompt="1"/>
          </p:nvPr>
        </p:nvSpPr>
        <p:spPr>
          <a:xfrm>
            <a:off x="118699" y="5258117"/>
            <a:ext cx="10627380" cy="381451"/>
          </a:xfrm>
          <a:prstGeom prst="rect">
            <a:avLst/>
          </a:prstGeom>
        </p:spPr>
        <p:txBody>
          <a:bodyPr wrap="square">
            <a:spAutoFit/>
          </a:bodyPr>
          <a:lstStyle>
            <a:lvl1pPr marL="0" indent="0">
              <a:buFont typeface="Verdana" pitchFamily="34" charset="0"/>
              <a:buNone/>
              <a:defRPr sz="1736"/>
            </a:lvl1pPr>
          </a:lstStyle>
          <a:p>
            <a:pPr lvl="0"/>
            <a:r>
              <a:rPr lang="en-GB" noProof="0" dirty="0" err="1"/>
              <a:t>SubTitle</a:t>
            </a:r>
            <a:endParaRPr lang="en-GB" noProof="0" dirty="0"/>
          </a:p>
        </p:txBody>
      </p:sp>
      <p:sp>
        <p:nvSpPr>
          <p:cNvPr id="56325" name="Rectangle 6"/>
          <p:cNvSpPr>
            <a:spLocks noGrp="1" noChangeArrowheads="1"/>
          </p:cNvSpPr>
          <p:nvPr>
            <p:ph type="ctrTitle" hasCustomPrompt="1"/>
          </p:nvPr>
        </p:nvSpPr>
        <p:spPr>
          <a:xfrm>
            <a:off x="126000" y="3351588"/>
            <a:ext cx="11865600" cy="707886"/>
          </a:xfrm>
          <a:prstGeom prst="rect">
            <a:avLst/>
          </a:prstGeom>
        </p:spPr>
        <p:txBody>
          <a:bodyPr/>
          <a:lstStyle>
            <a:lvl1pPr algn="l">
              <a:defRPr sz="4000">
                <a:solidFill>
                  <a:schemeClr val="bg1"/>
                </a:solidFill>
              </a:defRPr>
            </a:lvl1pPr>
          </a:lstStyle>
          <a:p>
            <a:pPr lvl="0"/>
            <a:r>
              <a:rPr lang="en-GB" noProof="0" dirty="0"/>
              <a:t>NAME YOUR PRESENTATION</a:t>
            </a:r>
          </a:p>
        </p:txBody>
      </p:sp>
      <p:sp>
        <p:nvSpPr>
          <p:cNvPr id="56347" name="Text Box 27"/>
          <p:cNvSpPr txBox="1">
            <a:spLocks noChangeArrowheads="1"/>
          </p:cNvSpPr>
          <p:nvPr userDrawn="1"/>
        </p:nvSpPr>
        <p:spPr bwMode="auto">
          <a:xfrm>
            <a:off x="844737" y="642937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cxnSp>
        <p:nvCxnSpPr>
          <p:cNvPr id="121" name="Straight Connector 64">
            <a:extLst>
              <a:ext uri="{FF2B5EF4-FFF2-40B4-BE49-F238E27FC236}">
                <a16:creationId xmlns:a16="http://schemas.microsoft.com/office/drawing/2014/main" id="{6B88ADAB-0C9C-4BC9-A42C-A57312626145}"/>
              </a:ext>
            </a:extLst>
          </p:cNvPr>
          <p:cNvCxnSpPr>
            <a:cxnSpLocks/>
          </p:cNvCxnSpPr>
          <p:nvPr userDrawn="1"/>
        </p:nvCxnSpPr>
        <p:spPr>
          <a:xfrm>
            <a:off x="222041" y="6422971"/>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152">
            <a:extLst>
              <a:ext uri="{FF2B5EF4-FFF2-40B4-BE49-F238E27FC236}">
                <a16:creationId xmlns:a16="http://schemas.microsoft.com/office/drawing/2014/main" id="{357F7D0F-2D50-4418-8EB4-564A4B2CEE5B}"/>
              </a:ext>
            </a:extLst>
          </p:cNvPr>
          <p:cNvCxnSpPr>
            <a:cxnSpLocks/>
          </p:cNvCxnSpPr>
          <p:nvPr userDrawn="1"/>
        </p:nvCxnSpPr>
        <p:spPr>
          <a:xfrm>
            <a:off x="223200" y="4106871"/>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 Box 24">
            <a:extLst>
              <a:ext uri="{FF2B5EF4-FFF2-40B4-BE49-F238E27FC236}">
                <a16:creationId xmlns:a16="http://schemas.microsoft.com/office/drawing/2014/main" id="{7D33984A-D43C-428F-AB4A-04E5B59FAE71}"/>
              </a:ext>
            </a:extLst>
          </p:cNvPr>
          <p:cNvSpPr txBox="1">
            <a:spLocks noChangeArrowheads="1"/>
          </p:cNvSpPr>
          <p:nvPr userDrawn="1"/>
        </p:nvSpPr>
        <p:spPr bwMode="auto">
          <a:xfrm>
            <a:off x="11833582" y="5406990"/>
            <a:ext cx="227947"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4" name="Text Box 25">
            <a:extLst>
              <a:ext uri="{FF2B5EF4-FFF2-40B4-BE49-F238E27FC236}">
                <a16:creationId xmlns:a16="http://schemas.microsoft.com/office/drawing/2014/main" id="{7AB46881-5DF0-4A35-AA27-0D32ECF82359}"/>
              </a:ext>
            </a:extLst>
          </p:cNvPr>
          <p:cNvSpPr txBox="1">
            <a:spLocks noChangeArrowheads="1"/>
          </p:cNvSpPr>
          <p:nvPr userDrawn="1"/>
        </p:nvSpPr>
        <p:spPr bwMode="auto">
          <a:xfrm>
            <a:off x="11811453" y="6156809"/>
            <a:ext cx="227948" cy="276999"/>
          </a:xfrm>
          <a:prstGeom prst="rect">
            <a:avLst/>
          </a:prstGeom>
          <a:noFill/>
          <a:ln>
            <a:noFill/>
          </a:ln>
          <a:effectLst/>
        </p:spPr>
        <p:txBody>
          <a:bodyPr wrap="none">
            <a:spAutoFit/>
          </a:bodyPr>
          <a:lstStyle/>
          <a:p>
            <a:pPr algn="r">
              <a:spcBef>
                <a:spcPts val="0"/>
              </a:spcBef>
            </a:pPr>
            <a:r>
              <a:rPr lang="en-GB" sz="1200" dirty="0">
                <a:solidFill>
                  <a:schemeClr val="bg1"/>
                </a:solidFill>
                <a:latin typeface="Arial" panose="020B0604020202020204" pitchFamily="34" charset="0"/>
                <a:cs typeface="Arial" panose="020B0604020202020204" pitchFamily="34" charset="0"/>
              </a:rPr>
              <a:t> </a:t>
            </a:r>
          </a:p>
        </p:txBody>
      </p:sp>
      <p:sp>
        <p:nvSpPr>
          <p:cNvPr id="45" name="Text Box 99">
            <a:extLst>
              <a:ext uri="{FF2B5EF4-FFF2-40B4-BE49-F238E27FC236}">
                <a16:creationId xmlns:a16="http://schemas.microsoft.com/office/drawing/2014/main" id="{D9FE3E1C-24B3-4F63-846C-260B4220AAC5}"/>
              </a:ext>
            </a:extLst>
          </p:cNvPr>
          <p:cNvSpPr/>
          <p:nvPr userDrawn="1"/>
        </p:nvSpPr>
        <p:spPr>
          <a:xfrm>
            <a:off x="11125001" y="5811879"/>
            <a:ext cx="914400" cy="217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200" dirty="0">
                <a:latin typeface="Arial" panose="020B0604020202020204" pitchFamily="34" charset="0"/>
                <a:cs typeface="Arial" panose="020B0604020202020204" pitchFamily="34" charset="0"/>
              </a:rPr>
              <a:t> </a:t>
            </a:r>
          </a:p>
        </p:txBody>
      </p:sp>
      <p:sp>
        <p:nvSpPr>
          <p:cNvPr id="10" name="Text Box 58"/>
          <p:cNvSpPr txBox="1">
            <a:spLocks noChangeArrowheads="1"/>
          </p:cNvSpPr>
          <p:nvPr userDrawn="1"/>
        </p:nvSpPr>
        <p:spPr bwMode="auto">
          <a:xfrm>
            <a:off x="223200" y="6213933"/>
            <a:ext cx="67069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GB" sz="800" noProof="0" dirty="0">
                <a:solidFill>
                  <a:srgbClr val="8197A6"/>
                </a:solidFill>
                <a:latin typeface="Arial" panose="020B0604020202020204" pitchFamily="34" charset="0"/>
                <a:cs typeface="Arial" panose="020B0604020202020204" pitchFamily="34" charset="0"/>
              </a:rPr>
              <a:t>ESA UNCLASSIFIED - For ESA Official Use Only</a:t>
            </a:r>
          </a:p>
        </p:txBody>
      </p:sp>
      <p:sp>
        <p:nvSpPr>
          <p:cNvPr id="4" name="Text Box 34">
            <a:extLst>
              <a:ext uri="{FF2B5EF4-FFF2-40B4-BE49-F238E27FC236}">
                <a16:creationId xmlns:a16="http://schemas.microsoft.com/office/drawing/2014/main" id="{936521E2-36D7-4AF3-B70B-FA4D9649E46F}"/>
              </a:ext>
            </a:extLst>
          </p:cNvPr>
          <p:cNvSpPr txBox="1">
            <a:spLocks noChangeArrowheads="1"/>
          </p:cNvSpPr>
          <p:nvPr userDrawn="1"/>
        </p:nvSpPr>
        <p:spPr bwMode="auto">
          <a:xfrm>
            <a:off x="11664495" y="6202800"/>
            <a:ext cx="291105"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chemeClr val="bg1"/>
                </a:solidFill>
                <a:latin typeface="Arial" panose="020B0604020202020204" pitchFamily="34" charset="0"/>
                <a:cs typeface="Arial" panose="020B0604020202020204" pitchFamily="34" charset="0"/>
              </a:rPr>
              <a:t>‹#›</a:t>
            </a:fld>
            <a:endParaRPr lang="en-GB" sz="800" noProof="1">
              <a:solidFill>
                <a:schemeClr val="bg1"/>
              </a:solidFill>
              <a:latin typeface="Arial" panose="020B0604020202020204" pitchFamily="34" charset="0"/>
              <a:cs typeface="Arial" panose="020B0604020202020204" pitchFamily="34" charset="0"/>
            </a:endParaRPr>
          </a:p>
        </p:txBody>
      </p:sp>
      <p:pic>
        <p:nvPicPr>
          <p:cNvPr id="63" name="Picture 6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pic>
        <p:nvPicPr>
          <p:cNvPr id="65" name="Picture 5">
            <a:extLst>
              <a:ext uri="{FF2B5EF4-FFF2-40B4-BE49-F238E27FC236}">
                <a16:creationId xmlns:a16="http://schemas.microsoft.com/office/drawing/2014/main" id="{BBC9EEE5-B210-445C-81EF-FEA569E56083}"/>
              </a:ext>
            </a:extLst>
          </p:cNvPr>
          <p:cNvPicPr>
            <a:picLocks/>
          </p:cNvPicPr>
          <p:nvPr userDrawn="1"/>
        </p:nvPicPr>
        <p:blipFill>
          <a:blip r:embed="rId4" cstate="email">
            <a:extLst>
              <a:ext uri="{28A0092B-C50C-407E-A947-70E740481C1C}">
                <a14:useLocalDpi xmlns:a14="http://schemas.microsoft.com/office/drawing/2010/main"/>
              </a:ext>
            </a:extLst>
          </a:blip>
          <a:stretch>
            <a:fillRect/>
          </a:stretch>
        </p:blipFill>
        <p:spPr>
          <a:xfrm>
            <a:off x="10342800" y="6584400"/>
            <a:ext cx="1641396" cy="104400"/>
          </a:xfrm>
          <a:prstGeom prst="rect">
            <a:avLst/>
          </a:prstGeom>
        </p:spPr>
      </p:pic>
      <p:pic>
        <p:nvPicPr>
          <p:cNvPr id="46" name="Picture 45">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3860" y="6465593"/>
            <a:ext cx="9956800" cy="405130"/>
          </a:xfrm>
          <a:prstGeom prst="rect">
            <a:avLst/>
          </a:prstGeom>
        </p:spPr>
      </p:pic>
    </p:spTree>
    <p:extLst>
      <p:ext uri="{BB962C8B-B14F-4D97-AF65-F5344CB8AC3E}">
        <p14:creationId xmlns:p14="http://schemas.microsoft.com/office/powerpoint/2010/main" val="313994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strips(upRight)">
                                      <p:cBhvr>
                                        <p:cTn id="7" dur="500"/>
                                        <p:tgtEl>
                                          <p:spTgt spid="1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2"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500"/>
                            </p:stCondLst>
                            <p:childTnLst>
                              <p:par>
                                <p:cTn id="30" presetID="18" presetClass="entr" presetSubtype="3"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strips(upRight)">
                                      <p:cBhvr>
                                        <p:cTn id="32" dur="500"/>
                                        <p:tgtEl>
                                          <p:spTgt spid="94"/>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56325"/>
                                        </p:tgtEl>
                                        <p:attrNameLst>
                                          <p:attrName>style.visibility</p:attrName>
                                        </p:attrNameLst>
                                      </p:cBhvr>
                                      <p:to>
                                        <p:strVal val="visible"/>
                                      </p:to>
                                    </p:set>
                                    <p:animEffect transition="in" filter="wipe(left)">
                                      <p:cBhvr>
                                        <p:cTn id="36" dur="500"/>
                                        <p:tgtEl>
                                          <p:spTgt spid="56325"/>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6323"/>
                                        </p:tgtEl>
                                        <p:attrNameLst>
                                          <p:attrName>style.visibility</p:attrName>
                                        </p:attrNameLst>
                                      </p:cBhvr>
                                      <p:to>
                                        <p:strVal val="visible"/>
                                      </p:to>
                                    </p:set>
                                    <p:animEffect transition="in" filter="wipe(left)">
                                      <p:cBhvr>
                                        <p:cTn id="40" dur="500"/>
                                        <p:tgtEl>
                                          <p:spTgt spid="56323"/>
                                        </p:tgtEl>
                                      </p:cBhvr>
                                    </p:animEffect>
                                  </p:childTnLst>
                                </p:cTn>
                              </p:par>
                            </p:childTnLst>
                          </p:cTn>
                        </p:par>
                        <p:par>
                          <p:cTn id="41" fill="hold">
                            <p:stCondLst>
                              <p:cond delay="5000"/>
                            </p:stCondLst>
                            <p:childTnLst>
                              <p:par>
                                <p:cTn id="42" presetID="2" presetClass="entr" presetSubtype="2" fill="hold" grpId="0" nodeType="afterEffect">
                                  <p:stCondLst>
                                    <p:cond delay="0"/>
                                  </p:stCondLst>
                                  <p:childTnLst>
                                    <p:set>
                                      <p:cBhvr>
                                        <p:cTn id="43" dur="1" fill="hold">
                                          <p:stCondLst>
                                            <p:cond delay="0"/>
                                          </p:stCondLst>
                                        </p:cTn>
                                        <p:tgtEl>
                                          <p:spTgt spid="43">
                                            <p:txEl>
                                              <p:pRg st="0" end="0"/>
                                            </p:txEl>
                                          </p:spTgt>
                                        </p:tgtEl>
                                        <p:attrNameLst>
                                          <p:attrName>style.visibility</p:attrName>
                                        </p:attrNameLst>
                                      </p:cBhvr>
                                      <p:to>
                                        <p:strVal val="visible"/>
                                      </p:to>
                                    </p:set>
                                    <p:anim calcmode="lin" valueType="num">
                                      <p:cBhvr additive="base">
                                        <p:cTn id="44"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3">
                                            <p:txEl>
                                              <p:pRg st="0" end="0"/>
                                            </p:txEl>
                                          </p:spTgt>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anim calcmode="lin" valueType="num">
                                      <p:cBhvr additive="base">
                                        <p:cTn id="48"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5">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44">
                                            <p:txEl>
                                              <p:pRg st="0" end="0"/>
                                            </p:txEl>
                                          </p:spTgt>
                                        </p:tgtEl>
                                        <p:attrNameLst>
                                          <p:attrName>style.visibility</p:attrName>
                                        </p:attrNameLst>
                                      </p:cBhvr>
                                      <p:to>
                                        <p:strVal val="visible"/>
                                      </p:to>
                                    </p:set>
                                    <p:anim calcmode="lin" valueType="num">
                                      <p:cBhvr additive="base">
                                        <p:cTn id="52"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44">
                                            <p:txEl>
                                              <p:pRg st="0" end="0"/>
                                            </p:txEl>
                                          </p:spTgt>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anim calcmode="lin" valueType="num">
                                      <p:cBhvr additive="base">
                                        <p:cTn id="56"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6323" grpId="0">
        <p:tmplLst>
          <p:tmpl>
            <p:tnLst>
              <p:par>
                <p:cTn presetID="22" presetClass="entr" presetSubtype="8" fill="hold" nodeType="after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P spid="56325" grpId="0"/>
      <p:bldP spid="43" grpId="0" build="allAtOnce"/>
      <p:bldP spid="44" grpId="0" build="allAtOnce"/>
      <p:bldP spid="45" grpId="0" build="allAtOnce"/>
      <p:bldP spid="10"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67F11124-82EC-4269-B097-AA13626176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0"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5600" cy="6858000"/>
          </a:xfrm>
          <a:prstGeom prst="rect">
            <a:avLst/>
          </a:prstGeom>
          <a:solidFill>
            <a:srgbClr val="0032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lt1">
                  <a:alpha val="60000"/>
                </a:schemeClr>
              </a:solidFill>
            </a:endParaRPr>
          </a:p>
        </p:txBody>
      </p:sp>
      <p:grpSp>
        <p:nvGrpSpPr>
          <p:cNvPr id="4" name="Group 35" hidden="1">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pic>
        <p:nvPicPr>
          <p:cNvPr id="93" name="Picture 58">
            <a:extLst>
              <a:ext uri="{FF2B5EF4-FFF2-40B4-BE49-F238E27FC236}">
                <a16:creationId xmlns:a16="http://schemas.microsoft.com/office/drawing/2014/main" id="{FACF339E-D219-4088-BAC1-2C9C82F8139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1" name="Text Box 38">
            <a:extLst>
              <a:ext uri="{FF2B5EF4-FFF2-40B4-BE49-F238E27FC236}">
                <a16:creationId xmlns:a16="http://schemas.microsoft.com/office/drawing/2014/main" id="{877F5B03-CBC3-47CB-9BB2-474A78C4A2D4}"/>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62" name="Straight Connector 61">
            <a:extLst>
              <a:ext uri="{FF2B5EF4-FFF2-40B4-BE49-F238E27FC236}">
                <a16:creationId xmlns:a16="http://schemas.microsoft.com/office/drawing/2014/main" id="{29EE444F-6605-400F-BF7E-C6FB5D4308CE}"/>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20DA465-76C5-4858-B030-FBB9CA538CD7}"/>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9" name="Picture 5">
            <a:extLst>
              <a:ext uri="{FF2B5EF4-FFF2-40B4-BE49-F238E27FC236}">
                <a16:creationId xmlns:a16="http://schemas.microsoft.com/office/drawing/2014/main" id="{F46AEE21-774A-4AB5-ADC4-A6979F397CFE}"/>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5" name="Picture 64">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276" y="6452251"/>
            <a:ext cx="9956800" cy="405130"/>
          </a:xfrm>
          <a:prstGeom prst="rect">
            <a:avLst/>
          </a:prstGeom>
        </p:spPr>
      </p:pic>
    </p:spTree>
    <p:extLst>
      <p:ext uri="{BB962C8B-B14F-4D97-AF65-F5344CB8AC3E}">
        <p14:creationId xmlns:p14="http://schemas.microsoft.com/office/powerpoint/2010/main" val="3124599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EAR1">
    <p:spTree>
      <p:nvGrpSpPr>
        <p:cNvPr id="1" name=""/>
        <p:cNvGrpSpPr/>
        <p:nvPr/>
      </p:nvGrpSpPr>
      <p:grpSpPr>
        <a:xfrm>
          <a:off x="0" y="0"/>
          <a:ext cx="0" cy="0"/>
          <a:chOff x="0" y="0"/>
          <a:chExt cx="0" cy="0"/>
        </a:xfrm>
      </p:grpSpPr>
      <p:sp>
        <p:nvSpPr>
          <p:cNvPr id="4" name="Rectangle 37">
            <a:extLst>
              <a:ext uri="{FF2B5EF4-FFF2-40B4-BE49-F238E27FC236}">
                <a16:creationId xmlns:a16="http://schemas.microsoft.com/office/drawing/2014/main" id="{DA6F988C-F9E9-488F-B04A-A6A5E348FB48}"/>
              </a:ext>
            </a:extLst>
          </p:cNvPr>
          <p:cNvSpPr/>
          <p:nvPr userDrawn="1"/>
        </p:nvSpPr>
        <p:spPr>
          <a:xfrm>
            <a:off x="0" y="0"/>
            <a:ext cx="12225338" cy="882193"/>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72" dirty="0"/>
          </a:p>
        </p:txBody>
      </p:sp>
      <p:sp>
        <p:nvSpPr>
          <p:cNvPr id="2" name="Titolo 1">
            <a:extLst>
              <a:ext uri="{FF2B5EF4-FFF2-40B4-BE49-F238E27FC236}">
                <a16:creationId xmlns:a16="http://schemas.microsoft.com/office/drawing/2014/main" id="{FB711613-D936-4B0D-87EB-6F0E6CE90865}"/>
              </a:ext>
            </a:extLst>
          </p:cNvPr>
          <p:cNvSpPr>
            <a:spLocks noGrp="1"/>
          </p:cNvSpPr>
          <p:nvPr>
            <p:ph type="title" hasCustomPrompt="1"/>
          </p:nvPr>
        </p:nvSpPr>
        <p:spPr/>
        <p:txBody>
          <a:bodyPr/>
          <a:lstStyle>
            <a:lvl1pPr algn="l">
              <a:defRPr>
                <a:solidFill>
                  <a:schemeClr val="bg1"/>
                </a:solidFill>
              </a:defRPr>
            </a:lvl1pPr>
          </a:lstStyle>
          <a:p>
            <a:r>
              <a:rPr lang="en-GB" altLang="en-US" noProof="0" dirty="0"/>
              <a:t>CLICK TO EDIT MASTER TITLE STYLE</a:t>
            </a:r>
            <a:endParaRPr lang="en-GB" noProof="0" dirty="0"/>
          </a:p>
        </p:txBody>
      </p:sp>
      <p:sp>
        <p:nvSpPr>
          <p:cNvPr id="7" name="Content Placeholder 2">
            <a:extLst>
              <a:ext uri="{FF2B5EF4-FFF2-40B4-BE49-F238E27FC236}">
                <a16:creationId xmlns:a16="http://schemas.microsoft.com/office/drawing/2014/main" id="{68D686FA-69F1-452F-8A03-7EBE0FAEF436}"/>
              </a:ext>
            </a:extLst>
          </p:cNvPr>
          <p:cNvSpPr>
            <a:spLocks noGrp="1"/>
          </p:cNvSpPr>
          <p:nvPr>
            <p:ph idx="1"/>
          </p:nvPr>
        </p:nvSpPr>
        <p:spPr>
          <a:xfrm>
            <a:off x="219600" y="882196"/>
            <a:ext cx="11764800" cy="5328000"/>
          </a:xfrm>
        </p:spPr>
        <p:txBody>
          <a:bodyPr/>
          <a:lstStyle>
            <a:lvl1pPr>
              <a:defRPr sz="1800"/>
            </a:lvl1pPr>
            <a:lvl2pPr>
              <a:defRPr sz="1800"/>
            </a:lvl2pPr>
            <a:lvl3pPr>
              <a:defRPr sz="1800"/>
            </a:lvl3pPr>
            <a:lvl4pPr>
              <a:defRPr sz="1800"/>
            </a:lvl4pPr>
            <a:lvl5pPr>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9" name="Picture 8">
            <a:extLst>
              <a:ext uri="{FF2B5EF4-FFF2-40B4-BE49-F238E27FC236}">
                <a16:creationId xmlns:a16="http://schemas.microsoft.com/office/drawing/2014/main" id="{2CB0AC2C-C495-9D4C-B412-174B5899FD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10" name="Straight Connector 9">
            <a:extLst>
              <a:ext uri="{FF2B5EF4-FFF2-40B4-BE49-F238E27FC236}">
                <a16:creationId xmlns:a16="http://schemas.microsoft.com/office/drawing/2014/main" id="{DFD03D16-060D-4760-9512-2863FE01A681}"/>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973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EAR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886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5" name="Straight Connector 4">
            <a:extLst>
              <a:ext uri="{FF2B5EF4-FFF2-40B4-BE49-F238E27FC236}">
                <a16:creationId xmlns:a16="http://schemas.microsoft.com/office/drawing/2014/main" id="{AA26AA14-B9DD-4FF8-8B2B-689FEBBACA1A}"/>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518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EAR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193"/>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FDDE0A18-E398-40EE-9B5C-EFF1AB1879B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54FC899-091E-48CC-B4A2-B442B733582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35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EAR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solidFill>
                  <a:srgbClr val="003249"/>
                </a:solidFill>
              </a:defRPr>
            </a:lvl1pPr>
          </a:lstStyle>
          <a:p>
            <a:r>
              <a:rPr lang="en-GB" noProof="0" dirty="0"/>
              <a:t>CLICK TO EDIT MASTER TITLE STYLE</a:t>
            </a:r>
          </a:p>
        </p:txBody>
      </p:sp>
      <p:sp>
        <p:nvSpPr>
          <p:cNvPr id="9" name="Content Placeholder 2">
            <a:extLst>
              <a:ext uri="{FF2B5EF4-FFF2-40B4-BE49-F238E27FC236}">
                <a16:creationId xmlns:a16="http://schemas.microsoft.com/office/drawing/2014/main" id="{59A1B071-1AF1-4E5C-847C-81B99F1817C7}"/>
              </a:ext>
            </a:extLst>
          </p:cNvPr>
          <p:cNvSpPr>
            <a:spLocks noGrp="1"/>
          </p:cNvSpPr>
          <p:nvPr>
            <p:ph sz="half" idx="1"/>
          </p:nvPr>
        </p:nvSpPr>
        <p:spPr>
          <a:xfrm>
            <a:off x="218859" y="1673225"/>
            <a:ext cx="5804673"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US" noProof="0" dirty="0"/>
              <a:t>Click to edit </a:t>
            </a:r>
            <a:r>
              <a:rPr lang="en-GB" noProof="0" dirty="0"/>
              <a:t>Master</a:t>
            </a:r>
            <a:r>
              <a:rPr lang="en-US" noProof="0" dirty="0"/>
              <a:t> text styles</a:t>
            </a:r>
          </a:p>
          <a:p>
            <a:pPr lvl="1"/>
            <a:r>
              <a:rPr lang="en-GB" noProof="0" dirty="0"/>
              <a:t>Second</a:t>
            </a:r>
            <a:r>
              <a:rPr lang="en-US" noProof="0" dirty="0"/>
              <a:t> level</a:t>
            </a:r>
          </a:p>
          <a:p>
            <a:pPr lvl="2"/>
            <a:r>
              <a:rPr lang="en-US" noProof="0" dirty="0"/>
              <a:t>Third </a:t>
            </a:r>
            <a:r>
              <a:rPr lang="en-GB" noProof="0" dirty="0"/>
              <a:t>level</a:t>
            </a:r>
          </a:p>
          <a:p>
            <a:pPr lvl="3"/>
            <a:r>
              <a:rPr lang="en-GB" noProof="0" dirty="0"/>
              <a:t>Fourth</a:t>
            </a:r>
            <a:r>
              <a:rPr lang="en-US" noProof="0" dirty="0"/>
              <a:t> level</a:t>
            </a:r>
          </a:p>
          <a:p>
            <a:pPr lvl="4"/>
            <a:r>
              <a:rPr lang="en-GB" noProof="0" dirty="0"/>
              <a:t>Fifth</a:t>
            </a:r>
            <a:r>
              <a:rPr lang="en-US" noProof="0" dirty="0"/>
              <a:t> level</a:t>
            </a:r>
            <a:endParaRPr lang="en-GB" noProof="0" dirty="0"/>
          </a:p>
        </p:txBody>
      </p:sp>
      <p:sp>
        <p:nvSpPr>
          <p:cNvPr id="10" name="Content Placeholder 3">
            <a:extLst>
              <a:ext uri="{FF2B5EF4-FFF2-40B4-BE49-F238E27FC236}">
                <a16:creationId xmlns:a16="http://schemas.microsoft.com/office/drawing/2014/main" id="{1FECB638-90E0-45FF-9E57-2E1BEA99D056}"/>
              </a:ext>
            </a:extLst>
          </p:cNvPr>
          <p:cNvSpPr>
            <a:spLocks noGrp="1"/>
          </p:cNvSpPr>
          <p:nvPr>
            <p:ph sz="half" idx="2"/>
          </p:nvPr>
        </p:nvSpPr>
        <p:spPr>
          <a:xfrm>
            <a:off x="6227279" y="1673225"/>
            <a:ext cx="5762854" cy="4318000"/>
          </a:xfrm>
        </p:spPr>
        <p:txBody>
          <a:bodyPr/>
          <a:lstStyle>
            <a:lvl1pPr>
              <a:defRPr sz="1800"/>
            </a:lvl1pPr>
            <a:lvl2pPr>
              <a:defRPr sz="1800"/>
            </a:lvl2pPr>
            <a:lvl3pPr>
              <a:defRPr sz="1800"/>
            </a:lvl3pPr>
            <a:lvl4pPr>
              <a:defRPr sz="1800"/>
            </a:lvl4pPr>
            <a:lvl5pPr>
              <a:defRPr sz="1800"/>
            </a:lvl5pPr>
            <a:lvl6pPr>
              <a:defRPr sz="1302"/>
            </a:lvl6pPr>
            <a:lvl7pPr>
              <a:defRPr sz="1302"/>
            </a:lvl7pPr>
            <a:lvl8pPr>
              <a:defRPr sz="1302"/>
            </a:lvl8pPr>
            <a:lvl9pPr>
              <a:defRPr sz="1302"/>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a:extLst>
              <a:ext uri="{FF2B5EF4-FFF2-40B4-BE49-F238E27FC236}">
                <a16:creationId xmlns:a16="http://schemas.microsoft.com/office/drawing/2014/main" id="{8FE92DEE-E179-466F-A2E3-A937D4BD20B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69D56B-45C7-41CE-AF85-CFBD7346FBEF}"/>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92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EAR_COLOUR_BG1">
    <p:bg>
      <p:bgPr>
        <a:solidFill>
          <a:srgbClr val="E8E9E4"/>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6" name="Rectangle 2">
            <a:extLst>
              <a:ext uri="{FF2B5EF4-FFF2-40B4-BE49-F238E27FC236}">
                <a16:creationId xmlns:a16="http://schemas.microsoft.com/office/drawing/2014/main" id="{0E7C54A7-24E4-4E66-907D-44DB138DAC0D}"/>
              </a:ext>
            </a:extLst>
          </p:cNvPr>
          <p:cNvSpPr>
            <a:spLocks noGrp="1" noChangeArrowheads="1"/>
          </p:cNvSpPr>
          <p:nvPr>
            <p:ph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8" name="Straight Connector 7">
            <a:extLst>
              <a:ext uri="{FF2B5EF4-FFF2-40B4-BE49-F238E27FC236}">
                <a16:creationId xmlns:a16="http://schemas.microsoft.com/office/drawing/2014/main" id="{DA993C77-CBED-4B2B-A114-59C4D8D6CE97}"/>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86A34-E450-424B-A07C-89D1870D3D2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500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EAR_COLOUR_BG2">
    <p:bg>
      <p:bgPr>
        <a:solidFill>
          <a:srgbClr val="76C8A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8770F7F7-54D2-419E-ACE8-1E203802996C}"/>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006762"/>
                </a:solidFill>
              </a:defRPr>
            </a:lvl1pPr>
            <a:lvl2pPr>
              <a:defRPr sz="1800">
                <a:solidFill>
                  <a:srgbClr val="006762"/>
                </a:solidFill>
              </a:defRPr>
            </a:lvl2pPr>
            <a:lvl3pPr>
              <a:defRPr sz="1800">
                <a:solidFill>
                  <a:srgbClr val="006762"/>
                </a:solidFill>
              </a:defRPr>
            </a:lvl3pPr>
            <a:lvl4pPr>
              <a:defRPr sz="1800">
                <a:solidFill>
                  <a:srgbClr val="006762"/>
                </a:solidFill>
              </a:defRPr>
            </a:lvl4pPr>
            <a:lvl5pPr>
              <a:defRPr sz="1800">
                <a:solidFill>
                  <a:srgbClr val="006762"/>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9CE16786-8A3C-4C82-B63C-69D03B24564C}"/>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128B05E-06E9-4FF8-9E34-30F8C9AD515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12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EAR_COLOUR_BG3">
    <p:bg>
      <p:bgPr>
        <a:solidFill>
          <a:srgbClr val="F1666A"/>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7C0E3E-0D11-4538-8949-D8211CDC6C1D}"/>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7" name="Rectangle 2">
            <a:extLst>
              <a:ext uri="{FF2B5EF4-FFF2-40B4-BE49-F238E27FC236}">
                <a16:creationId xmlns:a16="http://schemas.microsoft.com/office/drawing/2014/main" id="{424FBA6A-9B37-4307-AF0B-2FB195B99602}"/>
              </a:ext>
            </a:extLst>
          </p:cNvPr>
          <p:cNvSpPr>
            <a:spLocks noGrp="1" noChangeArrowheads="1"/>
          </p:cNvSpPr>
          <p:nvPr>
            <p:ph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960136"/>
                </a:solidFill>
              </a:defRPr>
            </a:lvl1pPr>
            <a:lvl2pPr>
              <a:defRPr sz="1800">
                <a:solidFill>
                  <a:srgbClr val="960136"/>
                </a:solidFill>
              </a:defRPr>
            </a:lvl2pPr>
            <a:lvl3pPr>
              <a:defRPr sz="1800">
                <a:solidFill>
                  <a:srgbClr val="960136"/>
                </a:solidFill>
              </a:defRPr>
            </a:lvl3pPr>
            <a:lvl4pPr>
              <a:defRPr sz="1800">
                <a:solidFill>
                  <a:srgbClr val="960136"/>
                </a:solidFill>
              </a:defRPr>
            </a:lvl4pPr>
            <a:lvl5pPr>
              <a:defRPr sz="1800">
                <a:solidFill>
                  <a:srgbClr val="960136"/>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48935B88-E3A5-4B18-A1DA-E525414B3B33}"/>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9DC6253-9DAC-40B0-A41B-C4BC48EE2683}"/>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144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EAR_COLOUR_BG4">
    <p:bg>
      <p:bgPr>
        <a:solidFill>
          <a:srgbClr val="FFCC4E"/>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C3B7504A-25CB-4BBC-AA4B-1A27FA922557}"/>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A75534"/>
                </a:solidFill>
              </a:defRPr>
            </a:lvl1pPr>
            <a:lvl2pPr>
              <a:defRPr sz="1800">
                <a:solidFill>
                  <a:srgbClr val="A75534"/>
                </a:solidFill>
              </a:defRPr>
            </a:lvl2pPr>
            <a:lvl3pPr>
              <a:defRPr sz="1800">
                <a:solidFill>
                  <a:srgbClr val="A75534"/>
                </a:solidFill>
              </a:defRPr>
            </a:lvl3pPr>
            <a:lvl4pPr>
              <a:defRPr sz="1800">
                <a:solidFill>
                  <a:srgbClr val="A75534"/>
                </a:solidFill>
              </a:defRPr>
            </a:lvl4pPr>
            <a:lvl5pPr>
              <a:defRPr sz="1800">
                <a:solidFill>
                  <a:srgbClr val="A75534"/>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4" name="Straight Connector 3">
            <a:extLst>
              <a:ext uri="{FF2B5EF4-FFF2-40B4-BE49-F238E27FC236}">
                <a16:creationId xmlns:a16="http://schemas.microsoft.com/office/drawing/2014/main" id="{13C96752-03D4-47C1-AF65-AB9BE9940335}"/>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99C38FE-3D95-4F29-9E13-19A29AD5EFC2}"/>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769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EAR_COLOUR_BG5">
    <p:bg>
      <p:bgPr>
        <a:solidFill>
          <a:srgbClr val="6DCFF6"/>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D5E32-67F7-433E-80AC-7E81CA1D6CAF}"/>
              </a:ext>
            </a:extLst>
          </p:cNvPr>
          <p:cNvSpPr>
            <a:spLocks noGrp="1"/>
          </p:cNvSpPr>
          <p:nvPr>
            <p:ph type="title" hasCustomPrompt="1"/>
          </p:nvPr>
        </p:nvSpPr>
        <p:spPr/>
        <p:txBody>
          <a:bodyPr/>
          <a:lstStyle>
            <a:lvl1pPr algn="l">
              <a:defRPr/>
            </a:lvl1pPr>
          </a:lstStyle>
          <a:p>
            <a:r>
              <a:rPr lang="en-GB" noProof="0" dirty="0"/>
              <a:t>CLICK TO EDIT MASTER TITLE STYLE</a:t>
            </a:r>
          </a:p>
        </p:txBody>
      </p:sp>
      <p:sp>
        <p:nvSpPr>
          <p:cNvPr id="4" name="Rectangle 2">
            <a:extLst>
              <a:ext uri="{FF2B5EF4-FFF2-40B4-BE49-F238E27FC236}">
                <a16:creationId xmlns:a16="http://schemas.microsoft.com/office/drawing/2014/main" id="{BA34D9EA-0CED-4E85-B2F0-17341F16C1AB}"/>
              </a:ext>
            </a:extLst>
          </p:cNvPr>
          <p:cNvSpPr>
            <a:spLocks noGrp="1" noChangeArrowheads="1"/>
          </p:cNvSpPr>
          <p:nvPr>
            <p:ph idx="1"/>
          </p:nvPr>
        </p:nvSpPr>
        <p:spPr bwMode="auto">
          <a:xfrm>
            <a:off x="218860" y="882192"/>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00">
                <a:solidFill>
                  <a:srgbClr val="1E3378"/>
                </a:solidFill>
              </a:defRPr>
            </a:lvl1pPr>
            <a:lvl2pPr>
              <a:defRPr sz="1800">
                <a:solidFill>
                  <a:srgbClr val="1E3378"/>
                </a:solidFill>
              </a:defRPr>
            </a:lvl2pPr>
            <a:lvl3pPr>
              <a:defRPr sz="1800">
                <a:solidFill>
                  <a:srgbClr val="1E3378"/>
                </a:solidFill>
              </a:defRPr>
            </a:lvl3pPr>
            <a:lvl4pPr>
              <a:defRPr sz="1800">
                <a:solidFill>
                  <a:srgbClr val="1E3378"/>
                </a:solidFill>
              </a:defRPr>
            </a:lvl4pPr>
            <a:lvl5pPr>
              <a:defRPr sz="1800">
                <a:solidFill>
                  <a:srgbClr val="1E3378"/>
                </a:solidFill>
              </a:defRPr>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7" name="Straight Connector 6">
            <a:extLst>
              <a:ext uri="{FF2B5EF4-FFF2-40B4-BE49-F238E27FC236}">
                <a16:creationId xmlns:a16="http://schemas.microsoft.com/office/drawing/2014/main" id="{CF711926-946D-4031-95C0-4DF8DCFCC3F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3F0612-5267-4585-B281-9C491C4E1A35}"/>
              </a:ext>
            </a:extLst>
          </p:cNvPr>
          <p:cNvCxnSpPr/>
          <p:nvPr userDrawn="1"/>
        </p:nvCxnSpPr>
        <p:spPr>
          <a:xfrm>
            <a:off x="218262" y="882193"/>
            <a:ext cx="11768400" cy="0"/>
          </a:xfrm>
          <a:prstGeom prst="line">
            <a:avLst/>
          </a:prstGeom>
          <a:ln w="9525">
            <a:solidFill>
              <a:srgbClr val="0032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736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_CLOSING1">
    <p:bg>
      <p:bgPr>
        <a:solidFill>
          <a:srgbClr val="6DCFF6"/>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9F9D6BA-4369-4A77-B906-1DB3998CAEE6}"/>
              </a:ext>
            </a:extLst>
          </p:cNvPr>
          <p:cNvSpPr/>
          <p:nvPr userDrawn="1"/>
        </p:nvSpPr>
        <p:spPr>
          <a:xfrm>
            <a:off x="-369664" y="0"/>
            <a:ext cx="12595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ctangle 8">
            <a:extLst>
              <a:ext uri="{FF2B5EF4-FFF2-40B4-BE49-F238E27FC236}">
                <a16:creationId xmlns:a16="http://schemas.microsoft.com/office/drawing/2014/main" id="{C1D3BEF3-BA94-4314-8B5C-E1B50DD15057}"/>
              </a:ext>
            </a:extLst>
          </p:cNvPr>
          <p:cNvSpPr/>
          <p:nvPr userDrawn="1"/>
        </p:nvSpPr>
        <p:spPr>
          <a:xfrm flipH="1">
            <a:off x="4699115" y="2011304"/>
            <a:ext cx="2827109" cy="2819035"/>
          </a:xfrm>
          <a:prstGeom prst="rect">
            <a:avLst/>
          </a:prstGeom>
          <a:solidFill>
            <a:schemeClr val="bg1"/>
          </a:solidFill>
          <a:ln w="9525">
            <a:solidFill>
              <a:srgbClr val="00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2" dirty="0"/>
          </a:p>
        </p:txBody>
      </p:sp>
      <p:sp>
        <p:nvSpPr>
          <p:cNvPr id="10" name="Subtitle 2">
            <a:extLst>
              <a:ext uri="{FF2B5EF4-FFF2-40B4-BE49-F238E27FC236}">
                <a16:creationId xmlns:a16="http://schemas.microsoft.com/office/drawing/2014/main" id="{39F16787-8A53-41D0-B7DB-805E3E72C17B}"/>
              </a:ext>
            </a:extLst>
          </p:cNvPr>
          <p:cNvSpPr txBox="1">
            <a:spLocks/>
          </p:cNvSpPr>
          <p:nvPr userDrawn="1"/>
        </p:nvSpPr>
        <p:spPr>
          <a:xfrm>
            <a:off x="4699115" y="4524207"/>
            <a:ext cx="2820471" cy="314495"/>
          </a:xfrm>
          <a:prstGeom prst="rect">
            <a:avLst/>
          </a:prstGeom>
        </p:spPr>
        <p:txBody>
          <a:bodyPr vert="horz" lIns="66151" tIns="33076" rIns="66151" bIns="33076"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endParaRPr lang="en-GB" sz="1013" dirty="0">
              <a:solidFill>
                <a:srgbClr val="8197A6"/>
              </a:solidFill>
              <a:latin typeface="Arial" charset="0"/>
              <a:ea typeface="Arial" charset="0"/>
              <a:cs typeface="Arial" charset="0"/>
            </a:endParaRPr>
          </a:p>
        </p:txBody>
      </p:sp>
      <p:sp>
        <p:nvSpPr>
          <p:cNvPr id="11" name="Text Placeholder 2">
            <a:extLst>
              <a:ext uri="{FF2B5EF4-FFF2-40B4-BE49-F238E27FC236}">
                <a16:creationId xmlns:a16="http://schemas.microsoft.com/office/drawing/2014/main" id="{C7BEF393-6511-46BA-9E6C-1CDE034CBF68}"/>
              </a:ext>
            </a:extLst>
          </p:cNvPr>
          <p:cNvSpPr>
            <a:spLocks noGrp="1"/>
          </p:cNvSpPr>
          <p:nvPr>
            <p:ph type="body" idx="14"/>
          </p:nvPr>
        </p:nvSpPr>
        <p:spPr>
          <a:xfrm>
            <a:off x="4699115" y="2041527"/>
            <a:ext cx="2827111" cy="2359024"/>
          </a:xfrm>
          <a:prstGeom prst="rect">
            <a:avLst/>
          </a:prstGeom>
        </p:spPr>
        <p:txBody>
          <a:bodyPr anchor="t">
            <a:normAutofit/>
          </a:bodyPr>
          <a:lstStyle>
            <a:lvl1pPr marL="0" indent="0" algn="l">
              <a:buNone/>
              <a:defRPr sz="214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
        <p:nvSpPr>
          <p:cNvPr id="12" name="Subtitle 2">
            <a:extLst>
              <a:ext uri="{FF2B5EF4-FFF2-40B4-BE49-F238E27FC236}">
                <a16:creationId xmlns:a16="http://schemas.microsoft.com/office/drawing/2014/main" id="{142739B0-932D-4E43-A871-586E86D63CDA}"/>
              </a:ext>
            </a:extLst>
          </p:cNvPr>
          <p:cNvSpPr txBox="1">
            <a:spLocks/>
          </p:cNvSpPr>
          <p:nvPr userDrawn="1"/>
        </p:nvSpPr>
        <p:spPr>
          <a:xfrm>
            <a:off x="4699115" y="1740025"/>
            <a:ext cx="2827111" cy="261521"/>
          </a:xfrm>
          <a:prstGeom prst="rect">
            <a:avLst/>
          </a:prstGeom>
        </p:spPr>
        <p:txBody>
          <a:bodyPr vert="horz" lIns="66151" tIns="33076" rIns="66151" bIns="33076"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GB" sz="796" dirty="0">
                <a:solidFill>
                  <a:srgbClr val="8197A6"/>
                </a:solidFill>
                <a:latin typeface="Arial" charset="0"/>
                <a:ea typeface="Arial" charset="0"/>
                <a:cs typeface="Arial" charset="0"/>
              </a:rPr>
              <a:t>Produced by</a:t>
            </a:r>
            <a:endParaRPr lang="en-US" sz="796" dirty="0">
              <a:solidFill>
                <a:srgbClr val="8197A6"/>
              </a:solidFill>
              <a:latin typeface="Arial" charset="0"/>
              <a:ea typeface="Arial" charset="0"/>
              <a:cs typeface="Arial" charset="0"/>
            </a:endParaRPr>
          </a:p>
        </p:txBody>
      </p:sp>
      <p:sp>
        <p:nvSpPr>
          <p:cNvPr id="13" name="Text Placeholder 2">
            <a:extLst>
              <a:ext uri="{FF2B5EF4-FFF2-40B4-BE49-F238E27FC236}">
                <a16:creationId xmlns:a16="http://schemas.microsoft.com/office/drawing/2014/main" id="{495EE1E9-8C9C-4791-ADEC-8A6CB2EB49B2}"/>
              </a:ext>
            </a:extLst>
          </p:cNvPr>
          <p:cNvSpPr>
            <a:spLocks noGrp="1"/>
          </p:cNvSpPr>
          <p:nvPr>
            <p:ph type="body" idx="15" hasCustomPrompt="1"/>
          </p:nvPr>
        </p:nvSpPr>
        <p:spPr>
          <a:xfrm>
            <a:off x="4699115" y="4406774"/>
            <a:ext cx="2827111" cy="423565"/>
          </a:xfrm>
          <a:prstGeom prst="rect">
            <a:avLst/>
          </a:prstGeom>
        </p:spPr>
        <p:txBody>
          <a:bodyPr anchor="ctr">
            <a:noAutofit/>
          </a:bodyPr>
          <a:lstStyle>
            <a:lvl1pPr marL="0" indent="0" algn="l">
              <a:buNone/>
              <a:defRPr sz="1500" b="0" baseline="0">
                <a:solidFill>
                  <a:srgbClr val="003249"/>
                </a:solidFill>
                <a:latin typeface="Arial" charset="0"/>
                <a:ea typeface="Arial" charset="0"/>
                <a:cs typeface="Arial" charset="0"/>
              </a:defRPr>
            </a:lvl1pPr>
            <a:lvl2pPr marL="330738" indent="0">
              <a:buNone/>
              <a:defRPr sz="1447" b="1"/>
            </a:lvl2pPr>
            <a:lvl3pPr marL="661477" indent="0">
              <a:buNone/>
              <a:defRPr sz="1302" b="1"/>
            </a:lvl3pPr>
            <a:lvl4pPr marL="992215" indent="0">
              <a:buNone/>
              <a:defRPr sz="1157" b="1"/>
            </a:lvl4pPr>
            <a:lvl5pPr marL="1322954" indent="0">
              <a:buNone/>
              <a:defRPr sz="1157" b="1"/>
            </a:lvl5pPr>
            <a:lvl6pPr marL="1653692" indent="0">
              <a:buNone/>
              <a:defRPr sz="1157" b="1"/>
            </a:lvl6pPr>
            <a:lvl7pPr marL="1984431" indent="0">
              <a:buNone/>
              <a:defRPr sz="1157" b="1"/>
            </a:lvl7pPr>
            <a:lvl8pPr marL="2315169" indent="0">
              <a:buNone/>
              <a:defRPr sz="1157" b="1"/>
            </a:lvl8pPr>
            <a:lvl9pPr marL="2645908" indent="0">
              <a:buNone/>
              <a:defRPr sz="1157" b="1"/>
            </a:lvl9pPr>
          </a:lstStyle>
          <a:p>
            <a:pPr lvl="0"/>
            <a:r>
              <a:rPr lang="en-GB" noProof="0" dirty="0"/>
              <a:t>Click to edit Master text styles</a:t>
            </a:r>
          </a:p>
        </p:txBody>
      </p:sp>
    </p:spTree>
    <p:extLst>
      <p:ext uri="{BB962C8B-B14F-4D97-AF65-F5344CB8AC3E}">
        <p14:creationId xmlns:p14="http://schemas.microsoft.com/office/powerpoint/2010/main" val="253574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103AB9D-4033-450F-9AFB-12010B6E63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33" y="0"/>
            <a:ext cx="12192000" cy="6858000"/>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2" y="0"/>
            <a:ext cx="12225339"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95828"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4" name="Text Box 38">
            <a:extLst>
              <a:ext uri="{FF2B5EF4-FFF2-40B4-BE49-F238E27FC236}">
                <a16:creationId xmlns:a16="http://schemas.microsoft.com/office/drawing/2014/main" id="{CC8E513C-B257-4001-A64F-C4F555784E6F}"/>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275813CB-4394-43D3-A6B9-ACE26136B241}"/>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25E3871-9DD3-4380-BBB0-9E0A8BFDF550}"/>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5">
            <a:extLst>
              <a:ext uri="{FF2B5EF4-FFF2-40B4-BE49-F238E27FC236}">
                <a16:creationId xmlns:a16="http://schemas.microsoft.com/office/drawing/2014/main" id="{663393E8-7604-477C-92ED-F503CA6D7EE9}"/>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473" y="6449087"/>
            <a:ext cx="9956800" cy="405130"/>
          </a:xfrm>
          <a:prstGeom prst="rect">
            <a:avLst/>
          </a:prstGeom>
        </p:spPr>
      </p:pic>
    </p:spTree>
    <p:extLst>
      <p:ext uri="{BB962C8B-B14F-4D97-AF65-F5344CB8AC3E}">
        <p14:creationId xmlns:p14="http://schemas.microsoft.com/office/powerpoint/2010/main" val="838715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3144F-B6DA-43DE-8986-0AB5D2CDA49C}"/>
              </a:ext>
            </a:extLst>
          </p:cNvPr>
          <p:cNvSpPr>
            <a:spLocks noGrp="1"/>
          </p:cNvSpPr>
          <p:nvPr>
            <p:ph type="title" hasCustomPrompt="1"/>
          </p:nvPr>
        </p:nvSpPr>
        <p:spPr>
          <a:xfrm>
            <a:off x="216000" y="154800"/>
            <a:ext cx="10108800" cy="565200"/>
          </a:xfrm>
        </p:spPr>
        <p:txBody>
          <a:bodyPr/>
          <a:lstStyle>
            <a:lvl1pPr algn="l">
              <a:defRPr sz="3000"/>
            </a:lvl1pPr>
          </a:lstStyle>
          <a:p>
            <a:r>
              <a:rPr lang="en-GB" noProof="0" dirty="0"/>
              <a:t>CLICK TO EDIT MASTER TITLE STYLE</a:t>
            </a:r>
          </a:p>
        </p:txBody>
      </p:sp>
      <p:sp>
        <p:nvSpPr>
          <p:cNvPr id="4" name="Rectangle 2">
            <a:extLst>
              <a:ext uri="{FF2B5EF4-FFF2-40B4-BE49-F238E27FC236}">
                <a16:creationId xmlns:a16="http://schemas.microsoft.com/office/drawing/2014/main" id="{B4E70818-9563-4F06-956D-FEFEF006586A}"/>
              </a:ext>
            </a:extLst>
          </p:cNvPr>
          <p:cNvSpPr>
            <a:spLocks noGrp="1" noChangeArrowheads="1"/>
          </p:cNvSpPr>
          <p:nvPr>
            <p:ph idx="1"/>
          </p:nvPr>
        </p:nvSpPr>
        <p:spPr bwMode="auto">
          <a:xfrm>
            <a:off x="218262"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800"/>
            </a:lvl1pPr>
            <a:lvl2pPr>
              <a:defRPr sz="1800"/>
            </a:lvl2pPr>
            <a:lvl3pPr>
              <a:defRPr sz="1800"/>
            </a:lvl3pPr>
            <a:lvl4pPr>
              <a:defRPr sz="1800"/>
            </a:lvl4pPr>
            <a:lvl5pPr>
              <a:defRPr sz="1800"/>
            </a:lvl5p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cxnSp>
        <p:nvCxnSpPr>
          <p:cNvPr id="6" name="Straight Connector 5">
            <a:extLst>
              <a:ext uri="{FF2B5EF4-FFF2-40B4-BE49-F238E27FC236}">
                <a16:creationId xmlns:a16="http://schemas.microsoft.com/office/drawing/2014/main" id="{861AD377-1350-4EFA-894B-5CEA5EA7AA40}"/>
              </a:ext>
            </a:extLst>
          </p:cNvPr>
          <p:cNvCxnSpPr>
            <a:cxnSpLocks/>
          </p:cNvCxnSpPr>
          <p:nvPr userDrawn="1"/>
        </p:nvCxnSpPr>
        <p:spPr>
          <a:xfrm>
            <a:off x="221435" y="6422971"/>
            <a:ext cx="11736000" cy="0"/>
          </a:xfrm>
          <a:prstGeom prst="line">
            <a:avLst/>
          </a:prstGeom>
          <a:ln w="9525" cmpd="sng">
            <a:solidFill>
              <a:srgbClr val="00324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652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A398890-117D-44A3-97A3-567CB60E6D4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3" y="-1"/>
            <a:ext cx="12191999" cy="6858001"/>
          </a:xfrm>
          <a:prstGeom prst="rect">
            <a:avLst/>
          </a:prstGeom>
        </p:spPr>
      </p:pic>
      <p:sp>
        <p:nvSpPr>
          <p:cNvPr id="34" name="Rectangle 38">
            <a:extLst>
              <a:ext uri="{FF2B5EF4-FFF2-40B4-BE49-F238E27FC236}">
                <a16:creationId xmlns:a16="http://schemas.microsoft.com/office/drawing/2014/main" id="{9C759BF4-95BD-4497-8F73-35566BC9CAF7}"/>
              </a:ext>
            </a:extLst>
          </p:cNvPr>
          <p:cNvSpPr/>
          <p:nvPr userDrawn="1"/>
        </p:nvSpPr>
        <p:spPr>
          <a:xfrm>
            <a:off x="-1" y="0"/>
            <a:ext cx="12222000" cy="6858000"/>
          </a:xfrm>
          <a:prstGeom prst="rect">
            <a:avLst/>
          </a:prstGeom>
          <a:solidFill>
            <a:srgbClr val="0032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alpha val="60000"/>
                </a:schemeClr>
              </a:solidFill>
            </a:endParaRPr>
          </a:p>
        </p:txBody>
      </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pic>
        <p:nvPicPr>
          <p:cNvPr id="32" name="Picture 58">
            <a:extLst>
              <a:ext uri="{FF2B5EF4-FFF2-40B4-BE49-F238E27FC236}">
                <a16:creationId xmlns:a16="http://schemas.microsoft.com/office/drawing/2014/main" id="{A9766FEA-5C39-42C1-9AEE-A80D8B6D13B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sp>
        <p:nvSpPr>
          <p:cNvPr id="5" name="Text Box 38">
            <a:extLst>
              <a:ext uri="{FF2B5EF4-FFF2-40B4-BE49-F238E27FC236}">
                <a16:creationId xmlns:a16="http://schemas.microsoft.com/office/drawing/2014/main" id="{7EAA3B37-8161-430C-A74C-2E26E270DE0A}"/>
              </a:ext>
            </a:extLst>
          </p:cNvPr>
          <p:cNvSpPr txBox="1">
            <a:spLocks noChangeArrowheads="1"/>
          </p:cNvSpPr>
          <p:nvPr userDrawn="1"/>
        </p:nvSpPr>
        <p:spPr bwMode="auto">
          <a:xfrm>
            <a:off x="8205939" y="6201716"/>
            <a:ext cx="3751495"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rIns="0">
            <a:spAutoFit/>
          </a:bodyPr>
          <a:lstStyle/>
          <a:p>
            <a:pPr lvl="2" algn="r">
              <a:spcBef>
                <a:spcPct val="50000"/>
              </a:spcBef>
            </a:pPr>
            <a:fld id="{BBA2E11D-44E1-43DD-A173-928128880055}" type="slidenum">
              <a:rPr lang="en-GB" sz="800" noProof="1" smtClean="0">
                <a:solidFill>
                  <a:srgbClr val="8197A6"/>
                </a:solidFill>
                <a:latin typeface="Arial" charset="0"/>
                <a:ea typeface="Arial" charset="0"/>
                <a:cs typeface="Arial" charset="0"/>
              </a:rPr>
              <a:pPr lvl="2" algn="r">
                <a:spcBef>
                  <a:spcPct val="50000"/>
                </a:spcBef>
              </a:pPr>
              <a:t>‹#›</a:t>
            </a:fld>
            <a:endParaRPr lang="en-GB" sz="800" b="0" i="0" noProof="0" dirty="0">
              <a:solidFill>
                <a:srgbClr val="8197A6"/>
              </a:solidFill>
              <a:latin typeface="Arial" charset="0"/>
              <a:ea typeface="Arial" charset="0"/>
              <a:cs typeface="Arial" charset="0"/>
            </a:endParaRPr>
          </a:p>
        </p:txBody>
      </p:sp>
      <p:cxnSp>
        <p:nvCxnSpPr>
          <p:cNvPr id="36" name="Straight Connector 35">
            <a:extLst>
              <a:ext uri="{FF2B5EF4-FFF2-40B4-BE49-F238E27FC236}">
                <a16:creationId xmlns:a16="http://schemas.microsoft.com/office/drawing/2014/main" id="{E5880B0D-A6A8-4687-98E2-A96E60FA37AA}"/>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9C1B0E-6D53-4CDD-9145-B0B42CF57C06}"/>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5">
            <a:extLst>
              <a:ext uri="{FF2B5EF4-FFF2-40B4-BE49-F238E27FC236}">
                <a16:creationId xmlns:a16="http://schemas.microsoft.com/office/drawing/2014/main" id="{AFACDF93-324D-4973-8C62-633313B491BB}"/>
              </a:ext>
            </a:extLst>
          </p:cNvPr>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39" name="Picture 38">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1639" y="6449973"/>
            <a:ext cx="9956800" cy="405130"/>
          </a:xfrm>
          <a:prstGeom prst="rect">
            <a:avLst/>
          </a:prstGeom>
        </p:spPr>
      </p:pic>
    </p:spTree>
    <p:extLst>
      <p:ext uri="{BB962C8B-B14F-4D97-AF65-F5344CB8AC3E}">
        <p14:creationId xmlns:p14="http://schemas.microsoft.com/office/powerpoint/2010/main" val="102765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3">
    <p:spTree>
      <p:nvGrpSpPr>
        <p:cNvPr id="1" name=""/>
        <p:cNvGrpSpPr/>
        <p:nvPr/>
      </p:nvGrpSpPr>
      <p:grpSpPr>
        <a:xfrm>
          <a:off x="0" y="0"/>
          <a:ext cx="0" cy="0"/>
          <a:chOff x="0" y="0"/>
          <a:chExt cx="0" cy="0"/>
        </a:xfrm>
      </p:grpSpPr>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3470" y="3456849"/>
            <a:ext cx="11852806"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960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1" name="Straight Connector 30">
            <a:extLst>
              <a:ext uri="{FF2B5EF4-FFF2-40B4-BE49-F238E27FC236}">
                <a16:creationId xmlns:a16="http://schemas.microsoft.com/office/drawing/2014/main" id="{D47A283E-2E94-448F-92E5-2474B2498001}"/>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27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4">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3CCAE-5E68-40B7-96F4-1867CB3C210D}"/>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F74DFCCB-83DE-47F4-9FF3-8FAEE5BF92D8}"/>
              </a:ext>
            </a:extLst>
          </p:cNvPr>
          <p:cNvGraphicFramePr/>
          <p:nvPr userDrawn="1"/>
        </p:nvGraphicFramePr>
        <p:xfrm>
          <a:off x="279036" y="1321782"/>
          <a:ext cx="11656060" cy="4623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2">
            <a:extLst>
              <a:ext uri="{FF2B5EF4-FFF2-40B4-BE49-F238E27FC236}">
                <a16:creationId xmlns:a16="http://schemas.microsoft.com/office/drawing/2014/main" id="{1D3688BC-A29F-4FC4-A11A-398FE4188E1F}"/>
              </a:ext>
            </a:extLst>
          </p:cNvPr>
          <p:cNvGraphicFramePr/>
          <p:nvPr userDrawn="1">
            <p:extLst>
              <p:ext uri="{D42A27DB-BD31-4B8C-83A1-F6EECF244321}">
                <p14:modId xmlns:p14="http://schemas.microsoft.com/office/powerpoint/2010/main" val="1776204199"/>
              </p:ext>
            </p:extLst>
          </p:nvPr>
        </p:nvGraphicFramePr>
        <p:xfrm>
          <a:off x="278274" y="1348840"/>
          <a:ext cx="11624275" cy="471855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2D8F5593-453E-4297-89C3-AF572A2F008F}"/>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18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300"/>
                                        <p:tgtEl>
                                          <p:spTgt spid="6">
                                            <p:graphicEl>
                                              <a:chart seriesIdx="-3" categoryIdx="-3" bldStep="gridLegend"/>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5" dur="300"/>
                                        <p:tgtEl>
                                          <p:spTgt spid="6">
                                            <p:graphicEl>
                                              <a:chart seriesIdx="-4" categoryIdx="0"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down)">
                                      <p:cBhvr>
                                        <p:cTn id="19" dur="300"/>
                                        <p:tgtEl>
                                          <p:spTgt spid="6">
                                            <p:graphicEl>
                                              <a:chart seriesIdx="-4" categoryIdx="1"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down)">
                                      <p:cBhvr>
                                        <p:cTn id="23" dur="300"/>
                                        <p:tgtEl>
                                          <p:spTgt spid="6">
                                            <p:graphicEl>
                                              <a:chart seriesIdx="-4" categoryIdx="2"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down)">
                                      <p:cBhvr>
                                        <p:cTn id="27" dur="300"/>
                                        <p:tgtEl>
                                          <p:spTgt spid="6">
                                            <p:graphicEl>
                                              <a:chart seriesIdx="-4" categoryIdx="3"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down)">
                                      <p:cBhvr>
                                        <p:cTn id="31" dur="300"/>
                                        <p:tgtEl>
                                          <p:spTgt spid="6">
                                            <p:graphicEl>
                                              <a:chart seriesIdx="-4" categoryIdx="4"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down)">
                                      <p:cBhvr>
                                        <p:cTn id="35" dur="300"/>
                                        <p:tgtEl>
                                          <p:spTgt spid="6">
                                            <p:graphicEl>
                                              <a:chart seriesIdx="-4" categoryIdx="5"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down)">
                                      <p:cBhvr>
                                        <p:cTn id="39" dur="300"/>
                                        <p:tgtEl>
                                          <p:spTgt spid="6">
                                            <p:graphicEl>
                                              <a:chart seriesIdx="-4" categoryIdx="6"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wipe(down)">
                                      <p:cBhvr>
                                        <p:cTn id="43" dur="300"/>
                                        <p:tgtEl>
                                          <p:spTgt spid="6">
                                            <p:graphicEl>
                                              <a:chart seriesIdx="-4" categoryIdx="7"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wipe(down)">
                                      <p:cBhvr>
                                        <p:cTn id="47" dur="300"/>
                                        <p:tgtEl>
                                          <p:spTgt spid="6">
                                            <p:graphicEl>
                                              <a:chart seriesIdx="-4" categoryIdx="8"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wipe(down)">
                                      <p:cBhvr>
                                        <p:cTn id="51" dur="300"/>
                                        <p:tgtEl>
                                          <p:spTgt spid="6">
                                            <p:graphicEl>
                                              <a:chart seriesIdx="-4" categoryIdx="9"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wipe(down)">
                                      <p:cBhvr>
                                        <p:cTn id="55" dur="300"/>
                                        <p:tgtEl>
                                          <p:spTgt spid="6">
                                            <p:graphicEl>
                                              <a:chart seriesIdx="-4" categoryIdx="10"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wipe(down)">
                                      <p:cBhvr>
                                        <p:cTn id="59" dur="300"/>
                                        <p:tgtEl>
                                          <p:spTgt spid="6">
                                            <p:graphicEl>
                                              <a:chart seriesIdx="-4" categoryIdx="11"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wipe(down)">
                                      <p:cBhvr>
                                        <p:cTn id="63" dur="300"/>
                                        <p:tgtEl>
                                          <p:spTgt spid="6">
                                            <p:graphicEl>
                                              <a:chart seriesIdx="-4" categoryIdx="12"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wipe(down)">
                                      <p:cBhvr>
                                        <p:cTn id="67" dur="300"/>
                                        <p:tgtEl>
                                          <p:spTgt spid="6">
                                            <p:graphicEl>
                                              <a:chart seriesIdx="-4" categoryIdx="13"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wipe(down)">
                                      <p:cBhvr>
                                        <p:cTn id="71" dur="300"/>
                                        <p:tgtEl>
                                          <p:spTgt spid="6">
                                            <p:graphicEl>
                                              <a:chart seriesIdx="-4" categoryIdx="14"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wipe(down)">
                                      <p:cBhvr>
                                        <p:cTn id="75" dur="300"/>
                                        <p:tgtEl>
                                          <p:spTgt spid="6">
                                            <p:graphicEl>
                                              <a:chart seriesIdx="-4" categoryIdx="15"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wipe(down)">
                                      <p:cBhvr>
                                        <p:cTn id="79" dur="300"/>
                                        <p:tgtEl>
                                          <p:spTgt spid="6">
                                            <p:graphicEl>
                                              <a:chart seriesIdx="-4" categoryIdx="16"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wipe(down)">
                                      <p:cBhvr>
                                        <p:cTn id="83" dur="300"/>
                                        <p:tgtEl>
                                          <p:spTgt spid="6">
                                            <p:graphicEl>
                                              <a:chart seriesIdx="-4" categoryIdx="17"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wipe(down)">
                                      <p:cBhvr>
                                        <p:cTn id="87" dur="300"/>
                                        <p:tgtEl>
                                          <p:spTgt spid="6">
                                            <p:graphicEl>
                                              <a:chart seriesIdx="-4" categoryIdx="18"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wipe(down)">
                                      <p:cBhvr>
                                        <p:cTn id="91" dur="300"/>
                                        <p:tgtEl>
                                          <p:spTgt spid="6">
                                            <p:graphicEl>
                                              <a:chart seriesIdx="-4" categoryIdx="19"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wipe(down)">
                                      <p:cBhvr>
                                        <p:cTn id="95" dur="300"/>
                                        <p:tgtEl>
                                          <p:spTgt spid="6">
                                            <p:graphicEl>
                                              <a:chart seriesIdx="-4" categoryIdx="20"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wipe(down)">
                                      <p:cBhvr>
                                        <p:cTn id="99" dur="300"/>
                                        <p:tgtEl>
                                          <p:spTgt spid="6">
                                            <p:graphicEl>
                                              <a:chart seriesIdx="-4" categoryIdx="21"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wipe(down)">
                                      <p:cBhvr>
                                        <p:cTn id="103" dur="300"/>
                                        <p:tgtEl>
                                          <p:spTgt spid="6">
                                            <p:graphicEl>
                                              <a:chart seriesIdx="-4" categoryIdx="22" bldStep="category"/>
                                            </p:graphicEl>
                                          </p:spTgt>
                                        </p:tgtEl>
                                      </p:cBhvr>
                                    </p:animEffect>
                                  </p:childTnLst>
                                </p:cTn>
                              </p:par>
                            </p:childTnLst>
                          </p:cTn>
                        </p:par>
                        <p:par>
                          <p:cTn id="104" fill="hold">
                            <p:stCondLst>
                              <p:cond delay="7500"/>
                            </p:stCondLst>
                            <p:childTnLst>
                              <p:par>
                                <p:cTn id="105" presetID="22" presetClass="entr" presetSubtype="4" repeatCount="0" fill="hold" grpId="0" nodeType="afterEffect">
                                  <p:stCondLst>
                                    <p:cond delay="0"/>
                                  </p:stCondLst>
                                  <p:childTnLst>
                                    <p:set>
                                      <p:cBhvr>
                                        <p:cTn id="106"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wipe(down)">
                                      <p:cBhvr>
                                        <p:cTn id="107" dur="300"/>
                                        <p:tgtEl>
                                          <p:spTgt spid="6">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Graphic spid="6" grpId="0">
        <p:bldSub>
          <a:bldChart bld="category"/>
        </p:bldSub>
      </p:bldGraphic>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5">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B31BE-8F00-4FD0-B83D-49F14B7AACC4}"/>
              </a:ext>
            </a:extLst>
          </p:cNvPr>
          <p:cNvSpPr>
            <a:spLocks noGrp="1"/>
          </p:cNvSpPr>
          <p:nvPr>
            <p:ph type="title" hasCustomPrompt="1"/>
          </p:nvPr>
        </p:nvSpPr>
        <p:spPr/>
        <p:txBody>
          <a:bodyPr/>
          <a:lstStyle/>
          <a:p>
            <a:r>
              <a:rPr lang="en-GB" altLang="en-US" noProof="0" dirty="0"/>
              <a:t>CLICK TO EDIT MASTER TITLE STYLE</a:t>
            </a:r>
            <a:endParaRPr lang="en-GB" noProof="0" dirty="0"/>
          </a:p>
        </p:txBody>
      </p:sp>
      <p:graphicFrame>
        <p:nvGraphicFramePr>
          <p:cNvPr id="3" name="Chart 62">
            <a:extLst>
              <a:ext uri="{FF2B5EF4-FFF2-40B4-BE49-F238E27FC236}">
                <a16:creationId xmlns:a16="http://schemas.microsoft.com/office/drawing/2014/main" id="{ACF06B11-18F4-4720-A183-165C1FB85F61}"/>
              </a:ext>
            </a:extLst>
          </p:cNvPr>
          <p:cNvGraphicFramePr/>
          <p:nvPr userDrawn="1">
            <p:extLst>
              <p:ext uri="{D42A27DB-BD31-4B8C-83A1-F6EECF244321}">
                <p14:modId xmlns:p14="http://schemas.microsoft.com/office/powerpoint/2010/main" val="1737926873"/>
              </p:ext>
            </p:extLst>
          </p:nvPr>
        </p:nvGraphicFramePr>
        <p:xfrm>
          <a:off x="279036" y="1219353"/>
          <a:ext cx="11656060" cy="473568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0805BBD0-4E77-4901-8F9B-5C34F6E0468A}"/>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1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0" fill="hold" grpId="0" nodeType="after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300"/>
                                        <p:tgtEl>
                                          <p:spTgt spid="3">
                                            <p:graphicEl>
                                              <a:chart seriesIdx="-3" categoryIdx="-3" bldStep="gridLegend"/>
                                            </p:graphicEl>
                                          </p:spTgt>
                                        </p:tgtEl>
                                      </p:cBhvr>
                                    </p:animEffect>
                                  </p:childTnLst>
                                </p:cTn>
                              </p:par>
                            </p:childTnLst>
                          </p:cTn>
                        </p:par>
                        <p:par>
                          <p:cTn id="8" fill="hold">
                            <p:stCondLst>
                              <p:cond delay="300"/>
                            </p:stCondLst>
                            <p:childTnLst>
                              <p:par>
                                <p:cTn id="9" presetID="22" presetClass="entr" presetSubtype="4" repeatCount="0" fill="hold" grpId="0" nodeType="afterEffect">
                                  <p:stCondLst>
                                    <p:cond delay="0"/>
                                  </p:stCondLst>
                                  <p:childTnLst>
                                    <p:set>
                                      <p:cBhvr>
                                        <p:cTn id="10"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11" dur="300"/>
                                        <p:tgtEl>
                                          <p:spTgt spid="3">
                                            <p:graphicEl>
                                              <a:chart seriesIdx="-4" categoryIdx="0" bldStep="category"/>
                                            </p:graphicEl>
                                          </p:spTgt>
                                        </p:tgtEl>
                                      </p:cBhvr>
                                    </p:animEffect>
                                  </p:childTnLst>
                                </p:cTn>
                              </p:par>
                            </p:childTnLst>
                          </p:cTn>
                        </p:par>
                        <p:par>
                          <p:cTn id="12" fill="hold">
                            <p:stCondLst>
                              <p:cond delay="600"/>
                            </p:stCondLst>
                            <p:childTnLst>
                              <p:par>
                                <p:cTn id="13" presetID="22" presetClass="entr" presetSubtype="4" repeatCount="0" fill="hold" grpId="0" nodeType="afterEffect">
                                  <p:stCondLst>
                                    <p:cond delay="0"/>
                                  </p:stCondLst>
                                  <p:childTnLst>
                                    <p:set>
                                      <p:cBhvr>
                                        <p:cTn id="14"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5" dur="300"/>
                                        <p:tgtEl>
                                          <p:spTgt spid="3">
                                            <p:graphicEl>
                                              <a:chart seriesIdx="-4" categoryIdx="1" bldStep="category"/>
                                            </p:graphicEl>
                                          </p:spTgt>
                                        </p:tgtEl>
                                      </p:cBhvr>
                                    </p:animEffect>
                                  </p:childTnLst>
                                </p:cTn>
                              </p:par>
                            </p:childTnLst>
                          </p:cTn>
                        </p:par>
                        <p:par>
                          <p:cTn id="16" fill="hold">
                            <p:stCondLst>
                              <p:cond delay="900"/>
                            </p:stCondLst>
                            <p:childTnLst>
                              <p:par>
                                <p:cTn id="17" presetID="22" presetClass="entr" presetSubtype="4" repeatCount="0" fill="hold" grpId="0" nodeType="afterEffect">
                                  <p:stCondLst>
                                    <p:cond delay="0"/>
                                  </p:stCondLst>
                                  <p:childTnLst>
                                    <p:set>
                                      <p:cBhvr>
                                        <p:cTn id="18"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9" dur="300"/>
                                        <p:tgtEl>
                                          <p:spTgt spid="3">
                                            <p:graphicEl>
                                              <a:chart seriesIdx="-4" categoryIdx="2" bldStep="category"/>
                                            </p:graphicEl>
                                          </p:spTgt>
                                        </p:tgtEl>
                                      </p:cBhvr>
                                    </p:animEffect>
                                  </p:childTnLst>
                                </p:cTn>
                              </p:par>
                            </p:childTnLst>
                          </p:cTn>
                        </p:par>
                        <p:par>
                          <p:cTn id="20" fill="hold">
                            <p:stCondLst>
                              <p:cond delay="1200"/>
                            </p:stCondLst>
                            <p:childTnLst>
                              <p:par>
                                <p:cTn id="21" presetID="22" presetClass="entr" presetSubtype="4" repeatCount="0" fill="hold" grpId="0" nodeType="afterEffect">
                                  <p:stCondLst>
                                    <p:cond delay="0"/>
                                  </p:stCondLst>
                                  <p:childTnLst>
                                    <p:set>
                                      <p:cBhvr>
                                        <p:cTn id="22"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23" dur="300"/>
                                        <p:tgtEl>
                                          <p:spTgt spid="3">
                                            <p:graphicEl>
                                              <a:chart seriesIdx="-4" categoryIdx="3" bldStep="category"/>
                                            </p:graphicEl>
                                          </p:spTgt>
                                        </p:tgtEl>
                                      </p:cBhvr>
                                    </p:animEffect>
                                  </p:childTnLst>
                                </p:cTn>
                              </p:par>
                            </p:childTnLst>
                          </p:cTn>
                        </p:par>
                        <p:par>
                          <p:cTn id="24" fill="hold">
                            <p:stCondLst>
                              <p:cond delay="1500"/>
                            </p:stCondLst>
                            <p:childTnLst>
                              <p:par>
                                <p:cTn id="25" presetID="22" presetClass="entr" presetSubtype="4" repeatCount="0" fill="hold" grpId="0" nodeType="afterEffect">
                                  <p:stCondLst>
                                    <p:cond delay="0"/>
                                  </p:stCondLst>
                                  <p:childTnLst>
                                    <p:set>
                                      <p:cBhvr>
                                        <p:cTn id="26"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7" dur="300"/>
                                        <p:tgtEl>
                                          <p:spTgt spid="3">
                                            <p:graphicEl>
                                              <a:chart seriesIdx="-4" categoryIdx="4" bldStep="category"/>
                                            </p:graphicEl>
                                          </p:spTgt>
                                        </p:tgtEl>
                                      </p:cBhvr>
                                    </p:animEffect>
                                  </p:childTnLst>
                                </p:cTn>
                              </p:par>
                            </p:childTnLst>
                          </p:cTn>
                        </p:par>
                        <p:par>
                          <p:cTn id="28" fill="hold">
                            <p:stCondLst>
                              <p:cond delay="1800"/>
                            </p:stCondLst>
                            <p:childTnLst>
                              <p:par>
                                <p:cTn id="29" presetID="22" presetClass="entr" presetSubtype="4" repeatCount="0" fill="hold" grpId="0" nodeType="afterEffect">
                                  <p:stCondLst>
                                    <p:cond delay="0"/>
                                  </p:stCondLst>
                                  <p:childTnLst>
                                    <p:set>
                                      <p:cBhvr>
                                        <p:cTn id="30"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31" dur="300"/>
                                        <p:tgtEl>
                                          <p:spTgt spid="3">
                                            <p:graphicEl>
                                              <a:chart seriesIdx="-4" categoryIdx="5" bldStep="category"/>
                                            </p:graphicEl>
                                          </p:spTgt>
                                        </p:tgtEl>
                                      </p:cBhvr>
                                    </p:animEffect>
                                  </p:childTnLst>
                                </p:cTn>
                              </p:par>
                            </p:childTnLst>
                          </p:cTn>
                        </p:par>
                        <p:par>
                          <p:cTn id="32" fill="hold">
                            <p:stCondLst>
                              <p:cond delay="2100"/>
                            </p:stCondLst>
                            <p:childTnLst>
                              <p:par>
                                <p:cTn id="33" presetID="22" presetClass="entr" presetSubtype="4" repeatCount="0" fill="hold" grpId="0" nodeType="afterEffect">
                                  <p:stCondLst>
                                    <p:cond delay="0"/>
                                  </p:stCondLst>
                                  <p:childTnLst>
                                    <p:set>
                                      <p:cBhvr>
                                        <p:cTn id="34"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35" dur="300"/>
                                        <p:tgtEl>
                                          <p:spTgt spid="3">
                                            <p:graphicEl>
                                              <a:chart seriesIdx="-4" categoryIdx="6" bldStep="category"/>
                                            </p:graphicEl>
                                          </p:spTgt>
                                        </p:tgtEl>
                                      </p:cBhvr>
                                    </p:animEffect>
                                  </p:childTnLst>
                                </p:cTn>
                              </p:par>
                            </p:childTnLst>
                          </p:cTn>
                        </p:par>
                        <p:par>
                          <p:cTn id="36" fill="hold">
                            <p:stCondLst>
                              <p:cond delay="2400"/>
                            </p:stCondLst>
                            <p:childTnLst>
                              <p:par>
                                <p:cTn id="37" presetID="22" presetClass="entr" presetSubtype="4" repeatCount="0" fill="hold" grpId="0" nodeType="afterEffect">
                                  <p:stCondLst>
                                    <p:cond delay="0"/>
                                  </p:stCondLst>
                                  <p:childTnLst>
                                    <p:set>
                                      <p:cBhvr>
                                        <p:cTn id="38"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9" dur="300"/>
                                        <p:tgtEl>
                                          <p:spTgt spid="3">
                                            <p:graphicEl>
                                              <a:chart seriesIdx="-4" categoryIdx="7" bldStep="category"/>
                                            </p:graphicEl>
                                          </p:spTgt>
                                        </p:tgtEl>
                                      </p:cBhvr>
                                    </p:animEffect>
                                  </p:childTnLst>
                                </p:cTn>
                              </p:par>
                            </p:childTnLst>
                          </p:cTn>
                        </p:par>
                        <p:par>
                          <p:cTn id="40" fill="hold">
                            <p:stCondLst>
                              <p:cond delay="2700"/>
                            </p:stCondLst>
                            <p:childTnLst>
                              <p:par>
                                <p:cTn id="41" presetID="22" presetClass="entr" presetSubtype="4" repeatCount="0" fill="hold" grpId="0" nodeType="afterEffect">
                                  <p:stCondLst>
                                    <p:cond delay="0"/>
                                  </p:stCondLst>
                                  <p:childTnLst>
                                    <p:set>
                                      <p:cBhvr>
                                        <p:cTn id="42"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43" dur="300"/>
                                        <p:tgtEl>
                                          <p:spTgt spid="3">
                                            <p:graphicEl>
                                              <a:chart seriesIdx="-4" categoryIdx="8" bldStep="category"/>
                                            </p:graphicEl>
                                          </p:spTgt>
                                        </p:tgtEl>
                                      </p:cBhvr>
                                    </p:animEffect>
                                  </p:childTnLst>
                                </p:cTn>
                              </p:par>
                            </p:childTnLst>
                          </p:cTn>
                        </p:par>
                        <p:par>
                          <p:cTn id="44" fill="hold">
                            <p:stCondLst>
                              <p:cond delay="3000"/>
                            </p:stCondLst>
                            <p:childTnLst>
                              <p:par>
                                <p:cTn id="45" presetID="22" presetClass="entr" presetSubtype="4" repeatCount="0" fill="hold" grpId="0" nodeType="afterEffect">
                                  <p:stCondLst>
                                    <p:cond delay="0"/>
                                  </p:stCondLst>
                                  <p:childTnLst>
                                    <p:set>
                                      <p:cBhvr>
                                        <p:cTn id="46"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7" dur="300"/>
                                        <p:tgtEl>
                                          <p:spTgt spid="3">
                                            <p:graphicEl>
                                              <a:chart seriesIdx="-4" categoryIdx="9" bldStep="category"/>
                                            </p:graphicEl>
                                          </p:spTgt>
                                        </p:tgtEl>
                                      </p:cBhvr>
                                    </p:animEffect>
                                  </p:childTnLst>
                                </p:cTn>
                              </p:par>
                            </p:childTnLst>
                          </p:cTn>
                        </p:par>
                        <p:par>
                          <p:cTn id="48" fill="hold">
                            <p:stCondLst>
                              <p:cond delay="3300"/>
                            </p:stCondLst>
                            <p:childTnLst>
                              <p:par>
                                <p:cTn id="49" presetID="22" presetClass="entr" presetSubtype="4" repeatCount="0" fill="hold" grpId="0" nodeType="afterEffect">
                                  <p:stCondLst>
                                    <p:cond delay="0"/>
                                  </p:stCondLst>
                                  <p:childTnLst>
                                    <p:set>
                                      <p:cBhvr>
                                        <p:cTn id="50"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51" dur="300"/>
                                        <p:tgtEl>
                                          <p:spTgt spid="3">
                                            <p:graphicEl>
                                              <a:chart seriesIdx="-4" categoryIdx="10" bldStep="category"/>
                                            </p:graphicEl>
                                          </p:spTgt>
                                        </p:tgtEl>
                                      </p:cBhvr>
                                    </p:animEffect>
                                  </p:childTnLst>
                                </p:cTn>
                              </p:par>
                            </p:childTnLst>
                          </p:cTn>
                        </p:par>
                        <p:par>
                          <p:cTn id="52" fill="hold">
                            <p:stCondLst>
                              <p:cond delay="3600"/>
                            </p:stCondLst>
                            <p:childTnLst>
                              <p:par>
                                <p:cTn id="53" presetID="22" presetClass="entr" presetSubtype="4" repeatCount="0" fill="hold" grpId="0" nodeType="afterEffect">
                                  <p:stCondLst>
                                    <p:cond delay="0"/>
                                  </p:stCondLst>
                                  <p:childTnLst>
                                    <p:set>
                                      <p:cBhvr>
                                        <p:cTn id="54"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55" dur="300"/>
                                        <p:tgtEl>
                                          <p:spTgt spid="3">
                                            <p:graphicEl>
                                              <a:chart seriesIdx="-4" categoryIdx="11" bldStep="category"/>
                                            </p:graphicEl>
                                          </p:spTgt>
                                        </p:tgtEl>
                                      </p:cBhvr>
                                    </p:animEffect>
                                  </p:childTnLst>
                                </p:cTn>
                              </p:par>
                            </p:childTnLst>
                          </p:cTn>
                        </p:par>
                        <p:par>
                          <p:cTn id="56" fill="hold">
                            <p:stCondLst>
                              <p:cond delay="3900"/>
                            </p:stCondLst>
                            <p:childTnLst>
                              <p:par>
                                <p:cTn id="57" presetID="22" presetClass="entr" presetSubtype="4" repeatCount="0" fill="hold" grpId="0" nodeType="afterEffect">
                                  <p:stCondLst>
                                    <p:cond delay="0"/>
                                  </p:stCondLst>
                                  <p:childTnLst>
                                    <p:set>
                                      <p:cBhvr>
                                        <p:cTn id="58" dur="1" fill="hold">
                                          <p:stCondLst>
                                            <p:cond delay="0"/>
                                          </p:stCondLst>
                                        </p:cTn>
                                        <p:tgtEl>
                                          <p:spTgt spid="3">
                                            <p:graphicEl>
                                              <a:chart seriesIdx="-4" categoryIdx="12" bldStep="category"/>
                                            </p:graphicEl>
                                          </p:spTgt>
                                        </p:tgtEl>
                                        <p:attrNameLst>
                                          <p:attrName>style.visibility</p:attrName>
                                        </p:attrNameLst>
                                      </p:cBhvr>
                                      <p:to>
                                        <p:strVal val="visible"/>
                                      </p:to>
                                    </p:set>
                                    <p:animEffect transition="in" filter="wipe(down)">
                                      <p:cBhvr>
                                        <p:cTn id="59" dur="300"/>
                                        <p:tgtEl>
                                          <p:spTgt spid="3">
                                            <p:graphicEl>
                                              <a:chart seriesIdx="-4" categoryIdx="12" bldStep="category"/>
                                            </p:graphicEl>
                                          </p:spTgt>
                                        </p:tgtEl>
                                      </p:cBhvr>
                                    </p:animEffect>
                                  </p:childTnLst>
                                </p:cTn>
                              </p:par>
                            </p:childTnLst>
                          </p:cTn>
                        </p:par>
                        <p:par>
                          <p:cTn id="60" fill="hold">
                            <p:stCondLst>
                              <p:cond delay="4200"/>
                            </p:stCondLst>
                            <p:childTnLst>
                              <p:par>
                                <p:cTn id="61" presetID="22" presetClass="entr" presetSubtype="4" repeatCount="0" fill="hold" grpId="0" nodeType="afterEffect">
                                  <p:stCondLst>
                                    <p:cond delay="0"/>
                                  </p:stCondLst>
                                  <p:childTnLst>
                                    <p:set>
                                      <p:cBhvr>
                                        <p:cTn id="62" dur="1" fill="hold">
                                          <p:stCondLst>
                                            <p:cond delay="0"/>
                                          </p:stCondLst>
                                        </p:cTn>
                                        <p:tgtEl>
                                          <p:spTgt spid="3">
                                            <p:graphicEl>
                                              <a:chart seriesIdx="-4" categoryIdx="13" bldStep="category"/>
                                            </p:graphicEl>
                                          </p:spTgt>
                                        </p:tgtEl>
                                        <p:attrNameLst>
                                          <p:attrName>style.visibility</p:attrName>
                                        </p:attrNameLst>
                                      </p:cBhvr>
                                      <p:to>
                                        <p:strVal val="visible"/>
                                      </p:to>
                                    </p:set>
                                    <p:animEffect transition="in" filter="wipe(down)">
                                      <p:cBhvr>
                                        <p:cTn id="63" dur="300"/>
                                        <p:tgtEl>
                                          <p:spTgt spid="3">
                                            <p:graphicEl>
                                              <a:chart seriesIdx="-4" categoryIdx="13" bldStep="category"/>
                                            </p:graphicEl>
                                          </p:spTgt>
                                        </p:tgtEl>
                                      </p:cBhvr>
                                    </p:animEffect>
                                  </p:childTnLst>
                                </p:cTn>
                              </p:par>
                            </p:childTnLst>
                          </p:cTn>
                        </p:par>
                        <p:par>
                          <p:cTn id="64" fill="hold">
                            <p:stCondLst>
                              <p:cond delay="4500"/>
                            </p:stCondLst>
                            <p:childTnLst>
                              <p:par>
                                <p:cTn id="65" presetID="22" presetClass="entr" presetSubtype="4" repeatCount="0" fill="hold" grpId="0" nodeType="afterEffect">
                                  <p:stCondLst>
                                    <p:cond delay="0"/>
                                  </p:stCondLst>
                                  <p:childTnLst>
                                    <p:set>
                                      <p:cBhvr>
                                        <p:cTn id="66" dur="1" fill="hold">
                                          <p:stCondLst>
                                            <p:cond delay="0"/>
                                          </p:stCondLst>
                                        </p:cTn>
                                        <p:tgtEl>
                                          <p:spTgt spid="3">
                                            <p:graphicEl>
                                              <a:chart seriesIdx="-4" categoryIdx="14" bldStep="category"/>
                                            </p:graphicEl>
                                          </p:spTgt>
                                        </p:tgtEl>
                                        <p:attrNameLst>
                                          <p:attrName>style.visibility</p:attrName>
                                        </p:attrNameLst>
                                      </p:cBhvr>
                                      <p:to>
                                        <p:strVal val="visible"/>
                                      </p:to>
                                    </p:set>
                                    <p:animEffect transition="in" filter="wipe(down)">
                                      <p:cBhvr>
                                        <p:cTn id="67" dur="300"/>
                                        <p:tgtEl>
                                          <p:spTgt spid="3">
                                            <p:graphicEl>
                                              <a:chart seriesIdx="-4" categoryIdx="14" bldStep="category"/>
                                            </p:graphicEl>
                                          </p:spTgt>
                                        </p:tgtEl>
                                      </p:cBhvr>
                                    </p:animEffect>
                                  </p:childTnLst>
                                </p:cTn>
                              </p:par>
                            </p:childTnLst>
                          </p:cTn>
                        </p:par>
                        <p:par>
                          <p:cTn id="68" fill="hold">
                            <p:stCondLst>
                              <p:cond delay="4800"/>
                            </p:stCondLst>
                            <p:childTnLst>
                              <p:par>
                                <p:cTn id="69" presetID="22" presetClass="entr" presetSubtype="4" repeatCount="0" fill="hold" grpId="0" nodeType="afterEffect">
                                  <p:stCondLst>
                                    <p:cond delay="0"/>
                                  </p:stCondLst>
                                  <p:childTnLst>
                                    <p:set>
                                      <p:cBhvr>
                                        <p:cTn id="70" dur="1" fill="hold">
                                          <p:stCondLst>
                                            <p:cond delay="0"/>
                                          </p:stCondLst>
                                        </p:cTn>
                                        <p:tgtEl>
                                          <p:spTgt spid="3">
                                            <p:graphicEl>
                                              <a:chart seriesIdx="-4" categoryIdx="15" bldStep="category"/>
                                            </p:graphicEl>
                                          </p:spTgt>
                                        </p:tgtEl>
                                        <p:attrNameLst>
                                          <p:attrName>style.visibility</p:attrName>
                                        </p:attrNameLst>
                                      </p:cBhvr>
                                      <p:to>
                                        <p:strVal val="visible"/>
                                      </p:to>
                                    </p:set>
                                    <p:animEffect transition="in" filter="wipe(down)">
                                      <p:cBhvr>
                                        <p:cTn id="71" dur="300"/>
                                        <p:tgtEl>
                                          <p:spTgt spid="3">
                                            <p:graphicEl>
                                              <a:chart seriesIdx="-4" categoryIdx="15" bldStep="category"/>
                                            </p:graphicEl>
                                          </p:spTgt>
                                        </p:tgtEl>
                                      </p:cBhvr>
                                    </p:animEffect>
                                  </p:childTnLst>
                                </p:cTn>
                              </p:par>
                            </p:childTnLst>
                          </p:cTn>
                        </p:par>
                        <p:par>
                          <p:cTn id="72" fill="hold">
                            <p:stCondLst>
                              <p:cond delay="5100"/>
                            </p:stCondLst>
                            <p:childTnLst>
                              <p:par>
                                <p:cTn id="73" presetID="22" presetClass="entr" presetSubtype="4" repeatCount="0" fill="hold" grpId="0" nodeType="afterEffect">
                                  <p:stCondLst>
                                    <p:cond delay="0"/>
                                  </p:stCondLst>
                                  <p:childTnLst>
                                    <p:set>
                                      <p:cBhvr>
                                        <p:cTn id="74" dur="1" fill="hold">
                                          <p:stCondLst>
                                            <p:cond delay="0"/>
                                          </p:stCondLst>
                                        </p:cTn>
                                        <p:tgtEl>
                                          <p:spTgt spid="3">
                                            <p:graphicEl>
                                              <a:chart seriesIdx="-4" categoryIdx="16" bldStep="category"/>
                                            </p:graphicEl>
                                          </p:spTgt>
                                        </p:tgtEl>
                                        <p:attrNameLst>
                                          <p:attrName>style.visibility</p:attrName>
                                        </p:attrNameLst>
                                      </p:cBhvr>
                                      <p:to>
                                        <p:strVal val="visible"/>
                                      </p:to>
                                    </p:set>
                                    <p:animEffect transition="in" filter="wipe(down)">
                                      <p:cBhvr>
                                        <p:cTn id="75" dur="300"/>
                                        <p:tgtEl>
                                          <p:spTgt spid="3">
                                            <p:graphicEl>
                                              <a:chart seriesIdx="-4" categoryIdx="16" bldStep="category"/>
                                            </p:graphicEl>
                                          </p:spTgt>
                                        </p:tgtEl>
                                      </p:cBhvr>
                                    </p:animEffect>
                                  </p:childTnLst>
                                </p:cTn>
                              </p:par>
                            </p:childTnLst>
                          </p:cTn>
                        </p:par>
                        <p:par>
                          <p:cTn id="76" fill="hold">
                            <p:stCondLst>
                              <p:cond delay="5400"/>
                            </p:stCondLst>
                            <p:childTnLst>
                              <p:par>
                                <p:cTn id="77" presetID="22" presetClass="entr" presetSubtype="4" repeatCount="0" fill="hold" grpId="0" nodeType="afterEffect">
                                  <p:stCondLst>
                                    <p:cond delay="0"/>
                                  </p:stCondLst>
                                  <p:childTnLst>
                                    <p:set>
                                      <p:cBhvr>
                                        <p:cTn id="78" dur="1" fill="hold">
                                          <p:stCondLst>
                                            <p:cond delay="0"/>
                                          </p:stCondLst>
                                        </p:cTn>
                                        <p:tgtEl>
                                          <p:spTgt spid="3">
                                            <p:graphicEl>
                                              <a:chart seriesIdx="-4" categoryIdx="17" bldStep="category"/>
                                            </p:graphicEl>
                                          </p:spTgt>
                                        </p:tgtEl>
                                        <p:attrNameLst>
                                          <p:attrName>style.visibility</p:attrName>
                                        </p:attrNameLst>
                                      </p:cBhvr>
                                      <p:to>
                                        <p:strVal val="visible"/>
                                      </p:to>
                                    </p:set>
                                    <p:animEffect transition="in" filter="wipe(down)">
                                      <p:cBhvr>
                                        <p:cTn id="79" dur="300"/>
                                        <p:tgtEl>
                                          <p:spTgt spid="3">
                                            <p:graphicEl>
                                              <a:chart seriesIdx="-4" categoryIdx="17" bldStep="category"/>
                                            </p:graphicEl>
                                          </p:spTgt>
                                        </p:tgtEl>
                                      </p:cBhvr>
                                    </p:animEffect>
                                  </p:childTnLst>
                                </p:cTn>
                              </p:par>
                            </p:childTnLst>
                          </p:cTn>
                        </p:par>
                        <p:par>
                          <p:cTn id="80" fill="hold">
                            <p:stCondLst>
                              <p:cond delay="5700"/>
                            </p:stCondLst>
                            <p:childTnLst>
                              <p:par>
                                <p:cTn id="81" presetID="22" presetClass="entr" presetSubtype="4" repeatCount="0" fill="hold" grpId="0" nodeType="afterEffect">
                                  <p:stCondLst>
                                    <p:cond delay="0"/>
                                  </p:stCondLst>
                                  <p:childTnLst>
                                    <p:set>
                                      <p:cBhvr>
                                        <p:cTn id="82" dur="1" fill="hold">
                                          <p:stCondLst>
                                            <p:cond delay="0"/>
                                          </p:stCondLst>
                                        </p:cTn>
                                        <p:tgtEl>
                                          <p:spTgt spid="3">
                                            <p:graphicEl>
                                              <a:chart seriesIdx="-4" categoryIdx="18" bldStep="category"/>
                                            </p:graphicEl>
                                          </p:spTgt>
                                        </p:tgtEl>
                                        <p:attrNameLst>
                                          <p:attrName>style.visibility</p:attrName>
                                        </p:attrNameLst>
                                      </p:cBhvr>
                                      <p:to>
                                        <p:strVal val="visible"/>
                                      </p:to>
                                    </p:set>
                                    <p:animEffect transition="in" filter="wipe(down)">
                                      <p:cBhvr>
                                        <p:cTn id="83" dur="300"/>
                                        <p:tgtEl>
                                          <p:spTgt spid="3">
                                            <p:graphicEl>
                                              <a:chart seriesIdx="-4" categoryIdx="18" bldStep="category"/>
                                            </p:graphicEl>
                                          </p:spTgt>
                                        </p:tgtEl>
                                      </p:cBhvr>
                                    </p:animEffect>
                                  </p:childTnLst>
                                </p:cTn>
                              </p:par>
                            </p:childTnLst>
                          </p:cTn>
                        </p:par>
                        <p:par>
                          <p:cTn id="84" fill="hold">
                            <p:stCondLst>
                              <p:cond delay="6000"/>
                            </p:stCondLst>
                            <p:childTnLst>
                              <p:par>
                                <p:cTn id="85" presetID="22" presetClass="entr" presetSubtype="4" repeatCount="0" fill="hold" grpId="0" nodeType="afterEffect">
                                  <p:stCondLst>
                                    <p:cond delay="0"/>
                                  </p:stCondLst>
                                  <p:childTnLst>
                                    <p:set>
                                      <p:cBhvr>
                                        <p:cTn id="86" dur="1" fill="hold">
                                          <p:stCondLst>
                                            <p:cond delay="0"/>
                                          </p:stCondLst>
                                        </p:cTn>
                                        <p:tgtEl>
                                          <p:spTgt spid="3">
                                            <p:graphicEl>
                                              <a:chart seriesIdx="-4" categoryIdx="19" bldStep="category"/>
                                            </p:graphicEl>
                                          </p:spTgt>
                                        </p:tgtEl>
                                        <p:attrNameLst>
                                          <p:attrName>style.visibility</p:attrName>
                                        </p:attrNameLst>
                                      </p:cBhvr>
                                      <p:to>
                                        <p:strVal val="visible"/>
                                      </p:to>
                                    </p:set>
                                    <p:animEffect transition="in" filter="wipe(down)">
                                      <p:cBhvr>
                                        <p:cTn id="87" dur="300"/>
                                        <p:tgtEl>
                                          <p:spTgt spid="3">
                                            <p:graphicEl>
                                              <a:chart seriesIdx="-4" categoryIdx="19" bldStep="category"/>
                                            </p:graphicEl>
                                          </p:spTgt>
                                        </p:tgtEl>
                                      </p:cBhvr>
                                    </p:animEffect>
                                  </p:childTnLst>
                                </p:cTn>
                              </p:par>
                            </p:childTnLst>
                          </p:cTn>
                        </p:par>
                        <p:par>
                          <p:cTn id="88" fill="hold">
                            <p:stCondLst>
                              <p:cond delay="6300"/>
                            </p:stCondLst>
                            <p:childTnLst>
                              <p:par>
                                <p:cTn id="89" presetID="22" presetClass="entr" presetSubtype="4" repeatCount="0" fill="hold" grpId="0" nodeType="afterEffect">
                                  <p:stCondLst>
                                    <p:cond delay="0"/>
                                  </p:stCondLst>
                                  <p:childTnLst>
                                    <p:set>
                                      <p:cBhvr>
                                        <p:cTn id="90" dur="1" fill="hold">
                                          <p:stCondLst>
                                            <p:cond delay="0"/>
                                          </p:stCondLst>
                                        </p:cTn>
                                        <p:tgtEl>
                                          <p:spTgt spid="3">
                                            <p:graphicEl>
                                              <a:chart seriesIdx="-4" categoryIdx="20" bldStep="category"/>
                                            </p:graphicEl>
                                          </p:spTgt>
                                        </p:tgtEl>
                                        <p:attrNameLst>
                                          <p:attrName>style.visibility</p:attrName>
                                        </p:attrNameLst>
                                      </p:cBhvr>
                                      <p:to>
                                        <p:strVal val="visible"/>
                                      </p:to>
                                    </p:set>
                                    <p:animEffect transition="in" filter="wipe(down)">
                                      <p:cBhvr>
                                        <p:cTn id="91" dur="300"/>
                                        <p:tgtEl>
                                          <p:spTgt spid="3">
                                            <p:graphicEl>
                                              <a:chart seriesIdx="-4" categoryIdx="20" bldStep="category"/>
                                            </p:graphicEl>
                                          </p:spTgt>
                                        </p:tgtEl>
                                      </p:cBhvr>
                                    </p:animEffect>
                                  </p:childTnLst>
                                </p:cTn>
                              </p:par>
                            </p:childTnLst>
                          </p:cTn>
                        </p:par>
                        <p:par>
                          <p:cTn id="92" fill="hold">
                            <p:stCondLst>
                              <p:cond delay="6600"/>
                            </p:stCondLst>
                            <p:childTnLst>
                              <p:par>
                                <p:cTn id="93" presetID="22" presetClass="entr" presetSubtype="4" repeatCount="0" fill="hold" grpId="0" nodeType="afterEffect">
                                  <p:stCondLst>
                                    <p:cond delay="0"/>
                                  </p:stCondLst>
                                  <p:childTnLst>
                                    <p:set>
                                      <p:cBhvr>
                                        <p:cTn id="94" dur="1" fill="hold">
                                          <p:stCondLst>
                                            <p:cond delay="0"/>
                                          </p:stCondLst>
                                        </p:cTn>
                                        <p:tgtEl>
                                          <p:spTgt spid="3">
                                            <p:graphicEl>
                                              <a:chart seriesIdx="-4" categoryIdx="21" bldStep="category"/>
                                            </p:graphicEl>
                                          </p:spTgt>
                                        </p:tgtEl>
                                        <p:attrNameLst>
                                          <p:attrName>style.visibility</p:attrName>
                                        </p:attrNameLst>
                                      </p:cBhvr>
                                      <p:to>
                                        <p:strVal val="visible"/>
                                      </p:to>
                                    </p:set>
                                    <p:animEffect transition="in" filter="wipe(down)">
                                      <p:cBhvr>
                                        <p:cTn id="95" dur="300"/>
                                        <p:tgtEl>
                                          <p:spTgt spid="3">
                                            <p:graphicEl>
                                              <a:chart seriesIdx="-4" categoryIdx="21" bldStep="category"/>
                                            </p:graphicEl>
                                          </p:spTgt>
                                        </p:tgtEl>
                                      </p:cBhvr>
                                    </p:animEffect>
                                  </p:childTnLst>
                                </p:cTn>
                              </p:par>
                            </p:childTnLst>
                          </p:cTn>
                        </p:par>
                        <p:par>
                          <p:cTn id="96" fill="hold">
                            <p:stCondLst>
                              <p:cond delay="6900"/>
                            </p:stCondLst>
                            <p:childTnLst>
                              <p:par>
                                <p:cTn id="97" presetID="22" presetClass="entr" presetSubtype="4" repeatCount="0" fill="hold" grpId="0" nodeType="afterEffect">
                                  <p:stCondLst>
                                    <p:cond delay="0"/>
                                  </p:stCondLst>
                                  <p:childTnLst>
                                    <p:set>
                                      <p:cBhvr>
                                        <p:cTn id="98" dur="1" fill="hold">
                                          <p:stCondLst>
                                            <p:cond delay="0"/>
                                          </p:stCondLst>
                                        </p:cTn>
                                        <p:tgtEl>
                                          <p:spTgt spid="3">
                                            <p:graphicEl>
                                              <a:chart seriesIdx="-4" categoryIdx="22" bldStep="category"/>
                                            </p:graphicEl>
                                          </p:spTgt>
                                        </p:tgtEl>
                                        <p:attrNameLst>
                                          <p:attrName>style.visibility</p:attrName>
                                        </p:attrNameLst>
                                      </p:cBhvr>
                                      <p:to>
                                        <p:strVal val="visible"/>
                                      </p:to>
                                    </p:set>
                                    <p:animEffect transition="in" filter="wipe(down)">
                                      <p:cBhvr>
                                        <p:cTn id="99" dur="300"/>
                                        <p:tgtEl>
                                          <p:spTgt spid="3">
                                            <p:graphicEl>
                                              <a:chart seriesIdx="-4" categoryIdx="22" bldStep="category"/>
                                            </p:graphicEl>
                                          </p:spTgt>
                                        </p:tgtEl>
                                      </p:cBhvr>
                                    </p:animEffect>
                                  </p:childTnLst>
                                </p:cTn>
                              </p:par>
                            </p:childTnLst>
                          </p:cTn>
                        </p:par>
                        <p:par>
                          <p:cTn id="100" fill="hold">
                            <p:stCondLst>
                              <p:cond delay="7200"/>
                            </p:stCondLst>
                            <p:childTnLst>
                              <p:par>
                                <p:cTn id="101" presetID="22" presetClass="entr" presetSubtype="4" repeatCount="0" fill="hold" grpId="0" nodeType="afterEffect">
                                  <p:stCondLst>
                                    <p:cond delay="0"/>
                                  </p:stCondLst>
                                  <p:childTnLst>
                                    <p:set>
                                      <p:cBhvr>
                                        <p:cTn id="102" dur="1" fill="hold">
                                          <p:stCondLst>
                                            <p:cond delay="0"/>
                                          </p:stCondLst>
                                        </p:cTn>
                                        <p:tgtEl>
                                          <p:spTgt spid="3">
                                            <p:graphicEl>
                                              <a:chart seriesIdx="-4" categoryIdx="23" bldStep="category"/>
                                            </p:graphicEl>
                                          </p:spTgt>
                                        </p:tgtEl>
                                        <p:attrNameLst>
                                          <p:attrName>style.visibility</p:attrName>
                                        </p:attrNameLst>
                                      </p:cBhvr>
                                      <p:to>
                                        <p:strVal val="visible"/>
                                      </p:to>
                                    </p:set>
                                    <p:animEffect transition="in" filter="wipe(down)">
                                      <p:cBhvr>
                                        <p:cTn id="103" dur="300"/>
                                        <p:tgtEl>
                                          <p:spTgt spid="3">
                                            <p:graphicEl>
                                              <a:chart seriesIdx="-4" categoryIdx="2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6">
    <p:spTree>
      <p:nvGrpSpPr>
        <p:cNvPr id="1" name=""/>
        <p:cNvGrpSpPr/>
        <p:nvPr/>
      </p:nvGrpSpPr>
      <p:grpSpPr>
        <a:xfrm>
          <a:off x="0" y="0"/>
          <a:ext cx="0" cy="0"/>
          <a:chOff x="0" y="0"/>
          <a:chExt cx="0" cy="0"/>
        </a:xfrm>
      </p:grpSpPr>
      <p:grpSp>
        <p:nvGrpSpPr>
          <p:cNvPr id="4" name="Group 35">
            <a:extLst>
              <a:ext uri="{FF2B5EF4-FFF2-40B4-BE49-F238E27FC236}">
                <a16:creationId xmlns:a16="http://schemas.microsoft.com/office/drawing/2014/main" id="{F49FFC1C-3741-4844-8C3F-E4F557524424}"/>
              </a:ext>
            </a:extLst>
          </p:cNvPr>
          <p:cNvGrpSpPr/>
          <p:nvPr userDrawn="1"/>
        </p:nvGrpSpPr>
        <p:grpSpPr>
          <a:xfrm>
            <a:off x="-6583" y="-3"/>
            <a:ext cx="12302859" cy="6858003"/>
            <a:chOff x="-6566" y="-2"/>
            <a:chExt cx="12269309" cy="6858002"/>
          </a:xfrm>
        </p:grpSpPr>
        <p:sp>
          <p:nvSpPr>
            <p:cNvPr id="5" name="Rectangle 36" hidden="1">
              <a:extLst>
                <a:ext uri="{FF2B5EF4-FFF2-40B4-BE49-F238E27FC236}">
                  <a16:creationId xmlns:a16="http://schemas.microsoft.com/office/drawing/2014/main" id="{0BD74276-8ED2-4824-9998-0BAA3955CD95}"/>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6" name="Group 37" hidden="1">
              <a:extLst>
                <a:ext uri="{FF2B5EF4-FFF2-40B4-BE49-F238E27FC236}">
                  <a16:creationId xmlns:a16="http://schemas.microsoft.com/office/drawing/2014/main" id="{978F2107-068F-4327-9136-6EB3073A4403}"/>
                </a:ext>
              </a:extLst>
            </p:cNvPr>
            <p:cNvGrpSpPr/>
            <p:nvPr userDrawn="1"/>
          </p:nvGrpSpPr>
          <p:grpSpPr>
            <a:xfrm>
              <a:off x="442260" y="3456849"/>
              <a:ext cx="11820483" cy="2970388"/>
              <a:chOff x="442260" y="3600153"/>
              <a:chExt cx="11820483" cy="2970388"/>
            </a:xfrm>
          </p:grpSpPr>
          <p:cxnSp>
            <p:nvCxnSpPr>
              <p:cNvPr id="7" name="Straight Connector 38">
                <a:extLst>
                  <a:ext uri="{FF2B5EF4-FFF2-40B4-BE49-F238E27FC236}">
                    <a16:creationId xmlns:a16="http://schemas.microsoft.com/office/drawing/2014/main" id="{B5909EFF-FFE7-4DCA-BB35-2930538F8575}"/>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39">
                <a:extLst>
                  <a:ext uri="{FF2B5EF4-FFF2-40B4-BE49-F238E27FC236}">
                    <a16:creationId xmlns:a16="http://schemas.microsoft.com/office/drawing/2014/main" id="{BBF66BD5-8EBB-4321-AEA7-778A769BCD0F}"/>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40">
                <a:extLst>
                  <a:ext uri="{FF2B5EF4-FFF2-40B4-BE49-F238E27FC236}">
                    <a16:creationId xmlns:a16="http://schemas.microsoft.com/office/drawing/2014/main" id="{B6105F55-6F73-4EAC-A6FE-341C1EDD082D}"/>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1">
                <a:extLst>
                  <a:ext uri="{FF2B5EF4-FFF2-40B4-BE49-F238E27FC236}">
                    <a16:creationId xmlns:a16="http://schemas.microsoft.com/office/drawing/2014/main" id="{231C4A1D-0D18-4C45-8CD2-9B482D211697}"/>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887B699A-26D9-4993-847C-C919922EE7EC}"/>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3">
                <a:extLst>
                  <a:ext uri="{FF2B5EF4-FFF2-40B4-BE49-F238E27FC236}">
                    <a16:creationId xmlns:a16="http://schemas.microsoft.com/office/drawing/2014/main" id="{2861B340-F5C1-4BA1-BA98-8D650473066B}"/>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4">
                <a:extLst>
                  <a:ext uri="{FF2B5EF4-FFF2-40B4-BE49-F238E27FC236}">
                    <a16:creationId xmlns:a16="http://schemas.microsoft.com/office/drawing/2014/main" id="{C3568F9F-131F-4452-A304-F5E5399BCD8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5">
                <a:extLst>
                  <a:ext uri="{FF2B5EF4-FFF2-40B4-BE49-F238E27FC236}">
                    <a16:creationId xmlns:a16="http://schemas.microsoft.com/office/drawing/2014/main" id="{CF836D01-B716-45B7-86B0-7412F0310BC3}"/>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6">
                <a:extLst>
                  <a:ext uri="{FF2B5EF4-FFF2-40B4-BE49-F238E27FC236}">
                    <a16:creationId xmlns:a16="http://schemas.microsoft.com/office/drawing/2014/main" id="{456D7560-3022-407D-A56A-387D1CF7CBBE}"/>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7">
                <a:extLst>
                  <a:ext uri="{FF2B5EF4-FFF2-40B4-BE49-F238E27FC236}">
                    <a16:creationId xmlns:a16="http://schemas.microsoft.com/office/drawing/2014/main" id="{C7A0A529-063D-45DD-8385-C74DBDC59E7E}"/>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8">
                <a:extLst>
                  <a:ext uri="{FF2B5EF4-FFF2-40B4-BE49-F238E27FC236}">
                    <a16:creationId xmlns:a16="http://schemas.microsoft.com/office/drawing/2014/main" id="{A931E34D-B55F-40AD-83AF-7163B7D714F7}"/>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9">
                <a:extLst>
                  <a:ext uri="{FF2B5EF4-FFF2-40B4-BE49-F238E27FC236}">
                    <a16:creationId xmlns:a16="http://schemas.microsoft.com/office/drawing/2014/main" id="{85C0AB43-36CD-4E1C-BBD6-F6E40C7E2D07}"/>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50">
                <a:extLst>
                  <a:ext uri="{FF2B5EF4-FFF2-40B4-BE49-F238E27FC236}">
                    <a16:creationId xmlns:a16="http://schemas.microsoft.com/office/drawing/2014/main" id="{78CD91FC-28C9-4AC7-87D2-3236ADA79432}"/>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1">
                <a:extLst>
                  <a:ext uri="{FF2B5EF4-FFF2-40B4-BE49-F238E27FC236}">
                    <a16:creationId xmlns:a16="http://schemas.microsoft.com/office/drawing/2014/main" id="{43CC5094-48A5-4786-A10E-9CE8FDA8F34F}"/>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2">
                <a:extLst>
                  <a:ext uri="{FF2B5EF4-FFF2-40B4-BE49-F238E27FC236}">
                    <a16:creationId xmlns:a16="http://schemas.microsoft.com/office/drawing/2014/main" id="{B1CF75A4-9F1F-48F6-AFDA-C7897F2C1B55}"/>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3">
                <a:extLst>
                  <a:ext uri="{FF2B5EF4-FFF2-40B4-BE49-F238E27FC236}">
                    <a16:creationId xmlns:a16="http://schemas.microsoft.com/office/drawing/2014/main" id="{D8B3EC32-3BCC-4CF3-A8AB-D5695C387FB1}"/>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4">
                <a:extLst>
                  <a:ext uri="{FF2B5EF4-FFF2-40B4-BE49-F238E27FC236}">
                    <a16:creationId xmlns:a16="http://schemas.microsoft.com/office/drawing/2014/main" id="{646D2636-826F-4188-AECD-8E9F547C330E}"/>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5">
                <a:extLst>
                  <a:ext uri="{FF2B5EF4-FFF2-40B4-BE49-F238E27FC236}">
                    <a16:creationId xmlns:a16="http://schemas.microsoft.com/office/drawing/2014/main" id="{D5190618-4665-4F2E-8844-020AD30239F6}"/>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6">
                <a:extLst>
                  <a:ext uri="{FF2B5EF4-FFF2-40B4-BE49-F238E27FC236}">
                    <a16:creationId xmlns:a16="http://schemas.microsoft.com/office/drawing/2014/main" id="{E501E497-7672-440E-967B-911C1D6B4B10}"/>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7">
                <a:extLst>
                  <a:ext uri="{FF2B5EF4-FFF2-40B4-BE49-F238E27FC236}">
                    <a16:creationId xmlns:a16="http://schemas.microsoft.com/office/drawing/2014/main" id="{8A688C29-83E0-4CC9-A8C5-B6B30A57710C}"/>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8">
                <a:extLst>
                  <a:ext uri="{FF2B5EF4-FFF2-40B4-BE49-F238E27FC236}">
                    <a16:creationId xmlns:a16="http://schemas.microsoft.com/office/drawing/2014/main" id="{8D3348AE-2C08-472A-92E4-12BF79B738D1}"/>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9">
                <a:extLst>
                  <a:ext uri="{FF2B5EF4-FFF2-40B4-BE49-F238E27FC236}">
                    <a16:creationId xmlns:a16="http://schemas.microsoft.com/office/drawing/2014/main" id="{D93531AE-9D57-49CA-BC46-F7384685F786}"/>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60">
                <a:extLst>
                  <a:ext uri="{FF2B5EF4-FFF2-40B4-BE49-F238E27FC236}">
                    <a16:creationId xmlns:a16="http://schemas.microsoft.com/office/drawing/2014/main" id="{6130565B-76F2-434C-8896-54E337D6B462}"/>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1">
                <a:extLst>
                  <a:ext uri="{FF2B5EF4-FFF2-40B4-BE49-F238E27FC236}">
                    <a16:creationId xmlns:a16="http://schemas.microsoft.com/office/drawing/2014/main" id="{A0D45B84-40CC-46CF-ACE4-C3A1732817B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07D574C9-96B2-42EF-A9BC-D62E458D5C9F}"/>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3" name="Content Placeholder 2">
            <a:extLst>
              <a:ext uri="{FF2B5EF4-FFF2-40B4-BE49-F238E27FC236}">
                <a16:creationId xmlns:a16="http://schemas.microsoft.com/office/drawing/2014/main" id="{3B009754-3A1E-461E-B289-FE7FC85C2E42}"/>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Tree>
    <p:extLst>
      <p:ext uri="{BB962C8B-B14F-4D97-AF65-F5344CB8AC3E}">
        <p14:creationId xmlns:p14="http://schemas.microsoft.com/office/powerpoint/2010/main" val="123547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7">
    <p:spTree>
      <p:nvGrpSpPr>
        <p:cNvPr id="1" name=""/>
        <p:cNvGrpSpPr/>
        <p:nvPr/>
      </p:nvGrpSpPr>
      <p:grpSpPr>
        <a:xfrm>
          <a:off x="0" y="0"/>
          <a:ext cx="0" cy="0"/>
          <a:chOff x="0" y="0"/>
          <a:chExt cx="0" cy="0"/>
        </a:xfrm>
      </p:grpSpPr>
      <p:grpSp>
        <p:nvGrpSpPr>
          <p:cNvPr id="5" name="Group 35">
            <a:extLst>
              <a:ext uri="{FF2B5EF4-FFF2-40B4-BE49-F238E27FC236}">
                <a16:creationId xmlns:a16="http://schemas.microsoft.com/office/drawing/2014/main" id="{15C1165B-50AC-46F5-B945-37FE6AF1F392}"/>
              </a:ext>
            </a:extLst>
          </p:cNvPr>
          <p:cNvGrpSpPr/>
          <p:nvPr userDrawn="1"/>
        </p:nvGrpSpPr>
        <p:grpSpPr>
          <a:xfrm>
            <a:off x="-6583" y="-3"/>
            <a:ext cx="12302859" cy="6858003"/>
            <a:chOff x="-6566" y="-2"/>
            <a:chExt cx="12269309" cy="6858002"/>
          </a:xfrm>
        </p:grpSpPr>
        <p:sp>
          <p:nvSpPr>
            <p:cNvPr id="6" name="Rectangle 36" hidden="1">
              <a:extLst>
                <a:ext uri="{FF2B5EF4-FFF2-40B4-BE49-F238E27FC236}">
                  <a16:creationId xmlns:a16="http://schemas.microsoft.com/office/drawing/2014/main" id="{EA24BE63-1E38-4FA8-B27E-7568D000D456}"/>
                </a:ext>
              </a:extLst>
            </p:cNvPr>
            <p:cNvSpPr/>
            <p:nvPr userDrawn="1"/>
          </p:nvSpPr>
          <p:spPr>
            <a:xfrm>
              <a:off x="-6566" y="-2"/>
              <a:ext cx="12198565" cy="6858002"/>
            </a:xfrm>
            <a:prstGeom prst="rect">
              <a:avLst/>
            </a:prstGeom>
            <a:solidFill>
              <a:srgbClr val="003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02" dirty="0"/>
            </a:p>
          </p:txBody>
        </p:sp>
        <p:grpSp>
          <p:nvGrpSpPr>
            <p:cNvPr id="7" name="Group 37" hidden="1">
              <a:extLst>
                <a:ext uri="{FF2B5EF4-FFF2-40B4-BE49-F238E27FC236}">
                  <a16:creationId xmlns:a16="http://schemas.microsoft.com/office/drawing/2014/main" id="{D4DAB8E7-6AD7-4E3B-87D7-9C92D704A0D5}"/>
                </a:ext>
              </a:extLst>
            </p:cNvPr>
            <p:cNvGrpSpPr/>
            <p:nvPr userDrawn="1"/>
          </p:nvGrpSpPr>
          <p:grpSpPr>
            <a:xfrm>
              <a:off x="442260" y="3456849"/>
              <a:ext cx="11820483" cy="2970388"/>
              <a:chOff x="442260" y="3600153"/>
              <a:chExt cx="11820483" cy="2970388"/>
            </a:xfrm>
          </p:grpSpPr>
          <p:cxnSp>
            <p:nvCxnSpPr>
              <p:cNvPr id="8" name="Straight Connector 38">
                <a:extLst>
                  <a:ext uri="{FF2B5EF4-FFF2-40B4-BE49-F238E27FC236}">
                    <a16:creationId xmlns:a16="http://schemas.microsoft.com/office/drawing/2014/main" id="{0F24E6D8-B4AC-477C-A584-BF9803AD059A}"/>
                  </a:ext>
                </a:extLst>
              </p:cNvPr>
              <p:cNvCxnSpPr/>
              <p:nvPr userDrawn="1"/>
            </p:nvCxnSpPr>
            <p:spPr>
              <a:xfrm flipV="1">
                <a:off x="930228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39">
                <a:extLst>
                  <a:ext uri="{FF2B5EF4-FFF2-40B4-BE49-F238E27FC236}">
                    <a16:creationId xmlns:a16="http://schemas.microsoft.com/office/drawing/2014/main" id="{2AFEE107-23D8-49B8-B87B-287A589B06A3}"/>
                  </a:ext>
                </a:extLst>
              </p:cNvPr>
              <p:cNvCxnSpPr/>
              <p:nvPr userDrawn="1"/>
            </p:nvCxnSpPr>
            <p:spPr>
              <a:xfrm flipV="1">
                <a:off x="877305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FC46F22B-8D16-44B9-B078-5202FAD5506C}"/>
                  </a:ext>
                </a:extLst>
              </p:cNvPr>
              <p:cNvCxnSpPr/>
              <p:nvPr userDrawn="1"/>
            </p:nvCxnSpPr>
            <p:spPr>
              <a:xfrm flipV="1">
                <a:off x="8235524"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41">
                <a:extLst>
                  <a:ext uri="{FF2B5EF4-FFF2-40B4-BE49-F238E27FC236}">
                    <a16:creationId xmlns:a16="http://schemas.microsoft.com/office/drawing/2014/main" id="{84F40097-447D-4345-A231-8E06B5113DAF}"/>
                  </a:ext>
                </a:extLst>
              </p:cNvPr>
              <p:cNvCxnSpPr/>
              <p:nvPr userDrawn="1"/>
            </p:nvCxnSpPr>
            <p:spPr>
              <a:xfrm flipV="1">
                <a:off x="78660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42">
                <a:extLst>
                  <a:ext uri="{FF2B5EF4-FFF2-40B4-BE49-F238E27FC236}">
                    <a16:creationId xmlns:a16="http://schemas.microsoft.com/office/drawing/2014/main" id="{42254BF6-C2FE-484E-B8E5-A5FB6CAE68DA}"/>
                  </a:ext>
                </a:extLst>
              </p:cNvPr>
              <p:cNvCxnSpPr/>
              <p:nvPr userDrawn="1"/>
            </p:nvCxnSpPr>
            <p:spPr>
              <a:xfrm flipV="1">
                <a:off x="7498863"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43">
                <a:extLst>
                  <a:ext uri="{FF2B5EF4-FFF2-40B4-BE49-F238E27FC236}">
                    <a16:creationId xmlns:a16="http://schemas.microsoft.com/office/drawing/2014/main" id="{E5B7F90F-FC2C-4515-8D32-89F631EBA147}"/>
                  </a:ext>
                </a:extLst>
              </p:cNvPr>
              <p:cNvCxnSpPr/>
              <p:nvPr userDrawn="1"/>
            </p:nvCxnSpPr>
            <p:spPr>
              <a:xfrm flipV="1">
                <a:off x="7127208"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44">
                <a:extLst>
                  <a:ext uri="{FF2B5EF4-FFF2-40B4-BE49-F238E27FC236}">
                    <a16:creationId xmlns:a16="http://schemas.microsoft.com/office/drawing/2014/main" id="{E99345B2-5577-4798-8DBC-A8040E1C170C}"/>
                  </a:ext>
                </a:extLst>
              </p:cNvPr>
              <p:cNvCxnSpPr/>
              <p:nvPr userDrawn="1"/>
            </p:nvCxnSpPr>
            <p:spPr>
              <a:xfrm flipV="1">
                <a:off x="675865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45">
                <a:extLst>
                  <a:ext uri="{FF2B5EF4-FFF2-40B4-BE49-F238E27FC236}">
                    <a16:creationId xmlns:a16="http://schemas.microsoft.com/office/drawing/2014/main" id="{F327189C-9AB2-4BE4-BEFF-13F4E1778D06}"/>
                  </a:ext>
                </a:extLst>
              </p:cNvPr>
              <p:cNvCxnSpPr/>
              <p:nvPr userDrawn="1"/>
            </p:nvCxnSpPr>
            <p:spPr>
              <a:xfrm flipV="1">
                <a:off x="638946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46">
                <a:extLst>
                  <a:ext uri="{FF2B5EF4-FFF2-40B4-BE49-F238E27FC236}">
                    <a16:creationId xmlns:a16="http://schemas.microsoft.com/office/drawing/2014/main" id="{7F11114A-60DF-4358-A694-BB4FEEA2A6C7}"/>
                  </a:ext>
                </a:extLst>
              </p:cNvPr>
              <p:cNvCxnSpPr/>
              <p:nvPr userDrawn="1"/>
            </p:nvCxnSpPr>
            <p:spPr>
              <a:xfrm flipV="1">
                <a:off x="6009868" y="3607282"/>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7" name="Straight Connector 47">
                <a:extLst>
                  <a:ext uri="{FF2B5EF4-FFF2-40B4-BE49-F238E27FC236}">
                    <a16:creationId xmlns:a16="http://schemas.microsoft.com/office/drawing/2014/main" id="{A23FCE7B-565B-4C89-BB57-1638682A4280}"/>
                  </a:ext>
                </a:extLst>
              </p:cNvPr>
              <p:cNvCxnSpPr/>
              <p:nvPr userDrawn="1"/>
            </p:nvCxnSpPr>
            <p:spPr>
              <a:xfrm flipV="1">
                <a:off x="56439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8" name="Straight Connector 48">
                <a:extLst>
                  <a:ext uri="{FF2B5EF4-FFF2-40B4-BE49-F238E27FC236}">
                    <a16:creationId xmlns:a16="http://schemas.microsoft.com/office/drawing/2014/main" id="{0E2613AD-9079-429A-BC7D-F00A04FEFC83}"/>
                  </a:ext>
                </a:extLst>
              </p:cNvPr>
              <p:cNvCxnSpPr/>
              <p:nvPr userDrawn="1"/>
            </p:nvCxnSpPr>
            <p:spPr>
              <a:xfrm flipV="1">
                <a:off x="5269261"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19" name="Straight Connector 49">
                <a:extLst>
                  <a:ext uri="{FF2B5EF4-FFF2-40B4-BE49-F238E27FC236}">
                    <a16:creationId xmlns:a16="http://schemas.microsoft.com/office/drawing/2014/main" id="{D8432CDA-98D7-4A05-A0F3-EDA2D11BC74F}"/>
                  </a:ext>
                </a:extLst>
              </p:cNvPr>
              <p:cNvCxnSpPr/>
              <p:nvPr userDrawn="1"/>
            </p:nvCxnSpPr>
            <p:spPr>
              <a:xfrm flipV="1">
                <a:off x="48896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50">
                <a:extLst>
                  <a:ext uri="{FF2B5EF4-FFF2-40B4-BE49-F238E27FC236}">
                    <a16:creationId xmlns:a16="http://schemas.microsoft.com/office/drawing/2014/main" id="{9E761685-9937-4475-8FEE-7B969A517733}"/>
                  </a:ext>
                </a:extLst>
              </p:cNvPr>
              <p:cNvCxnSpPr/>
              <p:nvPr userDrawn="1"/>
            </p:nvCxnSpPr>
            <p:spPr>
              <a:xfrm flipV="1">
                <a:off x="452332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504C3711-C622-42DC-9899-B3858E082F8D}"/>
                  </a:ext>
                </a:extLst>
              </p:cNvPr>
              <p:cNvCxnSpPr/>
              <p:nvPr userDrawn="1"/>
            </p:nvCxnSpPr>
            <p:spPr>
              <a:xfrm flipV="1">
                <a:off x="415592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52">
                <a:extLst>
                  <a:ext uri="{FF2B5EF4-FFF2-40B4-BE49-F238E27FC236}">
                    <a16:creationId xmlns:a16="http://schemas.microsoft.com/office/drawing/2014/main" id="{1A83ECB3-AA6D-4F83-A917-59F1F3CAF53A}"/>
                  </a:ext>
                </a:extLst>
              </p:cNvPr>
              <p:cNvCxnSpPr/>
              <p:nvPr userDrawn="1"/>
            </p:nvCxnSpPr>
            <p:spPr>
              <a:xfrm flipV="1">
                <a:off x="3786582"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53">
                <a:extLst>
                  <a:ext uri="{FF2B5EF4-FFF2-40B4-BE49-F238E27FC236}">
                    <a16:creationId xmlns:a16="http://schemas.microsoft.com/office/drawing/2014/main" id="{3375B322-614F-48CD-9559-DDABC5D9313C}"/>
                  </a:ext>
                </a:extLst>
              </p:cNvPr>
              <p:cNvCxnSpPr/>
              <p:nvPr userDrawn="1"/>
            </p:nvCxnSpPr>
            <p:spPr>
              <a:xfrm flipV="1">
                <a:off x="342049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54">
                <a:extLst>
                  <a:ext uri="{FF2B5EF4-FFF2-40B4-BE49-F238E27FC236}">
                    <a16:creationId xmlns:a16="http://schemas.microsoft.com/office/drawing/2014/main" id="{B19264DC-7279-4EAE-9B3E-6C1ADC0DB8DF}"/>
                  </a:ext>
                </a:extLst>
              </p:cNvPr>
              <p:cNvCxnSpPr/>
              <p:nvPr userDrawn="1"/>
            </p:nvCxnSpPr>
            <p:spPr>
              <a:xfrm flipV="1">
                <a:off x="305109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785CCA65-BECC-4A15-B2F7-9CCF558B8165}"/>
                  </a:ext>
                </a:extLst>
              </p:cNvPr>
              <p:cNvCxnSpPr/>
              <p:nvPr userDrawn="1"/>
            </p:nvCxnSpPr>
            <p:spPr>
              <a:xfrm flipV="1">
                <a:off x="2674287"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56">
                <a:extLst>
                  <a:ext uri="{FF2B5EF4-FFF2-40B4-BE49-F238E27FC236}">
                    <a16:creationId xmlns:a16="http://schemas.microsoft.com/office/drawing/2014/main" id="{7CC1776D-4ADE-4C0C-965F-79108AEEF1BC}"/>
                  </a:ext>
                </a:extLst>
              </p:cNvPr>
              <p:cNvCxnSpPr/>
              <p:nvPr userDrawn="1"/>
            </p:nvCxnSpPr>
            <p:spPr>
              <a:xfrm flipV="1">
                <a:off x="230853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57">
                <a:extLst>
                  <a:ext uri="{FF2B5EF4-FFF2-40B4-BE49-F238E27FC236}">
                    <a16:creationId xmlns:a16="http://schemas.microsoft.com/office/drawing/2014/main" id="{B55C28CF-9862-488A-8C81-3050036A705D}"/>
                  </a:ext>
                </a:extLst>
              </p:cNvPr>
              <p:cNvCxnSpPr/>
              <p:nvPr userDrawn="1"/>
            </p:nvCxnSpPr>
            <p:spPr>
              <a:xfrm flipV="1">
                <a:off x="193107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8" name="Straight Connector 58">
                <a:extLst>
                  <a:ext uri="{FF2B5EF4-FFF2-40B4-BE49-F238E27FC236}">
                    <a16:creationId xmlns:a16="http://schemas.microsoft.com/office/drawing/2014/main" id="{21D5562D-7135-49BA-B33A-8426A8A0AD75}"/>
                  </a:ext>
                </a:extLst>
              </p:cNvPr>
              <p:cNvCxnSpPr/>
              <p:nvPr userDrawn="1"/>
            </p:nvCxnSpPr>
            <p:spPr>
              <a:xfrm flipV="1">
                <a:off x="1558445"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59">
                <a:extLst>
                  <a:ext uri="{FF2B5EF4-FFF2-40B4-BE49-F238E27FC236}">
                    <a16:creationId xmlns:a16="http://schemas.microsoft.com/office/drawing/2014/main" id="{F39A28E8-9029-4984-AFC2-3FD4EEC51BA7}"/>
                  </a:ext>
                </a:extLst>
              </p:cNvPr>
              <p:cNvCxnSpPr/>
              <p:nvPr userDrawn="1"/>
            </p:nvCxnSpPr>
            <p:spPr>
              <a:xfrm flipV="1">
                <a:off x="1188389"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60">
                <a:extLst>
                  <a:ext uri="{FF2B5EF4-FFF2-40B4-BE49-F238E27FC236}">
                    <a16:creationId xmlns:a16="http://schemas.microsoft.com/office/drawing/2014/main" id="{15D4F68C-30B2-45C2-BDD1-B6EBEE511F2B}"/>
                  </a:ext>
                </a:extLst>
              </p:cNvPr>
              <p:cNvCxnSpPr/>
              <p:nvPr userDrawn="1"/>
            </p:nvCxnSpPr>
            <p:spPr>
              <a:xfrm flipV="1">
                <a:off x="814086"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61">
                <a:extLst>
                  <a:ext uri="{FF2B5EF4-FFF2-40B4-BE49-F238E27FC236}">
                    <a16:creationId xmlns:a16="http://schemas.microsoft.com/office/drawing/2014/main" id="{051ED23E-8584-4999-8EC5-84277C9290D3}"/>
                  </a:ext>
                </a:extLst>
              </p:cNvPr>
              <p:cNvCxnSpPr/>
              <p:nvPr userDrawn="1"/>
            </p:nvCxnSpPr>
            <p:spPr>
              <a:xfrm flipV="1">
                <a:off x="442260" y="3600153"/>
                <a:ext cx="2960458" cy="2963259"/>
              </a:xfrm>
              <a:prstGeom prst="line">
                <a:avLst/>
              </a:prstGeom>
              <a:ln w="1270">
                <a:gradFill>
                  <a:gsLst>
                    <a:gs pos="89000">
                      <a:srgbClr val="003249">
                        <a:alpha val="0"/>
                      </a:srgbClr>
                    </a:gs>
                    <a:gs pos="0">
                      <a:srgbClr val="335E6F"/>
                    </a:gs>
                  </a:gsLst>
                  <a:lin ang="2700000" scaled="0"/>
                </a:gradFill>
              </a:ln>
            </p:spPr>
            <p:style>
              <a:lnRef idx="1">
                <a:schemeClr val="accent1"/>
              </a:lnRef>
              <a:fillRef idx="0">
                <a:schemeClr val="accent1"/>
              </a:fillRef>
              <a:effectRef idx="0">
                <a:schemeClr val="accent1"/>
              </a:effectRef>
              <a:fontRef idx="minor">
                <a:schemeClr val="tx1"/>
              </a:fontRef>
            </p:style>
          </p:cxnSp>
        </p:grpSp>
      </p:grpSp>
      <p:sp>
        <p:nvSpPr>
          <p:cNvPr id="2" name="Titolo 1">
            <a:extLst>
              <a:ext uri="{FF2B5EF4-FFF2-40B4-BE49-F238E27FC236}">
                <a16:creationId xmlns:a16="http://schemas.microsoft.com/office/drawing/2014/main" id="{94A4DDCC-9F42-4948-9645-E86435B98BA5}"/>
              </a:ext>
            </a:extLst>
          </p:cNvPr>
          <p:cNvSpPr>
            <a:spLocks noGrp="1"/>
          </p:cNvSpPr>
          <p:nvPr>
            <p:ph type="title" hasCustomPrompt="1"/>
          </p:nvPr>
        </p:nvSpPr>
        <p:spPr/>
        <p:txBody>
          <a:bodyPr/>
          <a:lstStyle/>
          <a:p>
            <a:r>
              <a:rPr lang="en-GB" altLang="en-US" noProof="0" dirty="0"/>
              <a:t>CLICK TO EDIT MASTER TITLE STYLE</a:t>
            </a:r>
            <a:endParaRPr lang="en-GB" noProof="0" dirty="0"/>
          </a:p>
        </p:txBody>
      </p:sp>
      <p:sp>
        <p:nvSpPr>
          <p:cNvPr id="4" name="Content Placeholder 2">
            <a:extLst>
              <a:ext uri="{FF2B5EF4-FFF2-40B4-BE49-F238E27FC236}">
                <a16:creationId xmlns:a16="http://schemas.microsoft.com/office/drawing/2014/main" id="{E06FD5EE-114E-4722-B4F2-F97B4E5BFF1B}"/>
              </a:ext>
            </a:extLst>
          </p:cNvPr>
          <p:cNvSpPr>
            <a:spLocks noGrp="1"/>
          </p:cNvSpPr>
          <p:nvPr>
            <p:ph idx="1"/>
          </p:nvPr>
        </p:nvSpPr>
        <p:spPr>
          <a:xfrm>
            <a:off x="218860" y="882000"/>
            <a:ext cx="11764800" cy="5328000"/>
          </a:xfrm>
        </p:spPr>
        <p:txBody>
          <a:bodyPr/>
          <a:lstStyle>
            <a:lvl1pPr>
              <a:defRPr sz="1800"/>
            </a:lvl1pPr>
            <a:lvl2pPr>
              <a:defRPr sz="1800"/>
            </a:lvl2pPr>
            <a:lvl3pPr>
              <a:defRPr sz="1800"/>
            </a:lvl3pPr>
            <a:lvl4pPr>
              <a:defRPr sz="1800"/>
            </a:lvl4pPr>
            <a:lvl5pPr>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cxnSp>
        <p:nvCxnSpPr>
          <p:cNvPr id="33" name="Straight Connector 32">
            <a:extLst>
              <a:ext uri="{FF2B5EF4-FFF2-40B4-BE49-F238E27FC236}">
                <a16:creationId xmlns:a16="http://schemas.microsoft.com/office/drawing/2014/main" id="{46A4415C-3223-40AA-9C39-316146802F95}"/>
              </a:ext>
            </a:extLst>
          </p:cNvPr>
          <p:cNvCxnSpPr/>
          <p:nvPr userDrawn="1"/>
        </p:nvCxnSpPr>
        <p:spPr>
          <a:xfrm>
            <a:off x="218262" y="882193"/>
            <a:ext cx="11768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4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4.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emf"/><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image" Target="../media/image4.emf"/><Relationship Id="rId5" Type="http://schemas.openxmlformats.org/officeDocument/2006/relationships/image" Target="../media/image12.pn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53249"/>
        </a:solidFill>
        <a:effectLst/>
      </p:bgPr>
    </p:bg>
    <p:spTree>
      <p:nvGrpSpPr>
        <p:cNvPr id="1" name=""/>
        <p:cNvGrpSpPr/>
        <p:nvPr/>
      </p:nvGrpSpPr>
      <p:grpSpPr>
        <a:xfrm>
          <a:off x="0" y="0"/>
          <a:ext cx="0" cy="0"/>
          <a:chOff x="0" y="0"/>
          <a:chExt cx="0" cy="0"/>
        </a:xfrm>
      </p:grpSpPr>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pic>
        <p:nvPicPr>
          <p:cNvPr id="3" name="Picture 35" hidden="1">
            <a:extLst>
              <a:ext uri="{FF2B5EF4-FFF2-40B4-BE49-F238E27FC236}">
                <a16:creationId xmlns:a16="http://schemas.microsoft.com/office/drawing/2014/main" id="{C995CFAD-3BA1-4EC9-867D-60423D76AD7D}"/>
              </a:ext>
            </a:extLst>
          </p:cNvPr>
          <p:cNvPicPr>
            <a:picLocks noChangeAspect="1"/>
          </p:cNvPicPr>
          <p:nvPr userDrawn="1"/>
        </p:nvPicPr>
        <p:blipFill rotWithShape="1">
          <a:blip r:embed="rId19" cstate="email">
            <a:extLst>
              <a:ext uri="{28A0092B-C50C-407E-A947-70E740481C1C}">
                <a14:useLocalDpi xmlns:a14="http://schemas.microsoft.com/office/drawing/2010/main"/>
              </a:ext>
            </a:extLst>
          </a:blip>
          <a:srcRect/>
          <a:stretch/>
        </p:blipFill>
        <p:spPr>
          <a:xfrm>
            <a:off x="0" y="0"/>
            <a:ext cx="12225338" cy="6858000"/>
          </a:xfrm>
          <a:prstGeom prst="rect">
            <a:avLst/>
          </a:prstGeom>
        </p:spPr>
      </p:pic>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a:t>Click to edit Master title style</a:t>
            </a:r>
            <a:endParaRPr lang="en-GB" noProof="0" dirty="0"/>
          </a:p>
        </p:txBody>
      </p:sp>
      <p:sp>
        <p:nvSpPr>
          <p:cNvPr id="72" name="Rectangle 2">
            <a:extLst>
              <a:ext uri="{FF2B5EF4-FFF2-40B4-BE49-F238E27FC236}">
                <a16:creationId xmlns:a16="http://schemas.microsoft.com/office/drawing/2014/main" id="{F152A04D-5063-4E95-9CB5-5C50E37A6E5E}"/>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GB" altLang="en-US" noProof="0" dirty="0"/>
          </a:p>
        </p:txBody>
      </p:sp>
      <p:sp>
        <p:nvSpPr>
          <p:cNvPr id="39" name="Text Box 34"/>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6C34021B-66EB-9E45-8BD1-64D5855A5802}"/>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38" name="Straight Connector 37">
            <a:extLst>
              <a:ext uri="{FF2B5EF4-FFF2-40B4-BE49-F238E27FC236}">
                <a16:creationId xmlns:a16="http://schemas.microsoft.com/office/drawing/2014/main" id="{EE71E5B5-6921-4FB2-A9C4-9C2A029FF0B3}"/>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0" name="Picture 5">
            <a:extLst>
              <a:ext uri="{FF2B5EF4-FFF2-40B4-BE49-F238E27FC236}">
                <a16:creationId xmlns:a16="http://schemas.microsoft.com/office/drawing/2014/main" id="{7B88B654-6870-4EB8-A79A-306A0238640A}"/>
              </a:ext>
            </a:extLst>
          </p:cNvPr>
          <p:cNvPicPr>
            <a:picLocks/>
          </p:cNvPicPr>
          <p:nvPr userDrawn="1"/>
        </p:nvPicPr>
        <p:blipFill>
          <a:blip r:embed="rId21"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pic>
        <p:nvPicPr>
          <p:cNvPr id="63" name="Picture 62">
            <a:extLst>
              <a:ext uri="{FF2B5EF4-FFF2-40B4-BE49-F238E27FC236}">
                <a16:creationId xmlns:a16="http://schemas.microsoft.com/office/drawing/2014/main" id="{EBB965BA-5FAA-5543-9444-B14F3D19DD2B}"/>
              </a:ext>
            </a:extLst>
          </p:cNvPr>
          <p:cNvPicPr/>
          <p:nvPr userDrawn="1"/>
        </p:nvPicPr>
        <p:blipFill>
          <a:blip r:embed="rId22">
            <a:extLst>
              <a:ext uri="{28A0092B-C50C-407E-A947-70E740481C1C}">
                <a14:useLocalDpi xmlns:a14="http://schemas.microsoft.com/office/drawing/2010/main"/>
              </a:ext>
            </a:extLst>
          </a:blip>
          <a:stretch>
            <a:fillRect/>
          </a:stretch>
        </p:blipFill>
        <p:spPr>
          <a:xfrm>
            <a:off x="0" y="6452225"/>
            <a:ext cx="9956800" cy="405130"/>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45" r:id="rId2"/>
    <p:sldLayoutId id="2147483974" r:id="rId3"/>
    <p:sldLayoutId id="2147483975" r:id="rId4"/>
    <p:sldLayoutId id="2147483973" r:id="rId5"/>
    <p:sldLayoutId id="2147483930" r:id="rId6"/>
    <p:sldLayoutId id="2147483931" r:id="rId7"/>
    <p:sldLayoutId id="2147483932" r:id="rId8"/>
    <p:sldLayoutId id="2147483933" r:id="rId9"/>
    <p:sldLayoutId id="2147483935" r:id="rId10"/>
    <p:sldLayoutId id="2147483936" r:id="rId11"/>
    <p:sldLayoutId id="2147483937" r:id="rId12"/>
    <p:sldLayoutId id="2147483938" r:id="rId13"/>
    <p:sldLayoutId id="2147483939" r:id="rId14"/>
    <p:sldLayoutId id="2147483946" r:id="rId15"/>
    <p:sldLayoutId id="2147483947" r:id="rId16"/>
    <p:sldLayoutId id="2147483977" r:id="rId17"/>
  </p:sldLayoutIdLst>
  <p:hf hdr="0" dt="0"/>
  <p:txStyles>
    <p:titleStyle>
      <a:lvl1pPr algn="l" rtl="0" eaLnBrk="1" fontAlgn="base" hangingPunct="1">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122" b="1">
          <a:solidFill>
            <a:schemeClr val="bg1"/>
          </a:solidFill>
          <a:latin typeface="Verdana" pitchFamily="34" charset="0"/>
        </a:defRPr>
      </a:lvl2pPr>
      <a:lvl3pPr algn="l" rtl="0" eaLnBrk="1" fontAlgn="base" hangingPunct="1">
        <a:spcBef>
          <a:spcPct val="0"/>
        </a:spcBef>
        <a:spcAft>
          <a:spcPct val="0"/>
        </a:spcAft>
        <a:defRPr sz="2122" b="1">
          <a:solidFill>
            <a:schemeClr val="bg1"/>
          </a:solidFill>
          <a:latin typeface="Verdana" pitchFamily="34" charset="0"/>
        </a:defRPr>
      </a:lvl3pPr>
      <a:lvl4pPr algn="l" rtl="0" eaLnBrk="1" fontAlgn="base" hangingPunct="1">
        <a:spcBef>
          <a:spcPct val="0"/>
        </a:spcBef>
        <a:spcAft>
          <a:spcPct val="0"/>
        </a:spcAft>
        <a:defRPr sz="2122" b="1">
          <a:solidFill>
            <a:schemeClr val="bg1"/>
          </a:solidFill>
          <a:latin typeface="Verdana" pitchFamily="34" charset="0"/>
        </a:defRPr>
      </a:lvl4pPr>
      <a:lvl5pPr algn="l" rtl="0" eaLnBrk="1" fontAlgn="base" hangingPunct="1">
        <a:spcBef>
          <a:spcPct val="0"/>
        </a:spcBef>
        <a:spcAft>
          <a:spcPct val="0"/>
        </a:spcAft>
        <a:defRPr sz="2122" b="1">
          <a:solidFill>
            <a:schemeClr val="bg1"/>
          </a:solidFill>
          <a:latin typeface="Verdana" pitchFamily="34" charset="0"/>
        </a:defRPr>
      </a:lvl5pPr>
      <a:lvl6pPr marL="441015" algn="l" rtl="0" eaLnBrk="1" fontAlgn="base" hangingPunct="1">
        <a:spcBef>
          <a:spcPct val="0"/>
        </a:spcBef>
        <a:spcAft>
          <a:spcPct val="0"/>
        </a:spcAft>
        <a:defRPr sz="2122" b="1">
          <a:solidFill>
            <a:schemeClr val="bg1"/>
          </a:solidFill>
          <a:latin typeface="Verdana" pitchFamily="34" charset="0"/>
        </a:defRPr>
      </a:lvl6pPr>
      <a:lvl7pPr marL="882030" algn="l" rtl="0" eaLnBrk="1" fontAlgn="base" hangingPunct="1">
        <a:spcBef>
          <a:spcPct val="0"/>
        </a:spcBef>
        <a:spcAft>
          <a:spcPct val="0"/>
        </a:spcAft>
        <a:defRPr sz="2122" b="1">
          <a:solidFill>
            <a:schemeClr val="bg1"/>
          </a:solidFill>
          <a:latin typeface="Verdana" pitchFamily="34" charset="0"/>
        </a:defRPr>
      </a:lvl7pPr>
      <a:lvl8pPr marL="1323045" algn="l" rtl="0" eaLnBrk="1" fontAlgn="base" hangingPunct="1">
        <a:spcBef>
          <a:spcPct val="0"/>
        </a:spcBef>
        <a:spcAft>
          <a:spcPct val="0"/>
        </a:spcAft>
        <a:defRPr sz="2122" b="1">
          <a:solidFill>
            <a:schemeClr val="bg1"/>
          </a:solidFill>
          <a:latin typeface="Verdana" pitchFamily="34" charset="0"/>
        </a:defRPr>
      </a:lvl8pPr>
      <a:lvl9pPr marL="1764060" algn="l" rtl="0" eaLnBrk="1" fontAlgn="base" hangingPunct="1">
        <a:spcBef>
          <a:spcPct val="0"/>
        </a:spcBef>
        <a:spcAft>
          <a:spcPct val="0"/>
        </a:spcAft>
        <a:defRPr sz="2122" b="1">
          <a:solidFill>
            <a:schemeClr val="bg1"/>
          </a:solidFill>
          <a:latin typeface="Verdana" pitchFamily="34" charset="0"/>
        </a:defRPr>
      </a:lvl9pPr>
    </p:titleStyle>
    <p:bodyStyle>
      <a:lvl1pPr marL="0" indent="0" algn="l" rtl="0" eaLnBrk="1" fontAlgn="base" hangingPunct="1">
        <a:lnSpc>
          <a:spcPct val="119000"/>
        </a:lnSpc>
        <a:spcBef>
          <a:spcPct val="20000"/>
        </a:spcBef>
        <a:spcAft>
          <a:spcPct val="0"/>
        </a:spcAft>
        <a:buClr>
          <a:srgbClr val="8197A6"/>
        </a:buClr>
        <a:buFont typeface="Arial" panose="020B0604020202020204"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1pPr>
      <a:lvl2pPr marL="78132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2pPr>
      <a:lvl3pPr marL="135777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3pPr>
      <a:lvl4pPr marL="1934216"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4pPr>
      <a:lvl5pPr marL="2510661" indent="0" algn="l" rtl="0" eaLnBrk="1" fontAlgn="base" hangingPunct="1">
        <a:lnSpc>
          <a:spcPct val="119000"/>
        </a:lnSpc>
        <a:spcBef>
          <a:spcPct val="20000"/>
        </a:spcBef>
        <a:spcAft>
          <a:spcPct val="0"/>
        </a:spcAft>
        <a:buClr>
          <a:schemeClr val="accent1"/>
        </a:buClr>
        <a:buFont typeface="Verdana" pitchFamily="34" charset="0"/>
        <a:buNone/>
        <a:defRPr lang="en-GB" sz="1800" dirty="0" smtClean="0">
          <a:solidFill>
            <a:srgbClr val="8197A6"/>
          </a:solidFill>
          <a:latin typeface="Arial" panose="020B0604020202020204" pitchFamily="34" charset="0"/>
          <a:ea typeface="+mn-ea"/>
          <a:cs typeface="Arial" panose="020B0604020202020204" pitchFamily="34" charset="0"/>
        </a:defRPr>
      </a:lvl5pPr>
      <a:lvl6pPr marL="335661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eaLnBrk="1" fontAlgn="base" hangingPunct="1">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6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pic>
        <p:nvPicPr>
          <p:cNvPr id="7" name="Picture 5">
            <a:extLst>
              <a:ext uri="{FF2B5EF4-FFF2-40B4-BE49-F238E27FC236}">
                <a16:creationId xmlns:a16="http://schemas.microsoft.com/office/drawing/2014/main" id="{109A9530-2671-487F-A9F5-FDB35D172B87}"/>
              </a:ext>
            </a:extLst>
          </p:cNvPr>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342800" y="6584400"/>
            <a:ext cx="1638000" cy="104400"/>
          </a:xfrm>
          <a:prstGeom prst="rect">
            <a:avLst/>
          </a:prstGeom>
        </p:spPr>
      </p:pic>
      <p:sp>
        <p:nvSpPr>
          <p:cNvPr id="3" name="Text Box 34">
            <a:extLst>
              <a:ext uri="{FF2B5EF4-FFF2-40B4-BE49-F238E27FC236}">
                <a16:creationId xmlns:a16="http://schemas.microsoft.com/office/drawing/2014/main" id="{174566EC-B884-414A-9831-F2C2C01CAF72}"/>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id="{68673324-7E47-2849-ABFE-CFCE924180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31489" y="-216085"/>
            <a:ext cx="2093892" cy="1314000"/>
          </a:xfrm>
          <a:prstGeom prst="rect">
            <a:avLst/>
          </a:prstGeom>
        </p:spPr>
      </p:pic>
      <p:cxnSp>
        <p:nvCxnSpPr>
          <p:cNvPr id="65" name="Straight Connector 64">
            <a:extLst>
              <a:ext uri="{FF2B5EF4-FFF2-40B4-BE49-F238E27FC236}">
                <a16:creationId xmlns:a16="http://schemas.microsoft.com/office/drawing/2014/main" id="{B6E905FD-56C1-4FF6-A433-C72EFE86E9E9}"/>
              </a:ext>
            </a:extLst>
          </p:cNvPr>
          <p:cNvCxnSpPr>
            <a:cxnSpLocks/>
          </p:cNvCxnSpPr>
          <p:nvPr userDrawn="1"/>
        </p:nvCxnSpPr>
        <p:spPr>
          <a:xfrm>
            <a:off x="221435" y="6422971"/>
            <a:ext cx="11736000"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BB965BA-5FAA-5543-9444-B14F3D19DD2B}"/>
              </a:ext>
            </a:extLst>
          </p:cNvPr>
          <p:cNvPicPr/>
          <p:nvPr userDrawn="1"/>
        </p:nvPicPr>
        <p:blipFill>
          <a:blip r:embed="rId5">
            <a:extLst>
              <a:ext uri="{28A0092B-C50C-407E-A947-70E740481C1C}">
                <a14:useLocalDpi xmlns:a14="http://schemas.microsoft.com/office/drawing/2010/main"/>
              </a:ext>
            </a:extLst>
          </a:blip>
          <a:stretch>
            <a:fillRect/>
          </a:stretch>
        </p:blipFill>
        <p:spPr>
          <a:xfrm>
            <a:off x="-8467" y="6460601"/>
            <a:ext cx="9956800" cy="405130"/>
          </a:xfrm>
          <a:prstGeom prst="rect">
            <a:avLst/>
          </a:prstGeom>
        </p:spPr>
      </p:pic>
    </p:spTree>
    <p:extLst>
      <p:ext uri="{BB962C8B-B14F-4D97-AF65-F5344CB8AC3E}">
        <p14:creationId xmlns:p14="http://schemas.microsoft.com/office/powerpoint/2010/main" val="554798536"/>
      </p:ext>
    </p:extLst>
  </p:cSld>
  <p:clrMap bg1="lt1" tx1="dk1" bg2="lt2" tx2="dk2" accent1="accent1" accent2="accent2" accent3="accent3" accent4="accent4" accent5="accent5" accent6="accent6" hlink="hlink" folHlink="folHlink"/>
  <p:sldLayoutIdLst>
    <p:sldLayoutId id="2147483951" r:id="rId1"/>
  </p:sldLayoutIdLst>
  <p:hf sldNum="0" hdr="0" dt="0"/>
  <p:txStyles>
    <p:titleStyle>
      <a:lvl1pPr algn="just" rtl="0" fontAlgn="base">
        <a:spcBef>
          <a:spcPct val="0"/>
        </a:spcBef>
        <a:spcAft>
          <a:spcPct val="0"/>
        </a:spcAft>
        <a:defRPr lang="en-GB" sz="3000" b="1" dirty="0" smtClean="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1010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9600"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67" name="Text Box DG">
            <a:extLst>
              <a:ext uri="{FF2B5EF4-FFF2-40B4-BE49-F238E27FC236}">
                <a16:creationId xmlns:a16="http://schemas.microsoft.com/office/drawing/2014/main" id="{041D4B4D-8C28-4798-BDA6-9AF59297F358}"/>
              </a:ext>
            </a:extLst>
          </p:cNvPr>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sp>
        <p:nvSpPr>
          <p:cNvPr id="2" name="Text Box 34">
            <a:extLst>
              <a:ext uri="{FF2B5EF4-FFF2-40B4-BE49-F238E27FC236}">
                <a16:creationId xmlns:a16="http://schemas.microsoft.com/office/drawing/2014/main" id="{06E20340-F309-4C15-A091-9346422556E1}"/>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8" name="Picture 37">
            <a:extLst>
              <a:ext uri="{FF2B5EF4-FFF2-40B4-BE49-F238E27FC236}">
                <a16:creationId xmlns:a16="http://schemas.microsoft.com/office/drawing/2014/main" id="{AA5060D9-A09D-4130-9267-1E715CE49C5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4732B035-7DC9-457A-B11E-1F17E69F566A}"/>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7" name="Picture 36">
            <a:extLst>
              <a:ext uri="{FF2B5EF4-FFF2-40B4-BE49-F238E27FC236}">
                <a16:creationId xmlns:a16="http://schemas.microsoft.com/office/drawing/2014/main" id="{EBB965BA-5FAA-5543-9444-B14F3D19DD2B}"/>
              </a:ext>
            </a:extLst>
          </p:cNvPr>
          <p:cNvPicPr/>
          <p:nvPr userDrawn="1"/>
        </p:nvPicPr>
        <p:blipFill>
          <a:blip r:embed="rId15">
            <a:extLst>
              <a:ext uri="{28A0092B-C50C-407E-A947-70E740481C1C}">
                <a14:useLocalDpi xmlns:a14="http://schemas.microsoft.com/office/drawing/2010/main"/>
              </a:ext>
            </a:extLst>
          </a:blip>
          <a:stretch>
            <a:fillRect/>
          </a:stretch>
        </p:blipFill>
        <p:spPr>
          <a:xfrm>
            <a:off x="-8467" y="6455517"/>
            <a:ext cx="9956800" cy="405130"/>
          </a:xfrm>
          <a:prstGeom prst="rect">
            <a:avLst/>
          </a:prstGeom>
        </p:spPr>
      </p:pic>
    </p:spTree>
    <p:extLst>
      <p:ext uri="{BB962C8B-B14F-4D97-AF65-F5344CB8AC3E}">
        <p14:creationId xmlns:p14="http://schemas.microsoft.com/office/powerpoint/2010/main" val="3659391583"/>
      </p:ext>
    </p:extLst>
  </p:cSld>
  <p:clrMap bg1="lt1" tx1="dk1" bg2="lt2" tx2="dk2" accent1="accent1" accent2="accent2" accent3="accent3" accent4="accent4" accent5="accent5" accent6="accent6" hlink="hlink" folHlink="folHlink"/>
  <p:sldLayoutIdLst>
    <p:sldLayoutId id="2147483976" r:id="rId1"/>
    <p:sldLayoutId id="2147483961" r:id="rId2"/>
    <p:sldLayoutId id="2147483962" r:id="rId3"/>
    <p:sldLayoutId id="2147483963" r:id="rId4"/>
    <p:sldLayoutId id="2147483964" r:id="rId5"/>
    <p:sldLayoutId id="2147483965" r:id="rId6"/>
    <p:sldLayoutId id="2147483972" r:id="rId7"/>
    <p:sldLayoutId id="2147483966" r:id="rId8"/>
    <p:sldLayoutId id="2147483967" r:id="rId9"/>
    <p:sldLayoutId id="2147483968" r:id="rId10"/>
    <p:sldLayoutId id="2147483969" r:id="rId1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DG"/>
          <p:cNvSpPr txBox="1">
            <a:spLocks noChangeArrowheads="1"/>
          </p:cNvSpPr>
          <p:nvPr userDrawn="1"/>
        </p:nvSpPr>
        <p:spPr bwMode="auto">
          <a:xfrm>
            <a:off x="772995" y="447366"/>
            <a:ext cx="670695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772" noProof="0" dirty="0"/>
          </a:p>
        </p:txBody>
      </p:sp>
      <p:sp>
        <p:nvSpPr>
          <p:cNvPr id="10" name="Rectangle 6"/>
          <p:cNvSpPr>
            <a:spLocks noGrp="1" noChangeArrowheads="1"/>
          </p:cNvSpPr>
          <p:nvPr>
            <p:ph type="title"/>
          </p:nvPr>
        </p:nvSpPr>
        <p:spPr bwMode="auto">
          <a:xfrm>
            <a:off x="216000" y="154800"/>
            <a:ext cx="9748800" cy="565200"/>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GB" altLang="en-US" noProof="0" dirty="0"/>
              <a:t>CLICK TO EDIT MASTER TITLE STYLE</a:t>
            </a:r>
            <a:endParaRPr lang="en-GB" noProof="0" dirty="0"/>
          </a:p>
        </p:txBody>
      </p:sp>
      <p:sp>
        <p:nvSpPr>
          <p:cNvPr id="14" name="Text Box 38"/>
          <p:cNvSpPr txBox="1">
            <a:spLocks noChangeArrowheads="1"/>
          </p:cNvSpPr>
          <p:nvPr userDrawn="1"/>
        </p:nvSpPr>
        <p:spPr bwMode="auto">
          <a:xfrm>
            <a:off x="221404" y="6202800"/>
            <a:ext cx="1211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p>
            <a:pPr algn="l">
              <a:spcBef>
                <a:spcPct val="50000"/>
              </a:spcBef>
            </a:pPr>
            <a:r>
              <a:rPr lang="en-GB" sz="800" noProof="0">
                <a:solidFill>
                  <a:srgbClr val="8197A6"/>
                </a:solidFill>
                <a:latin typeface="Arial" panose="020B0604020202020204" pitchFamily="34" charset="0"/>
                <a:cs typeface="Arial" panose="020B0604020202020204" pitchFamily="34" charset="0"/>
              </a:rPr>
              <a:t> </a:t>
            </a:r>
            <a:endParaRPr lang="en-GB" sz="800" noProof="0" dirty="0">
              <a:solidFill>
                <a:srgbClr val="8197A6"/>
              </a:solidFill>
              <a:latin typeface="Arial" panose="020B0604020202020204" pitchFamily="34" charset="0"/>
              <a:cs typeface="Arial" panose="020B0604020202020204" pitchFamily="34" charset="0"/>
            </a:endParaRPr>
          </a:p>
        </p:txBody>
      </p:sp>
      <p:cxnSp>
        <p:nvCxnSpPr>
          <p:cNvPr id="34" name="Straight Connector 64">
            <a:extLst>
              <a:ext uri="{FF2B5EF4-FFF2-40B4-BE49-F238E27FC236}">
                <a16:creationId xmlns:a16="http://schemas.microsoft.com/office/drawing/2014/main" id="{8F972EA9-1462-4B0E-A09A-25D9F39ABE44}"/>
              </a:ext>
            </a:extLst>
          </p:cNvPr>
          <p:cNvCxnSpPr>
            <a:cxnSpLocks/>
          </p:cNvCxnSpPr>
          <p:nvPr userDrawn="1"/>
        </p:nvCxnSpPr>
        <p:spPr>
          <a:xfrm>
            <a:off x="222041" y="6411947"/>
            <a:ext cx="11768092" cy="0"/>
          </a:xfrm>
          <a:prstGeom prst="line">
            <a:avLst/>
          </a:prstGeom>
          <a:ln w="9525"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5">
            <a:extLst>
              <a:ext uri="{FF2B5EF4-FFF2-40B4-BE49-F238E27FC236}">
                <a16:creationId xmlns:a16="http://schemas.microsoft.com/office/drawing/2014/main" id="{5217072E-26F2-4536-B7A4-4922A861EF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1529" y="6578011"/>
            <a:ext cx="1641396" cy="113828"/>
          </a:xfrm>
          <a:prstGeom prst="rect">
            <a:avLst/>
          </a:prstGeom>
        </p:spPr>
      </p:pic>
      <p:sp>
        <p:nvSpPr>
          <p:cNvPr id="63" name="Rectangle 2">
            <a:extLst>
              <a:ext uri="{FF2B5EF4-FFF2-40B4-BE49-F238E27FC236}">
                <a16:creationId xmlns:a16="http://schemas.microsoft.com/office/drawing/2014/main" id="{0341B57B-D657-44D2-A69B-8571F2FEB2FC}"/>
              </a:ext>
            </a:extLst>
          </p:cNvPr>
          <p:cNvSpPr>
            <a:spLocks noGrp="1" noChangeArrowheads="1"/>
          </p:cNvSpPr>
          <p:nvPr>
            <p:ph type="body" idx="1"/>
          </p:nvPr>
        </p:nvSpPr>
        <p:spPr bwMode="auto">
          <a:xfrm>
            <a:off x="218859" y="882000"/>
            <a:ext cx="11764800" cy="53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noProof="0" dirty="0"/>
              <a:t>Click to edit Master text styles</a:t>
            </a:r>
          </a:p>
          <a:p>
            <a:pPr lvl="1"/>
            <a:r>
              <a:rPr lang="en-GB" altLang="en-US" noProof="0" dirty="0"/>
              <a:t>Second level</a:t>
            </a:r>
          </a:p>
          <a:p>
            <a:pPr lvl="2"/>
            <a:r>
              <a:rPr lang="en-GB" altLang="en-US" noProof="0" dirty="0"/>
              <a:t>Third level</a:t>
            </a:r>
          </a:p>
          <a:p>
            <a:pPr lvl="3"/>
            <a:r>
              <a:rPr lang="en-GB" altLang="en-US" noProof="0" dirty="0"/>
              <a:t>Fourth level</a:t>
            </a:r>
          </a:p>
          <a:p>
            <a:pPr lvl="4"/>
            <a:r>
              <a:rPr lang="en-GB" altLang="en-US" noProof="0" dirty="0"/>
              <a:t>Fifth level</a:t>
            </a:r>
          </a:p>
        </p:txBody>
      </p:sp>
      <p:sp>
        <p:nvSpPr>
          <p:cNvPr id="5" name="Text Box 34">
            <a:extLst>
              <a:ext uri="{FF2B5EF4-FFF2-40B4-BE49-F238E27FC236}">
                <a16:creationId xmlns:a16="http://schemas.microsoft.com/office/drawing/2014/main" id="{3DFCB740-7646-4EBC-AD20-3EBB6A01A799}"/>
              </a:ext>
            </a:extLst>
          </p:cNvPr>
          <p:cNvSpPr txBox="1">
            <a:spLocks noChangeArrowheads="1"/>
          </p:cNvSpPr>
          <p:nvPr userDrawn="1"/>
        </p:nvSpPr>
        <p:spPr bwMode="auto">
          <a:xfrm>
            <a:off x="8204400" y="6202800"/>
            <a:ext cx="3751200" cy="215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p>
            <a:pPr algn="r">
              <a:spcBef>
                <a:spcPct val="50000"/>
              </a:spcBef>
            </a:pPr>
            <a:r>
              <a:rPr lang="it-IT" sz="800" noProof="1">
                <a:solidFill>
                  <a:schemeClr val="bg1"/>
                </a:solidFill>
                <a:latin typeface="Arial" panose="020B0604020202020204" pitchFamily="34" charset="0"/>
                <a:cs typeface="Arial" panose="020B0604020202020204" pitchFamily="34" charset="0"/>
              </a:rPr>
              <a:t>  </a:t>
            </a:r>
            <a:fld id="{FDAC5C42-9B53-4063-AF51-A40D4C64F718}" type="slidenum">
              <a:rPr lang="it-IT" sz="800" noProof="1" smtClean="0">
                <a:solidFill>
                  <a:srgbClr val="8197A6"/>
                </a:solidFill>
                <a:latin typeface="Arial" panose="020B0604020202020204" pitchFamily="34" charset="0"/>
                <a:cs typeface="Arial" panose="020B0604020202020204" pitchFamily="34" charset="0"/>
              </a:rPr>
              <a:t>‹#›</a:t>
            </a:fld>
            <a:endParaRPr lang="en-GB" sz="800" noProof="1">
              <a:solidFill>
                <a:srgbClr val="8197A6"/>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CEC1D1E1-F167-4275-B0D3-2DDB714BE6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3245" y="6585917"/>
            <a:ext cx="1636920" cy="105918"/>
          </a:xfrm>
          <a:prstGeom prst="rect">
            <a:avLst/>
          </a:prstGeom>
        </p:spPr>
      </p:pic>
      <p:pic>
        <p:nvPicPr>
          <p:cNvPr id="94" name="Picture 93">
            <a:extLst>
              <a:ext uri="{FF2B5EF4-FFF2-40B4-BE49-F238E27FC236}">
                <a16:creationId xmlns:a16="http://schemas.microsoft.com/office/drawing/2014/main" id="{EE9226E0-2BA4-4DC2-994B-AD70CB993B22}"/>
              </a:ext>
            </a:extLst>
          </p:cNvPr>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10331489" y="-215904"/>
            <a:ext cx="2095200" cy="1314000"/>
          </a:xfrm>
          <a:prstGeom prst="rect">
            <a:avLst/>
          </a:prstGeom>
        </p:spPr>
      </p:pic>
      <p:pic>
        <p:nvPicPr>
          <p:cNvPr id="38" name="Picture 37">
            <a:extLst>
              <a:ext uri="{FF2B5EF4-FFF2-40B4-BE49-F238E27FC236}">
                <a16:creationId xmlns:a16="http://schemas.microsoft.com/office/drawing/2014/main" id="{EBB965BA-5FAA-5543-9444-B14F3D19DD2B}"/>
              </a:ext>
            </a:extLst>
          </p:cNvPr>
          <p:cNvPicPr/>
          <p:nvPr userDrawn="1"/>
        </p:nvPicPr>
        <p:blipFill>
          <a:blip r:embed="rId6">
            <a:extLst>
              <a:ext uri="{28A0092B-C50C-407E-A947-70E740481C1C}">
                <a14:useLocalDpi xmlns:a14="http://schemas.microsoft.com/office/drawing/2010/main"/>
              </a:ext>
            </a:extLst>
          </a:blip>
          <a:stretch>
            <a:fillRect/>
          </a:stretch>
        </p:blipFill>
        <p:spPr>
          <a:xfrm>
            <a:off x="-6538" y="6462927"/>
            <a:ext cx="9956800" cy="405130"/>
          </a:xfrm>
          <a:prstGeom prst="rect">
            <a:avLst/>
          </a:prstGeom>
        </p:spPr>
      </p:pic>
    </p:spTree>
    <p:extLst>
      <p:ext uri="{BB962C8B-B14F-4D97-AF65-F5344CB8AC3E}">
        <p14:creationId xmlns:p14="http://schemas.microsoft.com/office/powerpoint/2010/main" val="4140336850"/>
      </p:ext>
    </p:extLst>
  </p:cSld>
  <p:clrMap bg1="lt1" tx1="dk1" bg2="lt2" tx2="dk2" accent1="accent1" accent2="accent2" accent3="accent3" accent4="accent4" accent5="accent5" accent6="accent6" hlink="hlink" folHlink="folHlink"/>
  <p:sldLayoutIdLst>
    <p:sldLayoutId id="2147483971" r:id="rId1"/>
  </p:sldLayoutIdLst>
  <p:hf sldNum="0" hdr="0" dt="0"/>
  <p:txStyles>
    <p:titleStyle>
      <a:lvl1pPr algn="just" rtl="0" fontAlgn="base">
        <a:spcBef>
          <a:spcPct val="0"/>
        </a:spcBef>
        <a:spcAft>
          <a:spcPct val="0"/>
        </a:spcAft>
        <a:defRPr lang="en-GB" sz="3000" b="1" dirty="0" smtClean="0">
          <a:solidFill>
            <a:srgbClr val="003249"/>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22" b="1">
          <a:solidFill>
            <a:schemeClr val="bg1"/>
          </a:solidFill>
          <a:latin typeface="Verdana" pitchFamily="34" charset="0"/>
        </a:defRPr>
      </a:lvl2pPr>
      <a:lvl3pPr algn="l" rtl="0" fontAlgn="base">
        <a:spcBef>
          <a:spcPct val="0"/>
        </a:spcBef>
        <a:spcAft>
          <a:spcPct val="0"/>
        </a:spcAft>
        <a:defRPr sz="2122" b="1">
          <a:solidFill>
            <a:schemeClr val="bg1"/>
          </a:solidFill>
          <a:latin typeface="Verdana" pitchFamily="34" charset="0"/>
        </a:defRPr>
      </a:lvl3pPr>
      <a:lvl4pPr algn="l" rtl="0" fontAlgn="base">
        <a:spcBef>
          <a:spcPct val="0"/>
        </a:spcBef>
        <a:spcAft>
          <a:spcPct val="0"/>
        </a:spcAft>
        <a:defRPr sz="2122" b="1">
          <a:solidFill>
            <a:schemeClr val="bg1"/>
          </a:solidFill>
          <a:latin typeface="Verdana" pitchFamily="34" charset="0"/>
        </a:defRPr>
      </a:lvl4pPr>
      <a:lvl5pPr algn="l" rtl="0" fontAlgn="base">
        <a:spcBef>
          <a:spcPct val="0"/>
        </a:spcBef>
        <a:spcAft>
          <a:spcPct val="0"/>
        </a:spcAft>
        <a:defRPr sz="2122" b="1">
          <a:solidFill>
            <a:schemeClr val="bg1"/>
          </a:solidFill>
          <a:latin typeface="Verdana" pitchFamily="34" charset="0"/>
        </a:defRPr>
      </a:lvl5pPr>
      <a:lvl6pPr marL="441015" algn="l" rtl="0" fontAlgn="base">
        <a:spcBef>
          <a:spcPct val="0"/>
        </a:spcBef>
        <a:spcAft>
          <a:spcPct val="0"/>
        </a:spcAft>
        <a:defRPr sz="2122" b="1">
          <a:solidFill>
            <a:schemeClr val="bg1"/>
          </a:solidFill>
          <a:latin typeface="Verdana" pitchFamily="34" charset="0"/>
        </a:defRPr>
      </a:lvl6pPr>
      <a:lvl7pPr marL="882030" algn="l" rtl="0" fontAlgn="base">
        <a:spcBef>
          <a:spcPct val="0"/>
        </a:spcBef>
        <a:spcAft>
          <a:spcPct val="0"/>
        </a:spcAft>
        <a:defRPr sz="2122" b="1">
          <a:solidFill>
            <a:schemeClr val="bg1"/>
          </a:solidFill>
          <a:latin typeface="Verdana" pitchFamily="34" charset="0"/>
        </a:defRPr>
      </a:lvl7pPr>
      <a:lvl8pPr marL="1323045" algn="l" rtl="0" fontAlgn="base">
        <a:spcBef>
          <a:spcPct val="0"/>
        </a:spcBef>
        <a:spcAft>
          <a:spcPct val="0"/>
        </a:spcAft>
        <a:defRPr sz="2122" b="1">
          <a:solidFill>
            <a:schemeClr val="bg1"/>
          </a:solidFill>
          <a:latin typeface="Verdana" pitchFamily="34" charset="0"/>
        </a:defRPr>
      </a:lvl8pPr>
      <a:lvl9pPr marL="1764060" algn="l" rtl="0" fontAlgn="base">
        <a:spcBef>
          <a:spcPct val="0"/>
        </a:spcBef>
        <a:spcAft>
          <a:spcPct val="0"/>
        </a:spcAft>
        <a:defRPr sz="2122" b="1">
          <a:solidFill>
            <a:schemeClr val="bg1"/>
          </a:solidFill>
          <a:latin typeface="Verdana" pitchFamily="34" charset="0"/>
        </a:defRPr>
      </a:lvl9pPr>
    </p:titleStyle>
    <p:bodyStyle>
      <a:lvl1pPr marL="0" indent="0" algn="l" rtl="0" eaLnBrk="0" fontAlgn="base" hangingPunct="0">
        <a:lnSpc>
          <a:spcPct val="119000"/>
        </a:lnSpc>
        <a:spcBef>
          <a:spcPct val="20000"/>
        </a:spcBef>
        <a:spcAft>
          <a:spcPct val="0"/>
        </a:spcAft>
        <a:buClr>
          <a:srgbClr val="8197A6"/>
        </a:buClr>
        <a:buFont typeface="Arial" panose="020B0604020202020204"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1pPr>
      <a:lvl2pPr marL="78132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2pPr>
      <a:lvl3pPr marL="1357771"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panose="020B0604020202020204" pitchFamily="34" charset="0"/>
          <a:ea typeface="MS PGothic" pitchFamily="34" charset="-128"/>
          <a:cs typeface="Arial" panose="020B0604020202020204" pitchFamily="34" charset="0"/>
        </a:defRPr>
      </a:lvl3pPr>
      <a:lvl4pPr marL="1934216" indent="0" algn="l" rtl="0" eaLnBrk="0" fontAlgn="base" hangingPunct="0">
        <a:lnSpc>
          <a:spcPct val="119000"/>
        </a:lnSpc>
        <a:spcBef>
          <a:spcPct val="20000"/>
        </a:spcBef>
        <a:spcAft>
          <a:spcPct val="0"/>
        </a:spcAft>
        <a:buClr>
          <a:schemeClr val="accent1"/>
        </a:buClr>
        <a:buFont typeface="Verdana" pitchFamily="34" charset="0"/>
        <a:buNone/>
        <a:defRPr lang="en-US" altLang="en-US" sz="1800" dirty="0">
          <a:solidFill>
            <a:srgbClr val="8197A6"/>
          </a:solidFill>
          <a:latin typeface="Arial" charset="0"/>
          <a:ea typeface="MS PGothic" pitchFamily="34" charset="-128"/>
          <a:cs typeface="Arial" charset="0"/>
        </a:defRPr>
      </a:lvl4pPr>
      <a:lvl5pPr marL="2510661" indent="0" algn="l" rtl="0" eaLnBrk="0" fontAlgn="base" hangingPunct="0">
        <a:lnSpc>
          <a:spcPct val="119000"/>
        </a:lnSpc>
        <a:spcBef>
          <a:spcPct val="20000"/>
        </a:spcBef>
        <a:spcAft>
          <a:spcPct val="0"/>
        </a:spcAft>
        <a:buClr>
          <a:schemeClr val="accent1"/>
        </a:buClr>
        <a:buFont typeface="Verdana" pitchFamily="34" charset="0"/>
        <a:buNone/>
        <a:defRPr lang="en-GB" altLang="en-US" sz="1800" dirty="0">
          <a:solidFill>
            <a:srgbClr val="8197A6"/>
          </a:solidFill>
          <a:latin typeface="Arial" charset="0"/>
          <a:ea typeface="MS PGothic" pitchFamily="34" charset="-128"/>
          <a:cs typeface="Arial" charset="0"/>
        </a:defRPr>
      </a:lvl5pPr>
      <a:lvl6pPr marL="335661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6pPr>
      <a:lvl7pPr marL="379763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7pPr>
      <a:lvl8pPr marL="4238645"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8pPr>
      <a:lvl9pPr marL="4679660" indent="-404264" algn="l" rtl="0" fontAlgn="base">
        <a:lnSpc>
          <a:spcPct val="119000"/>
        </a:lnSpc>
        <a:spcBef>
          <a:spcPct val="20000"/>
        </a:spcBef>
        <a:spcAft>
          <a:spcPct val="0"/>
        </a:spcAft>
        <a:buClr>
          <a:schemeClr val="accent1"/>
        </a:buClr>
        <a:buFont typeface="Verdana" pitchFamily="34" charset="0"/>
        <a:buChar char="–"/>
        <a:defRPr sz="1543">
          <a:solidFill>
            <a:schemeClr val="bg2"/>
          </a:solidFill>
          <a:latin typeface="+mn-lt"/>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ost:port/context/Upload"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host:port/context/share?action=CreateOrUpdateGroup&amp;title=My+group&amp;users_list=user1,user2"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hyperlink" Target="http://host:port/context/share?action=CreateItemRelation&amp;resource_id=resource_id" TargetMode="External"/><Relationship Id="rId4" Type="http://schemas.openxmlformats.org/officeDocument/2006/relationships/hyperlink" Target="http://host:port/context/share?action=CreateUserGroup&amp;group_id=group_id&amp;user_id=user_i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astroquery.readthedocs.io/en/latest/gaia/gaia.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4"/>
          <p:cNvSpPr txBox="1">
            <a:spLocks noChangeArrowheads="1"/>
          </p:cNvSpPr>
          <p:nvPr/>
        </p:nvSpPr>
        <p:spPr bwMode="auto">
          <a:xfrm>
            <a:off x="2793442" y="4688843"/>
            <a:ext cx="9234085" cy="1938992"/>
          </a:xfrm>
          <a:prstGeom prst="rect">
            <a:avLst/>
          </a:prstGeom>
          <a:noFill/>
          <a:ln>
            <a:noFill/>
          </a:ln>
          <a:effectLst/>
        </p:spPr>
        <p:txBody>
          <a:bodyPr wrap="square">
            <a:spAutoFit/>
          </a:bodyPr>
          <a:lstStyle/>
          <a:p>
            <a:pPr algn="r"/>
            <a:r>
              <a:rPr lang="en-GB" sz="1200" b="1" i="0" u="none" strike="noStrike" dirty="0">
                <a:solidFill>
                  <a:schemeClr val="bg1"/>
                </a:solidFill>
                <a:effectLst/>
                <a:latin typeface="arial" panose="020B0604020202020204" pitchFamily="34" charset="0"/>
              </a:rPr>
              <a:t>IVOA November 2024 Interoperability Meeting</a:t>
            </a:r>
          </a:p>
          <a:p>
            <a:pPr algn="r"/>
            <a:r>
              <a:rPr lang="en-ES" sz="1200" b="1" dirty="0">
                <a:solidFill>
                  <a:schemeClr val="bg1"/>
                </a:solidFill>
                <a:latin typeface="arial" panose="020B0604020202020204" pitchFamily="34" charset="0"/>
              </a:rPr>
              <a:t>Jose Osinde</a:t>
            </a:r>
            <a:r>
              <a:rPr lang="en-GB" sz="1200" b="1" dirty="0">
                <a:solidFill>
                  <a:schemeClr val="bg1"/>
                </a:solidFill>
                <a:latin typeface="arial" panose="020B0604020202020204" pitchFamily="34" charset="0"/>
              </a:rPr>
              <a:t> (Starion for ESA)</a:t>
            </a:r>
            <a:endParaRPr lang="en-GB" sz="1200" b="1" i="0" u="none" strike="noStrike" dirty="0">
              <a:solidFill>
                <a:schemeClr val="bg1"/>
              </a:solidFill>
              <a:effectLst/>
              <a:latin typeface="arial" panose="020B0604020202020204" pitchFamily="34" charset="0"/>
            </a:endParaRPr>
          </a:p>
          <a:p>
            <a:pPr lvl="1" algn="r"/>
            <a:r>
              <a:rPr lang="en-ES" sz="1200" b="1" dirty="0">
                <a:solidFill>
                  <a:schemeClr val="bg1"/>
                </a:solidFill>
                <a:latin typeface="arial" panose="020B0604020202020204" pitchFamily="34" charset="0"/>
              </a:rPr>
              <a:t>C. Rios </a:t>
            </a:r>
            <a:r>
              <a:rPr lang="en-GB" sz="1200" b="1" dirty="0">
                <a:solidFill>
                  <a:schemeClr val="bg1"/>
                </a:solidFill>
                <a:latin typeface="arial" panose="020B0604020202020204" pitchFamily="34" charset="0"/>
              </a:rPr>
              <a:t>(Starion for ESA</a:t>
            </a:r>
            <a:r>
              <a:rPr lang="en-ES" sz="1200" b="1" dirty="0">
                <a:solidFill>
                  <a:schemeClr val="bg1"/>
                </a:solidFill>
                <a:latin typeface="arial" panose="020B0604020202020204" pitchFamily="34" charset="0"/>
              </a:rPr>
              <a:t>, M. H</a:t>
            </a:r>
            <a:r>
              <a:rPr lang="en-GB" sz="1200" b="1" dirty="0">
                <a:solidFill>
                  <a:schemeClr val="bg1"/>
                </a:solidFill>
                <a:latin typeface="arial" panose="020B0604020202020204" pitchFamily="34" charset="0"/>
              </a:rPr>
              <a:t>e</a:t>
            </a:r>
            <a:r>
              <a:rPr lang="en-ES" sz="1200" b="1" dirty="0">
                <a:solidFill>
                  <a:schemeClr val="bg1"/>
                </a:solidFill>
                <a:latin typeface="arial" panose="020B0604020202020204" pitchFamily="34" charset="0"/>
              </a:rPr>
              <a:t>nar</a:t>
            </a:r>
            <a:r>
              <a:rPr lang="en-GB" sz="1200" b="1" dirty="0">
                <a:solidFill>
                  <a:schemeClr val="bg1"/>
                </a:solidFill>
                <a:latin typeface="arial" panose="020B0604020202020204" pitchFamily="34" charset="0"/>
              </a:rPr>
              <a:t> (Starion for ESA),</a:t>
            </a:r>
            <a:r>
              <a:rPr lang="en-ES" sz="1200" b="1" dirty="0">
                <a:solidFill>
                  <a:schemeClr val="bg1"/>
                </a:solidFill>
                <a:latin typeface="arial" panose="020B0604020202020204" pitchFamily="34" charset="0"/>
              </a:rPr>
              <a:t> J. Ballester </a:t>
            </a:r>
            <a:r>
              <a:rPr lang="en-GB" sz="1200" b="1" dirty="0">
                <a:solidFill>
                  <a:schemeClr val="bg1"/>
                </a:solidFill>
                <a:latin typeface="arial" panose="020B0604020202020204" pitchFamily="34" charset="0"/>
              </a:rPr>
              <a:t>(Starion for ESA)</a:t>
            </a:r>
            <a:endParaRPr lang="en-ES" sz="1200" b="1" dirty="0">
              <a:solidFill>
                <a:schemeClr val="bg1"/>
              </a:solidFill>
              <a:latin typeface="arial" panose="020B0604020202020204" pitchFamily="34" charset="0"/>
            </a:endParaRPr>
          </a:p>
          <a:p>
            <a:pPr lvl="1" algn="r"/>
            <a:r>
              <a:rPr lang="en-ES" sz="1200" b="1" dirty="0">
                <a:solidFill>
                  <a:schemeClr val="bg1"/>
                </a:solidFill>
                <a:latin typeface="arial" panose="020B0604020202020204" pitchFamily="34" charset="0"/>
              </a:rPr>
              <a:t> R. Parejo </a:t>
            </a:r>
            <a:r>
              <a:rPr lang="en-GB" sz="1200" b="1" dirty="0">
                <a:solidFill>
                  <a:schemeClr val="bg1"/>
                </a:solidFill>
                <a:latin typeface="arial" panose="020B0604020202020204" pitchFamily="34" charset="0"/>
              </a:rPr>
              <a:t>(Starion for ESA</a:t>
            </a:r>
            <a:r>
              <a:rPr lang="en-ES" sz="1200" b="1" dirty="0">
                <a:solidFill>
                  <a:schemeClr val="bg1"/>
                </a:solidFill>
                <a:latin typeface="arial" panose="020B0604020202020204" pitchFamily="34" charset="0"/>
              </a:rPr>
              <a:t>), </a:t>
            </a:r>
            <a:r>
              <a:rPr lang="en-GB" sz="1200" b="1" dirty="0">
                <a:solidFill>
                  <a:schemeClr val="bg1"/>
                </a:solidFill>
                <a:latin typeface="arial" panose="020B0604020202020204" pitchFamily="34" charset="0"/>
              </a:rPr>
              <a:t>R. </a:t>
            </a:r>
            <a:r>
              <a:rPr lang="en-GB" sz="1200" b="1" dirty="0" err="1">
                <a:solidFill>
                  <a:schemeClr val="bg1"/>
                </a:solidFill>
                <a:latin typeface="arial" panose="020B0604020202020204" pitchFamily="34" charset="0"/>
              </a:rPr>
              <a:t>Bhatawdekar</a:t>
            </a:r>
            <a:r>
              <a:rPr lang="en-GB" sz="1200" b="1" dirty="0">
                <a:solidFill>
                  <a:schemeClr val="bg1"/>
                </a:solidFill>
                <a:latin typeface="arial" panose="020B0604020202020204" pitchFamily="34" charset="0"/>
              </a:rPr>
              <a:t> (ESA)</a:t>
            </a:r>
            <a:endParaRPr lang="en-ES" sz="1200" b="1" dirty="0">
              <a:solidFill>
                <a:schemeClr val="bg1"/>
              </a:solidFill>
              <a:latin typeface="arial" panose="020B0604020202020204" pitchFamily="34" charset="0"/>
            </a:endParaRPr>
          </a:p>
          <a:p>
            <a:pPr lvl="1" algn="r"/>
            <a:r>
              <a:rPr lang="en-ES" sz="1200" b="1" dirty="0">
                <a:solidFill>
                  <a:schemeClr val="bg1"/>
                </a:solidFill>
                <a:latin typeface="arial" panose="020B0604020202020204" pitchFamily="34" charset="0"/>
              </a:rPr>
              <a:t>SCO-08: Archives Software Development</a:t>
            </a:r>
          </a:p>
          <a:p>
            <a:pPr algn="r"/>
            <a:endParaRPr lang="en-ES" sz="1200" b="1" dirty="0">
              <a:solidFill>
                <a:schemeClr val="bg1"/>
              </a:solidFill>
              <a:latin typeface="arial" panose="020B0604020202020204" pitchFamily="34" charset="0"/>
            </a:endParaRPr>
          </a:p>
          <a:p>
            <a:pPr algn="r"/>
            <a:r>
              <a:rPr lang="en-ES" sz="1200" b="1" dirty="0">
                <a:solidFill>
                  <a:schemeClr val="bg1"/>
                </a:solidFill>
                <a:latin typeface="arial" panose="020B0604020202020204" pitchFamily="34" charset="0"/>
              </a:rPr>
              <a:t>ESAC</a:t>
            </a:r>
          </a:p>
          <a:p>
            <a:pPr algn="r"/>
            <a:r>
              <a:rPr lang="en-ES" sz="1200" b="1" dirty="0">
                <a:solidFill>
                  <a:schemeClr val="bg1"/>
                </a:solidFill>
                <a:latin typeface="arial" panose="020B0604020202020204" pitchFamily="34" charset="0"/>
              </a:rPr>
              <a:t>Camino Bajo del Castillo s/n, Urb. Villafranca Del Castillo</a:t>
            </a:r>
          </a:p>
          <a:p>
            <a:pPr algn="r"/>
            <a:r>
              <a:rPr lang="en-ES" sz="1200" b="1" dirty="0">
                <a:solidFill>
                  <a:schemeClr val="bg1"/>
                </a:solidFill>
                <a:latin typeface="arial" panose="020B0604020202020204" pitchFamily="34" charset="0"/>
              </a:rPr>
              <a:t>28692 Villanueva de la Cañada (Madrid) Spain</a:t>
            </a:r>
          </a:p>
          <a:p>
            <a:pPr algn="r"/>
            <a:endParaRPr lang="en-GB" sz="1200" b="1" i="0" u="none" strike="noStrike" dirty="0">
              <a:solidFill>
                <a:schemeClr val="bg1"/>
              </a:solidFill>
              <a:effectLst/>
              <a:latin typeface="arial" panose="020B0604020202020204" pitchFamily="34" charset="0"/>
            </a:endParaRPr>
          </a:p>
        </p:txBody>
      </p:sp>
      <p:sp>
        <p:nvSpPr>
          <p:cNvPr id="6" name="Title 5">
            <a:extLst>
              <a:ext uri="{FF2B5EF4-FFF2-40B4-BE49-F238E27FC236}">
                <a16:creationId xmlns:a16="http://schemas.microsoft.com/office/drawing/2014/main" id="{602A5504-BA46-F162-C0BF-36264DD06F11}"/>
              </a:ext>
            </a:extLst>
          </p:cNvPr>
          <p:cNvSpPr>
            <a:spLocks noGrp="1"/>
          </p:cNvSpPr>
          <p:nvPr>
            <p:ph type="ctrTitle"/>
          </p:nvPr>
        </p:nvSpPr>
        <p:spPr>
          <a:xfrm>
            <a:off x="202788" y="3251326"/>
            <a:ext cx="11375939" cy="707886"/>
          </a:xfrm>
        </p:spPr>
        <p:txBody>
          <a:bodyPr/>
          <a:lstStyle/>
          <a:p>
            <a:r>
              <a:rPr lang="en-GB" dirty="0"/>
              <a:t>ESAC TAP Upload Use Cases</a:t>
            </a:r>
            <a:endParaRPr lang="es-ES_trad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ABCC-052F-6C0D-C694-CEF4B793F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02286-B82F-454E-A0B4-0BA7F9C3B1F0}"/>
              </a:ext>
            </a:extLst>
          </p:cNvPr>
          <p:cNvSpPr>
            <a:spLocks noGrp="1"/>
          </p:cNvSpPr>
          <p:nvPr>
            <p:ph type="title"/>
          </p:nvPr>
        </p:nvSpPr>
        <p:spPr>
          <a:xfrm>
            <a:off x="216000" y="154800"/>
            <a:ext cx="10108800" cy="565200"/>
          </a:xfrm>
        </p:spPr>
        <p:txBody>
          <a:bodyPr wrap="square" anchor="ctr">
            <a:normAutofit/>
          </a:bodyPr>
          <a:lstStyle/>
          <a:p>
            <a:r>
              <a:rPr lang="en-US" sz="2300" dirty="0"/>
              <a:t>Upload endpoints </a:t>
            </a:r>
          </a:p>
        </p:txBody>
      </p:sp>
      <p:sp>
        <p:nvSpPr>
          <p:cNvPr id="6" name="Content Placeholder 2">
            <a:extLst>
              <a:ext uri="{FF2B5EF4-FFF2-40B4-BE49-F238E27FC236}">
                <a16:creationId xmlns:a16="http://schemas.microsoft.com/office/drawing/2014/main" id="{A8A2A30C-8B57-2F20-A616-7B64255DD8E3}"/>
              </a:ext>
            </a:extLst>
          </p:cNvPr>
          <p:cNvSpPr>
            <a:spLocks noGrp="1"/>
          </p:cNvSpPr>
          <p:nvPr>
            <p:ph sz="half" idx="10"/>
          </p:nvPr>
        </p:nvSpPr>
        <p:spPr>
          <a:xfrm>
            <a:off x="216000" y="1270799"/>
            <a:ext cx="11606806" cy="4846665"/>
          </a:xfrm>
        </p:spPr>
        <p:txBody>
          <a:bodyPr wrap="square" anchor="t">
            <a:normAutofit/>
          </a:bodyPr>
          <a:lstStyle/>
          <a:p>
            <a:r>
              <a:rPr lang="en-US" sz="2000">
                <a:solidFill>
                  <a:schemeClr val="bg1"/>
                </a:solidFill>
              </a:rPr>
              <a:t>Command line </a:t>
            </a:r>
            <a:r>
              <a:rPr lang="en-US" sz="2000" dirty="0">
                <a:solidFill>
                  <a:schemeClr val="bg1"/>
                </a:solidFill>
              </a:rPr>
              <a:t>examples:</a:t>
            </a:r>
          </a:p>
          <a:p>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Upload a table from a file: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Delete a user table from the database:</a:t>
            </a:r>
          </a:p>
        </p:txBody>
      </p:sp>
      <p:sp>
        <p:nvSpPr>
          <p:cNvPr id="3" name="TextBox 2">
            <a:extLst>
              <a:ext uri="{FF2B5EF4-FFF2-40B4-BE49-F238E27FC236}">
                <a16:creationId xmlns:a16="http://schemas.microsoft.com/office/drawing/2014/main" id="{1930CB32-C81C-1E29-6A04-40018D3FA752}"/>
              </a:ext>
            </a:extLst>
          </p:cNvPr>
          <p:cNvSpPr txBox="1"/>
          <p:nvPr/>
        </p:nvSpPr>
        <p:spPr>
          <a:xfrm>
            <a:off x="1558031" y="2341126"/>
            <a:ext cx="9363918" cy="1231106"/>
          </a:xfrm>
          <a:prstGeom prst="rect">
            <a:avLst/>
          </a:prstGeom>
          <a:solidFill>
            <a:schemeClr val="accent6"/>
          </a:solidFill>
        </p:spPr>
        <p:txBody>
          <a:bodyPr wrap="square" rtlCol="0">
            <a:spAutoFit/>
          </a:bodyPr>
          <a:lstStyle/>
          <a:p>
            <a:endParaRPr lang="en-US" sz="1000" dirty="0"/>
          </a:p>
          <a:p>
            <a:r>
              <a:rPr lang="en-US" dirty="0"/>
              <a:t>curl -k -b </a:t>
            </a:r>
            <a:r>
              <a:rPr lang="en-US" dirty="0" err="1"/>
              <a:t>cookies.txt</a:t>
            </a:r>
            <a:r>
              <a:rPr lang="en-US" dirty="0"/>
              <a:t> -X </a:t>
            </a:r>
            <a:r>
              <a:rPr lang="en-US" b="1" dirty="0">
                <a:solidFill>
                  <a:schemeClr val="accent4"/>
                </a:solidFill>
              </a:rPr>
              <a:t>POST</a:t>
            </a:r>
            <a:r>
              <a:rPr lang="en-US" dirty="0"/>
              <a:t> -F FILE=@</a:t>
            </a:r>
            <a:r>
              <a:rPr lang="en-US" dirty="0" err="1"/>
              <a:t>file.name</a:t>
            </a:r>
            <a:r>
              <a:rPr lang="en-US" dirty="0"/>
              <a:t> </a:t>
            </a:r>
          </a:p>
          <a:p>
            <a:r>
              <a:rPr lang="en-US" dirty="0"/>
              <a:t>                                            -F TABLE_NAME=</a:t>
            </a:r>
            <a:r>
              <a:rPr lang="en-US" dirty="0" err="1"/>
              <a:t>table_name</a:t>
            </a:r>
            <a:endParaRPr lang="en-US" dirty="0"/>
          </a:p>
          <a:p>
            <a:r>
              <a:rPr lang="en-US" dirty="0"/>
              <a:t>                                                         </a:t>
            </a:r>
            <a:r>
              <a:rPr lang="en-US" b="1" dirty="0">
                <a:solidFill>
                  <a:schemeClr val="accent4"/>
                </a:solidFill>
                <a:hlinkClick r:id="rId3"/>
              </a:rPr>
              <a:t>https://host:port/context/Upload</a:t>
            </a:r>
            <a:endParaRPr lang="en-US" dirty="0"/>
          </a:p>
          <a:p>
            <a:endParaRPr lang="en-US" sz="1000" dirty="0"/>
          </a:p>
        </p:txBody>
      </p:sp>
      <p:sp>
        <p:nvSpPr>
          <p:cNvPr id="4" name="TextBox 3">
            <a:extLst>
              <a:ext uri="{FF2B5EF4-FFF2-40B4-BE49-F238E27FC236}">
                <a16:creationId xmlns:a16="http://schemas.microsoft.com/office/drawing/2014/main" id="{7D7666D3-9CBD-D822-0DB6-402F3779BBAC}"/>
              </a:ext>
            </a:extLst>
          </p:cNvPr>
          <p:cNvSpPr txBox="1"/>
          <p:nvPr/>
        </p:nvSpPr>
        <p:spPr>
          <a:xfrm>
            <a:off x="1558031" y="4123031"/>
            <a:ext cx="9363918" cy="1508105"/>
          </a:xfrm>
          <a:prstGeom prst="rect">
            <a:avLst/>
          </a:prstGeom>
          <a:solidFill>
            <a:schemeClr val="accent6"/>
          </a:solidFill>
        </p:spPr>
        <p:txBody>
          <a:bodyPr wrap="square" rtlCol="0">
            <a:spAutoFit/>
          </a:bodyPr>
          <a:lstStyle/>
          <a:p>
            <a:endParaRPr lang="en-US" sz="1000" dirty="0"/>
          </a:p>
          <a:p>
            <a:r>
              <a:rPr lang="en-US" dirty="0"/>
              <a:t>curl -k -b </a:t>
            </a:r>
            <a:r>
              <a:rPr lang="en-US" dirty="0" err="1"/>
              <a:t>cookies.txt</a:t>
            </a:r>
            <a:r>
              <a:rPr lang="en-US" dirty="0"/>
              <a:t> -X </a:t>
            </a:r>
            <a:r>
              <a:rPr lang="en-US" b="1" dirty="0">
                <a:solidFill>
                  <a:schemeClr val="accent4"/>
                </a:solidFill>
              </a:rPr>
              <a:t>POST</a:t>
            </a:r>
            <a:r>
              <a:rPr lang="en-US" dirty="0"/>
              <a:t> -F TABLE_NAME=</a:t>
            </a:r>
            <a:r>
              <a:rPr lang="en-US" dirty="0" err="1"/>
              <a:t>table_name</a:t>
            </a:r>
            <a:r>
              <a:rPr lang="en-US" dirty="0"/>
              <a:t> </a:t>
            </a:r>
          </a:p>
          <a:p>
            <a:r>
              <a:rPr lang="en-US" dirty="0"/>
              <a:t>                                            -F DELETE=TRUE</a:t>
            </a:r>
          </a:p>
          <a:p>
            <a:r>
              <a:rPr lang="en-US" dirty="0"/>
              <a:t>                                            -F FORCE_REMOVAL=TRUE</a:t>
            </a:r>
          </a:p>
          <a:p>
            <a:r>
              <a:rPr lang="en-US" dirty="0"/>
              <a:t>                                                         </a:t>
            </a:r>
            <a:r>
              <a:rPr lang="en-US" b="1" dirty="0">
                <a:solidFill>
                  <a:schemeClr val="accent4"/>
                </a:solidFill>
                <a:hlinkClick r:id="rId3"/>
              </a:rPr>
              <a:t>https://host:port/context/Upload</a:t>
            </a:r>
            <a:endParaRPr lang="en-US" dirty="0"/>
          </a:p>
          <a:p>
            <a:endParaRPr lang="en-US" sz="1000" dirty="0"/>
          </a:p>
        </p:txBody>
      </p:sp>
    </p:spTree>
    <p:extLst>
      <p:ext uri="{BB962C8B-B14F-4D97-AF65-F5344CB8AC3E}">
        <p14:creationId xmlns:p14="http://schemas.microsoft.com/office/powerpoint/2010/main" val="360065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A0172-C1CF-EAA4-9365-8D8B6A134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D9C94-2732-A01F-F37A-83D44F262E41}"/>
              </a:ext>
            </a:extLst>
          </p:cNvPr>
          <p:cNvSpPr>
            <a:spLocks noGrp="1"/>
          </p:cNvSpPr>
          <p:nvPr>
            <p:ph type="title"/>
          </p:nvPr>
        </p:nvSpPr>
        <p:spPr>
          <a:xfrm>
            <a:off x="216000" y="154800"/>
            <a:ext cx="10108800" cy="565200"/>
          </a:xfrm>
        </p:spPr>
        <p:txBody>
          <a:bodyPr wrap="square" anchor="ctr">
            <a:normAutofit/>
          </a:bodyPr>
          <a:lstStyle/>
          <a:p>
            <a:r>
              <a:rPr lang="en-US" sz="2300" dirty="0"/>
              <a:t>Persistent uploads</a:t>
            </a:r>
          </a:p>
        </p:txBody>
      </p:sp>
      <p:pic>
        <p:nvPicPr>
          <p:cNvPr id="7" name="Picture 6" descr="A screenshot of a computer&#10;&#10;Description automatically generated">
            <a:extLst>
              <a:ext uri="{FF2B5EF4-FFF2-40B4-BE49-F238E27FC236}">
                <a16:creationId xmlns:a16="http://schemas.microsoft.com/office/drawing/2014/main" id="{DA9CDD42-D78F-0180-6F78-B6DD17A3C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959" y="1158845"/>
            <a:ext cx="5615579" cy="4546600"/>
          </a:xfrm>
          <a:prstGeom prst="rect">
            <a:avLst/>
          </a:prstGeom>
        </p:spPr>
      </p:pic>
      <p:sp>
        <p:nvSpPr>
          <p:cNvPr id="4" name="Content Placeholder 2">
            <a:extLst>
              <a:ext uri="{FF2B5EF4-FFF2-40B4-BE49-F238E27FC236}">
                <a16:creationId xmlns:a16="http://schemas.microsoft.com/office/drawing/2014/main" id="{79CA9EFB-8288-36F9-48D3-B228E5E12F42}"/>
              </a:ext>
            </a:extLst>
          </p:cNvPr>
          <p:cNvSpPr>
            <a:spLocks noGrp="1"/>
          </p:cNvSpPr>
          <p:nvPr>
            <p:ph sz="half" idx="10"/>
          </p:nvPr>
        </p:nvSpPr>
        <p:spPr>
          <a:xfrm>
            <a:off x="437800" y="1158845"/>
            <a:ext cx="5615579" cy="4316400"/>
          </a:xfrm>
        </p:spPr>
        <p:txBody>
          <a:bodyPr wrap="square" anchor="t">
            <a:normAutofit/>
          </a:bodyPr>
          <a:lstStyle/>
          <a:p>
            <a:r>
              <a:rPr lang="en-US" sz="2000" dirty="0">
                <a:solidFill>
                  <a:schemeClr val="bg1"/>
                </a:solidFill>
              </a:rPr>
              <a:t>Sharing data involves:</a:t>
            </a:r>
          </a:p>
          <a:p>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Implement management tools:</a:t>
            </a:r>
          </a:p>
          <a:p>
            <a:pPr marL="1124226" lvl="1" indent="-342900">
              <a:buFont typeface="Arial" panose="020B0604020202020204" pitchFamily="34" charset="0"/>
              <a:buChar char="•"/>
            </a:pPr>
            <a:r>
              <a:rPr lang="en-US" sz="2000" dirty="0">
                <a:solidFill>
                  <a:schemeClr val="bg1"/>
                </a:solidFill>
              </a:rPr>
              <a:t>Create/update/delete user or groups</a:t>
            </a:r>
          </a:p>
          <a:p>
            <a:pPr marL="1124226" lvl="1" indent="-342900">
              <a:buFont typeface="Arial" panose="020B0604020202020204" pitchFamily="34" charset="0"/>
              <a:buChar char="•"/>
            </a:pPr>
            <a:r>
              <a:rPr lang="en-US" sz="2000" dirty="0">
                <a:solidFill>
                  <a:schemeClr val="bg1"/>
                </a:solidFill>
              </a:rPr>
              <a:t>Handle the reference between these two elements</a:t>
            </a:r>
          </a:p>
          <a:p>
            <a:pPr marL="1124226" lvl="1" indent="-342900">
              <a:buFont typeface="Arial" panose="020B0604020202020204" pitchFamily="34" charset="0"/>
              <a:buChar char="•"/>
            </a:pPr>
            <a:r>
              <a:rPr lang="en-US" sz="2000" dirty="0">
                <a:solidFill>
                  <a:schemeClr val="bg1"/>
                </a:solidFill>
              </a:rPr>
              <a:t>Register resources and link these resources with one or more groups</a:t>
            </a:r>
          </a:p>
          <a:p>
            <a:pPr marL="1124226" lvl="1" indent="-342900">
              <a:buFont typeface="Arial" panose="020B0604020202020204" pitchFamily="34" charset="0"/>
              <a:buChar char="•"/>
            </a:pPr>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New end-points supporting this functionality</a:t>
            </a:r>
          </a:p>
        </p:txBody>
      </p:sp>
    </p:spTree>
    <p:extLst>
      <p:ext uri="{BB962C8B-B14F-4D97-AF65-F5344CB8AC3E}">
        <p14:creationId xmlns:p14="http://schemas.microsoft.com/office/powerpoint/2010/main" val="141973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E8A0-A361-1757-3A13-AF0A89630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B84B2-D533-F3D6-7533-D509221082A2}"/>
              </a:ext>
            </a:extLst>
          </p:cNvPr>
          <p:cNvSpPr>
            <a:spLocks noGrp="1"/>
          </p:cNvSpPr>
          <p:nvPr>
            <p:ph type="title"/>
          </p:nvPr>
        </p:nvSpPr>
        <p:spPr>
          <a:xfrm>
            <a:off x="216000" y="154800"/>
            <a:ext cx="10108800" cy="565200"/>
          </a:xfrm>
        </p:spPr>
        <p:txBody>
          <a:bodyPr wrap="square" anchor="ctr">
            <a:normAutofit/>
          </a:bodyPr>
          <a:lstStyle/>
          <a:p>
            <a:r>
              <a:rPr lang="en-US" sz="2300" dirty="0"/>
              <a:t>Share endpoint</a:t>
            </a:r>
          </a:p>
        </p:txBody>
      </p:sp>
      <p:sp>
        <p:nvSpPr>
          <p:cNvPr id="6" name="Content Placeholder 2">
            <a:extLst>
              <a:ext uri="{FF2B5EF4-FFF2-40B4-BE49-F238E27FC236}">
                <a16:creationId xmlns:a16="http://schemas.microsoft.com/office/drawing/2014/main" id="{60AB208E-46A7-6AB7-538A-65A68F1F3396}"/>
              </a:ext>
            </a:extLst>
          </p:cNvPr>
          <p:cNvSpPr>
            <a:spLocks noGrp="1"/>
          </p:cNvSpPr>
          <p:nvPr>
            <p:ph sz="half" idx="10"/>
          </p:nvPr>
        </p:nvSpPr>
        <p:spPr>
          <a:xfrm>
            <a:off x="216000" y="1005667"/>
            <a:ext cx="11606806" cy="4846665"/>
          </a:xfrm>
        </p:spPr>
        <p:txBody>
          <a:bodyPr wrap="square" anchor="t">
            <a:normAutofit fontScale="85000" lnSpcReduction="20000"/>
          </a:bodyPr>
          <a:lstStyle/>
          <a:p>
            <a:r>
              <a:rPr lang="en-US" sz="2000" dirty="0">
                <a:solidFill>
                  <a:schemeClr val="bg1"/>
                </a:solidFill>
              </a:rPr>
              <a:t>Create group: </a:t>
            </a:r>
          </a:p>
          <a:p>
            <a:r>
              <a:rPr lang="en-US" sz="2000" dirty="0">
                <a:solidFill>
                  <a:schemeClr val="bg1"/>
                </a:solidFill>
              </a:rPr>
              <a:t> </a:t>
            </a:r>
          </a:p>
          <a:p>
            <a:endParaRPr lang="en-US" sz="2000" dirty="0">
              <a:solidFill>
                <a:schemeClr val="bg1"/>
              </a:solidFill>
            </a:endParaRPr>
          </a:p>
          <a:p>
            <a:r>
              <a:rPr lang="en-US" sz="2000" dirty="0">
                <a:solidFill>
                  <a:schemeClr val="bg1"/>
                </a:solidFill>
              </a:rPr>
              <a:t>   </a:t>
            </a:r>
          </a:p>
          <a:p>
            <a:r>
              <a:rPr lang="en-US" sz="2000" dirty="0">
                <a:solidFill>
                  <a:schemeClr val="bg1"/>
                </a:solidFill>
              </a:rPr>
              <a:t>Add user to a group:</a:t>
            </a:r>
          </a:p>
          <a:p>
            <a:r>
              <a:rPr lang="en-US" sz="2000" dirty="0">
                <a:solidFill>
                  <a:schemeClr val="bg1"/>
                </a:solidFill>
              </a:rPr>
              <a:t>    </a:t>
            </a:r>
          </a:p>
          <a:p>
            <a:endParaRPr lang="en-US" sz="2000" dirty="0">
              <a:solidFill>
                <a:schemeClr val="bg1"/>
              </a:solidFill>
            </a:endParaRPr>
          </a:p>
          <a:p>
            <a:endParaRPr lang="en-US" sz="2000" dirty="0">
              <a:solidFill>
                <a:schemeClr val="bg1"/>
              </a:solidFill>
            </a:endParaRPr>
          </a:p>
          <a:p>
            <a:r>
              <a:rPr lang="en-US" sz="2000" dirty="0">
                <a:solidFill>
                  <a:schemeClr val="bg1"/>
                </a:solidFill>
              </a:rPr>
              <a:t>Create a shared item:</a:t>
            </a:r>
          </a:p>
          <a:p>
            <a:endParaRPr lang="en-US" sz="2000" dirty="0">
              <a:solidFill>
                <a:schemeClr val="bg1"/>
              </a:solidFill>
            </a:endParaRPr>
          </a:p>
          <a:p>
            <a:endParaRPr lang="en-US" sz="2000" dirty="0">
              <a:solidFill>
                <a:schemeClr val="bg1"/>
              </a:solidFill>
            </a:endParaRPr>
          </a:p>
          <a:p>
            <a:r>
              <a:rPr lang="en-US" sz="2000" dirty="0">
                <a:solidFill>
                  <a:schemeClr val="bg1"/>
                </a:solidFill>
              </a:rPr>
              <a:t>    </a:t>
            </a:r>
          </a:p>
          <a:p>
            <a:endParaRPr lang="en-US" sz="2000" dirty="0">
              <a:solidFill>
                <a:schemeClr val="bg1"/>
              </a:solidFill>
            </a:endParaRPr>
          </a:p>
          <a:p>
            <a:r>
              <a:rPr lang="en-US" sz="2000" dirty="0">
                <a:solidFill>
                  <a:schemeClr val="bg1"/>
                </a:solidFill>
              </a:rPr>
              <a:t>Create a shared item relation:</a:t>
            </a:r>
          </a:p>
          <a:p>
            <a:r>
              <a:rPr lang="en-US" sz="2000" dirty="0">
                <a:solidFill>
                  <a:schemeClr val="bg1"/>
                </a:solidFill>
              </a:rPr>
              <a:t>    </a:t>
            </a:r>
          </a:p>
          <a:p>
            <a:endParaRPr lang="en-US" sz="2000" b="0" i="0" dirty="0">
              <a:solidFill>
                <a:schemeClr val="bg1"/>
              </a:solidFill>
              <a:effectLst/>
              <a:latin typeface="arial" panose="020B0604020202020204" pitchFamily="34" charset="0"/>
            </a:endParaRPr>
          </a:p>
        </p:txBody>
      </p:sp>
      <p:sp>
        <p:nvSpPr>
          <p:cNvPr id="5" name="TextBox 4">
            <a:extLst>
              <a:ext uri="{FF2B5EF4-FFF2-40B4-BE49-F238E27FC236}">
                <a16:creationId xmlns:a16="http://schemas.microsoft.com/office/drawing/2014/main" id="{DBBB1EF0-899A-30CA-0D65-9ABD9AC61B78}"/>
              </a:ext>
            </a:extLst>
          </p:cNvPr>
          <p:cNvSpPr txBox="1"/>
          <p:nvPr/>
        </p:nvSpPr>
        <p:spPr>
          <a:xfrm>
            <a:off x="402532" y="1461451"/>
            <a:ext cx="11287898" cy="646331"/>
          </a:xfrm>
          <a:prstGeom prst="rect">
            <a:avLst/>
          </a:prstGeom>
          <a:solidFill>
            <a:schemeClr val="accent6"/>
          </a:solidFill>
        </p:spPr>
        <p:txBody>
          <a:bodyPr wrap="square" rtlCol="0">
            <a:spAutoFit/>
          </a:bodyPr>
          <a:lstStyle/>
          <a:p>
            <a:endParaRPr lang="en-US" sz="1000" dirty="0"/>
          </a:p>
          <a:p>
            <a:r>
              <a:rPr lang="en-US" sz="1600" dirty="0">
                <a:hlinkClick r:id="rId3">
                  <a:extLst>
                    <a:ext uri="{A12FA001-AC4F-418D-AE19-62706E023703}">
                      <ahyp:hlinkClr xmlns:ahyp="http://schemas.microsoft.com/office/drawing/2018/hyperlinkcolor" val="tx"/>
                    </a:ext>
                  </a:extLst>
                </a:hlinkClick>
              </a:rPr>
              <a:t>http://host:port/context/share?action=CreateOrUpdateGroup&amp;title=My+group&amp;users_list=user1,user2</a:t>
            </a:r>
            <a:endParaRPr lang="en-US" sz="1600" dirty="0"/>
          </a:p>
          <a:p>
            <a:endParaRPr lang="en-US" sz="1000" dirty="0"/>
          </a:p>
        </p:txBody>
      </p:sp>
      <p:sp>
        <p:nvSpPr>
          <p:cNvPr id="7" name="TextBox 6">
            <a:extLst>
              <a:ext uri="{FF2B5EF4-FFF2-40B4-BE49-F238E27FC236}">
                <a16:creationId xmlns:a16="http://schemas.microsoft.com/office/drawing/2014/main" id="{FDDBEB75-AF44-D399-15C2-723219A3E740}"/>
              </a:ext>
            </a:extLst>
          </p:cNvPr>
          <p:cNvSpPr txBox="1"/>
          <p:nvPr/>
        </p:nvSpPr>
        <p:spPr>
          <a:xfrm>
            <a:off x="402532" y="2671344"/>
            <a:ext cx="11287898" cy="646331"/>
          </a:xfrm>
          <a:prstGeom prst="rect">
            <a:avLst/>
          </a:prstGeom>
          <a:solidFill>
            <a:schemeClr val="accent6"/>
          </a:solidFill>
        </p:spPr>
        <p:txBody>
          <a:bodyPr wrap="square" rtlCol="0">
            <a:spAutoFit/>
          </a:bodyPr>
          <a:lstStyle/>
          <a:p>
            <a:endParaRPr lang="en-US" sz="1000" dirty="0"/>
          </a:p>
          <a:p>
            <a:r>
              <a:rPr lang="en-US" sz="1600" dirty="0">
                <a:hlinkClick r:id="rId4">
                  <a:extLst>
                    <a:ext uri="{A12FA001-AC4F-418D-AE19-62706E023703}">
                      <ahyp:hlinkClr xmlns:ahyp="http://schemas.microsoft.com/office/drawing/2018/hyperlinkcolor" val="tx"/>
                    </a:ext>
                  </a:extLst>
                </a:hlinkClick>
              </a:rPr>
              <a:t>http://host:port/context/share?action=CreateUserGroup&amp;group_id=group_id&amp;user_id=user_id</a:t>
            </a:r>
            <a:endParaRPr lang="en-US" sz="1600" dirty="0"/>
          </a:p>
          <a:p>
            <a:endParaRPr lang="en-US" sz="1000" dirty="0"/>
          </a:p>
        </p:txBody>
      </p:sp>
      <p:sp>
        <p:nvSpPr>
          <p:cNvPr id="8" name="TextBox 7">
            <a:extLst>
              <a:ext uri="{FF2B5EF4-FFF2-40B4-BE49-F238E27FC236}">
                <a16:creationId xmlns:a16="http://schemas.microsoft.com/office/drawing/2014/main" id="{D730B116-764A-EF72-6B32-103263FB9E67}"/>
              </a:ext>
            </a:extLst>
          </p:cNvPr>
          <p:cNvSpPr txBox="1"/>
          <p:nvPr/>
        </p:nvSpPr>
        <p:spPr>
          <a:xfrm>
            <a:off x="402532" y="3914774"/>
            <a:ext cx="11287898" cy="892552"/>
          </a:xfrm>
          <a:prstGeom prst="rect">
            <a:avLst/>
          </a:prstGeom>
          <a:solidFill>
            <a:schemeClr val="accent6"/>
          </a:solidFill>
        </p:spPr>
        <p:txBody>
          <a:bodyPr wrap="square" rtlCol="0">
            <a:spAutoFit/>
          </a:bodyPr>
          <a:lstStyle/>
          <a:p>
            <a:endParaRPr lang="en-US" sz="1000" dirty="0"/>
          </a:p>
          <a:p>
            <a:r>
              <a:rPr lang="en-US" sz="1600" dirty="0"/>
              <a:t>http://</a:t>
            </a:r>
            <a:r>
              <a:rPr lang="en-US" sz="1600" dirty="0" err="1"/>
              <a:t>host:port</a:t>
            </a:r>
            <a:r>
              <a:rPr lang="en-US" sz="1600" dirty="0"/>
              <a:t>/context/</a:t>
            </a:r>
            <a:r>
              <a:rPr lang="en-US" sz="1600" dirty="0" err="1"/>
              <a:t>share?action</a:t>
            </a:r>
            <a:r>
              <a:rPr lang="en-US" sz="1600" dirty="0"/>
              <a:t>=</a:t>
            </a:r>
            <a:r>
              <a:rPr lang="en-US" sz="1600" dirty="0" err="1"/>
              <a:t>CreateOrUpdateItem&amp;resource_type</a:t>
            </a:r>
            <a:r>
              <a:rPr lang="en-US" sz="1600" dirty="0"/>
              <a:t>=table</a:t>
            </a:r>
          </a:p>
          <a:p>
            <a:r>
              <a:rPr lang="en-US" sz="1600" dirty="0"/>
              <a:t>        &amp;title=</a:t>
            </a:r>
            <a:r>
              <a:rPr lang="en-US" sz="1600" dirty="0" err="1"/>
              <a:t>My+table&amp;description</a:t>
            </a:r>
            <a:r>
              <a:rPr lang="en-US" sz="1600" dirty="0"/>
              <a:t>=</a:t>
            </a:r>
            <a:r>
              <a:rPr lang="en-US" sz="1600" dirty="0" err="1"/>
              <a:t>Description&amp;items_list</a:t>
            </a:r>
            <a:r>
              <a:rPr lang="en-US" sz="1600" dirty="0"/>
              <a:t>=group_id_1,Group,Read|user_id_1,User,Write</a:t>
            </a:r>
          </a:p>
          <a:p>
            <a:endParaRPr lang="en-US" sz="1000" dirty="0"/>
          </a:p>
        </p:txBody>
      </p:sp>
      <p:sp>
        <p:nvSpPr>
          <p:cNvPr id="9" name="TextBox 8">
            <a:extLst>
              <a:ext uri="{FF2B5EF4-FFF2-40B4-BE49-F238E27FC236}">
                <a16:creationId xmlns:a16="http://schemas.microsoft.com/office/drawing/2014/main" id="{87F4AD61-91F6-B58B-63AC-7C697925ADF7}"/>
              </a:ext>
            </a:extLst>
          </p:cNvPr>
          <p:cNvSpPr txBox="1"/>
          <p:nvPr/>
        </p:nvSpPr>
        <p:spPr>
          <a:xfrm>
            <a:off x="402532" y="5381822"/>
            <a:ext cx="11287898" cy="892552"/>
          </a:xfrm>
          <a:prstGeom prst="rect">
            <a:avLst/>
          </a:prstGeom>
          <a:solidFill>
            <a:schemeClr val="accent6"/>
          </a:solidFill>
        </p:spPr>
        <p:txBody>
          <a:bodyPr wrap="square" rtlCol="0">
            <a:spAutoFit/>
          </a:bodyPr>
          <a:lstStyle/>
          <a:p>
            <a:endParaRPr lang="en-US" sz="1000" dirty="0"/>
          </a:p>
          <a:p>
            <a:r>
              <a:rPr lang="en-US" sz="1600" dirty="0">
                <a:hlinkClick r:id="rId5"/>
              </a:rPr>
              <a:t>http://host:port/context/share?action=CreateItemRelation&amp;resource_id=resource_id</a:t>
            </a:r>
            <a:endParaRPr lang="en-US" sz="1600" dirty="0"/>
          </a:p>
          <a:p>
            <a:r>
              <a:rPr lang="en-US" sz="1600" dirty="0"/>
              <a:t>         &amp;</a:t>
            </a:r>
            <a:r>
              <a:rPr lang="en-US" sz="1600" dirty="0" err="1"/>
              <a:t>resource_type</a:t>
            </a:r>
            <a:r>
              <a:rPr lang="en-US" sz="1600" dirty="0"/>
              <a:t>=0&amp;share_to_id=</a:t>
            </a:r>
            <a:r>
              <a:rPr lang="en-US" sz="1600" dirty="0" err="1"/>
              <a:t>identifier&amp;share_type</a:t>
            </a:r>
            <a:r>
              <a:rPr lang="en-US" sz="1600" dirty="0"/>
              <a:t>=</a:t>
            </a:r>
            <a:r>
              <a:rPr lang="en-US" sz="1600" dirty="0" err="1"/>
              <a:t>Group&amp;share_mode</a:t>
            </a:r>
            <a:r>
              <a:rPr lang="en-US" sz="1600" dirty="0"/>
              <a:t>=Read</a:t>
            </a:r>
          </a:p>
          <a:p>
            <a:endParaRPr lang="en-US" sz="1000" dirty="0"/>
          </a:p>
        </p:txBody>
      </p:sp>
    </p:spTree>
    <p:extLst>
      <p:ext uri="{BB962C8B-B14F-4D97-AF65-F5344CB8AC3E}">
        <p14:creationId xmlns:p14="http://schemas.microsoft.com/office/powerpoint/2010/main" val="46945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54C2-BF2C-03CB-D2DF-69DA4FBFD465}"/>
              </a:ext>
            </a:extLst>
          </p:cNvPr>
          <p:cNvSpPr>
            <a:spLocks noGrp="1"/>
          </p:cNvSpPr>
          <p:nvPr>
            <p:ph type="title"/>
          </p:nvPr>
        </p:nvSpPr>
        <p:spPr>
          <a:xfrm>
            <a:off x="216000" y="145013"/>
            <a:ext cx="10108800" cy="584775"/>
          </a:xfrm>
        </p:spPr>
        <p:txBody>
          <a:bodyPr/>
          <a:lstStyle/>
          <a:p>
            <a:r>
              <a:rPr lang="en-GB" altLang="en-US" sz="3200" dirty="0">
                <a:solidFill>
                  <a:schemeClr val="bg1"/>
                </a:solidFill>
              </a:rPr>
              <a:t>Questions / feedback</a:t>
            </a:r>
          </a:p>
        </p:txBody>
      </p:sp>
      <p:sp>
        <p:nvSpPr>
          <p:cNvPr id="3" name="Content Placeholder 2">
            <a:extLst>
              <a:ext uri="{FF2B5EF4-FFF2-40B4-BE49-F238E27FC236}">
                <a16:creationId xmlns:a16="http://schemas.microsoft.com/office/drawing/2014/main" id="{BAC9BBC9-0D41-1AE5-7621-9D90DB53EFC6}"/>
              </a:ext>
            </a:extLst>
          </p:cNvPr>
          <p:cNvSpPr>
            <a:spLocks noGrp="1"/>
          </p:cNvSpPr>
          <p:nvPr>
            <p:ph idx="1"/>
          </p:nvPr>
        </p:nvSpPr>
        <p:spPr/>
        <p:txBody>
          <a:bodyPr/>
          <a:lstStyle/>
          <a:p>
            <a:pPr marL="285750" indent="-285750">
              <a:buFont typeface="Arial" panose="020B0604020202020204" pitchFamily="34" charset="0"/>
              <a:buChar char="•"/>
            </a:pPr>
            <a:endParaRPr lang="en-ES" dirty="0">
              <a:solidFill>
                <a:schemeClr val="bg1"/>
              </a:solidFill>
            </a:endParaRPr>
          </a:p>
          <a:p>
            <a:pPr marL="1643521" lvl="2" indent="-285750">
              <a:buFont typeface="Arial" panose="020B0604020202020204" pitchFamily="34" charset="0"/>
              <a:buChar char="•"/>
            </a:pPr>
            <a:endParaRPr lang="en-GB" altLang="en-US" sz="2000" dirty="0">
              <a:solidFill>
                <a:schemeClr val="bg1"/>
              </a:solidFill>
            </a:endParaRPr>
          </a:p>
          <a:p>
            <a:pPr lvl="1"/>
            <a:endParaRPr lang="en-GB" altLang="en-US" dirty="0">
              <a:solidFill>
                <a:schemeClr val="bg1"/>
              </a:solidFill>
            </a:endParaRPr>
          </a:p>
          <a:p>
            <a:pPr lvl="1"/>
            <a:endParaRPr lang="en-GB" sz="2000" dirty="0">
              <a:solidFill>
                <a:schemeClr val="bg1"/>
              </a:solidFill>
            </a:endParaRPr>
          </a:p>
          <a:p>
            <a:pPr algn="ctr"/>
            <a:r>
              <a:rPr lang="en-GB" sz="3600" dirty="0">
                <a:solidFill>
                  <a:schemeClr val="bg1"/>
                </a:solidFill>
              </a:rPr>
              <a:t>Thank you for your attention</a:t>
            </a:r>
            <a:endParaRPr lang="en-US" altLang="en-US" sz="3600" dirty="0">
              <a:solidFill>
                <a:schemeClr val="bg1"/>
              </a:solidFill>
            </a:endParaRPr>
          </a:p>
          <a:p>
            <a:pPr lvl="1"/>
            <a:endParaRPr lang="en-ES" dirty="0">
              <a:solidFill>
                <a:schemeClr val="bg1"/>
              </a:solidFill>
            </a:endParaRPr>
          </a:p>
          <a:p>
            <a:pPr marL="285750" indent="-285750">
              <a:buFont typeface="Arial" panose="020B0604020202020204" pitchFamily="34" charset="0"/>
              <a:buChar char="•"/>
            </a:pPr>
            <a:endParaRPr lang="en-ES" dirty="0">
              <a:solidFill>
                <a:schemeClr val="bg1"/>
              </a:solidFill>
            </a:endParaRPr>
          </a:p>
          <a:p>
            <a:pPr marL="285750" indent="-285750">
              <a:buFont typeface="Arial" panose="020B0604020202020204" pitchFamily="34" charset="0"/>
              <a:buChar char="•"/>
            </a:pPr>
            <a:endParaRPr lang="en-ES" dirty="0">
              <a:solidFill>
                <a:schemeClr val="bg1"/>
              </a:solidFill>
            </a:endParaRPr>
          </a:p>
        </p:txBody>
      </p:sp>
    </p:spTree>
    <p:extLst>
      <p:ext uri="{BB962C8B-B14F-4D97-AF65-F5344CB8AC3E}">
        <p14:creationId xmlns:p14="http://schemas.microsoft.com/office/powerpoint/2010/main" val="116017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9E87C-9DF8-805B-8729-C1742C32DBE8}"/>
              </a:ext>
            </a:extLst>
          </p:cNvPr>
          <p:cNvSpPr>
            <a:spLocks noGrp="1"/>
          </p:cNvSpPr>
          <p:nvPr>
            <p:ph type="title"/>
          </p:nvPr>
        </p:nvSpPr>
        <p:spPr>
          <a:xfrm>
            <a:off x="216000" y="154800"/>
            <a:ext cx="10108800" cy="565200"/>
          </a:xfrm>
        </p:spPr>
        <p:txBody>
          <a:bodyPr wrap="square" anchor="ctr">
            <a:normAutofit/>
          </a:bodyPr>
          <a:lstStyle/>
          <a:p>
            <a:pPr>
              <a:lnSpc>
                <a:spcPct val="90000"/>
              </a:lnSpc>
            </a:pPr>
            <a:r>
              <a:rPr lang="en-US" sz="2300" dirty="0"/>
              <a:t>Data upload requirements in ESAC archives using TAP </a:t>
            </a:r>
          </a:p>
        </p:txBody>
      </p:sp>
      <p:sp>
        <p:nvSpPr>
          <p:cNvPr id="3" name="Content Placeholder 2">
            <a:extLst>
              <a:ext uri="{FF2B5EF4-FFF2-40B4-BE49-F238E27FC236}">
                <a16:creationId xmlns:a16="http://schemas.microsoft.com/office/drawing/2014/main" id="{AED80DE9-9CAC-8193-92DB-B58A2242AC4A}"/>
              </a:ext>
            </a:extLst>
          </p:cNvPr>
          <p:cNvSpPr>
            <a:spLocks noGrp="1"/>
          </p:cNvSpPr>
          <p:nvPr>
            <p:ph sz="half" idx="10"/>
          </p:nvPr>
        </p:nvSpPr>
        <p:spPr>
          <a:xfrm>
            <a:off x="218858" y="1674000"/>
            <a:ext cx="11397885" cy="4316400"/>
          </a:xfrm>
        </p:spPr>
        <p:txBody>
          <a:bodyPr wrap="square" anchor="t">
            <a:normAutofit/>
          </a:bodyPr>
          <a:lstStyle/>
          <a:p>
            <a:r>
              <a:rPr lang="en-US" sz="2000" b="0" i="0" dirty="0">
                <a:solidFill>
                  <a:schemeClr val="bg1"/>
                </a:solidFill>
                <a:effectLst/>
                <a:latin typeface="arial" panose="020B0604020202020204" pitchFamily="34" charset="0"/>
              </a:rPr>
              <a:t>The ESA TAP+ upload features provide end users with data upload options, enabling dynamic data input for both temporary and long-term storage needs. Two primary upload types, "On-the-fly" and "Persistent," serve distinct purposes:</a:t>
            </a:r>
          </a:p>
          <a:p>
            <a:endParaRPr lang="en-US" sz="2000" b="0" i="0" dirty="0">
              <a:solidFill>
                <a:schemeClr val="bg1"/>
              </a:solidFill>
              <a:effectLst/>
              <a:latin typeface="arial" panose="020B0604020202020204" pitchFamily="34" charset="0"/>
            </a:endParaRPr>
          </a:p>
          <a:p>
            <a:pPr marL="342900" indent="-342900">
              <a:buFont typeface="Arial" panose="020B0604020202020204" pitchFamily="34" charset="0"/>
              <a:buChar char="•"/>
            </a:pPr>
            <a:r>
              <a:rPr lang="en-US" sz="2000" b="0" i="0" dirty="0">
                <a:solidFill>
                  <a:schemeClr val="bg1"/>
                </a:solidFill>
                <a:effectLst/>
                <a:latin typeface="arial" panose="020B0604020202020204" pitchFamily="34" charset="0"/>
              </a:rPr>
              <a:t>"On-the-fly" uploads support immediate, query-specific data that is deleted once the query is finished. </a:t>
            </a:r>
          </a:p>
          <a:p>
            <a:pPr marL="342900" indent="-342900">
              <a:buFont typeface="Arial" panose="020B0604020202020204" pitchFamily="34" charset="0"/>
              <a:buChar char="•"/>
            </a:pPr>
            <a:endParaRPr lang="en-US" sz="2000" b="0" i="0" dirty="0">
              <a:solidFill>
                <a:schemeClr val="bg1"/>
              </a:solidFill>
              <a:effectLst/>
              <a:latin typeface="arial" panose="020B0604020202020204" pitchFamily="34" charset="0"/>
            </a:endParaRPr>
          </a:p>
          <a:p>
            <a:pPr marL="342900" indent="-342900">
              <a:buFont typeface="Arial" panose="020B0604020202020204" pitchFamily="34" charset="0"/>
              <a:buChar char="•"/>
            </a:pPr>
            <a:r>
              <a:rPr lang="en-US" sz="2000" b="0" i="0" dirty="0">
                <a:solidFill>
                  <a:schemeClr val="bg1"/>
                </a:solidFill>
                <a:effectLst/>
                <a:latin typeface="arial" panose="020B0604020202020204" pitchFamily="34" charset="0"/>
              </a:rPr>
              <a:t>"Persistent" uploads allow users to upload data via a local file or a URL, store it within a user-specific schema, and optionally share or reuse query results. </a:t>
            </a:r>
            <a:endParaRPr lang="en-US" sz="2000" dirty="0">
              <a:solidFill>
                <a:schemeClr val="bg1"/>
              </a:solidFill>
            </a:endParaRPr>
          </a:p>
        </p:txBody>
      </p:sp>
    </p:spTree>
    <p:extLst>
      <p:ext uri="{BB962C8B-B14F-4D97-AF65-F5344CB8AC3E}">
        <p14:creationId xmlns:p14="http://schemas.microsoft.com/office/powerpoint/2010/main" val="1211570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FE714-C679-7C33-A735-D9A71EB08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4379C-8070-CCB8-CFBB-D9EAF4AD78A5}"/>
              </a:ext>
            </a:extLst>
          </p:cNvPr>
          <p:cNvSpPr>
            <a:spLocks noGrp="1"/>
          </p:cNvSpPr>
          <p:nvPr>
            <p:ph type="title"/>
          </p:nvPr>
        </p:nvSpPr>
        <p:spPr>
          <a:xfrm>
            <a:off x="216000" y="154800"/>
            <a:ext cx="10108800" cy="565200"/>
          </a:xfrm>
        </p:spPr>
        <p:txBody>
          <a:bodyPr wrap="square" anchor="ctr">
            <a:normAutofit/>
          </a:bodyPr>
          <a:lstStyle/>
          <a:p>
            <a:pPr>
              <a:lnSpc>
                <a:spcPct val="90000"/>
              </a:lnSpc>
            </a:pPr>
            <a:r>
              <a:rPr lang="en-US" sz="2300" dirty="0"/>
              <a:t>"On-the-fly" Upload Capabilities</a:t>
            </a:r>
          </a:p>
        </p:txBody>
      </p:sp>
      <p:sp>
        <p:nvSpPr>
          <p:cNvPr id="3" name="Content Placeholder 2">
            <a:extLst>
              <a:ext uri="{FF2B5EF4-FFF2-40B4-BE49-F238E27FC236}">
                <a16:creationId xmlns:a16="http://schemas.microsoft.com/office/drawing/2014/main" id="{24761C29-49E2-440D-8EAD-F4C7AC2059AC}"/>
              </a:ext>
            </a:extLst>
          </p:cNvPr>
          <p:cNvSpPr>
            <a:spLocks noGrp="1"/>
          </p:cNvSpPr>
          <p:nvPr>
            <p:ph sz="half" idx="10"/>
          </p:nvPr>
        </p:nvSpPr>
        <p:spPr>
          <a:xfrm>
            <a:off x="216000" y="1441526"/>
            <a:ext cx="11204702" cy="4316400"/>
          </a:xfrm>
        </p:spPr>
        <p:txBody>
          <a:bodyPr wrap="square" anchor="t">
            <a:normAutofit/>
          </a:bodyPr>
          <a:lstStyle/>
          <a:p>
            <a:pPr marL="342900" indent="-342900">
              <a:buFont typeface="Arial" panose="020B0604020202020204" pitchFamily="34" charset="0"/>
              <a:buChar char="•"/>
            </a:pPr>
            <a:r>
              <a:rPr lang="en-US" sz="2000" dirty="0">
                <a:solidFill>
                  <a:schemeClr val="bg1"/>
                </a:solidFill>
              </a:rPr>
              <a:t>Part of the standard since TAP 1.0</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Immediate, query-specific data support: UPLOAD/QUERY/DELETE</a:t>
            </a:r>
          </a:p>
          <a:p>
            <a:pPr marL="1124226" lvl="1"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sz="2000" dirty="0">
                <a:solidFill>
                  <a:schemeClr val="bg1"/>
                </a:solidFill>
              </a:rPr>
              <a:t>Tables uploaded to a custom schema and deleted once the query is finished</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Typical use cases:</a:t>
            </a:r>
          </a:p>
          <a:p>
            <a:pPr marL="1124226" lvl="1" indent="-342900">
              <a:buFont typeface="Arial" panose="020B0604020202020204" pitchFamily="34" charset="0"/>
              <a:buChar char="•"/>
            </a:pPr>
            <a:r>
              <a:rPr lang="en-US" sz="2000" dirty="0">
                <a:solidFill>
                  <a:schemeClr val="bg1"/>
                </a:solidFill>
              </a:rPr>
              <a:t>Crossmatch of local sources against a table in the server</a:t>
            </a:r>
          </a:p>
          <a:p>
            <a:pPr marL="1124226" lvl="1" indent="-342900">
              <a:buFont typeface="Arial" panose="020B0604020202020204" pitchFamily="34" charset="0"/>
              <a:buChar char="•"/>
            </a:pPr>
            <a:r>
              <a:rPr lang="en-US" sz="2000" dirty="0">
                <a:solidFill>
                  <a:schemeClr val="bg1"/>
                </a:solidFill>
              </a:rPr>
              <a:t>Select a list of rows in the server according to a list of elements available locally</a:t>
            </a:r>
          </a:p>
          <a:p>
            <a:pPr marL="1124226" lvl="1" indent="-342900">
              <a:buFont typeface="Arial" panose="020B0604020202020204" pitchFamily="34" charset="0"/>
              <a:buChar char="•"/>
            </a:pPr>
            <a:r>
              <a:rPr lang="en-US" sz="2000" dirty="0">
                <a:solidFill>
                  <a:schemeClr val="bg1"/>
                </a:solidFill>
              </a:rPr>
              <a:t>Use local results with a remote TAP service</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299488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6620-A871-45ED-6FBC-5ABE99B8D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7F92B8-1AF0-B358-0D03-CC6711FBD33F}"/>
              </a:ext>
            </a:extLst>
          </p:cNvPr>
          <p:cNvSpPr>
            <a:spLocks noGrp="1"/>
          </p:cNvSpPr>
          <p:nvPr>
            <p:ph type="title"/>
          </p:nvPr>
        </p:nvSpPr>
        <p:spPr>
          <a:xfrm>
            <a:off x="216000" y="154800"/>
            <a:ext cx="10108800" cy="565200"/>
          </a:xfrm>
        </p:spPr>
        <p:txBody>
          <a:bodyPr wrap="square" anchor="ctr">
            <a:normAutofit/>
          </a:bodyPr>
          <a:lstStyle/>
          <a:p>
            <a:pPr>
              <a:lnSpc>
                <a:spcPct val="90000"/>
              </a:lnSpc>
            </a:pPr>
            <a:r>
              <a:rPr lang="en-US" sz="2300" dirty="0"/>
              <a:t>"On-the-fly" Upload Capabilities</a:t>
            </a:r>
          </a:p>
        </p:txBody>
      </p:sp>
      <p:sp>
        <p:nvSpPr>
          <p:cNvPr id="3" name="Content Placeholder 2">
            <a:extLst>
              <a:ext uri="{FF2B5EF4-FFF2-40B4-BE49-F238E27FC236}">
                <a16:creationId xmlns:a16="http://schemas.microsoft.com/office/drawing/2014/main" id="{667D28DA-4076-E990-59F8-D79EE23C5028}"/>
              </a:ext>
            </a:extLst>
          </p:cNvPr>
          <p:cNvSpPr>
            <a:spLocks noGrp="1"/>
          </p:cNvSpPr>
          <p:nvPr>
            <p:ph sz="half" idx="10"/>
          </p:nvPr>
        </p:nvSpPr>
        <p:spPr>
          <a:xfrm>
            <a:off x="218859" y="1120208"/>
            <a:ext cx="11204702" cy="4316400"/>
          </a:xfrm>
        </p:spPr>
        <p:txBody>
          <a:bodyPr wrap="square" anchor="t">
            <a:normAutofit/>
          </a:bodyPr>
          <a:lstStyle/>
          <a:p>
            <a:pPr marL="342900" indent="-342900">
              <a:buFont typeface="Arial" panose="020B0604020202020204" pitchFamily="34" charset="0"/>
              <a:buChar char="•"/>
            </a:pPr>
            <a:r>
              <a:rPr lang="en-US" sz="2000" dirty="0">
                <a:solidFill>
                  <a:schemeClr val="bg1"/>
                </a:solidFill>
              </a:rPr>
              <a:t>Gaia example (</a:t>
            </a:r>
            <a:r>
              <a:rPr lang="en-US" sz="2000" dirty="0">
                <a:solidFill>
                  <a:schemeClr val="bg1"/>
                </a:solidFill>
                <a:hlinkClick r:id="rId3"/>
              </a:rPr>
              <a:t>https://astroquery.readthedocs.io/en/latest/gaia/gaia.html</a:t>
            </a:r>
            <a:r>
              <a:rPr lang="en-US" sz="2000" dirty="0">
                <a:solidFill>
                  <a:schemeClr val="bg1"/>
                </a:solidFill>
              </a:rPr>
              <a:t>):</a:t>
            </a:r>
          </a:p>
          <a:p>
            <a:pPr marL="342900" indent="-342900">
              <a:buFont typeface="Arial" panose="020B0604020202020204" pitchFamily="34" charset="0"/>
              <a:buChar char="•"/>
            </a:pPr>
            <a:endParaRPr lang="en-US" sz="1000" dirty="0">
              <a:solidFill>
                <a:schemeClr val="bg1"/>
              </a:solidFill>
            </a:endParaRPr>
          </a:p>
          <a:p>
            <a:pPr lvl="1"/>
            <a:r>
              <a:rPr lang="en-US" sz="2000" dirty="0">
                <a:solidFill>
                  <a:schemeClr val="bg1"/>
                </a:solidFill>
              </a:rPr>
              <a:t>1.5. Synchronous query on an ‘on-the-fly’ uploaded table</a:t>
            </a:r>
          </a:p>
          <a:p>
            <a:pPr lvl="2"/>
            <a:r>
              <a:rPr lang="en-US" dirty="0">
                <a:solidFill>
                  <a:schemeClr val="bg1"/>
                </a:solidFill>
              </a:rPr>
              <a:t>A votable can be uploaded to the server in order to be used in a query.</a:t>
            </a:r>
          </a:p>
          <a:p>
            <a:pPr lvl="2"/>
            <a:r>
              <a:rPr lang="en-US" dirty="0">
                <a:solidFill>
                  <a:schemeClr val="bg1"/>
                </a:solidFill>
              </a:rPr>
              <a:t>You have to provide the local path to the file you want to upload. In the following example, the file ‘</a:t>
            </a:r>
            <a:r>
              <a:rPr lang="en-US" dirty="0" err="1">
                <a:solidFill>
                  <a:schemeClr val="bg1"/>
                </a:solidFill>
              </a:rPr>
              <a:t>my_table.xml</a:t>
            </a:r>
            <a:r>
              <a:rPr lang="en-US" dirty="0">
                <a:solidFill>
                  <a:schemeClr val="bg1"/>
                </a:solidFill>
              </a:rPr>
              <a:t>’ is located to the relative location where your python program is running. </a:t>
            </a:r>
          </a:p>
          <a:p>
            <a:pPr lvl="1"/>
            <a:endParaRPr lang="en-US" sz="2000" dirty="0">
              <a:solidFill>
                <a:schemeClr val="bg1"/>
              </a:solidFill>
            </a:endParaRPr>
          </a:p>
        </p:txBody>
      </p:sp>
      <p:pic>
        <p:nvPicPr>
          <p:cNvPr id="5" name="Picture 4" descr="A screen shot of a computer&#10;&#10;Description automatically generated">
            <a:extLst>
              <a:ext uri="{FF2B5EF4-FFF2-40B4-BE49-F238E27FC236}">
                <a16:creationId xmlns:a16="http://schemas.microsoft.com/office/drawing/2014/main" id="{C627505B-01E8-2680-C950-2366E3821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482" y="3377246"/>
            <a:ext cx="7772400" cy="2457368"/>
          </a:xfrm>
          <a:prstGeom prst="rect">
            <a:avLst/>
          </a:prstGeom>
        </p:spPr>
      </p:pic>
    </p:spTree>
    <p:extLst>
      <p:ext uri="{BB962C8B-B14F-4D97-AF65-F5344CB8AC3E}">
        <p14:creationId xmlns:p14="http://schemas.microsoft.com/office/powerpoint/2010/main" val="54755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6AC1B-3945-98F5-417B-59FA22858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A0E5A-D126-30EE-8FF1-6950D660CF51}"/>
              </a:ext>
            </a:extLst>
          </p:cNvPr>
          <p:cNvSpPr>
            <a:spLocks noGrp="1"/>
          </p:cNvSpPr>
          <p:nvPr>
            <p:ph type="title"/>
          </p:nvPr>
        </p:nvSpPr>
        <p:spPr>
          <a:xfrm>
            <a:off x="387458" y="154800"/>
            <a:ext cx="9937342" cy="565200"/>
          </a:xfrm>
        </p:spPr>
        <p:txBody>
          <a:bodyPr wrap="square" anchor="ctr">
            <a:normAutofit/>
          </a:bodyPr>
          <a:lstStyle/>
          <a:p>
            <a:pPr>
              <a:lnSpc>
                <a:spcPct val="90000"/>
              </a:lnSpc>
            </a:pPr>
            <a:r>
              <a:rPr lang="en-US" sz="2300" dirty="0"/>
              <a:t>"On-the-fly" Upload Capabilities</a:t>
            </a:r>
          </a:p>
        </p:txBody>
      </p:sp>
      <p:sp>
        <p:nvSpPr>
          <p:cNvPr id="3" name="Content Placeholder 2">
            <a:extLst>
              <a:ext uri="{FF2B5EF4-FFF2-40B4-BE49-F238E27FC236}">
                <a16:creationId xmlns:a16="http://schemas.microsoft.com/office/drawing/2014/main" id="{4695F5F0-58A5-07BF-C8FA-8ABD64210920}"/>
              </a:ext>
            </a:extLst>
          </p:cNvPr>
          <p:cNvSpPr>
            <a:spLocks noGrp="1"/>
          </p:cNvSpPr>
          <p:nvPr>
            <p:ph sz="half" idx="10"/>
          </p:nvPr>
        </p:nvSpPr>
        <p:spPr>
          <a:xfrm>
            <a:off x="218859" y="1120208"/>
            <a:ext cx="11204702" cy="4316400"/>
          </a:xfrm>
        </p:spPr>
        <p:txBody>
          <a:bodyPr wrap="square" anchor="t">
            <a:normAutofit/>
          </a:bodyPr>
          <a:lstStyle/>
          <a:p>
            <a:pPr marL="342900" indent="-342900">
              <a:buFont typeface="Arial" panose="020B0604020202020204" pitchFamily="34" charset="0"/>
              <a:buChar char="•"/>
            </a:pPr>
            <a:r>
              <a:rPr lang="en-US" sz="2000" dirty="0">
                <a:solidFill>
                  <a:schemeClr val="bg1"/>
                </a:solidFill>
              </a:rPr>
              <a:t>Fully supported by other applications as </a:t>
            </a:r>
            <a:r>
              <a:rPr lang="en-US" sz="2000" dirty="0" err="1">
                <a:solidFill>
                  <a:schemeClr val="bg1"/>
                </a:solidFill>
              </a:rPr>
              <a:t>TopCat</a:t>
            </a:r>
            <a:endParaRPr lang="en-US" sz="2000" dirty="0">
              <a:solidFill>
                <a:schemeClr val="bg1"/>
              </a:solidFill>
            </a:endParaRPr>
          </a:p>
          <a:p>
            <a:pPr lvl="1"/>
            <a:endParaRPr lang="en-US" sz="2000" dirty="0">
              <a:solidFill>
                <a:schemeClr val="bg1"/>
              </a:solidFill>
            </a:endParaRPr>
          </a:p>
        </p:txBody>
      </p:sp>
      <p:pic>
        <p:nvPicPr>
          <p:cNvPr id="6" name="Picture 5" descr="Screens screenshot of a computer&#10;&#10;Description automatically generated">
            <a:extLst>
              <a:ext uri="{FF2B5EF4-FFF2-40B4-BE49-F238E27FC236}">
                <a16:creationId xmlns:a16="http://schemas.microsoft.com/office/drawing/2014/main" id="{E3985C16-DB2D-9792-CBB0-3805FFCD6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620" y="1802736"/>
            <a:ext cx="7772400" cy="4294939"/>
          </a:xfrm>
          <a:prstGeom prst="rect">
            <a:avLst/>
          </a:prstGeom>
        </p:spPr>
      </p:pic>
    </p:spTree>
    <p:extLst>
      <p:ext uri="{BB962C8B-B14F-4D97-AF65-F5344CB8AC3E}">
        <p14:creationId xmlns:p14="http://schemas.microsoft.com/office/powerpoint/2010/main" val="401281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50C79-FAFA-B70B-1449-E5F87EB0C9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EABBF-5534-FB42-7017-4E3B50AD3E89}"/>
              </a:ext>
            </a:extLst>
          </p:cNvPr>
          <p:cNvSpPr>
            <a:spLocks noGrp="1"/>
          </p:cNvSpPr>
          <p:nvPr>
            <p:ph type="title"/>
          </p:nvPr>
        </p:nvSpPr>
        <p:spPr>
          <a:xfrm>
            <a:off x="216000" y="154800"/>
            <a:ext cx="10108800" cy="565200"/>
          </a:xfrm>
        </p:spPr>
        <p:txBody>
          <a:bodyPr wrap="square" anchor="ctr">
            <a:normAutofit/>
          </a:bodyPr>
          <a:lstStyle/>
          <a:p>
            <a:r>
              <a:rPr lang="en-US" sz="2400" dirty="0"/>
              <a:t>”On-the-fly" Upload Capabilities</a:t>
            </a:r>
          </a:p>
        </p:txBody>
      </p:sp>
      <p:sp>
        <p:nvSpPr>
          <p:cNvPr id="6" name="Content Placeholder 2">
            <a:extLst>
              <a:ext uri="{FF2B5EF4-FFF2-40B4-BE49-F238E27FC236}">
                <a16:creationId xmlns:a16="http://schemas.microsoft.com/office/drawing/2014/main" id="{1AD3F9B9-BAEB-011D-4827-84DF0E5AC9D1}"/>
              </a:ext>
            </a:extLst>
          </p:cNvPr>
          <p:cNvSpPr>
            <a:spLocks noGrp="1"/>
          </p:cNvSpPr>
          <p:nvPr>
            <p:ph sz="half" idx="10"/>
          </p:nvPr>
        </p:nvSpPr>
        <p:spPr>
          <a:xfrm>
            <a:off x="216000" y="1270799"/>
            <a:ext cx="11397885" cy="4820907"/>
          </a:xfrm>
        </p:spPr>
        <p:txBody>
          <a:bodyPr wrap="square" anchor="t">
            <a:normAutofit/>
          </a:bodyPr>
          <a:lstStyle/>
          <a:p>
            <a:r>
              <a:rPr lang="en-US" sz="2000" dirty="0">
                <a:solidFill>
                  <a:schemeClr val="bg1"/>
                </a:solidFill>
              </a:rPr>
              <a:t>Using a job result in a query (I)</a:t>
            </a:r>
          </a:p>
          <a:p>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Typical use case: Upload local data to an external TAP</a:t>
            </a:r>
          </a:p>
          <a:p>
            <a:pPr marL="342900" indent="-342900">
              <a:buFont typeface="Arial" panose="020B0604020202020204" pitchFamily="34" charset="0"/>
              <a:buChar char="•"/>
            </a:pPr>
            <a:r>
              <a:rPr lang="en-US" sz="2000" b="0" i="0" u="none" strike="noStrike" dirty="0">
                <a:solidFill>
                  <a:schemeClr val="bg1"/>
                </a:solidFill>
                <a:effectLst/>
              </a:rPr>
              <a:t>This mechanism allows to run a query against a job executed in our archive, using the unique alpha-numeric code assigned to each job</a:t>
            </a:r>
          </a:p>
          <a:p>
            <a:pPr marL="342900" indent="-342900">
              <a:buFont typeface="Arial" panose="020B0604020202020204" pitchFamily="34" charset="0"/>
              <a:buChar char="•"/>
            </a:pPr>
            <a:endParaRPr lang="en-US" sz="2000" b="0" i="0" u="none" strike="noStrike" dirty="0">
              <a:solidFill>
                <a:schemeClr val="bg1"/>
              </a:solidFill>
              <a:effectLst/>
            </a:endParaRPr>
          </a:p>
          <a:p>
            <a:pPr marL="342900" indent="-342900">
              <a:buFont typeface="Arial" panose="020B0604020202020204" pitchFamily="34" charset="0"/>
              <a:buChar char="•"/>
            </a:pPr>
            <a:endParaRPr lang="en-US" sz="2000" dirty="0">
              <a:solidFill>
                <a:schemeClr val="bg1"/>
              </a:solidFill>
            </a:endParaRPr>
          </a:p>
          <a:p>
            <a:endParaRPr lang="en-US" sz="2000" dirty="0">
              <a:solidFill>
                <a:schemeClr val="bg1"/>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3836FC81-E773-D42B-D98B-3958C53D29D1}"/>
                  </a:ext>
                </a:extLst>
              </p14:cNvPr>
              <p14:cNvContentPartPr/>
              <p14:nvPr/>
            </p14:nvContentPartPr>
            <p14:xfrm>
              <a:off x="7504906" y="1894726"/>
              <a:ext cx="360" cy="360"/>
            </p14:xfrm>
          </p:contentPart>
        </mc:Choice>
        <mc:Fallback xmlns="">
          <p:pic>
            <p:nvPicPr>
              <p:cNvPr id="3" name="Ink 2">
                <a:extLst>
                  <a:ext uri="{FF2B5EF4-FFF2-40B4-BE49-F238E27FC236}">
                    <a16:creationId xmlns:a16="http://schemas.microsoft.com/office/drawing/2014/main" id="{3836FC81-E773-D42B-D98B-3958C53D29D1}"/>
                  </a:ext>
                </a:extLst>
              </p:cNvPr>
              <p:cNvPicPr/>
              <p:nvPr/>
            </p:nvPicPr>
            <p:blipFill>
              <a:blip r:embed="rId4"/>
              <a:stretch>
                <a:fillRect/>
              </a:stretch>
            </p:blipFill>
            <p:spPr>
              <a:xfrm>
                <a:off x="7498786" y="1888606"/>
                <a:ext cx="12600" cy="12600"/>
              </a:xfrm>
              <a:prstGeom prst="rect">
                <a:avLst/>
              </a:prstGeom>
            </p:spPr>
          </p:pic>
        </mc:Fallback>
      </mc:AlternateContent>
      <p:sp>
        <p:nvSpPr>
          <p:cNvPr id="4" name="TextBox 3">
            <a:extLst>
              <a:ext uri="{FF2B5EF4-FFF2-40B4-BE49-F238E27FC236}">
                <a16:creationId xmlns:a16="http://schemas.microsoft.com/office/drawing/2014/main" id="{092488D8-1576-B271-2358-9FB6EA2B7F44}"/>
              </a:ext>
            </a:extLst>
          </p:cNvPr>
          <p:cNvSpPr txBox="1"/>
          <p:nvPr/>
        </p:nvSpPr>
        <p:spPr>
          <a:xfrm>
            <a:off x="1377388" y="3313399"/>
            <a:ext cx="8506312" cy="2031325"/>
          </a:xfrm>
          <a:prstGeom prst="rect">
            <a:avLst/>
          </a:prstGeom>
          <a:solidFill>
            <a:schemeClr val="accent6"/>
          </a:solidFill>
        </p:spPr>
        <p:txBody>
          <a:bodyPr wrap="square" rtlCol="0">
            <a:spAutoFit/>
          </a:bodyPr>
          <a:lstStyle/>
          <a:p>
            <a:pPr algn="l"/>
            <a:endParaRPr lang="en-US" dirty="0">
              <a:effectLst/>
            </a:endParaRPr>
          </a:p>
          <a:p>
            <a:pPr algn="l"/>
            <a:r>
              <a:rPr lang="en-US" dirty="0">
                <a:solidFill>
                  <a:srgbClr val="C00000"/>
                </a:solidFill>
                <a:effectLst/>
              </a:rPr>
              <a:t>SELECT</a:t>
            </a:r>
            <a:r>
              <a:rPr lang="en-US" dirty="0"/>
              <a:t> upload.*, </a:t>
            </a:r>
            <a:r>
              <a:rPr lang="en-US" dirty="0" err="1"/>
              <a:t>catwise</a:t>
            </a:r>
            <a:r>
              <a:rPr lang="en-US" dirty="0"/>
              <a:t>.* </a:t>
            </a:r>
          </a:p>
          <a:p>
            <a:pPr algn="l"/>
            <a:r>
              <a:rPr lang="en-US" dirty="0">
                <a:solidFill>
                  <a:srgbClr val="C00000"/>
                </a:solidFill>
                <a:effectLst/>
              </a:rPr>
              <a:t>FROM</a:t>
            </a:r>
            <a:r>
              <a:rPr lang="en-US" dirty="0"/>
              <a:t> </a:t>
            </a:r>
            <a:r>
              <a:rPr lang="en-US" b="1" dirty="0">
                <a:solidFill>
                  <a:schemeClr val="accent4"/>
                </a:solidFill>
              </a:rPr>
              <a:t>tap_upload.job1641568769115O </a:t>
            </a:r>
            <a:r>
              <a:rPr lang="en-US" dirty="0">
                <a:solidFill>
                  <a:srgbClr val="C00000"/>
                </a:solidFill>
                <a:effectLst/>
              </a:rPr>
              <a:t>AS</a:t>
            </a:r>
            <a:r>
              <a:rPr lang="en-US" dirty="0">
                <a:effectLst/>
              </a:rPr>
              <a:t> </a:t>
            </a:r>
            <a:r>
              <a:rPr lang="en-US" dirty="0"/>
              <a:t>upload  </a:t>
            </a:r>
          </a:p>
          <a:p>
            <a:pPr algn="l"/>
            <a:r>
              <a:rPr lang="en-US" dirty="0">
                <a:solidFill>
                  <a:srgbClr val="C00000"/>
                </a:solidFill>
                <a:effectLst/>
              </a:rPr>
              <a:t>JOIN</a:t>
            </a:r>
            <a:r>
              <a:rPr lang="en-US" dirty="0"/>
              <a:t> </a:t>
            </a:r>
            <a:r>
              <a:rPr lang="en-US" dirty="0">
                <a:effectLst/>
              </a:rPr>
              <a:t>"II/365/</a:t>
            </a:r>
            <a:r>
              <a:rPr lang="en-US" dirty="0" err="1">
                <a:effectLst/>
              </a:rPr>
              <a:t>catwise</a:t>
            </a:r>
            <a:r>
              <a:rPr lang="en-US" dirty="0">
                <a:effectLst/>
              </a:rPr>
              <a:t>"</a:t>
            </a:r>
            <a:r>
              <a:rPr lang="en-US" dirty="0"/>
              <a:t> </a:t>
            </a:r>
            <a:r>
              <a:rPr lang="en-US" dirty="0">
                <a:solidFill>
                  <a:srgbClr val="C00000"/>
                </a:solidFill>
                <a:effectLst/>
              </a:rPr>
              <a:t>AS</a:t>
            </a:r>
            <a:r>
              <a:rPr lang="en-US" dirty="0"/>
              <a:t> </a:t>
            </a:r>
            <a:r>
              <a:rPr lang="en-US" dirty="0" err="1"/>
              <a:t>catwise</a:t>
            </a:r>
            <a:r>
              <a:rPr lang="en-US" dirty="0"/>
              <a:t> </a:t>
            </a:r>
            <a:r>
              <a:rPr lang="en-US" dirty="0">
                <a:solidFill>
                  <a:srgbClr val="C00000"/>
                </a:solidFill>
                <a:effectLst/>
              </a:rPr>
              <a:t>ON</a:t>
            </a:r>
            <a:r>
              <a:rPr lang="en-US" dirty="0"/>
              <a:t> 1 = </a:t>
            </a:r>
            <a:r>
              <a:rPr lang="en-US" dirty="0">
                <a:solidFill>
                  <a:srgbClr val="C00000"/>
                </a:solidFill>
                <a:effectLst/>
              </a:rPr>
              <a:t>CONTAINS</a:t>
            </a:r>
            <a:r>
              <a:rPr lang="en-US" dirty="0"/>
              <a:t>(</a:t>
            </a:r>
          </a:p>
          <a:p>
            <a:pPr algn="l"/>
            <a:r>
              <a:rPr lang="en-US" dirty="0">
                <a:effectLst/>
              </a:rPr>
              <a:t>                     </a:t>
            </a:r>
            <a:r>
              <a:rPr lang="en-US" dirty="0">
                <a:solidFill>
                  <a:srgbClr val="C00000"/>
                </a:solidFill>
                <a:effectLst/>
              </a:rPr>
              <a:t>POINT</a:t>
            </a:r>
            <a:r>
              <a:rPr lang="en-US" dirty="0"/>
              <a:t>(</a:t>
            </a:r>
            <a:r>
              <a:rPr lang="en-US" dirty="0">
                <a:effectLst/>
              </a:rPr>
              <a:t>'ICRS'</a:t>
            </a:r>
            <a:r>
              <a:rPr lang="en-US" dirty="0"/>
              <a:t>, </a:t>
            </a:r>
            <a:r>
              <a:rPr lang="en-US" dirty="0" err="1"/>
              <a:t>catwise.RA_ICRS</a:t>
            </a:r>
            <a:r>
              <a:rPr lang="en-US" dirty="0"/>
              <a:t>, </a:t>
            </a:r>
            <a:r>
              <a:rPr lang="en-US" dirty="0" err="1"/>
              <a:t>catwise.DE_ICRS</a:t>
            </a:r>
            <a:r>
              <a:rPr lang="en-US" dirty="0"/>
              <a:t>),</a:t>
            </a:r>
          </a:p>
          <a:p>
            <a:pPr algn="l"/>
            <a:r>
              <a:rPr lang="en-US" dirty="0"/>
              <a:t>                     </a:t>
            </a:r>
            <a:r>
              <a:rPr lang="en-US" dirty="0">
                <a:solidFill>
                  <a:srgbClr val="C00000"/>
                </a:solidFill>
                <a:effectLst/>
              </a:rPr>
              <a:t>CIRCLE</a:t>
            </a:r>
            <a:r>
              <a:rPr lang="en-US" dirty="0"/>
              <a:t>(</a:t>
            </a:r>
            <a:r>
              <a:rPr lang="en-US" dirty="0">
                <a:effectLst/>
              </a:rPr>
              <a:t>'ICRS'</a:t>
            </a:r>
            <a:r>
              <a:rPr lang="en-US" dirty="0"/>
              <a:t>, </a:t>
            </a:r>
            <a:r>
              <a:rPr lang="en-US" dirty="0" err="1"/>
              <a:t>upload.ra</a:t>
            </a:r>
            <a:r>
              <a:rPr lang="en-US" dirty="0"/>
              <a:t>, </a:t>
            </a:r>
            <a:r>
              <a:rPr lang="en-US" dirty="0" err="1"/>
              <a:t>upload.dec</a:t>
            </a:r>
            <a:r>
              <a:rPr lang="en-US" dirty="0"/>
              <a:t>, 1. / 3600.)) </a:t>
            </a:r>
          </a:p>
          <a:p>
            <a:pPr algn="l"/>
            <a:endParaRPr lang="en-US"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86059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2D97-057C-2740-7C6E-1BF1A7DA9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A1EC5-3F81-AA37-0289-717FD05FB84F}"/>
              </a:ext>
            </a:extLst>
          </p:cNvPr>
          <p:cNvSpPr>
            <a:spLocks noGrp="1"/>
          </p:cNvSpPr>
          <p:nvPr>
            <p:ph type="title"/>
          </p:nvPr>
        </p:nvSpPr>
        <p:spPr>
          <a:xfrm>
            <a:off x="216000" y="154800"/>
            <a:ext cx="10108800" cy="565200"/>
          </a:xfrm>
        </p:spPr>
        <p:txBody>
          <a:bodyPr wrap="square" anchor="ctr">
            <a:normAutofit/>
          </a:bodyPr>
          <a:lstStyle/>
          <a:p>
            <a:r>
              <a:rPr lang="en-US" sz="2400" dirty="0"/>
              <a:t>”On-the-fly" Upload Capabilities</a:t>
            </a:r>
          </a:p>
        </p:txBody>
      </p:sp>
      <p:sp>
        <p:nvSpPr>
          <p:cNvPr id="6" name="Content Placeholder 2">
            <a:extLst>
              <a:ext uri="{FF2B5EF4-FFF2-40B4-BE49-F238E27FC236}">
                <a16:creationId xmlns:a16="http://schemas.microsoft.com/office/drawing/2014/main" id="{64B24345-FEF3-F468-4FB9-E38076EE3EB8}"/>
              </a:ext>
            </a:extLst>
          </p:cNvPr>
          <p:cNvSpPr>
            <a:spLocks noGrp="1"/>
          </p:cNvSpPr>
          <p:nvPr>
            <p:ph sz="half" idx="10"/>
          </p:nvPr>
        </p:nvSpPr>
        <p:spPr>
          <a:xfrm>
            <a:off x="216000" y="1270799"/>
            <a:ext cx="11397885" cy="4820907"/>
          </a:xfrm>
        </p:spPr>
        <p:txBody>
          <a:bodyPr wrap="square" anchor="t">
            <a:normAutofit/>
          </a:bodyPr>
          <a:lstStyle/>
          <a:p>
            <a:r>
              <a:rPr lang="en-US" sz="2000" dirty="0">
                <a:solidFill>
                  <a:schemeClr val="bg1"/>
                </a:solidFill>
              </a:rPr>
              <a:t>Using a job results into a query (II)</a:t>
            </a:r>
            <a:endParaRPr lang="en-US" sz="2000" b="0" i="0" u="none" strike="noStrike" dirty="0">
              <a:solidFill>
                <a:schemeClr val="bg1"/>
              </a:solidFill>
              <a:effectLst/>
            </a:endParaRP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 external TAP is involved in this case</a:t>
            </a:r>
            <a:endParaRPr lang="en-US" sz="2000" b="0" i="0" u="none" strike="noStrike" dirty="0">
              <a:solidFill>
                <a:schemeClr val="bg1"/>
              </a:solidFill>
              <a:effectLst/>
            </a:endParaRPr>
          </a:p>
          <a:p>
            <a:pPr marL="342900" indent="-342900">
              <a:buFont typeface="Arial" panose="020B0604020202020204" pitchFamily="34" charset="0"/>
              <a:buChar char="•"/>
            </a:pPr>
            <a:r>
              <a:rPr lang="en-US" sz="2000" dirty="0">
                <a:solidFill>
                  <a:schemeClr val="bg1"/>
                </a:solidFill>
              </a:rPr>
              <a:t>Data is uploaded to the database as a new table persistent during the execution of the query</a:t>
            </a:r>
          </a:p>
          <a:p>
            <a:pPr marL="342900" indent="-342900">
              <a:buFont typeface="Arial" panose="020B0604020202020204" pitchFamily="34" charset="0"/>
              <a:buChar char="•"/>
            </a:pPr>
            <a:r>
              <a:rPr lang="en-US" sz="2000" dirty="0">
                <a:solidFill>
                  <a:schemeClr val="bg1"/>
                </a:solidFill>
              </a:rPr>
              <a:t>Use a different schema to store data into the database: JOB_UPLOAD</a:t>
            </a:r>
          </a:p>
          <a:p>
            <a:pPr marL="342900" indent="-342900">
              <a:buFont typeface="Arial" panose="020B0604020202020204" pitchFamily="34" charset="0"/>
              <a:buChar char="•"/>
            </a:pPr>
            <a:r>
              <a:rPr lang="en-US" sz="2000" dirty="0">
                <a:solidFill>
                  <a:schemeClr val="bg1"/>
                </a:solidFill>
              </a:rPr>
              <a:t>Simple example: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a:p>
            <a:endParaRPr lang="en-US" sz="2000" dirty="0">
              <a:solidFill>
                <a:schemeClr val="bg1"/>
              </a:solidFill>
            </a:endParaRPr>
          </a:p>
        </p:txBody>
      </p:sp>
      <p:sp>
        <p:nvSpPr>
          <p:cNvPr id="3" name="TextBox 2">
            <a:extLst>
              <a:ext uri="{FF2B5EF4-FFF2-40B4-BE49-F238E27FC236}">
                <a16:creationId xmlns:a16="http://schemas.microsoft.com/office/drawing/2014/main" id="{85CA9D8B-6F32-E153-5CE8-C4777FD57430}"/>
              </a:ext>
            </a:extLst>
          </p:cNvPr>
          <p:cNvSpPr txBox="1"/>
          <p:nvPr/>
        </p:nvSpPr>
        <p:spPr>
          <a:xfrm>
            <a:off x="1979272" y="4204650"/>
            <a:ext cx="7187878" cy="923330"/>
          </a:xfrm>
          <a:prstGeom prst="rect">
            <a:avLst/>
          </a:prstGeom>
          <a:solidFill>
            <a:schemeClr val="accent6"/>
          </a:solidFill>
        </p:spPr>
        <p:txBody>
          <a:bodyPr wrap="square" rtlCol="0">
            <a:spAutoFit/>
          </a:bodyPr>
          <a:lstStyle/>
          <a:p>
            <a:pPr algn="l"/>
            <a:endParaRPr lang="en-US" dirty="0">
              <a:effectLst/>
            </a:endParaRPr>
          </a:p>
          <a:p>
            <a:pPr algn="l"/>
            <a:r>
              <a:rPr lang="en-US" dirty="0">
                <a:solidFill>
                  <a:srgbClr val="C00000"/>
                </a:solidFill>
                <a:effectLst/>
              </a:rPr>
              <a:t>    SELECT </a:t>
            </a:r>
            <a:r>
              <a:rPr lang="en-US" dirty="0">
                <a:effectLst/>
              </a:rPr>
              <a:t>*</a:t>
            </a:r>
            <a:r>
              <a:rPr lang="en-US" dirty="0">
                <a:solidFill>
                  <a:srgbClr val="C00000"/>
                </a:solidFill>
                <a:effectLst/>
              </a:rPr>
              <a:t> FROM</a:t>
            </a:r>
            <a:r>
              <a:rPr lang="en-US" dirty="0"/>
              <a:t> </a:t>
            </a:r>
            <a:r>
              <a:rPr lang="en-US" b="1" dirty="0">
                <a:solidFill>
                  <a:schemeClr val="accent4"/>
                </a:solidFill>
              </a:rPr>
              <a:t>job_upload.”job1641568769115O”</a:t>
            </a:r>
          </a:p>
          <a:p>
            <a:pPr algn="l"/>
            <a:endParaRPr lang="en-US" dirty="0">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70821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1697-1BDC-4829-FB51-B1318EA1FE67}"/>
              </a:ext>
            </a:extLst>
          </p:cNvPr>
          <p:cNvSpPr>
            <a:spLocks noGrp="1"/>
          </p:cNvSpPr>
          <p:nvPr>
            <p:ph type="title"/>
          </p:nvPr>
        </p:nvSpPr>
        <p:spPr>
          <a:xfrm>
            <a:off x="216000" y="154800"/>
            <a:ext cx="10108800" cy="565200"/>
          </a:xfrm>
        </p:spPr>
        <p:txBody>
          <a:bodyPr wrap="square" anchor="ctr">
            <a:normAutofit/>
          </a:bodyPr>
          <a:lstStyle/>
          <a:p>
            <a:pPr>
              <a:lnSpc>
                <a:spcPct val="90000"/>
              </a:lnSpc>
            </a:pPr>
            <a:r>
              <a:rPr lang="en-US" sz="2300" dirty="0"/>
              <a:t>Persistent uploads</a:t>
            </a:r>
          </a:p>
        </p:txBody>
      </p:sp>
      <p:sp>
        <p:nvSpPr>
          <p:cNvPr id="3" name="Content Placeholder 2">
            <a:extLst>
              <a:ext uri="{FF2B5EF4-FFF2-40B4-BE49-F238E27FC236}">
                <a16:creationId xmlns:a16="http://schemas.microsoft.com/office/drawing/2014/main" id="{CFCB77B4-6410-612B-5019-A4F4E2C1F0BF}"/>
              </a:ext>
            </a:extLst>
          </p:cNvPr>
          <p:cNvSpPr>
            <a:spLocks noGrp="1"/>
          </p:cNvSpPr>
          <p:nvPr>
            <p:ph sz="half" idx="10"/>
          </p:nvPr>
        </p:nvSpPr>
        <p:spPr>
          <a:xfrm>
            <a:off x="218859" y="1674000"/>
            <a:ext cx="5893810" cy="3696235"/>
          </a:xfrm>
        </p:spPr>
        <p:txBody>
          <a:bodyPr wrap="square" anchor="t">
            <a:normAutofit/>
          </a:bodyPr>
          <a:lstStyle/>
          <a:p>
            <a:pPr marL="342900" indent="-342900">
              <a:buFont typeface="Arial" panose="020B0604020202020204" pitchFamily="34" charset="0"/>
              <a:buChar char="•"/>
            </a:pPr>
            <a:r>
              <a:rPr lang="en-US" sz="2000" dirty="0">
                <a:solidFill>
                  <a:schemeClr val="bg1"/>
                </a:solidFill>
              </a:rPr>
              <a:t>Service accessible only to </a:t>
            </a:r>
            <a:r>
              <a:rPr lang="en-US" sz="2000" u="sng" dirty="0">
                <a:solidFill>
                  <a:schemeClr val="bg1"/>
                </a:solidFill>
              </a:rPr>
              <a:t>registered users</a:t>
            </a:r>
          </a:p>
          <a:p>
            <a:pPr marL="342900" indent="-342900">
              <a:buFont typeface="Arial" panose="020B0604020202020204" pitchFamily="34" charset="0"/>
              <a:buChar char="•"/>
            </a:pPr>
            <a:r>
              <a:rPr lang="en-US" sz="2000" dirty="0">
                <a:solidFill>
                  <a:schemeClr val="bg1"/>
                </a:solidFill>
              </a:rPr>
              <a:t>Users can upload data from local files or URLs</a:t>
            </a:r>
          </a:p>
          <a:p>
            <a:pPr marL="342900" indent="-342900">
              <a:buFont typeface="Arial" panose="020B0604020202020204" pitchFamily="34" charset="0"/>
              <a:buChar char="•"/>
            </a:pPr>
            <a:r>
              <a:rPr lang="en-US" sz="2000" dirty="0">
                <a:solidFill>
                  <a:schemeClr val="bg1"/>
                </a:solidFill>
              </a:rPr>
              <a:t>User can also upload job results stored in the archive</a:t>
            </a:r>
          </a:p>
          <a:p>
            <a:pPr marL="342900" indent="-342900">
              <a:buFont typeface="Arial" panose="020B0604020202020204" pitchFamily="34" charset="0"/>
              <a:buChar char="•"/>
            </a:pPr>
            <a:r>
              <a:rPr lang="en-US" sz="2000" dirty="0">
                <a:solidFill>
                  <a:schemeClr val="bg1"/>
                </a:solidFill>
              </a:rPr>
              <a:t>Data stored in a schema associated to the user</a:t>
            </a:r>
          </a:p>
          <a:p>
            <a:pPr marL="342900" indent="-342900">
              <a:buFont typeface="Arial" panose="020B0604020202020204" pitchFamily="34" charset="0"/>
              <a:buChar char="•"/>
            </a:pPr>
            <a:r>
              <a:rPr lang="en-US" sz="2000" dirty="0">
                <a:solidFill>
                  <a:schemeClr val="bg1"/>
                </a:solidFill>
              </a:rPr>
              <a:t>Once uploaded it can be used as any other table in the archive and shared with other users if required.</a:t>
            </a:r>
          </a:p>
        </p:txBody>
      </p:sp>
      <p:pic>
        <p:nvPicPr>
          <p:cNvPr id="5" name="Picture 4" descr="A screenshot of a computer&#10;&#10;Description automatically generated">
            <a:extLst>
              <a:ext uri="{FF2B5EF4-FFF2-40B4-BE49-F238E27FC236}">
                <a16:creationId xmlns:a16="http://schemas.microsoft.com/office/drawing/2014/main" id="{515F9DA5-1DE1-D648-DB0F-946F713B3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073" y="1803044"/>
            <a:ext cx="5756178" cy="3696235"/>
          </a:xfrm>
          <a:prstGeom prst="rect">
            <a:avLst/>
          </a:prstGeom>
        </p:spPr>
      </p:pic>
    </p:spTree>
    <p:extLst>
      <p:ext uri="{BB962C8B-B14F-4D97-AF65-F5344CB8AC3E}">
        <p14:creationId xmlns:p14="http://schemas.microsoft.com/office/powerpoint/2010/main" val="17817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103DC-0957-847E-E020-4C0EEF98D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74476A-A5F3-6651-8528-965EAC3AB43B}"/>
              </a:ext>
            </a:extLst>
          </p:cNvPr>
          <p:cNvSpPr>
            <a:spLocks noGrp="1"/>
          </p:cNvSpPr>
          <p:nvPr>
            <p:ph type="title"/>
          </p:nvPr>
        </p:nvSpPr>
        <p:spPr>
          <a:xfrm>
            <a:off x="216000" y="154800"/>
            <a:ext cx="10108800" cy="565200"/>
          </a:xfrm>
        </p:spPr>
        <p:txBody>
          <a:bodyPr wrap="square" anchor="ctr">
            <a:normAutofit/>
          </a:bodyPr>
          <a:lstStyle/>
          <a:p>
            <a:r>
              <a:rPr lang="en-US" sz="2400" dirty="0"/>
              <a:t>Persistent uploads</a:t>
            </a:r>
          </a:p>
        </p:txBody>
      </p:sp>
      <p:sp>
        <p:nvSpPr>
          <p:cNvPr id="3" name="Content Placeholder 2">
            <a:extLst>
              <a:ext uri="{FF2B5EF4-FFF2-40B4-BE49-F238E27FC236}">
                <a16:creationId xmlns:a16="http://schemas.microsoft.com/office/drawing/2014/main" id="{E5869F02-677F-3B49-DDD1-986C85FAEC54}"/>
              </a:ext>
            </a:extLst>
          </p:cNvPr>
          <p:cNvSpPr>
            <a:spLocks noGrp="1"/>
          </p:cNvSpPr>
          <p:nvPr>
            <p:ph sz="half" idx="10"/>
          </p:nvPr>
        </p:nvSpPr>
        <p:spPr>
          <a:xfrm>
            <a:off x="437800" y="1158845"/>
            <a:ext cx="5893810" cy="4316400"/>
          </a:xfrm>
        </p:spPr>
        <p:txBody>
          <a:bodyPr wrap="square" anchor="t">
            <a:normAutofit/>
          </a:bodyPr>
          <a:lstStyle/>
          <a:p>
            <a:endParaRPr lang="en-US" sz="2000" dirty="0">
              <a:solidFill>
                <a:schemeClr val="bg1"/>
              </a:solidFill>
            </a:endParaRPr>
          </a:p>
          <a:p>
            <a:r>
              <a:rPr lang="en-US" sz="2000" dirty="0">
                <a:solidFill>
                  <a:schemeClr val="bg1"/>
                </a:solidFill>
              </a:rPr>
              <a:t>Private areas involves:</a:t>
            </a:r>
          </a:p>
          <a:p>
            <a:endParaRPr lang="en-US" sz="1000" dirty="0">
              <a:solidFill>
                <a:schemeClr val="bg1"/>
              </a:solidFill>
            </a:endParaRPr>
          </a:p>
          <a:p>
            <a:pPr marL="342900" indent="-342900">
              <a:buFont typeface="Arial" panose="020B0604020202020204" pitchFamily="34" charset="0"/>
              <a:buChar char="•"/>
            </a:pPr>
            <a:r>
              <a:rPr lang="en-US" sz="2000" dirty="0">
                <a:solidFill>
                  <a:schemeClr val="bg1"/>
                </a:solidFill>
              </a:rPr>
              <a:t>User authentication</a:t>
            </a:r>
          </a:p>
          <a:p>
            <a:pPr marL="1124226" lvl="1" indent="-342900">
              <a:buFont typeface="Arial" panose="020B0604020202020204" pitchFamily="34" charset="0"/>
              <a:buChar char="•"/>
            </a:pPr>
            <a:r>
              <a:rPr lang="en-US" dirty="0">
                <a:solidFill>
                  <a:schemeClr val="bg1"/>
                </a:solidFill>
              </a:rPr>
              <a:t>Integration with directory services (LDAP)</a:t>
            </a:r>
          </a:p>
          <a:p>
            <a:pPr marL="342900" indent="-342900">
              <a:buFont typeface="Arial" panose="020B0604020202020204" pitchFamily="34" charset="0"/>
              <a:buChar char="•"/>
            </a:pPr>
            <a:r>
              <a:rPr lang="en-US" sz="2000" dirty="0">
                <a:solidFill>
                  <a:schemeClr val="bg1"/>
                </a:solidFill>
              </a:rPr>
              <a:t>Quota management</a:t>
            </a:r>
          </a:p>
          <a:p>
            <a:pPr marL="342900" indent="-342900">
              <a:buFont typeface="Arial" panose="020B0604020202020204" pitchFamily="34" charset="0"/>
              <a:buChar char="•"/>
            </a:pPr>
            <a:r>
              <a:rPr lang="en-US" sz="2000" dirty="0">
                <a:solidFill>
                  <a:schemeClr val="bg1"/>
                </a:solidFill>
              </a:rPr>
              <a:t>Space organization in the database (schemas)</a:t>
            </a:r>
          </a:p>
          <a:p>
            <a:pPr marL="342900" indent="-342900">
              <a:buFont typeface="Arial" panose="020B0604020202020204" pitchFamily="34" charset="0"/>
              <a:buChar char="•"/>
            </a:pPr>
            <a:endParaRPr lang="en-US" sz="2000" dirty="0">
              <a:solidFill>
                <a:schemeClr val="bg1"/>
              </a:solidFill>
            </a:endParaRPr>
          </a:p>
        </p:txBody>
      </p:sp>
      <p:pic>
        <p:nvPicPr>
          <p:cNvPr id="8" name="Picture 7" descr="A screenshot of a computer&#10;&#10;Description automatically generated">
            <a:extLst>
              <a:ext uri="{FF2B5EF4-FFF2-40B4-BE49-F238E27FC236}">
                <a16:creationId xmlns:a16="http://schemas.microsoft.com/office/drawing/2014/main" id="{70D6FC28-1E24-0B87-C955-478D6F7A1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046" y="1097622"/>
            <a:ext cx="3597754" cy="5036856"/>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1C7F9183-CDD2-C5EE-E9DE-9147EA221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50" y="1729546"/>
            <a:ext cx="3035300" cy="4546600"/>
          </a:xfrm>
          <a:prstGeom prst="rect">
            <a:avLst/>
          </a:prstGeom>
        </p:spPr>
      </p:pic>
    </p:spTree>
    <p:extLst>
      <p:ext uri="{BB962C8B-B14F-4D97-AF65-F5344CB8AC3E}">
        <p14:creationId xmlns:p14="http://schemas.microsoft.com/office/powerpoint/2010/main" val="3110506729"/>
      </p:ext>
    </p:extLst>
  </p:cSld>
  <p:clrMapOvr>
    <a:masterClrMapping/>
  </p:clrMapOvr>
</p:sld>
</file>

<file path=ppt/theme/theme1.xml><?xml version="1.0" encoding="utf-8"?>
<a:theme xmlns:a="http://schemas.openxmlformats.org/drawingml/2006/main"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DASS_XXXIII_Summary" id="{CC1D87EC-8066-4F49-BD00-FC4DF8A1BFB3}" vid="{60DFAC29-BB8D-D043-A15F-0F12DDE9C9FB}"/>
    </a:ext>
  </a:extLst>
</a:theme>
</file>

<file path=ppt/theme/theme2.xml><?xml version="1.0" encoding="utf-8"?>
<a:theme xmlns:a="http://schemas.openxmlformats.org/drawingml/2006/main"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DASS_XXXIII_Summary" id="{CC1D87EC-8066-4F49-BD00-FC4DF8A1BFB3}" vid="{72F77C75-E366-F649-8C78-2A8667BD218D}"/>
    </a:ext>
  </a:extLst>
</a:theme>
</file>

<file path=ppt/theme/theme3.xml><?xml version="1.0" encoding="utf-8"?>
<a:theme xmlns:a="http://schemas.openxmlformats.org/drawingml/2006/main"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solidFill>
              <a:srgbClr val="8197A6"/>
            </a:solidFill>
            <a:latin typeface="Arial" panose="020B0604020202020204" pitchFamily="34" charset="0"/>
            <a:ea typeface="MS PGothic" pitchFamily="34" charset="-128"/>
            <a:cs typeface="Arial" panose="020B0604020202020204" pitchFamily="34" charset="0"/>
          </a:defRPr>
        </a:defPPr>
      </a:lstStyle>
    </a:tx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DASS_XXXIII_Summary" id="{CC1D87EC-8066-4F49-BD00-FC4DF8A1BFB3}" vid="{E67992DA-B70A-894A-9ACF-D23941EADE28}"/>
    </a:ext>
  </a:extLst>
</a:theme>
</file>

<file path=ppt/theme/theme4.xml><?xml version="1.0" encoding="utf-8"?>
<a:theme xmlns:a="http://schemas.openxmlformats.org/drawingml/2006/main"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DASS_XXXIII_Summary" id="{CC1D87EC-8066-4F49-BD00-FC4DF8A1BFB3}" vid="{DCE0B16F-F519-2248-BFFF-7383F199A79D}"/>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ESA_Documents" ma:contentTypeID="0x010100B93108F87DD4F24BAE6D0E809C37974D000FC206F40FA8F44792B0B25BFFF4A9D0" ma:contentTypeVersion="43" ma:contentTypeDescription="" ma:contentTypeScope="" ma:versionID="9b1703045571109d1041c6f1d6402cb6">
  <xsd:schema xmlns:xsd="http://www.w3.org/2001/XMLSchema" xmlns:xs="http://www.w3.org/2001/XMLSchema" xmlns:p="http://schemas.microsoft.com/office/2006/metadata/properties" xmlns:ns2="ddc99d1b-0883-4f2c-a8e6-6d8ebaa0e5d6" xmlns:ns3="http://schemas.microsoft.com/sharepoint/v3/fields" xmlns:ns4="http://schemas.microsoft.com/sharepoint/v4" targetNamespace="http://schemas.microsoft.com/office/2006/metadata/properties" ma:root="true" ma:fieldsID="8aee6ade98337e03742b7c59ef1ca971" ns2:_="" ns3:_="" ns4:_="">
    <xsd:import namespace="ddc99d1b-0883-4f2c-a8e6-6d8ebaa0e5d6"/>
    <xsd:import namespace="http://schemas.microsoft.com/sharepoint/v3/fields"/>
    <xsd:import namespace="http://schemas.microsoft.com/sharepoint/v4"/>
    <xsd:element name="properties">
      <xsd:complexType>
        <xsd:sequence>
          <xsd:element name="documentManagement">
            <xsd:complexType>
              <xsd:all>
                <xsd:element ref="ns2:Document_x0020_Type" minOccurs="0"/>
                <xsd:element ref="ns2:Reference" minOccurs="0"/>
                <xsd:element ref="ns2:Assign_x0020_document_x0020_reference" minOccurs="0"/>
                <xsd:element ref="ns2:Classification" minOccurs="0"/>
                <xsd:element ref="ns2:Classification_x0020_Caveat" minOccurs="0"/>
                <xsd:element ref="ns2:Issue_x0020_Date" minOccurs="0"/>
                <xsd:element ref="ns2:Issue" minOccurs="0"/>
                <xsd:element ref="ns3:Revision" minOccurs="0"/>
                <xsd:element ref="ns3:Status" minOccurs="0"/>
                <xsd:element ref="ns2:Distribution" minOccurs="0"/>
                <xsd:element ref="ns2:Organisational_x0020_entity" minOccurs="0"/>
                <xsd:element ref="ns2:_dlc_DocId" minOccurs="0"/>
                <xsd:element ref="ns2:_dlc_DocIdUrl" minOccurs="0"/>
                <xsd:element ref="ns2:_dlc_DocIdPersistId" minOccurs="0"/>
                <xsd:element ref="ns2:In_iShare" minOccurs="0"/>
                <xsd:element ref="ns2:AutoSync"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99d1b-0883-4f2c-a8e6-6d8ebaa0e5d6" elementFormDefault="qualified">
    <xsd:import namespace="http://schemas.microsoft.com/office/2006/documentManagement/types"/>
    <xsd:import namespace="http://schemas.microsoft.com/office/infopath/2007/PartnerControls"/>
    <xsd:element name="Document_x0020_Type" ma:index="2" nillable="true" ma:displayName="Document Type" ma:format="Dropdown" ma:internalName="Document_x0020_Type">
      <xsd:simpleType>
        <xsd:restriction base="dms:Choice">
          <xsd:enumeration value="AD - Assumption Document"/>
          <xsd:enumeration value="AN - Analysis"/>
          <xsd:enumeration value="AO - Announcement of Opportunity"/>
          <xsd:enumeration value="AR - Article"/>
          <xsd:enumeration value="BR - Brochure"/>
          <xsd:enumeration value="CCN - Contract Change Notice"/>
          <xsd:enumeration value="CE - Certificate (Certificate / Statement of Conformance, etc.)"/>
          <xsd:enumeration value="CO - Contract / Rider"/>
          <xsd:enumeration value="CP - Change Proposal (Engineering / Document)"/>
          <xsd:enumeration value="CR - Change Request (Engineering / Configuration)"/>
          <xsd:enumeration value="CT - Cost Documents (Estimate / CaC / CtC, etc)"/>
          <xsd:enumeration value="DCR - Cost Documents (Estimate / CaC / CtC, etc)"/>
          <xsd:enumeration value="DD - Design Description / Document"/>
          <xsd:enumeration value="DEC - Declaration"/>
          <xsd:enumeration value="DN - Delivery Notice / Release Notice / Transfer Notice"/>
          <xsd:enumeration value="DP - Data Package"/>
          <xsd:enumeration value="DRD - Document Requirements Definition"/>
          <xsd:enumeration value="DW - Drawing / Diagram"/>
          <xsd:enumeration value="EM - E-mail"/>
          <xsd:enumeration value="EX - Executive Summary"/>
          <xsd:enumeration value="FAX - Fax"/>
          <xsd:enumeration value="FI - File (Software / Configuration / Network)"/>
          <xsd:enumeration value="HO - Handout / Presentation"/>
          <xsd:enumeration value="IF - Interface Requirement / Specification / Interface Control Document / EID"/>
          <xsd:enumeration value="INS - Instruction"/>
          <xsd:enumeration value="ITT - Invitation to Tender"/>
          <xsd:enumeration value="LB - Logbook"/>
          <xsd:enumeration value="LE - Letter"/>
          <xsd:enumeration value="LEG - Legal Text"/>
          <xsd:enumeration value="LI - List"/>
          <xsd:enumeration value="MAN - Manual / User Guide / Handbook"/>
          <xsd:enumeration value="MIN - Minutes of Meeting"/>
          <xsd:enumeration value="ML - Model"/>
          <xsd:enumeration value="MO - Memorandum"/>
          <xsd:enumeration value="MOU - Agreement / Memorandum of Understanding"/>
          <xsd:enumeration value="MX - Matrix / Compliance"/>
          <xsd:enumeration value="NC - Non-Conformance"/>
          <xsd:enumeration value="NDA - Non-disclosure agreement"/>
          <xsd:enumeration value="OD - Operations Document"/>
          <xsd:enumeration value="OJ - Agenda"/>
          <xsd:enumeration value="PG - Progress Report / Status Report"/>
          <xsd:enumeration value="PL - Plan"/>
          <xsd:enumeration value="PO - Proposal"/>
          <xsd:enumeration value="POL - Policy Document"/>
          <xsd:enumeration value="PR - Procedure"/>
          <xsd:enumeration value="PT - Product Tree"/>
          <xsd:enumeration value="RD - Request for Deviation"/>
          <xsd:enumeration value="REC - Record"/>
          <xsd:enumeration value="REG - Regulation"/>
          <xsd:enumeration value="RES - Resolution"/>
          <xsd:enumeration value="RFQ - Request for Quotation"/>
          <xsd:enumeration value="RP - Report (Technical, Budget, Cost, Manpower, Travel, Audit, etc.)"/>
          <xsd:enumeration value="RS - Requirement Document / Specification (System, Subsystem, Unit, Equipment level)"/>
          <xsd:enumeration value="RW - Request for Waiver"/>
          <xsd:enumeration value="SC - Schedule / Network / Barchart / Chart"/>
          <xsd:enumeration value="SLA - Service Level Agreement"/>
          <xsd:enumeration value="SOW - Statement of Work"/>
          <xsd:enumeration value="SP - Specifications"/>
          <xsd:enumeration value="ST - Standards"/>
          <xsd:enumeration value="TC - Tender Conditions"/>
          <xsd:enumeration value="TN - Technical Note"/>
          <xsd:enumeration value="TOR - Terms of Reference"/>
          <xsd:enumeration value="TP - Test Procedure/Test Plan"/>
          <xsd:enumeration value="TR - Test Report / Test Result"/>
          <xsd:enumeration value="TS - Test Specification"/>
          <xsd:enumeration value="VC - Verification Control Document"/>
          <xsd:enumeration value="WBS - Work Breakdown Structure"/>
          <xsd:enumeration value="WI - Work Instruction"/>
          <xsd:enumeration value="WP - Working Paper"/>
          <xsd:enumeration value="WPD - Work Package Description"/>
          <xsd:enumeration value="AD"/>
          <xsd:enumeration value="AN"/>
          <xsd:enumeration value="AO"/>
          <xsd:enumeration value="AR"/>
          <xsd:enumeration value="BR"/>
          <xsd:enumeration value="CE"/>
          <xsd:enumeration value="CCN"/>
          <xsd:enumeration value="CO"/>
          <xsd:enumeration value="CP"/>
          <xsd:enumeration value="CR"/>
          <xsd:enumeration value="CT"/>
          <xsd:enumeration value="DEC"/>
          <xsd:enumeration value="DCR"/>
          <xsd:enumeration value="DD"/>
          <xsd:enumeration value="DN"/>
          <xsd:enumeration value="DP"/>
          <xsd:enumeration value="DRD"/>
          <xsd:enumeration value="DW"/>
          <xsd:enumeration value="EM"/>
          <xsd:enumeration value="EX"/>
          <xsd:enumeration value="FI"/>
          <xsd:enumeration value="FAX"/>
          <xsd:enumeration value="HO"/>
          <xsd:enumeration value="IF"/>
          <xsd:enumeration value="INS"/>
          <xsd:enumeration value="ITT"/>
          <xsd:enumeration value="LB"/>
          <xsd:enumeration value="LE"/>
          <xsd:enumeration value="LEG"/>
          <xsd:enumeration value="LI"/>
          <xsd:enumeration value="MAN"/>
          <xsd:enumeration value="ML"/>
          <xsd:enumeration value="MIN"/>
          <xsd:enumeration value="MO"/>
          <xsd:enumeration value="MOU"/>
          <xsd:enumeration value="MX"/>
          <xsd:enumeration value="NC"/>
          <xsd:enumeration value="NDA"/>
          <xsd:enumeration value="OD"/>
          <xsd:enumeration value="OJ"/>
          <xsd:enumeration value="POL"/>
          <xsd:enumeration value="PG"/>
          <xsd:enumeration value="PL"/>
          <xsd:enumeration value="PO"/>
          <xsd:enumeration value="PR"/>
          <xsd:enumeration value="PT"/>
          <xsd:enumeration value="REG"/>
          <xsd:enumeration value="RD"/>
          <xsd:enumeration value="REC"/>
          <xsd:enumeration value="RP"/>
          <xsd:enumeration value="RFQ"/>
          <xsd:enumeration value="RS"/>
          <xsd:enumeration value="RW"/>
          <xsd:enumeration value="RES"/>
          <xsd:enumeration value="SC"/>
          <xsd:enumeration value="SLA"/>
          <xsd:enumeration value="SP"/>
          <xsd:enumeration value="ST"/>
          <xsd:enumeration value="SOW"/>
          <xsd:enumeration value="TC"/>
          <xsd:enumeration value="TOR"/>
          <xsd:enumeration value="TN"/>
          <xsd:enumeration value="TP"/>
          <xsd:enumeration value="TR"/>
          <xsd:enumeration value="TS"/>
          <xsd:enumeration value="VC"/>
          <xsd:enumeration value="WBS"/>
          <xsd:enumeration value="WI"/>
          <xsd:enumeration value="WP"/>
          <xsd:enumeration value="WPD"/>
        </xsd:restriction>
      </xsd:simpleType>
    </xsd:element>
    <xsd:element name="Reference" ma:index="3" nillable="true" ma:displayName="Reference" ma:internalName="Reference">
      <xsd:simpleType>
        <xsd:restriction base="dms:Text">
          <xsd:maxLength value="255"/>
        </xsd:restriction>
      </xsd:simpleType>
    </xsd:element>
    <xsd:element name="Assign_x0020_document_x0020_reference" ma:index="4" nillable="true" ma:displayName="Assign document reference" ma:default="0" ma:internalName="Assign_x0020_document_x0020_reference">
      <xsd:simpleType>
        <xsd:restriction base="dms:Boolean"/>
      </xsd:simpleType>
    </xsd:element>
    <xsd:element name="Classification" ma:index="6" nillable="true" ma:displayName="Classification" ma:format="Dropdown" ma:internalName="Classification" ma:readOnly="false">
      <xsd:simpleType>
        <xsd:restriction base="dms:Choice">
          <xsd:enumeration value="ESA UNCLASSIFIED – Releasable to the Public"/>
          <xsd:enumeration value="ESA UNCLASSIFIED – For ESA Official Use Only"/>
          <xsd:enumeration value="ESA UNCLASSIFIED – Limited Distribution"/>
          <xsd:enumeration value="ESA UNCLASSIFIED – Sensitive Personal Data"/>
          <xsd:enumeration value="ESA UNCLASSIFIED - For Official Use"/>
          <xsd:enumeration value="ESA UNCLASSIFIED - For Internal Use"/>
          <xsd:enumeration value="ESA UNCLASSIFIED - Proprietary Information"/>
          <xsd:enumeration value="ESA UNCLASSIFIED - Personnel in Confidence"/>
          <xsd:enumeration value="ESA UNCLASSIFIED - Medical in Confidence"/>
          <xsd:enumeration value="ESA UNCLASSIFIED ITT - For Internal Use - Limited Distribution"/>
          <xsd:enumeration value="ESA UNCLASSIFIED TEB - For Internal Use - Limited Distribution"/>
          <xsd:enumeration value="ESA UNCLASSIFIED - Proprietary Information - Limited Distribution"/>
          <xsd:enumeration value="ESA Unclassified – For Official Use – Privileged – OBSOLETE"/>
          <xsd:enumeration value="ESA Unclassified – For Internal Use – Privileged – OBSOLETE"/>
          <xsd:enumeration value="ESA Unclassified – Proprietary Information – Privileged – OBSOLETE"/>
          <xsd:enumeration value="Non-ESA document"/>
          <xsd:enumeration value="Non-ESA document - Proprietary Information"/>
          <xsd:enumeration value="ESA Restricted – OBSOLETE"/>
          <xsd:enumeration value="ESA Confidential – OBSOLETE"/>
          <xsd:enumeration value="ESA Secret – OBSOLETE"/>
        </xsd:restriction>
      </xsd:simpleType>
    </xsd:element>
    <xsd:element name="Classification_x0020_Caveat" ma:index="7" nillable="true" ma:displayName="Classification Caveat" ma:description="Please use this field only in case of documents classified as &quot;For Internal Use&quot; and &quot;Proprietary Information&quot;" ma:internalName="Classification_x0020_Caveat">
      <xsd:simpleType>
        <xsd:restriction base="dms:Text">
          <xsd:maxLength value="255"/>
        </xsd:restriction>
      </xsd:simpleType>
    </xsd:element>
    <xsd:element name="Issue_x0020_Date" ma:index="8" nillable="true" ma:displayName="Issue Date" ma:format="DateOnly" ma:internalName="Issue_x0020_Date">
      <xsd:simpleType>
        <xsd:restriction base="dms:DateTime"/>
      </xsd:simpleType>
    </xsd:element>
    <xsd:element name="Issue" ma:index="9" nillable="true" ma:displayName="Issue" ma:internalName="Issue">
      <xsd:simpleType>
        <xsd:restriction base="dms:Text">
          <xsd:maxLength value="4"/>
        </xsd:restriction>
      </xsd:simpleType>
    </xsd:element>
    <xsd:element name="Distribution" ma:index="12" nillable="true" ma:displayName="Distribution" ma:internalName="Distribution">
      <xsd:simpleType>
        <xsd:restriction base="dms:Text">
          <xsd:maxLength value="255"/>
        </xsd:restriction>
      </xsd:simpleType>
    </xsd:element>
    <xsd:element name="Organisational_x0020_entity" ma:index="13" nillable="true" ma:displayName="Organisational entity" ma:internalName="Organisational_x0020_entity">
      <xsd:simpleType>
        <xsd:restriction base="dms:Text">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In_iShare" ma:index="25" nillable="true" ma:displayName="In_iShare" ma:default="0" ma:internalName="In_iShare">
      <xsd:simpleType>
        <xsd:restriction base="dms:Boolean"/>
      </xsd:simpleType>
    </xsd:element>
    <xsd:element name="AutoSync" ma:index="26" nillable="true" ma:displayName="AutoSync" ma:default="0" ma:internalName="AutoSync">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vision" ma:index="10" nillable="true" ma:displayName="Revision" ma:internalName="Revision">
      <xsd:simpleType>
        <xsd:restriction base="dms:Text">
          <xsd:maxLength value="4"/>
        </xsd:restriction>
      </xsd:simpleType>
    </xsd:element>
    <xsd:element name="Status" ma:index="11" nillable="true" ma:displayName="Status" ma:format="Dropdown" ma:internalName="Status">
      <xsd:simpleType>
        <xsd:restriction base="dms:Choice">
          <xsd:enumeration value="N/A"/>
          <xsd:enumeration value="For Information Only"/>
          <xsd:enumeration value="Draft"/>
          <xsd:enumeration value="Under Review"/>
          <xsd:enumeration value="Approved"/>
          <xsd:enumeration value="ESA Approved"/>
          <xsd:enumeration value="Issued"/>
          <xsd:enumeration value="Rejected"/>
          <xsd:enumeration value="Withdrawn"/>
          <xsd:enumeration value="Supersed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ma:index="15"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istribution xmlns="ddc99d1b-0883-4f2c-a8e6-6d8ebaa0e5d6" xsi:nil="true"/>
    <Organisational_x0020_entity xmlns="ddc99d1b-0883-4f2c-a8e6-6d8ebaa0e5d6" xsi:nil="true"/>
    <Document_x0020_Type xmlns="ddc99d1b-0883-4f2c-a8e6-6d8ebaa0e5d6">HO - Handout / Presentation</Document_x0020_Type>
    <Revision xmlns="http://schemas.microsoft.com/sharepoint/v3/fields">0</Revision>
    <IconOverlay xmlns="http://schemas.microsoft.com/sharepoint/v4" xsi:nil="true"/>
    <In_iShare xmlns="ddc99d1b-0883-4f2c-a8e6-6d8ebaa0e5d6">false</In_iShare>
    <Classification xmlns="ddc99d1b-0883-4f2c-a8e6-6d8ebaa0e5d6">ESA UNCLASSIFIED – Releasable to the Public</Classification>
    <Issue_x0020_Date xmlns="ddc99d1b-0883-4f2c-a8e6-6d8ebaa0e5d6">2023-05-03T22:00:00+00:00</Issue_x0020_Date>
    <Issue xmlns="ddc99d1b-0883-4f2c-a8e6-6d8ebaa0e5d6">1</Issue>
    <Reference xmlns="ddc99d1b-0883-4f2c-a8e6-6d8ebaa0e5d6" xsi:nil="true"/>
    <Assign_x0020_document_x0020_reference xmlns="ddc99d1b-0883-4f2c-a8e6-6d8ebaa0e5d6">false</Assign_x0020_document_x0020_reference>
    <Classification_x0020_Caveat xmlns="ddc99d1b-0883-4f2c-a8e6-6d8ebaa0e5d6" xsi:nil="true"/>
    <AutoSync xmlns="ddc99d1b-0883-4f2c-a8e6-6d8ebaa0e5d6">false</AutoSync>
    <Status xmlns="http://schemas.microsoft.com/sharepoint/v3/fields">Issued</Status>
    <_dlc_DocId xmlns="ddc99d1b-0883-4f2c-a8e6-6d8ebaa0e5d6">PKKMWAM5UKCP-1108600927-1303</_dlc_DocId>
    <_dlc_DocIdUrl xmlns="ddc99d1b-0883-4f2c-a8e6-6d8ebaa0e5d6">
      <Url>https://esateamsite.sso.esa.int/support/EOT2018/_layouts/15/DocIdRedir.aspx?ID=PKKMWAM5UKCP-1108600927-1303</Url>
      <Description>PKKMWAM5UKCP-1108600927-1303</Description>
    </_dlc_DocIdUrl>
  </documentManagement>
</p:properties>
</file>

<file path=customXml/itemProps1.xml><?xml version="1.0" encoding="utf-8"?>
<ds:datastoreItem xmlns:ds="http://schemas.openxmlformats.org/officeDocument/2006/customXml" ds:itemID="{548D79E0-F545-4A75-B39D-7B8AF1D9BA85}">
  <ds:schemaRefs>
    <ds:schemaRef ds:uri="http://schemas.microsoft.com/sharepoint/v3/contenttype/forms"/>
  </ds:schemaRefs>
</ds:datastoreItem>
</file>

<file path=customXml/itemProps2.xml><?xml version="1.0" encoding="utf-8"?>
<ds:datastoreItem xmlns:ds="http://schemas.openxmlformats.org/officeDocument/2006/customXml" ds:itemID="{52B14A63-63A1-4694-A9CB-C52F3967F032}">
  <ds:schemaRefs>
    <ds:schemaRef ds:uri="http://schemas.microsoft.com/sharepoint/events"/>
  </ds:schemaRefs>
</ds:datastoreItem>
</file>

<file path=customXml/itemProps3.xml><?xml version="1.0" encoding="utf-8"?>
<ds:datastoreItem xmlns:ds="http://schemas.openxmlformats.org/officeDocument/2006/customXml" ds:itemID="{32253E4B-BB15-4AC1-82DB-CDDE390D8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99d1b-0883-4f2c-a8e6-6d8ebaa0e5d6"/>
    <ds:schemaRef ds:uri="http://schemas.microsoft.com/sharepoint/v3/field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22279E-2C4C-4C93-8498-455A58D1433E}">
  <ds:schemaRefs>
    <ds:schemaRef ds:uri="http://schemas.openxmlformats.org/package/2006/metadata/core-properties"/>
    <ds:schemaRef ds:uri="http://purl.org/dc/terms/"/>
    <ds:schemaRef ds:uri="http://schemas.microsoft.com/office/2006/documentManagement/types"/>
    <ds:schemaRef ds:uri="http://schemas.microsoft.com/sharepoint/v3/fields"/>
    <ds:schemaRef ds:uri="http://www.w3.org/XML/1998/namespace"/>
    <ds:schemaRef ds:uri="http://purl.org/dc/elements/1.1/"/>
    <ds:schemaRef ds:uri="ddc99d1b-0883-4f2c-a8e6-6d8ebaa0e5d6"/>
    <ds:schemaRef ds:uri="http://schemas.microsoft.com/office/2006/metadata/properties"/>
    <ds:schemaRef ds:uri="http://schemas.microsoft.com/office/infopath/2007/PartnerControls"/>
    <ds:schemaRef ds:uri="http://schemas.microsoft.com/sharepoint/v4"/>
    <ds:schemaRef ds:uri="http://purl.org/dc/dcmitype/"/>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ESA_Presentation_DARK</Template>
  <TotalTime>11902</TotalTime>
  <Words>4383</Words>
  <Application>Microsoft Macintosh PowerPoint</Application>
  <PresentationFormat>Custom</PresentationFormat>
  <Paragraphs>273</Paragraphs>
  <Slides>13</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Arial</vt:lpstr>
      <vt:lpstr>Calibri</vt:lpstr>
      <vt:lpstr>Helvetica Neue</vt:lpstr>
      <vt:lpstr>NotesEsaBold</vt:lpstr>
      <vt:lpstr>Times</vt:lpstr>
      <vt:lpstr>Verdana</vt:lpstr>
      <vt:lpstr>ESA_Presentation_DARK</vt:lpstr>
      <vt:lpstr>ESA_Presentation_DARK_BG</vt:lpstr>
      <vt:lpstr>ESA_Presentation_CLEAR</vt:lpstr>
      <vt:lpstr>ESA_Presentation_CLEAR_BG</vt:lpstr>
      <vt:lpstr>ESAC TAP Upload Use Cases</vt:lpstr>
      <vt:lpstr>Data upload requirements in ESAC archives using TAP </vt:lpstr>
      <vt:lpstr>"On-the-fly" Upload Capabilities</vt:lpstr>
      <vt:lpstr>"On-the-fly" Upload Capabilities</vt:lpstr>
      <vt:lpstr>"On-the-fly" Upload Capabilities</vt:lpstr>
      <vt:lpstr>”On-the-fly" Upload Capabilities</vt:lpstr>
      <vt:lpstr>”On-the-fly" Upload Capabilities</vt:lpstr>
      <vt:lpstr>Persistent uploads</vt:lpstr>
      <vt:lpstr>Persistent uploads</vt:lpstr>
      <vt:lpstr>Upload endpoints </vt:lpstr>
      <vt:lpstr>Persistent uploads</vt:lpstr>
      <vt:lpstr>Share endpoint</vt:lpstr>
      <vt:lpstr>Questions / feedback</vt:lpstr>
    </vt:vector>
  </TitlesOfParts>
  <Manager/>
  <Company>ESA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PV2026 @ ESAC, Madrid, Spain</dc:title>
  <dc:subject>PV2026 @ ESAC, Madrid, Spain</dc:subject>
  <dc:creator>Sara Nieto</dc:creator>
  <cp:keywords/>
  <dc:description/>
  <cp:lastModifiedBy>José Osinde</cp:lastModifiedBy>
  <cp:revision>167</cp:revision>
  <cp:lastPrinted>2008-08-26T16:26:23Z</cp:lastPrinted>
  <dcterms:created xsi:type="dcterms:W3CDTF">2023-11-23T11:59:13Z</dcterms:created>
  <dcterms:modified xsi:type="dcterms:W3CDTF">2024-11-15T10:56:10Z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Sara Nieto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Releasable to the Public</vt:lpwstr>
  </property>
  <property fmtid="{D5CDD505-2E9C-101B-9397-08002B2CF9AE}" pid="18" name="Classification Caveat">
    <vt:lpwstr/>
  </property>
  <property fmtid="{D5CDD505-2E9C-101B-9397-08002B2CF9AE}" pid="19" name="Status">
    <vt:lpwstr>Issued</vt:lpwstr>
  </property>
  <property fmtid="{D5CDD505-2E9C-101B-9397-08002B2CF9AE}" pid="20" name="bmsSiteName">
    <vt:lpwstr>ESA ESAC</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ESA ESAC</vt:lpwstr>
  </property>
  <property fmtid="{D5CDD505-2E9C-101B-9397-08002B2CF9AE}" pid="24" name="bmsAddress">
    <vt:lpwstr>Camino bajo del Castillo, s/n -  28692 Villanueva de la CaÒada - Madrid - Spain</vt:lpwstr>
  </property>
  <property fmtid="{D5CDD505-2E9C-101B-9397-08002B2CF9AE}" pid="25" name="bmsPlace">
    <vt:lpwstr>Madrid</vt:lpwstr>
  </property>
  <property fmtid="{D5CDD505-2E9C-101B-9397-08002B2CF9AE}" pid="26" name="bmsPhoneFax">
    <vt:lpwstr/>
  </property>
  <property fmtid="{D5CDD505-2E9C-101B-9397-08002B2CF9AE}" pid="27" name="Issue">
    <vt:i4>1</vt:i4>
  </property>
  <property fmtid="{D5CDD505-2E9C-101B-9397-08002B2CF9AE}" pid="28" name="Revision">
    <vt:i4>0</vt:i4>
  </property>
  <property fmtid="{D5CDD505-2E9C-101B-9397-08002B2CF9AE}" pid="29" name="Issue Date">
    <vt:filetime>2023-11-22T23:00:00Z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