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9144000"/>
  <p:notesSz cx="7023100" cy="9309100"/>
  <p:embeddedFontLs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hjt7S14bseDkSuGQL8CT4S4Rp4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31900" y="693738"/>
            <a:ext cx="46212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" name="Google Shape;50;p1:notes"/>
          <p:cNvSpPr/>
          <p:nvPr>
            <p:ph idx="2" type="sldImg"/>
          </p:nvPr>
        </p:nvSpPr>
        <p:spPr>
          <a:xfrm>
            <a:off x="1231900" y="693738"/>
            <a:ext cx="46212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958706831a_0_8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23" name="Google Shape;723;g958706831a_0_8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4" name="Google Shape;724;g958706831a_0_8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958706831a_0_32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1" name="Google Shape;731;g958706831a_0_32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2" name="Google Shape;732;g958706831a_0_32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958706831a_0_43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0" name="Google Shape;740;g958706831a_0_43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g958706831a_0_43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958706831a_0_52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7" name="Google Shape;747;g958706831a_0_52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8" name="Google Shape;748;g958706831a_0_52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b2d5e0f39_0_166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54" name="Google Shape;754;gab2d5e0f39_0_166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5" name="Google Shape;755;gab2d5e0f39_0_166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ab2d5e0f39_0_183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0" name="Google Shape;770;gab2d5e0f39_0_183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1" name="Google Shape;771;gab2d5e0f39_0_183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b2d5e0f39_0_206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90" name="Google Shape;790;gab2d5e0f39_0_206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1" name="Google Shape;791;gab2d5e0f39_0_206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958706831a_0_62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97" name="Google Shape;797;g958706831a_0_62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8" name="Google Shape;798;g958706831a_0_62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42c27f876_0_88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" name="Google Shape;56;g942c27f876_0_88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b2d5e0f39_0_2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gab2d5e0f39_0_2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b2d5e0f39_0_225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b2d5e0f39_0_22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b2d5e0f39_0_339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b2d5e0f39_0_339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b2d5e0f39_0_490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b2d5e0f39_0_490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ab2d5e0f39_0_661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ab2d5e0f39_0_661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958706831a_0_0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9" name="Google Shape;709;g958706831a_0_0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g958706831a_0_0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958706831a_0_68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6" name="Google Shape;716;g958706831a_0_68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/>
          <p:nvPr>
            <p:ph idx="1" type="subTitle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None/>
              <a:defRPr sz="1800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200">
                <a:solidFill>
                  <a:srgbClr val="8224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ignature" id="19" name="Google Shape;19;p25"/>
          <p:cNvPicPr preferRelativeResize="0"/>
          <p:nvPr/>
        </p:nvPicPr>
        <p:blipFill rotWithShape="1">
          <a:blip r:embed="rId2">
            <a:alphaModFix/>
          </a:blip>
          <a:srcRect b="0" l="84271" r="0" t="-8163"/>
          <a:stretch/>
        </p:blipFill>
        <p:spPr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5"/>
          <p:cNvPicPr preferRelativeResize="0"/>
          <p:nvPr/>
        </p:nvPicPr>
        <p:blipFill rotWithShape="1">
          <a:blip r:embed="rId3">
            <a:alphaModFix/>
          </a:blip>
          <a:srcRect b="24988" l="0" r="0" t="534"/>
          <a:stretch/>
        </p:blipFill>
        <p:spPr>
          <a:xfrm>
            <a:off x="0" y="0"/>
            <a:ext cx="9144000" cy="90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/>
          <p:nvPr>
            <p:ph type="title"/>
          </p:nvPr>
        </p:nvSpPr>
        <p:spPr>
          <a:xfrm>
            <a:off x="244305" y="381000"/>
            <a:ext cx="648669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body"/>
          </p:nvPr>
        </p:nvSpPr>
        <p:spPr>
          <a:xfrm>
            <a:off x="251285" y="1319248"/>
            <a:ext cx="8718211" cy="4816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1pPr>
            <a:lvl2pPr indent="-3429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indent="-3429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/>
          <p:nvPr>
            <p:ph type="title"/>
          </p:nvPr>
        </p:nvSpPr>
        <p:spPr>
          <a:xfrm>
            <a:off x="612000" y="4406898"/>
            <a:ext cx="77890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>
                <a:solidFill>
                  <a:srgbClr val="0098D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" type="body"/>
          </p:nvPr>
        </p:nvSpPr>
        <p:spPr>
          <a:xfrm>
            <a:off x="612000" y="2906713"/>
            <a:ext cx="778905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615950" y="1673225"/>
            <a:ext cx="3889376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30" name="Google Shape;30;p28"/>
          <p:cNvSpPr txBox="1"/>
          <p:nvPr>
            <p:ph idx="2" type="body"/>
          </p:nvPr>
        </p:nvSpPr>
        <p:spPr>
          <a:xfrm>
            <a:off x="4657723" y="1673225"/>
            <a:ext cx="388800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626400" y="381600"/>
            <a:ext cx="61056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29"/>
          <p:cNvSpPr txBox="1"/>
          <p:nvPr>
            <p:ph idx="3" type="body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302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indent="-3302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/>
        </p:txBody>
      </p:sp>
      <p:sp>
        <p:nvSpPr>
          <p:cNvPr id="36" name="Google Shape;36;p29"/>
          <p:cNvSpPr txBox="1"/>
          <p:nvPr>
            <p:ph idx="4" type="body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302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indent="-3302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type="title"/>
          </p:nvPr>
        </p:nvSpPr>
        <p:spPr>
          <a:xfrm>
            <a:off x="626400" y="409890"/>
            <a:ext cx="61056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indent="-317500" lvl="1" marL="9144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3pPr>
            <a:lvl4pPr indent="-317500" lvl="3" marL="1828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5pPr>
            <a:lvl6pPr indent="-355600" lvl="5" marL="2743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7pPr>
            <a:lvl8pPr indent="-355600" lvl="7" marL="3657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9pPr>
          </a:lstStyle>
          <a:p/>
        </p:txBody>
      </p:sp>
      <p:sp>
        <p:nvSpPr>
          <p:cNvPr id="43" name="Google Shape;43;p32"/>
          <p:cNvSpPr txBox="1"/>
          <p:nvPr>
            <p:ph idx="2" type="body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/>
          <p:nvPr>
            <p:ph idx="2" type="pic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 b="0" i="0" sz="1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19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b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b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7" name="Google Shape;47;p33"/>
          <p:cNvSpPr txBox="1"/>
          <p:nvPr>
            <p:ph idx="1" type="body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gnature" id="10" name="Google Shape;10;p24"/>
          <p:cNvPicPr preferRelativeResize="0"/>
          <p:nvPr/>
        </p:nvPicPr>
        <p:blipFill rotWithShape="1">
          <a:blip r:embed="rId1">
            <a:alphaModFix/>
          </a:blip>
          <a:srcRect b="0" l="84271" r="0" t="-8163"/>
          <a:stretch/>
        </p:blipFill>
        <p:spPr>
          <a:xfrm>
            <a:off x="7705725" y="6579736"/>
            <a:ext cx="1438275" cy="25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211110" y="1389050"/>
            <a:ext cx="8772346" cy="4879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AutoNum type="arabicPeriod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AutoNum type="alphaLcPeriod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24"/>
          <p:cNvSpPr txBox="1"/>
          <p:nvPr/>
        </p:nvSpPr>
        <p:spPr>
          <a:xfrm>
            <a:off x="243078" y="6386060"/>
            <a:ext cx="6977062" cy="296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J. Salgado | 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ObsLocTAP RFC Status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17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11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/2020 | Slide  </a:t>
            </a:r>
            <a:fld id="{00000000-1234-1234-1234-123412341234}" type="slidenum"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p24"/>
          <p:cNvSpPr txBox="1"/>
          <p:nvPr/>
        </p:nvSpPr>
        <p:spPr>
          <a:xfrm>
            <a:off x="220005" y="6617835"/>
            <a:ext cx="5016500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ESA UNCLASSIFIED - Releasable to the Public</a:t>
            </a:r>
            <a:endParaRPr b="0" i="0" sz="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Google Shape;15;p24"/>
          <p:cNvPicPr preferRelativeResize="0"/>
          <p:nvPr/>
        </p:nvPicPr>
        <p:blipFill rotWithShape="1">
          <a:blip r:embed="rId2">
            <a:alphaModFix/>
          </a:blip>
          <a:srcRect b="24988" l="0" r="0" t="534"/>
          <a:stretch/>
        </p:blipFill>
        <p:spPr>
          <a:xfrm>
            <a:off x="0" y="0"/>
            <a:ext cx="9144000" cy="90705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hub.com/ivoa-std/ObsLocTAP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rxiv.org/abs/2007.05546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cosmos.esa.int/web/vovisobs_protocols/demonstrator-workshop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cosmos.esa.int/web/vovisobs_protocols/implementation-guide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iki.ivoa.net/twiki/bin/view/IVOA/ObsLocTAP10RFC" TargetMode="External"/><Relationship Id="rId4" Type="http://schemas.openxmlformats.org/officeDocument/2006/relationships/hyperlink" Target="https://ila.esac.esa.int/tap/tap/" TargetMode="External"/><Relationship Id="rId5" Type="http://schemas.openxmlformats.org/officeDocument/2006/relationships/hyperlink" Target="https://cda.cfa.harvard.edu/cxctap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integral.esa.int/toby/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/>
          <p:nvPr>
            <p:ph type="ctrTitle"/>
          </p:nvPr>
        </p:nvSpPr>
        <p:spPr>
          <a:xfrm>
            <a:off x="160287" y="2258131"/>
            <a:ext cx="864310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ObsLocTAP status report</a:t>
            </a:r>
            <a:endParaRPr/>
          </a:p>
        </p:txBody>
      </p:sp>
      <p:sp>
        <p:nvSpPr>
          <p:cNvPr id="53" name="Google Shape;53;p1"/>
          <p:cNvSpPr txBox="1"/>
          <p:nvPr/>
        </p:nvSpPr>
        <p:spPr>
          <a:xfrm>
            <a:off x="160325" y="4871150"/>
            <a:ext cx="84309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Jesús Salgado</a:t>
            </a:r>
            <a:r>
              <a:rPr b="1" baseline="30000" i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i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b="1" i="1" sz="16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Aitor Ibarra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Karl Foster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Richard Saxton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Jan-Uwe Ness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Erik Kuulkers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b="1" i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Carlos Gabriel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Bruno Merín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Peter Kretschmar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,Emilio Salazar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Celia Sánchez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b="1" i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baseline="30000" i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baseline="30000" i="1" lang="en-US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 Quasar for ESA - 2 TPZ-VEGA for ESA - 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b="1" baseline="30000" i="1" lang="en-US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 ATG for ESA -  4 ESA 5 NuSTAR</a:t>
            </a:r>
            <a:endParaRPr b="1" i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baseline="30000" i="1" sz="18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958706831a_0_8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RFC status comments</a:t>
            </a:r>
            <a:endParaRPr/>
          </a:p>
        </p:txBody>
      </p:sp>
      <p:sp>
        <p:nvSpPr>
          <p:cNvPr id="727" name="Google Shape;727;g958706831a_0_8"/>
          <p:cNvSpPr txBox="1"/>
          <p:nvPr>
            <p:ph idx="1" type="body"/>
          </p:nvPr>
        </p:nvSpPr>
        <p:spPr>
          <a:xfrm>
            <a:off x="251275" y="1319250"/>
            <a:ext cx="60921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200"/>
              <a:buChar char="●"/>
            </a:pPr>
            <a:r>
              <a:rPr lang="en-US" sz="2000"/>
              <a:t>Few comments received during community review</a:t>
            </a:r>
            <a:endParaRPr sz="2000"/>
          </a:p>
          <a:p>
            <a:pPr indent="-3683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200"/>
              <a:buChar char="○"/>
            </a:pPr>
            <a:r>
              <a:rPr lang="en-US" sz="2000"/>
              <a:t>Comments from Markus Demleitner on formatting and typos issues (thanks!)</a:t>
            </a:r>
            <a:endParaRPr sz="2000"/>
          </a:p>
          <a:p>
            <a:pPr indent="-3365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500"/>
              <a:t>github integration comments</a:t>
            </a:r>
            <a:endParaRPr sz="1500"/>
          </a:p>
          <a:p>
            <a:pPr indent="-3365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500"/>
              <a:t>ivoatex discrepancies</a:t>
            </a:r>
            <a:endParaRPr sz="1500"/>
          </a:p>
          <a:p>
            <a:pPr indent="-3365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500"/>
              <a:t>Limitation of size of lines for github</a:t>
            </a:r>
            <a:endParaRPr sz="1500"/>
          </a:p>
          <a:p>
            <a:pPr indent="-3365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500"/>
              <a:t>Misspelling</a:t>
            </a:r>
            <a:endParaRPr sz="1500"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https://github.com/ivoa-std/ObsLocTAP</a:t>
            </a:r>
            <a:endParaRPr sz="2000"/>
          </a:p>
          <a:p>
            <a:pPr indent="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683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200"/>
              <a:buChar char="●"/>
            </a:pPr>
            <a:r>
              <a:rPr lang="en-US" sz="2000"/>
              <a:t>No problems or changes related with the content</a:t>
            </a:r>
            <a:endParaRPr sz="2000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28" name="Google Shape;728;g958706831a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5775" y="2560500"/>
            <a:ext cx="2495827" cy="214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958706831a_0_32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IAU endorsement proposal</a:t>
            </a:r>
            <a:endParaRPr/>
          </a:p>
        </p:txBody>
      </p:sp>
      <p:sp>
        <p:nvSpPr>
          <p:cNvPr id="735" name="Google Shape;735;g958706831a_0_32"/>
          <p:cNvSpPr txBox="1"/>
          <p:nvPr>
            <p:ph idx="1" type="body"/>
          </p:nvPr>
        </p:nvSpPr>
        <p:spPr>
          <a:xfrm>
            <a:off x="251279" y="1319250"/>
            <a:ext cx="54465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Multi-messenger and Transient Astronomy White Paper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(Thanks to Ada Nebot for representing IVOA on this forum!)</a:t>
            </a:r>
            <a:endParaRPr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https://arxiv.org/abs/2007.05546</a:t>
            </a:r>
            <a:endParaRPr i="1" sz="1200"/>
          </a:p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i="1" lang="en-US"/>
              <a:t>“</a:t>
            </a:r>
            <a:r>
              <a:rPr b="1" i="1" lang="en-US"/>
              <a:t>Telescope Coordination Recommendation 1</a:t>
            </a:r>
            <a:r>
              <a:rPr i="1" lang="en-US"/>
              <a:t>: We recommend the IAU endorse a common format for all observatories to report previous and planned observations, namely the standard developed by the IVOA </a:t>
            </a:r>
            <a:r>
              <a:rPr b="1" i="1" lang="en-US"/>
              <a:t>(ObsLocTAP)</a:t>
            </a:r>
            <a:r>
              <a:rPr i="1" lang="en-US"/>
              <a:t>.”</a:t>
            </a:r>
            <a:endParaRPr i="1"/>
          </a:p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Proposal to endorse this white paper recommendations by IAU during next XXXI IAU General Assembly (Busan, South Korea, August 2021)</a:t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36" name="Google Shape;736;g958706831a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229" y="1138575"/>
            <a:ext cx="3141421" cy="220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958706831a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9225" y="3505200"/>
            <a:ext cx="2215474" cy="2869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740000" dist="32385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958706831a_0_43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community dissemination</a:t>
            </a:r>
            <a:endParaRPr/>
          </a:p>
        </p:txBody>
      </p:sp>
      <p:sp>
        <p:nvSpPr>
          <p:cNvPr id="744" name="Google Shape;744;g958706831a_0_43"/>
          <p:cNvSpPr txBox="1"/>
          <p:nvPr>
            <p:ph idx="1" type="body"/>
          </p:nvPr>
        </p:nvSpPr>
        <p:spPr>
          <a:xfrm>
            <a:off x="251285" y="1319248"/>
            <a:ext cx="87183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Two hands-on workshops organized by ESA to promote the implementation of ObsLocTAP and ObjVisSAP (focused on implementation)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Friday 18 September 12UT, Monday ​​​​​​​28 September 12UT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Around 20 participants each</a:t>
            </a:r>
            <a:endParaRPr/>
          </a:p>
          <a:p>
            <a:pPr indent="-3810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17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https://www.cosmos.esa.int/web/vovisobs_protocols/demonstrator-workshop</a:t>
            </a:r>
            <a:endParaRPr i="1"/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sz="1750">
                <a:solidFill>
                  <a:srgbClr val="3277A6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750">
              <a:solidFill>
                <a:srgbClr val="3277A6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Welcome, short update of latest developments (20 minutes)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ObjVisSAP (1 hour)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Demonstration of implementing ObjVisSAP for NuSTAR (30 minutes)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Discussion (30 minutes)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ObsLocTAP (1 hour)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Demonstration of implementing ObsLocTAP for NuSTAR (30 minutes)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Discussion (30 minutes)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50"/>
              <a:buAutoNum type="arabicPeriod"/>
            </a:pPr>
            <a:r>
              <a:rPr lang="en-US" sz="1450">
                <a:solidFill>
                  <a:srgbClr val="333333"/>
                </a:solidFill>
                <a:highlight>
                  <a:srgbClr val="FFFFFF"/>
                </a:highlight>
              </a:rPr>
              <a:t>General discussion (40 minutes)</a:t>
            </a:r>
            <a:endParaRPr sz="14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9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958706831a_0_52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presentation (30 min)</a:t>
            </a:r>
            <a:endParaRPr/>
          </a:p>
        </p:txBody>
      </p:sp>
      <p:sp>
        <p:nvSpPr>
          <p:cNvPr id="751" name="Google Shape;751;g958706831a_0_52"/>
          <p:cNvSpPr txBox="1"/>
          <p:nvPr>
            <p:ph idx="1" type="body"/>
          </p:nvPr>
        </p:nvSpPr>
        <p:spPr>
          <a:xfrm>
            <a:off x="244300" y="1099650"/>
            <a:ext cx="8718300" cy="4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Short description of the exercise purpose</a:t>
            </a:r>
            <a:endParaRPr/>
          </a:p>
          <a:p>
            <a:pPr indent="-3302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600"/>
              <a:buChar char="○"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https://www.cosmos.esa.int/web/vovisobs_protocols/implementation-guides</a:t>
            </a:r>
            <a:endParaRPr sz="1400"/>
          </a:p>
          <a:p>
            <a:pPr indent="0" lvl="0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Architectural diagram of the elements needed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PostgreSQL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PgSphere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TAP instance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ObsLocTAP DM</a:t>
            </a:r>
            <a:endParaRPr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ADQL concepts</a:t>
            </a:r>
            <a:endParaRPr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TAP toolkit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Taptuto used. All known toolkits also mentioned</a:t>
            </a:r>
            <a:endParaRPr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Database preparation</a:t>
            </a:r>
            <a:endParaRPr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Docker option</a:t>
            </a:r>
            <a:endParaRPr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NuSTAR feedback</a:t>
            </a:r>
            <a:endParaRPr b="1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General discussion </a:t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ab2d5e0f39_0_166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architecture</a:t>
            </a:r>
            <a:endParaRPr/>
          </a:p>
        </p:txBody>
      </p:sp>
      <p:pic>
        <p:nvPicPr>
          <p:cNvPr id="758" name="Google Shape;758;gab2d5e0f39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1750" y="1835127"/>
            <a:ext cx="1282550" cy="181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ab2d5e0f39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2400" y="4436013"/>
            <a:ext cx="1097725" cy="131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ab2d5e0f39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0500" y="1460225"/>
            <a:ext cx="1226850" cy="14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ab2d5e0f39_0_1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5950" y="1656252"/>
            <a:ext cx="1097725" cy="109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gab2d5e0f39_0_166"/>
          <p:cNvSpPr txBox="1"/>
          <p:nvPr/>
        </p:nvSpPr>
        <p:spPr>
          <a:xfrm>
            <a:off x="3380750" y="2571125"/>
            <a:ext cx="15621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ivoa.obsplan</a:t>
            </a:r>
            <a:endParaRPr b="1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63" name="Google Shape;763;gab2d5e0f39_0_166"/>
          <p:cNvCxnSpPr/>
          <p:nvPr/>
        </p:nvCxnSpPr>
        <p:spPr>
          <a:xfrm flipH="1" rot="10800000">
            <a:off x="5293025" y="3497013"/>
            <a:ext cx="16500" cy="8628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64" name="Google Shape;764;gab2d5e0f39_0_1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5205" y="5146475"/>
            <a:ext cx="1551895" cy="8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gab2d5e0f39_0_166"/>
          <p:cNvSpPr/>
          <p:nvPr/>
        </p:nvSpPr>
        <p:spPr>
          <a:xfrm>
            <a:off x="1117900" y="1656250"/>
            <a:ext cx="1347600" cy="13194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ab2d5e0f39_0_166"/>
          <p:cNvSpPr txBox="1"/>
          <p:nvPr/>
        </p:nvSpPr>
        <p:spPr>
          <a:xfrm>
            <a:off x="1311100" y="2113725"/>
            <a:ext cx="62601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INGEST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67" name="Google Shape;767;gab2d5e0f39_0_166"/>
          <p:cNvCxnSpPr/>
          <p:nvPr/>
        </p:nvCxnSpPr>
        <p:spPr>
          <a:xfrm>
            <a:off x="2532975" y="2256075"/>
            <a:ext cx="912900" cy="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ab2d5e0f39_0_183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by Docker start-up</a:t>
            </a:r>
            <a:endParaRPr/>
          </a:p>
        </p:txBody>
      </p:sp>
      <p:pic>
        <p:nvPicPr>
          <p:cNvPr id="774" name="Google Shape;774;gab2d5e0f39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0883" y="982175"/>
            <a:ext cx="2546519" cy="21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ab2d5e0f39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9883" y="982188"/>
            <a:ext cx="2546519" cy="21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ab2d5e0f39_0_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4475" y="1103024"/>
            <a:ext cx="615974" cy="87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ab2d5e0f39_0_1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4800" y="1163876"/>
            <a:ext cx="1124390" cy="749301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ab2d5e0f39_0_183"/>
          <p:cNvSpPr/>
          <p:nvPr/>
        </p:nvSpPr>
        <p:spPr>
          <a:xfrm>
            <a:off x="3320454" y="1808975"/>
            <a:ext cx="2260800" cy="531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ab2d5e0f39_0_183"/>
          <p:cNvSpPr txBox="1"/>
          <p:nvPr/>
        </p:nvSpPr>
        <p:spPr>
          <a:xfrm>
            <a:off x="3713200" y="1863425"/>
            <a:ext cx="63714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network bridge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0" name="Google Shape;780;gab2d5e0f39_0_183"/>
          <p:cNvSpPr/>
          <p:nvPr/>
        </p:nvSpPr>
        <p:spPr>
          <a:xfrm>
            <a:off x="1272300" y="2828775"/>
            <a:ext cx="6706200" cy="121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ab2d5e0f39_0_183"/>
          <p:cNvSpPr/>
          <p:nvPr/>
        </p:nvSpPr>
        <p:spPr>
          <a:xfrm>
            <a:off x="2444150" y="2984850"/>
            <a:ext cx="314100" cy="607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ab2d5e0f39_0_183"/>
          <p:cNvSpPr/>
          <p:nvPr/>
        </p:nvSpPr>
        <p:spPr>
          <a:xfrm>
            <a:off x="6346100" y="2984850"/>
            <a:ext cx="314100" cy="625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ab2d5e0f39_0_183"/>
          <p:cNvSpPr txBox="1"/>
          <p:nvPr/>
        </p:nvSpPr>
        <p:spPr>
          <a:xfrm>
            <a:off x="2009450" y="3592050"/>
            <a:ext cx="11835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Database 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Port 5432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4" name="Google Shape;784;gab2d5e0f39_0_183"/>
          <p:cNvSpPr txBox="1"/>
          <p:nvPr/>
        </p:nvSpPr>
        <p:spPr>
          <a:xfrm>
            <a:off x="5911375" y="3610000"/>
            <a:ext cx="11835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Tomcat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Port 8080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5" name="Google Shape;785;gab2d5e0f39_0_183"/>
          <p:cNvSpPr txBox="1"/>
          <p:nvPr/>
        </p:nvSpPr>
        <p:spPr>
          <a:xfrm>
            <a:off x="1285200" y="2455288"/>
            <a:ext cx="3166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postgreSQL -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pgsphere-obsplan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6" name="Google Shape;786;gab2d5e0f39_0_183"/>
          <p:cNvSpPr txBox="1"/>
          <p:nvPr/>
        </p:nvSpPr>
        <p:spPr>
          <a:xfrm>
            <a:off x="5762000" y="2448975"/>
            <a:ext cx="2017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tapserver (taptuto)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7" name="Google Shape;787;gab2d5e0f39_0_183"/>
          <p:cNvSpPr txBox="1"/>
          <p:nvPr/>
        </p:nvSpPr>
        <p:spPr>
          <a:xfrm>
            <a:off x="165900" y="4593150"/>
            <a:ext cx="8812200" cy="1587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pull jsalgadodocker/pgsphere-obsplan:latest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pull jsalgadodocker/tapserver:latest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network create --driver=bridge db-network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run -p 8080:8080 --net=db-network --name tap jsalgadodocker/tapserver:latest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run -p 5432:5432 --net=db-network --name db jsalgadodocker/pgsphere-obsplan:latest</a:t>
            </a:r>
            <a:endParaRPr sz="1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ab2d5e0f39_0_206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implementation problems</a:t>
            </a:r>
            <a:endParaRPr/>
          </a:p>
        </p:txBody>
      </p:sp>
      <p:sp>
        <p:nvSpPr>
          <p:cNvPr id="794" name="Google Shape;794;gab2d5e0f39_0_206"/>
          <p:cNvSpPr txBox="1"/>
          <p:nvPr>
            <p:ph idx="1" type="body"/>
          </p:nvPr>
        </p:nvSpPr>
        <p:spPr>
          <a:xfrm>
            <a:off x="244310" y="1094548"/>
            <a:ext cx="87183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Technical background</a:t>
            </a:r>
            <a:endParaRPr b="1"/>
          </a:p>
          <a:p>
            <a:pPr indent="-3429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Not all the observatories have the resources or expertise to implement a TAP server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Answer: Toolkits, Dockers, support (IVOA members could help)</a:t>
            </a:r>
            <a:endParaRPr b="1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Not good knowledge of future observations</a:t>
            </a:r>
            <a:endParaRPr b="1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Answer: Even a short term knowledge is quite relevant for the community for, e.g. ToO follow-up</a:t>
            </a:r>
            <a:endParaRPr b="1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Proprietary metadata</a:t>
            </a:r>
            <a:endParaRPr b="1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Answer: Even to know that one time slot is reserved (or not) and to know if this is a must-done observations or something that could be done is quite relevant for multi-messenger astronomy</a:t>
            </a:r>
            <a:endParaRPr b="1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Summary</a:t>
            </a:r>
            <a:r>
              <a:rPr lang="en-US"/>
              <a:t> 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Most (all?) the community considers that this effort has a strong positive impact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Question: Why this has not been done before?</a:t>
            </a:r>
            <a:endParaRPr b="1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958706831a_0_62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Next RFC Steps</a:t>
            </a:r>
            <a:endParaRPr/>
          </a:p>
        </p:txBody>
      </p:sp>
      <p:sp>
        <p:nvSpPr>
          <p:cNvPr id="801" name="Google Shape;801;g958706831a_0_62"/>
          <p:cNvSpPr txBox="1"/>
          <p:nvPr>
            <p:ph idx="1" type="body"/>
          </p:nvPr>
        </p:nvSpPr>
        <p:spPr>
          <a:xfrm>
            <a:off x="251275" y="1160500"/>
            <a:ext cx="8718300" cy="49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300"/>
              <a:buChar char="●"/>
            </a:pPr>
            <a:r>
              <a:rPr lang="en-US" sz="2100"/>
              <a:t>Wait for comments on</a:t>
            </a:r>
            <a:r>
              <a:rPr lang="en-US" sz="2100"/>
              <a:t> PR 1.0 version from TCG members (community comments are also welcome) </a:t>
            </a:r>
            <a:endParaRPr sz="2100"/>
          </a:p>
          <a:p>
            <a:pPr indent="-37465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300"/>
              <a:buChar char="○"/>
            </a:pPr>
            <a:r>
              <a:rPr lang="en-US" sz="2100"/>
              <a:t>End of November!</a:t>
            </a:r>
            <a:endParaRPr sz="2100"/>
          </a:p>
          <a:p>
            <a:pPr indent="-37465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300"/>
              <a:buChar char="●"/>
            </a:pPr>
            <a:r>
              <a:rPr lang="en-US" sz="2100"/>
              <a:t>If everything is OK or can be corrected without major changes, promote as IVOA Recommendation</a:t>
            </a:r>
            <a:endParaRPr sz="2100"/>
          </a:p>
          <a:p>
            <a:pPr indent="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Chase for IAU endorsement in August 2021</a:t>
            </a:r>
            <a:endParaRPr sz="2100"/>
          </a:p>
          <a:p>
            <a:pPr indent="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Of course continue with dissemination and implementation support of the protocol for other observatories</a:t>
            </a:r>
            <a:endParaRPr sz="2100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02" name="Google Shape;802;g958706831a_0_62"/>
          <p:cNvSpPr/>
          <p:nvPr/>
        </p:nvSpPr>
        <p:spPr>
          <a:xfrm>
            <a:off x="2511200" y="5602125"/>
            <a:ext cx="3589773" cy="662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Thanks!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42c27f876_0_88"/>
          <p:cNvSpPr txBox="1"/>
          <p:nvPr>
            <p:ph type="title"/>
          </p:nvPr>
        </p:nvSpPr>
        <p:spPr>
          <a:xfrm>
            <a:off x="244305" y="379076"/>
            <a:ext cx="648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Observations Life cycle</a:t>
            </a:r>
            <a:endParaRPr/>
          </a:p>
        </p:txBody>
      </p:sp>
      <p:grpSp>
        <p:nvGrpSpPr>
          <p:cNvPr id="59" name="Google Shape;59;g942c27f876_0_88"/>
          <p:cNvGrpSpPr/>
          <p:nvPr/>
        </p:nvGrpSpPr>
        <p:grpSpPr>
          <a:xfrm>
            <a:off x="1185995" y="2428556"/>
            <a:ext cx="6701000" cy="2643290"/>
            <a:chOff x="185070" y="424911"/>
            <a:chExt cx="6701000" cy="2643290"/>
          </a:xfrm>
        </p:grpSpPr>
        <p:sp>
          <p:nvSpPr>
            <p:cNvPr id="60" name="Google Shape;60;g942c27f876_0_88"/>
            <p:cNvSpPr/>
            <p:nvPr/>
          </p:nvSpPr>
          <p:spPr>
            <a:xfrm>
              <a:off x="185070" y="455292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g942c27f876_0_88"/>
            <p:cNvSpPr txBox="1"/>
            <p:nvPr/>
          </p:nvSpPr>
          <p:spPr>
            <a:xfrm>
              <a:off x="341388" y="611610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Planned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g942c27f876_0_88"/>
            <p:cNvSpPr/>
            <p:nvPr/>
          </p:nvSpPr>
          <p:spPr>
            <a:xfrm rot="-41708">
              <a:off x="1447476" y="797120"/>
              <a:ext cx="469835" cy="360328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g942c27f876_0_88"/>
            <p:cNvSpPr txBox="1"/>
            <p:nvPr/>
          </p:nvSpPr>
          <p:spPr>
            <a:xfrm rot="-42756">
              <a:off x="1447460" y="869771"/>
              <a:ext cx="361828" cy="21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4" name="Google Shape;64;g942c27f876_0_88"/>
            <p:cNvSpPr/>
            <p:nvPr/>
          </p:nvSpPr>
          <p:spPr>
            <a:xfrm>
              <a:off x="2138783" y="431429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g942c27f876_0_88"/>
            <p:cNvSpPr txBox="1"/>
            <p:nvPr/>
          </p:nvSpPr>
          <p:spPr>
            <a:xfrm>
              <a:off x="2295101" y="587747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Scheduled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g942c27f876_0_88"/>
            <p:cNvSpPr/>
            <p:nvPr/>
          </p:nvSpPr>
          <p:spPr>
            <a:xfrm rot="-14101">
              <a:off x="3357872" y="781716"/>
              <a:ext cx="365703" cy="360302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g942c27f876_0_88"/>
            <p:cNvSpPr txBox="1"/>
            <p:nvPr/>
          </p:nvSpPr>
          <p:spPr>
            <a:xfrm rot="-12020">
              <a:off x="3357989" y="854065"/>
              <a:ext cx="257402" cy="216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8" name="Google Shape;68;g942c27f876_0_88"/>
            <p:cNvSpPr/>
            <p:nvPr/>
          </p:nvSpPr>
          <p:spPr>
            <a:xfrm>
              <a:off x="3895972" y="42491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g942c27f876_0_88"/>
            <p:cNvSpPr txBox="1"/>
            <p:nvPr/>
          </p:nvSpPr>
          <p:spPr>
            <a:xfrm>
              <a:off x="4052290" y="581229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Performed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g942c27f876_0_88"/>
            <p:cNvSpPr/>
            <p:nvPr/>
          </p:nvSpPr>
          <p:spPr>
            <a:xfrm rot="458304">
              <a:off x="5170323" y="855316"/>
              <a:ext cx="415285" cy="461318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g942c27f876_0_88"/>
            <p:cNvSpPr txBox="1"/>
            <p:nvPr/>
          </p:nvSpPr>
          <p:spPr>
            <a:xfrm rot="458724">
              <a:off x="5170888" y="939328"/>
              <a:ext cx="290886" cy="276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" name="Google Shape;72;g942c27f876_0_88"/>
            <p:cNvSpPr/>
            <p:nvPr/>
          </p:nvSpPr>
          <p:spPr>
            <a:xfrm>
              <a:off x="5818670" y="683228"/>
              <a:ext cx="1067400" cy="10674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0000" rotWithShape="0" dir="5400000" dist="23000">
                <a:srgbClr val="CCFFCC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g942c27f876_0_88"/>
            <p:cNvSpPr txBox="1"/>
            <p:nvPr/>
          </p:nvSpPr>
          <p:spPr>
            <a:xfrm>
              <a:off x="5974988" y="839546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Archived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942c27f876_0_88"/>
            <p:cNvSpPr/>
            <p:nvPr/>
          </p:nvSpPr>
          <p:spPr>
            <a:xfrm rot="9651662">
              <a:off x="3177881" y="1736580"/>
              <a:ext cx="1057767" cy="419825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942c27f876_0_88"/>
            <p:cNvSpPr txBox="1"/>
            <p:nvPr/>
          </p:nvSpPr>
          <p:spPr>
            <a:xfrm rot="-1149150">
              <a:off x="3300263" y="1799870"/>
              <a:ext cx="931775" cy="251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" name="Google Shape;76;g942c27f876_0_88"/>
            <p:cNvSpPr/>
            <p:nvPr/>
          </p:nvSpPr>
          <p:spPr>
            <a:xfrm>
              <a:off x="2023182" y="200080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g942c27f876_0_88"/>
            <p:cNvSpPr txBox="1"/>
            <p:nvPr/>
          </p:nvSpPr>
          <p:spPr>
            <a:xfrm>
              <a:off x="2179500" y="2157119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Aborted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942c27f876_0_88"/>
            <p:cNvSpPr/>
            <p:nvPr/>
          </p:nvSpPr>
          <p:spPr>
            <a:xfrm rot="-8396353">
              <a:off x="1299587" y="1556856"/>
              <a:ext cx="707116" cy="435432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g942c27f876_0_88"/>
            <p:cNvSpPr txBox="1"/>
            <p:nvPr/>
          </p:nvSpPr>
          <p:spPr>
            <a:xfrm rot="2403678">
              <a:off x="1414936" y="1686120"/>
              <a:ext cx="576594" cy="2610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ab2d5e0f39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7" y="6624638"/>
            <a:ext cx="9139605" cy="23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ab2d5e0f39_0_2"/>
          <p:cNvSpPr/>
          <p:nvPr/>
        </p:nvSpPr>
        <p:spPr>
          <a:xfrm>
            <a:off x="93784" y="6642100"/>
            <a:ext cx="65181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4D4F5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gab2d5e0f39_0_2"/>
          <p:cNvSpPr/>
          <p:nvPr/>
        </p:nvSpPr>
        <p:spPr>
          <a:xfrm>
            <a:off x="52754" y="1268413"/>
            <a:ext cx="9091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40625" wrap="square" tIns="0">
            <a:noAutofit/>
          </a:bodyPr>
          <a:lstStyle/>
          <a:p>
            <a:pPr indent="0" lvl="0" marL="3968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" name="Google Shape;87;gab2d5e0f39_0_2"/>
          <p:cNvPicPr preferRelativeResize="0"/>
          <p:nvPr/>
        </p:nvPicPr>
        <p:blipFill rotWithShape="1">
          <a:blip r:embed="rId4">
            <a:alphaModFix/>
          </a:blip>
          <a:srcRect b="19870" l="17667" r="24175" t="26656"/>
          <a:stretch/>
        </p:blipFill>
        <p:spPr>
          <a:xfrm>
            <a:off x="92067" y="972519"/>
            <a:ext cx="4637945" cy="259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ab2d5e0f39_0_2"/>
          <p:cNvPicPr preferRelativeResize="0"/>
          <p:nvPr/>
        </p:nvPicPr>
        <p:blipFill rotWithShape="1">
          <a:blip r:embed="rId5">
            <a:alphaModFix/>
          </a:blip>
          <a:srcRect b="12795" l="25464" r="27690" t="11222"/>
          <a:stretch/>
        </p:blipFill>
        <p:spPr>
          <a:xfrm>
            <a:off x="5572203" y="997235"/>
            <a:ext cx="3198935" cy="31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ab2d5e0f39_0_2"/>
          <p:cNvPicPr preferRelativeResize="0"/>
          <p:nvPr/>
        </p:nvPicPr>
        <p:blipFill rotWithShape="1">
          <a:blip r:embed="rId6">
            <a:alphaModFix/>
          </a:blip>
          <a:srcRect b="6009" l="0" r="56099" t="8264"/>
          <a:stretch/>
        </p:blipFill>
        <p:spPr>
          <a:xfrm>
            <a:off x="925113" y="2203470"/>
            <a:ext cx="3390898" cy="40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ab2d5e0f39_0_2"/>
          <p:cNvPicPr preferRelativeResize="0"/>
          <p:nvPr/>
        </p:nvPicPr>
        <p:blipFill rotWithShape="1">
          <a:blip r:embed="rId7">
            <a:alphaModFix/>
          </a:blip>
          <a:srcRect b="10527" l="23711" r="38092" t="5720"/>
          <a:stretch/>
        </p:blipFill>
        <p:spPr>
          <a:xfrm>
            <a:off x="4867661" y="1670276"/>
            <a:ext cx="3492013" cy="46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ab2d5e0f39_0_2"/>
          <p:cNvSpPr txBox="1"/>
          <p:nvPr>
            <p:ph type="title"/>
          </p:nvPr>
        </p:nvSpPr>
        <p:spPr>
          <a:xfrm>
            <a:off x="244305" y="206469"/>
            <a:ext cx="648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Planned Observations Services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ab2d5e0f39_0_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7533"/>
            <a:ext cx="9144001" cy="590046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ab2d5e0f39_0_225"/>
          <p:cNvSpPr/>
          <p:nvPr/>
        </p:nvSpPr>
        <p:spPr>
          <a:xfrm>
            <a:off x="-575" y="-3900"/>
            <a:ext cx="9144000" cy="135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gab2d5e0f39_0_225"/>
          <p:cNvGrpSpPr/>
          <p:nvPr/>
        </p:nvGrpSpPr>
        <p:grpSpPr>
          <a:xfrm>
            <a:off x="1542537" y="2712748"/>
            <a:ext cx="210155" cy="306255"/>
            <a:chOff x="1018650" y="3111946"/>
            <a:chExt cx="449050" cy="461854"/>
          </a:xfrm>
        </p:grpSpPr>
        <p:sp>
          <p:nvSpPr>
            <p:cNvPr id="99" name="Google Shape;99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" name="Google Shape;104;gab2d5e0f39_0_225"/>
          <p:cNvGrpSpPr/>
          <p:nvPr/>
        </p:nvGrpSpPr>
        <p:grpSpPr>
          <a:xfrm>
            <a:off x="2380737" y="2712748"/>
            <a:ext cx="210155" cy="306255"/>
            <a:chOff x="1018650" y="3111946"/>
            <a:chExt cx="449050" cy="461854"/>
          </a:xfrm>
        </p:grpSpPr>
        <p:sp>
          <p:nvSpPr>
            <p:cNvPr id="105" name="Google Shape;105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gab2d5e0f39_0_225"/>
          <p:cNvGrpSpPr/>
          <p:nvPr/>
        </p:nvGrpSpPr>
        <p:grpSpPr>
          <a:xfrm>
            <a:off x="2170562" y="3188981"/>
            <a:ext cx="210155" cy="306255"/>
            <a:chOff x="1018650" y="3111946"/>
            <a:chExt cx="449050" cy="461854"/>
          </a:xfrm>
        </p:grpSpPr>
        <p:sp>
          <p:nvSpPr>
            <p:cNvPr id="111" name="Google Shape;111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" name="Google Shape;116;gab2d5e0f39_0_225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117" name="Google Shape;117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gab2d5e0f39_0_225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123" name="Google Shape;123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" name="Google Shape;128;gab2d5e0f39_0_225"/>
          <p:cNvGrpSpPr/>
          <p:nvPr/>
        </p:nvGrpSpPr>
        <p:grpSpPr>
          <a:xfrm>
            <a:off x="2637912" y="5113048"/>
            <a:ext cx="210155" cy="306255"/>
            <a:chOff x="1018650" y="3111946"/>
            <a:chExt cx="449050" cy="461854"/>
          </a:xfrm>
        </p:grpSpPr>
        <p:sp>
          <p:nvSpPr>
            <p:cNvPr id="129" name="Google Shape;129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" name="Google Shape;134;gab2d5e0f39_0_225"/>
          <p:cNvGrpSpPr/>
          <p:nvPr/>
        </p:nvGrpSpPr>
        <p:grpSpPr>
          <a:xfrm>
            <a:off x="1166312" y="1916181"/>
            <a:ext cx="210155" cy="306255"/>
            <a:chOff x="1018650" y="3111946"/>
            <a:chExt cx="449050" cy="461854"/>
          </a:xfrm>
        </p:grpSpPr>
        <p:sp>
          <p:nvSpPr>
            <p:cNvPr id="135" name="Google Shape;135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" name="Google Shape;140;gab2d5e0f39_0_225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141" name="Google Shape;141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" name="Google Shape;146;gab2d5e0f39_0_225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147" name="Google Shape;147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" name="Google Shape;152;gab2d5e0f39_0_225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153" name="Google Shape;153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" name="Google Shape;158;gab2d5e0f39_0_225"/>
          <p:cNvGrpSpPr/>
          <p:nvPr/>
        </p:nvGrpSpPr>
        <p:grpSpPr>
          <a:xfrm>
            <a:off x="4595912" y="2173015"/>
            <a:ext cx="210155" cy="306255"/>
            <a:chOff x="1018650" y="3111946"/>
            <a:chExt cx="449050" cy="461854"/>
          </a:xfrm>
        </p:grpSpPr>
        <p:sp>
          <p:nvSpPr>
            <p:cNvPr id="159" name="Google Shape;159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" name="Google Shape;164;gab2d5e0f39_0_225"/>
          <p:cNvGrpSpPr/>
          <p:nvPr/>
        </p:nvGrpSpPr>
        <p:grpSpPr>
          <a:xfrm>
            <a:off x="7486137" y="2509515"/>
            <a:ext cx="210155" cy="306255"/>
            <a:chOff x="1018650" y="3111946"/>
            <a:chExt cx="449050" cy="461854"/>
          </a:xfrm>
        </p:grpSpPr>
        <p:sp>
          <p:nvSpPr>
            <p:cNvPr id="165" name="Google Shape;165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" name="Google Shape;170;gab2d5e0f39_0_225"/>
          <p:cNvGrpSpPr/>
          <p:nvPr/>
        </p:nvGrpSpPr>
        <p:grpSpPr>
          <a:xfrm>
            <a:off x="566837" y="3019015"/>
            <a:ext cx="210155" cy="306255"/>
            <a:chOff x="1018650" y="3111946"/>
            <a:chExt cx="449050" cy="461854"/>
          </a:xfrm>
        </p:grpSpPr>
        <p:sp>
          <p:nvSpPr>
            <p:cNvPr id="171" name="Google Shape;171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gab2d5e0f39_0_225"/>
          <p:cNvGrpSpPr/>
          <p:nvPr/>
        </p:nvGrpSpPr>
        <p:grpSpPr>
          <a:xfrm>
            <a:off x="4385737" y="1995181"/>
            <a:ext cx="210155" cy="306255"/>
            <a:chOff x="1018650" y="3111946"/>
            <a:chExt cx="449050" cy="461854"/>
          </a:xfrm>
        </p:grpSpPr>
        <p:sp>
          <p:nvSpPr>
            <p:cNvPr id="177" name="Google Shape;177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" name="Google Shape;182;gab2d5e0f39_0_225"/>
          <p:cNvGrpSpPr/>
          <p:nvPr/>
        </p:nvGrpSpPr>
        <p:grpSpPr>
          <a:xfrm>
            <a:off x="4326525" y="2433315"/>
            <a:ext cx="210155" cy="306255"/>
            <a:chOff x="1018650" y="3111946"/>
            <a:chExt cx="449050" cy="461854"/>
          </a:xfrm>
        </p:grpSpPr>
        <p:sp>
          <p:nvSpPr>
            <p:cNvPr id="183" name="Google Shape;183;gab2d5e0f39_0_225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gab2d5e0f39_0_225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gab2d5e0f39_0_225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gab2d5e0f39_0_225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gab2d5e0f39_0_225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" name="Google Shape;188;gab2d5e0f39_0_225"/>
          <p:cNvGrpSpPr/>
          <p:nvPr/>
        </p:nvGrpSpPr>
        <p:grpSpPr>
          <a:xfrm rot="1417117">
            <a:off x="6317551" y="2548752"/>
            <a:ext cx="229245" cy="459279"/>
            <a:chOff x="3681775" y="1748395"/>
            <a:chExt cx="221050" cy="352030"/>
          </a:xfrm>
        </p:grpSpPr>
        <p:sp>
          <p:nvSpPr>
            <p:cNvPr id="189" name="Google Shape;189;gab2d5e0f39_0_225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gab2d5e0f39_0_225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gab2d5e0f39_0_225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gab2d5e0f39_0_225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gab2d5e0f39_0_225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gab2d5e0f39_0_225"/>
          <p:cNvGrpSpPr/>
          <p:nvPr/>
        </p:nvGrpSpPr>
        <p:grpSpPr>
          <a:xfrm rot="-3905251">
            <a:off x="3606511" y="3181837"/>
            <a:ext cx="276291" cy="388136"/>
            <a:chOff x="3681775" y="1748395"/>
            <a:chExt cx="221050" cy="352030"/>
          </a:xfrm>
        </p:grpSpPr>
        <p:sp>
          <p:nvSpPr>
            <p:cNvPr id="195" name="Google Shape;195;gab2d5e0f39_0_225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gab2d5e0f39_0_225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gab2d5e0f39_0_225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gab2d5e0f39_0_225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gab2d5e0f39_0_225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" name="Google Shape;200;gab2d5e0f39_0_225"/>
          <p:cNvGrpSpPr/>
          <p:nvPr/>
        </p:nvGrpSpPr>
        <p:grpSpPr>
          <a:xfrm rot="3378437">
            <a:off x="668349" y="4064613"/>
            <a:ext cx="264747" cy="408025"/>
            <a:chOff x="3681775" y="1748395"/>
            <a:chExt cx="221050" cy="352030"/>
          </a:xfrm>
        </p:grpSpPr>
        <p:sp>
          <p:nvSpPr>
            <p:cNvPr id="201" name="Google Shape;201;gab2d5e0f39_0_225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gab2d5e0f39_0_225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gab2d5e0f39_0_225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gab2d5e0f39_0_225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gab2d5e0f39_0_225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" name="Google Shape;206;gab2d5e0f39_0_225"/>
          <p:cNvSpPr txBox="1"/>
          <p:nvPr/>
        </p:nvSpPr>
        <p:spPr>
          <a:xfrm>
            <a:off x="2438425" y="202083"/>
            <a:ext cx="4266000" cy="945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highlight>
                  <a:srgbClr val="FFFF00"/>
                </a:highlight>
              </a:rPr>
              <a:t>Astronomical event identified/foreseen: &lt;ra,dec&gt; and a certain time range</a:t>
            </a:r>
            <a:endParaRPr b="1"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ab2d5e0f39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7533"/>
            <a:ext cx="9144001" cy="590046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ab2d5e0f39_0_339"/>
          <p:cNvSpPr/>
          <p:nvPr/>
        </p:nvSpPr>
        <p:spPr>
          <a:xfrm>
            <a:off x="-575" y="-3900"/>
            <a:ext cx="9144000" cy="135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gab2d5e0f39_0_339"/>
          <p:cNvGrpSpPr/>
          <p:nvPr/>
        </p:nvGrpSpPr>
        <p:grpSpPr>
          <a:xfrm>
            <a:off x="1542537" y="2712748"/>
            <a:ext cx="210155" cy="306255"/>
            <a:chOff x="1018650" y="3111946"/>
            <a:chExt cx="449050" cy="461854"/>
          </a:xfrm>
        </p:grpSpPr>
        <p:sp>
          <p:nvSpPr>
            <p:cNvPr id="214" name="Google Shape;214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" name="Google Shape;219;gab2d5e0f39_0_339"/>
          <p:cNvGrpSpPr/>
          <p:nvPr/>
        </p:nvGrpSpPr>
        <p:grpSpPr>
          <a:xfrm>
            <a:off x="2380737" y="2712748"/>
            <a:ext cx="210155" cy="306255"/>
            <a:chOff x="1018650" y="3111946"/>
            <a:chExt cx="449050" cy="461854"/>
          </a:xfrm>
        </p:grpSpPr>
        <p:sp>
          <p:nvSpPr>
            <p:cNvPr id="220" name="Google Shape;220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" name="Google Shape;225;gab2d5e0f39_0_339"/>
          <p:cNvGrpSpPr/>
          <p:nvPr/>
        </p:nvGrpSpPr>
        <p:grpSpPr>
          <a:xfrm>
            <a:off x="2170562" y="3188981"/>
            <a:ext cx="210155" cy="306255"/>
            <a:chOff x="1018650" y="3111946"/>
            <a:chExt cx="449050" cy="461854"/>
          </a:xfrm>
        </p:grpSpPr>
        <p:sp>
          <p:nvSpPr>
            <p:cNvPr id="226" name="Google Shape;226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" name="Google Shape;231;gab2d5e0f39_0_339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232" name="Google Shape;232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7" name="Google Shape;237;gab2d5e0f39_0_339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238" name="Google Shape;238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" name="Google Shape;243;gab2d5e0f39_0_339"/>
          <p:cNvGrpSpPr/>
          <p:nvPr/>
        </p:nvGrpSpPr>
        <p:grpSpPr>
          <a:xfrm>
            <a:off x="2637912" y="5113048"/>
            <a:ext cx="210155" cy="306255"/>
            <a:chOff x="1018650" y="3111946"/>
            <a:chExt cx="449050" cy="461854"/>
          </a:xfrm>
        </p:grpSpPr>
        <p:sp>
          <p:nvSpPr>
            <p:cNvPr id="244" name="Google Shape;244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" name="Google Shape;249;gab2d5e0f39_0_339"/>
          <p:cNvGrpSpPr/>
          <p:nvPr/>
        </p:nvGrpSpPr>
        <p:grpSpPr>
          <a:xfrm>
            <a:off x="1166312" y="1916181"/>
            <a:ext cx="210155" cy="306255"/>
            <a:chOff x="1018650" y="3111946"/>
            <a:chExt cx="449050" cy="461854"/>
          </a:xfrm>
        </p:grpSpPr>
        <p:sp>
          <p:nvSpPr>
            <p:cNvPr id="250" name="Google Shape;250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" name="Google Shape;255;gab2d5e0f39_0_339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256" name="Google Shape;256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1" name="Google Shape;261;gab2d5e0f39_0_339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262" name="Google Shape;262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7" name="Google Shape;267;gab2d5e0f39_0_339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268" name="Google Shape;268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" name="Google Shape;273;gab2d5e0f39_0_339"/>
          <p:cNvGrpSpPr/>
          <p:nvPr/>
        </p:nvGrpSpPr>
        <p:grpSpPr>
          <a:xfrm>
            <a:off x="4595912" y="2173015"/>
            <a:ext cx="210155" cy="306255"/>
            <a:chOff x="1018650" y="3111946"/>
            <a:chExt cx="449050" cy="461854"/>
          </a:xfrm>
        </p:grpSpPr>
        <p:sp>
          <p:nvSpPr>
            <p:cNvPr id="274" name="Google Shape;274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9" name="Google Shape;279;gab2d5e0f39_0_339"/>
          <p:cNvGrpSpPr/>
          <p:nvPr/>
        </p:nvGrpSpPr>
        <p:grpSpPr>
          <a:xfrm>
            <a:off x="7486137" y="2509515"/>
            <a:ext cx="210155" cy="306255"/>
            <a:chOff x="1018650" y="3111946"/>
            <a:chExt cx="449050" cy="461854"/>
          </a:xfrm>
        </p:grpSpPr>
        <p:sp>
          <p:nvSpPr>
            <p:cNvPr id="280" name="Google Shape;280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" name="Google Shape;285;gab2d5e0f39_0_339"/>
          <p:cNvGrpSpPr/>
          <p:nvPr/>
        </p:nvGrpSpPr>
        <p:grpSpPr>
          <a:xfrm>
            <a:off x="566837" y="3019015"/>
            <a:ext cx="210155" cy="306255"/>
            <a:chOff x="1018650" y="3111946"/>
            <a:chExt cx="449050" cy="461854"/>
          </a:xfrm>
        </p:grpSpPr>
        <p:sp>
          <p:nvSpPr>
            <p:cNvPr id="286" name="Google Shape;286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" name="Google Shape;291;gab2d5e0f39_0_339"/>
          <p:cNvGrpSpPr/>
          <p:nvPr/>
        </p:nvGrpSpPr>
        <p:grpSpPr>
          <a:xfrm>
            <a:off x="4385737" y="1995181"/>
            <a:ext cx="210155" cy="306255"/>
            <a:chOff x="1018650" y="3111946"/>
            <a:chExt cx="449050" cy="461854"/>
          </a:xfrm>
        </p:grpSpPr>
        <p:sp>
          <p:nvSpPr>
            <p:cNvPr id="292" name="Google Shape;292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7" name="Google Shape;297;gab2d5e0f39_0_339"/>
          <p:cNvGrpSpPr/>
          <p:nvPr/>
        </p:nvGrpSpPr>
        <p:grpSpPr>
          <a:xfrm>
            <a:off x="4326525" y="2433315"/>
            <a:ext cx="210155" cy="306255"/>
            <a:chOff x="1018650" y="3111946"/>
            <a:chExt cx="449050" cy="461854"/>
          </a:xfrm>
        </p:grpSpPr>
        <p:sp>
          <p:nvSpPr>
            <p:cNvPr id="298" name="Google Shape;298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gab2d5e0f39_0_339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304" name="Google Shape;304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" name="Google Shape;309;gab2d5e0f39_0_339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310" name="Google Shape;310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" name="Google Shape;315;gab2d5e0f39_0_339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316" name="Google Shape;316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" name="Google Shape;321;gab2d5e0f39_0_339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322" name="Google Shape;322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7" name="Google Shape;327;gab2d5e0f39_0_339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328" name="Google Shape;328;gab2d5e0f39_0_339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gab2d5e0f39_0_339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gab2d5e0f39_0_339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gab2d5e0f39_0_339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gab2d5e0f39_0_339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" name="Google Shape;333;gab2d5e0f39_0_339"/>
          <p:cNvSpPr txBox="1"/>
          <p:nvPr/>
        </p:nvSpPr>
        <p:spPr>
          <a:xfrm>
            <a:off x="-575" y="96400"/>
            <a:ext cx="9144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/>
              <a:t>Step 1: ObjVisSAP (Object Visibility Simple Access Protocol) call for &lt;ra,dec&gt;, time range:</a:t>
            </a:r>
            <a:endParaRPr b="1" sz="900"/>
          </a:p>
          <a:p>
            <a:pPr indent="457200" lvl="0" marL="4114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38761D"/>
                </a:solidFill>
              </a:rPr>
              <a:t>Is visible the target for your observatory during this period?</a:t>
            </a:r>
            <a:endParaRPr b="1" sz="900">
              <a:solidFill>
                <a:srgbClr val="38761D"/>
              </a:solidFill>
            </a:endParaRPr>
          </a:p>
        </p:txBody>
      </p:sp>
      <p:grpSp>
        <p:nvGrpSpPr>
          <p:cNvPr id="334" name="Google Shape;334;gab2d5e0f39_0_339"/>
          <p:cNvGrpSpPr/>
          <p:nvPr/>
        </p:nvGrpSpPr>
        <p:grpSpPr>
          <a:xfrm rot="1417117">
            <a:off x="6317551" y="2548752"/>
            <a:ext cx="229245" cy="459279"/>
            <a:chOff x="3681775" y="1748395"/>
            <a:chExt cx="221050" cy="352030"/>
          </a:xfrm>
        </p:grpSpPr>
        <p:sp>
          <p:nvSpPr>
            <p:cNvPr id="335" name="Google Shape;335;gab2d5e0f39_0_339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gab2d5e0f39_0_339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gab2d5e0f39_0_339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gab2d5e0f39_0_339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gab2d5e0f39_0_339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" name="Google Shape;340;gab2d5e0f39_0_339"/>
          <p:cNvGrpSpPr/>
          <p:nvPr/>
        </p:nvGrpSpPr>
        <p:grpSpPr>
          <a:xfrm rot="-3905251">
            <a:off x="3606511" y="3181837"/>
            <a:ext cx="276291" cy="388136"/>
            <a:chOff x="3681775" y="1748395"/>
            <a:chExt cx="221050" cy="352030"/>
          </a:xfrm>
        </p:grpSpPr>
        <p:sp>
          <p:nvSpPr>
            <p:cNvPr id="341" name="Google Shape;341;gab2d5e0f39_0_339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gab2d5e0f39_0_339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gab2d5e0f39_0_339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gab2d5e0f39_0_339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gab2d5e0f39_0_339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6" name="Google Shape;346;gab2d5e0f39_0_339"/>
          <p:cNvGrpSpPr/>
          <p:nvPr/>
        </p:nvGrpSpPr>
        <p:grpSpPr>
          <a:xfrm rot="3378437">
            <a:off x="668349" y="4064613"/>
            <a:ext cx="264747" cy="408025"/>
            <a:chOff x="3681775" y="1748395"/>
            <a:chExt cx="221050" cy="352030"/>
          </a:xfrm>
        </p:grpSpPr>
        <p:sp>
          <p:nvSpPr>
            <p:cNvPr id="347" name="Google Shape;347;gab2d5e0f39_0_339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gab2d5e0f39_0_339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gab2d5e0f39_0_339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gab2d5e0f39_0_339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gab2d5e0f39_0_339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gab2d5e0f39_0_339"/>
          <p:cNvGrpSpPr/>
          <p:nvPr/>
        </p:nvGrpSpPr>
        <p:grpSpPr>
          <a:xfrm>
            <a:off x="3577624" y="3151120"/>
            <a:ext cx="334085" cy="381573"/>
            <a:chOff x="4214961" y="2564004"/>
            <a:chExt cx="334085" cy="286187"/>
          </a:xfrm>
        </p:grpSpPr>
        <p:sp>
          <p:nvSpPr>
            <p:cNvPr id="353" name="Google Shape;353;gab2d5e0f39_0_339"/>
            <p:cNvSpPr/>
            <p:nvPr/>
          </p:nvSpPr>
          <p:spPr>
            <a:xfrm rot="-3313740">
              <a:off x="4405048" y="2675895"/>
              <a:ext cx="57338" cy="16311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gab2d5e0f39_0_339"/>
            <p:cNvSpPr/>
            <p:nvPr/>
          </p:nvSpPr>
          <p:spPr>
            <a:xfrm rot="-3300479">
              <a:off x="4378864" y="2548595"/>
              <a:ext cx="47606" cy="163118"/>
            </a:xfrm>
            <a:prstGeom prst="rect">
              <a:avLst/>
            </a:prstGeom>
            <a:solidFill>
              <a:srgbClr val="FF9900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gab2d5e0f39_0_339"/>
            <p:cNvSpPr/>
            <p:nvPr/>
          </p:nvSpPr>
          <p:spPr>
            <a:xfrm rot="-3300479">
              <a:off x="4279638" y="2690742"/>
              <a:ext cx="47606" cy="163118"/>
            </a:xfrm>
            <a:prstGeom prst="rect">
              <a:avLst/>
            </a:prstGeom>
            <a:solidFill>
              <a:srgbClr val="FF9900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6" name="Google Shape;356;gab2d5e0f39_0_339"/>
            <p:cNvGrpSpPr/>
            <p:nvPr/>
          </p:nvGrpSpPr>
          <p:grpSpPr>
            <a:xfrm>
              <a:off x="4214961" y="2583556"/>
              <a:ext cx="334085" cy="266634"/>
              <a:chOff x="4214961" y="2583556"/>
              <a:chExt cx="334085" cy="266634"/>
            </a:xfrm>
          </p:grpSpPr>
          <p:sp>
            <p:nvSpPr>
              <p:cNvPr id="357" name="Google Shape;357;gab2d5e0f39_0_339"/>
              <p:cNvSpPr/>
              <p:nvPr/>
            </p:nvSpPr>
            <p:spPr>
              <a:xfrm rot="-3299646">
                <a:off x="4260085" y="2590321"/>
                <a:ext cx="101454" cy="162872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gab2d5e0f39_0_339"/>
              <p:cNvSpPr/>
              <p:nvPr/>
            </p:nvSpPr>
            <p:spPr>
              <a:xfrm rot="7486260">
                <a:off x="4483478" y="2787148"/>
                <a:ext cx="57338" cy="50186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ab2d5e0f39_0_4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7533"/>
            <a:ext cx="9144001" cy="590046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ab2d5e0f39_0_490"/>
          <p:cNvSpPr/>
          <p:nvPr/>
        </p:nvSpPr>
        <p:spPr>
          <a:xfrm>
            <a:off x="-575" y="-3900"/>
            <a:ext cx="9144000" cy="135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5" name="Google Shape;365;gab2d5e0f39_0_490"/>
          <p:cNvGrpSpPr/>
          <p:nvPr/>
        </p:nvGrpSpPr>
        <p:grpSpPr>
          <a:xfrm>
            <a:off x="1542537" y="2712748"/>
            <a:ext cx="210155" cy="306255"/>
            <a:chOff x="1018650" y="3111946"/>
            <a:chExt cx="449050" cy="461854"/>
          </a:xfrm>
        </p:grpSpPr>
        <p:sp>
          <p:nvSpPr>
            <p:cNvPr id="366" name="Google Shape;366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1" name="Google Shape;371;gab2d5e0f39_0_490"/>
          <p:cNvGrpSpPr/>
          <p:nvPr/>
        </p:nvGrpSpPr>
        <p:grpSpPr>
          <a:xfrm>
            <a:off x="2380737" y="2712748"/>
            <a:ext cx="210155" cy="306255"/>
            <a:chOff x="1018650" y="3111946"/>
            <a:chExt cx="449050" cy="461854"/>
          </a:xfrm>
        </p:grpSpPr>
        <p:sp>
          <p:nvSpPr>
            <p:cNvPr id="372" name="Google Shape;372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gab2d5e0f39_0_490"/>
          <p:cNvGrpSpPr/>
          <p:nvPr/>
        </p:nvGrpSpPr>
        <p:grpSpPr>
          <a:xfrm>
            <a:off x="2170562" y="3188981"/>
            <a:ext cx="210155" cy="306255"/>
            <a:chOff x="1018650" y="3111946"/>
            <a:chExt cx="449050" cy="461854"/>
          </a:xfrm>
        </p:grpSpPr>
        <p:sp>
          <p:nvSpPr>
            <p:cNvPr id="378" name="Google Shape;378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gab2d5e0f39_0_490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384" name="Google Shape;384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9" name="Google Shape;389;gab2d5e0f39_0_490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390" name="Google Shape;390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5" name="Google Shape;395;gab2d5e0f39_0_490"/>
          <p:cNvGrpSpPr/>
          <p:nvPr/>
        </p:nvGrpSpPr>
        <p:grpSpPr>
          <a:xfrm>
            <a:off x="2637912" y="5113048"/>
            <a:ext cx="210155" cy="306255"/>
            <a:chOff x="1018650" y="3111946"/>
            <a:chExt cx="449050" cy="461854"/>
          </a:xfrm>
        </p:grpSpPr>
        <p:sp>
          <p:nvSpPr>
            <p:cNvPr id="396" name="Google Shape;396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gab2d5e0f39_0_490"/>
          <p:cNvGrpSpPr/>
          <p:nvPr/>
        </p:nvGrpSpPr>
        <p:grpSpPr>
          <a:xfrm>
            <a:off x="1166312" y="1916181"/>
            <a:ext cx="210155" cy="306255"/>
            <a:chOff x="1018650" y="3111946"/>
            <a:chExt cx="449050" cy="461854"/>
          </a:xfrm>
        </p:grpSpPr>
        <p:sp>
          <p:nvSpPr>
            <p:cNvPr id="402" name="Google Shape;402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7" name="Google Shape;407;gab2d5e0f39_0_490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408" name="Google Shape;408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3" name="Google Shape;413;gab2d5e0f39_0_490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414" name="Google Shape;414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9" name="Google Shape;419;gab2d5e0f39_0_490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420" name="Google Shape;420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" name="Google Shape;425;gab2d5e0f39_0_490"/>
          <p:cNvGrpSpPr/>
          <p:nvPr/>
        </p:nvGrpSpPr>
        <p:grpSpPr>
          <a:xfrm>
            <a:off x="4595912" y="2173015"/>
            <a:ext cx="210155" cy="306255"/>
            <a:chOff x="1018650" y="3111946"/>
            <a:chExt cx="449050" cy="461854"/>
          </a:xfrm>
        </p:grpSpPr>
        <p:sp>
          <p:nvSpPr>
            <p:cNvPr id="426" name="Google Shape;426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1" name="Google Shape;431;gab2d5e0f39_0_490"/>
          <p:cNvGrpSpPr/>
          <p:nvPr/>
        </p:nvGrpSpPr>
        <p:grpSpPr>
          <a:xfrm>
            <a:off x="7486137" y="2509515"/>
            <a:ext cx="210155" cy="306255"/>
            <a:chOff x="1018650" y="3111946"/>
            <a:chExt cx="449050" cy="461854"/>
          </a:xfrm>
        </p:grpSpPr>
        <p:sp>
          <p:nvSpPr>
            <p:cNvPr id="432" name="Google Shape;432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7" name="Google Shape;437;gab2d5e0f39_0_490"/>
          <p:cNvGrpSpPr/>
          <p:nvPr/>
        </p:nvGrpSpPr>
        <p:grpSpPr>
          <a:xfrm>
            <a:off x="566837" y="3019015"/>
            <a:ext cx="210155" cy="306255"/>
            <a:chOff x="1018650" y="3111946"/>
            <a:chExt cx="449050" cy="461854"/>
          </a:xfrm>
        </p:grpSpPr>
        <p:sp>
          <p:nvSpPr>
            <p:cNvPr id="438" name="Google Shape;438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3" name="Google Shape;443;gab2d5e0f39_0_490"/>
          <p:cNvGrpSpPr/>
          <p:nvPr/>
        </p:nvGrpSpPr>
        <p:grpSpPr>
          <a:xfrm>
            <a:off x="4385737" y="1995181"/>
            <a:ext cx="210155" cy="306255"/>
            <a:chOff x="1018650" y="3111946"/>
            <a:chExt cx="449050" cy="461854"/>
          </a:xfrm>
        </p:grpSpPr>
        <p:sp>
          <p:nvSpPr>
            <p:cNvPr id="444" name="Google Shape;444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9" name="Google Shape;449;gab2d5e0f39_0_490"/>
          <p:cNvGrpSpPr/>
          <p:nvPr/>
        </p:nvGrpSpPr>
        <p:grpSpPr>
          <a:xfrm>
            <a:off x="4326525" y="2433315"/>
            <a:ext cx="210155" cy="306255"/>
            <a:chOff x="1018650" y="3111946"/>
            <a:chExt cx="449050" cy="461854"/>
          </a:xfrm>
        </p:grpSpPr>
        <p:sp>
          <p:nvSpPr>
            <p:cNvPr id="450" name="Google Shape;450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5" name="Google Shape;455;gab2d5e0f39_0_490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456" name="Google Shape;456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1" name="Google Shape;461;gab2d5e0f39_0_490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462" name="Google Shape;462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gab2d5e0f39_0_490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468" name="Google Shape;468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3" name="Google Shape;473;gab2d5e0f39_0_490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474" name="Google Shape;474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" name="Google Shape;479;gab2d5e0f39_0_490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480" name="Google Shape;480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gab2d5e0f39_0_490"/>
          <p:cNvSpPr txBox="1"/>
          <p:nvPr/>
        </p:nvSpPr>
        <p:spPr>
          <a:xfrm>
            <a:off x="-575" y="96400"/>
            <a:ext cx="9144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/>
              <a:t>Step 1: ObjVisSAP (Object Visibility Simple Access Protocol) call for &lt;ra,dec&gt;, time range:</a:t>
            </a:r>
            <a:endParaRPr b="1" sz="900"/>
          </a:p>
          <a:p>
            <a:pPr indent="457200" lvl="0" marL="4114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38761D"/>
                </a:solidFill>
              </a:rPr>
              <a:t>Is visible the target for your observatory during this period?</a:t>
            </a:r>
            <a:endParaRPr b="1" sz="900">
              <a:solidFill>
                <a:srgbClr val="38761D"/>
              </a:solidFill>
            </a:endParaRPr>
          </a:p>
        </p:txBody>
      </p:sp>
      <p:sp>
        <p:nvSpPr>
          <p:cNvPr id="486" name="Google Shape;486;gab2d5e0f39_0_490"/>
          <p:cNvSpPr txBox="1"/>
          <p:nvPr/>
        </p:nvSpPr>
        <p:spPr>
          <a:xfrm>
            <a:off x="-587" y="477617"/>
            <a:ext cx="9144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/>
              <a:t>Step 2: ObsLocTAP (Observation Locator Tabular Access Protocol) call on this time range for this list of observatories:</a:t>
            </a:r>
            <a:endParaRPr b="1" sz="900"/>
          </a:p>
          <a:p>
            <a:pPr indent="457200" lvl="0" marL="4114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38761D"/>
                </a:solidFill>
              </a:rPr>
              <a:t>Is this period available? If not, could observations be rescheduled?</a:t>
            </a:r>
            <a:endParaRPr b="1" sz="900">
              <a:solidFill>
                <a:srgbClr val="38761D"/>
              </a:solidFill>
            </a:endParaRPr>
          </a:p>
        </p:txBody>
      </p:sp>
      <p:grpSp>
        <p:nvGrpSpPr>
          <p:cNvPr id="487" name="Google Shape;487;gab2d5e0f39_0_490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488" name="Google Shape;488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3" name="Google Shape;493;gab2d5e0f39_0_490"/>
          <p:cNvGrpSpPr/>
          <p:nvPr/>
        </p:nvGrpSpPr>
        <p:grpSpPr>
          <a:xfrm>
            <a:off x="2871250" y="4897115"/>
            <a:ext cx="210155" cy="306255"/>
            <a:chOff x="1018650" y="3111946"/>
            <a:chExt cx="449050" cy="461854"/>
          </a:xfrm>
        </p:grpSpPr>
        <p:sp>
          <p:nvSpPr>
            <p:cNvPr id="494" name="Google Shape;494;gab2d5e0f39_0_490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gab2d5e0f39_0_490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gab2d5e0f39_0_490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gab2d5e0f39_0_490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gab2d5e0f39_0_490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9" name="Google Shape;499;gab2d5e0f39_0_490"/>
          <p:cNvGrpSpPr/>
          <p:nvPr/>
        </p:nvGrpSpPr>
        <p:grpSpPr>
          <a:xfrm rot="1417117">
            <a:off x="6317551" y="2548752"/>
            <a:ext cx="229245" cy="459279"/>
            <a:chOff x="3681775" y="1748395"/>
            <a:chExt cx="221050" cy="352030"/>
          </a:xfrm>
        </p:grpSpPr>
        <p:sp>
          <p:nvSpPr>
            <p:cNvPr id="500" name="Google Shape;500;gab2d5e0f39_0_490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gab2d5e0f39_0_490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gab2d5e0f39_0_490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gab2d5e0f39_0_490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gab2d5e0f39_0_490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gab2d5e0f39_0_490"/>
          <p:cNvGrpSpPr/>
          <p:nvPr/>
        </p:nvGrpSpPr>
        <p:grpSpPr>
          <a:xfrm rot="-3905251">
            <a:off x="3606511" y="3181837"/>
            <a:ext cx="276291" cy="388136"/>
            <a:chOff x="3681775" y="1748395"/>
            <a:chExt cx="221050" cy="352030"/>
          </a:xfrm>
        </p:grpSpPr>
        <p:sp>
          <p:nvSpPr>
            <p:cNvPr id="506" name="Google Shape;506;gab2d5e0f39_0_490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gab2d5e0f39_0_490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gab2d5e0f39_0_490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gab2d5e0f39_0_490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gab2d5e0f39_0_490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1" name="Google Shape;511;gab2d5e0f39_0_490"/>
          <p:cNvGrpSpPr/>
          <p:nvPr/>
        </p:nvGrpSpPr>
        <p:grpSpPr>
          <a:xfrm rot="3378437">
            <a:off x="668349" y="4064613"/>
            <a:ext cx="264747" cy="408025"/>
            <a:chOff x="3681775" y="1748395"/>
            <a:chExt cx="221050" cy="352030"/>
          </a:xfrm>
        </p:grpSpPr>
        <p:sp>
          <p:nvSpPr>
            <p:cNvPr id="512" name="Google Shape;512;gab2d5e0f39_0_490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gab2d5e0f39_0_490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gab2d5e0f39_0_490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gab2d5e0f39_0_490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gab2d5e0f39_0_490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gab2d5e0f39_0_490"/>
          <p:cNvGrpSpPr/>
          <p:nvPr/>
        </p:nvGrpSpPr>
        <p:grpSpPr>
          <a:xfrm>
            <a:off x="3577624" y="3151120"/>
            <a:ext cx="334085" cy="381573"/>
            <a:chOff x="4214961" y="2564004"/>
            <a:chExt cx="334085" cy="286187"/>
          </a:xfrm>
        </p:grpSpPr>
        <p:sp>
          <p:nvSpPr>
            <p:cNvPr id="518" name="Google Shape;518;gab2d5e0f39_0_490"/>
            <p:cNvSpPr/>
            <p:nvPr/>
          </p:nvSpPr>
          <p:spPr>
            <a:xfrm rot="-3313740">
              <a:off x="4405048" y="2675895"/>
              <a:ext cx="57338" cy="16311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gab2d5e0f39_0_490"/>
            <p:cNvSpPr/>
            <p:nvPr/>
          </p:nvSpPr>
          <p:spPr>
            <a:xfrm rot="-3300479">
              <a:off x="4378864" y="2548595"/>
              <a:ext cx="47606" cy="163118"/>
            </a:xfrm>
            <a:prstGeom prst="rect">
              <a:avLst/>
            </a:prstGeom>
            <a:solidFill>
              <a:srgbClr val="FF9900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gab2d5e0f39_0_490"/>
            <p:cNvSpPr/>
            <p:nvPr/>
          </p:nvSpPr>
          <p:spPr>
            <a:xfrm rot="-3300479">
              <a:off x="4279638" y="2690742"/>
              <a:ext cx="47606" cy="163118"/>
            </a:xfrm>
            <a:prstGeom prst="rect">
              <a:avLst/>
            </a:prstGeom>
            <a:solidFill>
              <a:srgbClr val="FF9900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1" name="Google Shape;521;gab2d5e0f39_0_490"/>
            <p:cNvGrpSpPr/>
            <p:nvPr/>
          </p:nvGrpSpPr>
          <p:grpSpPr>
            <a:xfrm>
              <a:off x="4214961" y="2583556"/>
              <a:ext cx="334085" cy="266634"/>
              <a:chOff x="4214961" y="2583556"/>
              <a:chExt cx="334085" cy="266634"/>
            </a:xfrm>
          </p:grpSpPr>
          <p:sp>
            <p:nvSpPr>
              <p:cNvPr id="522" name="Google Shape;522;gab2d5e0f39_0_490"/>
              <p:cNvSpPr/>
              <p:nvPr/>
            </p:nvSpPr>
            <p:spPr>
              <a:xfrm rot="-3299646">
                <a:off x="4260085" y="2590321"/>
                <a:ext cx="101454" cy="162872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gab2d5e0f39_0_490"/>
              <p:cNvSpPr/>
              <p:nvPr/>
            </p:nvSpPr>
            <p:spPr>
              <a:xfrm rot="7486260">
                <a:off x="4483478" y="2787148"/>
                <a:ext cx="57338" cy="50186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4" name="Google Shape;524;gab2d5e0f39_0_490"/>
          <p:cNvGrpSpPr/>
          <p:nvPr/>
        </p:nvGrpSpPr>
        <p:grpSpPr>
          <a:xfrm>
            <a:off x="3577624" y="3151120"/>
            <a:ext cx="334085" cy="381573"/>
            <a:chOff x="4214961" y="2564004"/>
            <a:chExt cx="334085" cy="286187"/>
          </a:xfrm>
        </p:grpSpPr>
        <p:sp>
          <p:nvSpPr>
            <p:cNvPr id="525" name="Google Shape;525;gab2d5e0f39_0_490"/>
            <p:cNvSpPr/>
            <p:nvPr/>
          </p:nvSpPr>
          <p:spPr>
            <a:xfrm rot="-3313740">
              <a:off x="4405048" y="2675895"/>
              <a:ext cx="57338" cy="16311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gab2d5e0f39_0_490"/>
            <p:cNvSpPr/>
            <p:nvPr/>
          </p:nvSpPr>
          <p:spPr>
            <a:xfrm rot="-3300479">
              <a:off x="4378864" y="2548595"/>
              <a:ext cx="47606" cy="163118"/>
            </a:xfrm>
            <a:prstGeom prst="rect">
              <a:avLst/>
            </a:prstGeom>
            <a:solidFill>
              <a:srgbClr val="00FF00"/>
            </a:solidFill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gab2d5e0f39_0_490"/>
            <p:cNvSpPr/>
            <p:nvPr/>
          </p:nvSpPr>
          <p:spPr>
            <a:xfrm rot="-3300479">
              <a:off x="4279638" y="2690742"/>
              <a:ext cx="47606" cy="163118"/>
            </a:xfrm>
            <a:prstGeom prst="rect">
              <a:avLst/>
            </a:prstGeom>
            <a:solidFill>
              <a:srgbClr val="00FF00"/>
            </a:solidFill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8" name="Google Shape;528;gab2d5e0f39_0_490"/>
            <p:cNvGrpSpPr/>
            <p:nvPr/>
          </p:nvGrpSpPr>
          <p:grpSpPr>
            <a:xfrm>
              <a:off x="4214961" y="2583556"/>
              <a:ext cx="334085" cy="266634"/>
              <a:chOff x="4214961" y="2583556"/>
              <a:chExt cx="334085" cy="266634"/>
            </a:xfrm>
          </p:grpSpPr>
          <p:sp>
            <p:nvSpPr>
              <p:cNvPr id="529" name="Google Shape;529;gab2d5e0f39_0_490"/>
              <p:cNvSpPr/>
              <p:nvPr/>
            </p:nvSpPr>
            <p:spPr>
              <a:xfrm rot="-3299646">
                <a:off x="4260085" y="2590321"/>
                <a:ext cx="101454" cy="16287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gab2d5e0f39_0_490"/>
              <p:cNvSpPr/>
              <p:nvPr/>
            </p:nvSpPr>
            <p:spPr>
              <a:xfrm rot="7486260">
                <a:off x="4483478" y="2787148"/>
                <a:ext cx="57338" cy="50186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00F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gab2d5e0f39_0_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7533"/>
            <a:ext cx="9144001" cy="590046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ab2d5e0f39_0_661"/>
          <p:cNvSpPr/>
          <p:nvPr/>
        </p:nvSpPr>
        <p:spPr>
          <a:xfrm>
            <a:off x="-575" y="-3900"/>
            <a:ext cx="9144000" cy="135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7" name="Google Shape;537;gab2d5e0f39_0_661"/>
          <p:cNvGrpSpPr/>
          <p:nvPr/>
        </p:nvGrpSpPr>
        <p:grpSpPr>
          <a:xfrm>
            <a:off x="1542537" y="2712748"/>
            <a:ext cx="210155" cy="306255"/>
            <a:chOff x="1018650" y="3111946"/>
            <a:chExt cx="449050" cy="461854"/>
          </a:xfrm>
        </p:grpSpPr>
        <p:sp>
          <p:nvSpPr>
            <p:cNvPr id="538" name="Google Shape;538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3" name="Google Shape;543;gab2d5e0f39_0_661"/>
          <p:cNvGrpSpPr/>
          <p:nvPr/>
        </p:nvGrpSpPr>
        <p:grpSpPr>
          <a:xfrm>
            <a:off x="2380737" y="2712748"/>
            <a:ext cx="210155" cy="306255"/>
            <a:chOff x="1018650" y="3111946"/>
            <a:chExt cx="449050" cy="461854"/>
          </a:xfrm>
        </p:grpSpPr>
        <p:sp>
          <p:nvSpPr>
            <p:cNvPr id="544" name="Google Shape;544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9" name="Google Shape;549;gab2d5e0f39_0_661"/>
          <p:cNvGrpSpPr/>
          <p:nvPr/>
        </p:nvGrpSpPr>
        <p:grpSpPr>
          <a:xfrm>
            <a:off x="2170562" y="3188981"/>
            <a:ext cx="210155" cy="306255"/>
            <a:chOff x="1018650" y="3111946"/>
            <a:chExt cx="449050" cy="461854"/>
          </a:xfrm>
        </p:grpSpPr>
        <p:sp>
          <p:nvSpPr>
            <p:cNvPr id="550" name="Google Shape;550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5" name="Google Shape;555;gab2d5e0f39_0_661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556" name="Google Shape;556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" name="Google Shape;561;gab2d5e0f39_0_661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562" name="Google Shape;562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7" name="Google Shape;567;gab2d5e0f39_0_661"/>
          <p:cNvGrpSpPr/>
          <p:nvPr/>
        </p:nvGrpSpPr>
        <p:grpSpPr>
          <a:xfrm>
            <a:off x="2637912" y="5113048"/>
            <a:ext cx="210155" cy="306255"/>
            <a:chOff x="1018650" y="3111946"/>
            <a:chExt cx="449050" cy="461854"/>
          </a:xfrm>
        </p:grpSpPr>
        <p:sp>
          <p:nvSpPr>
            <p:cNvPr id="568" name="Google Shape;568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3" name="Google Shape;573;gab2d5e0f39_0_661"/>
          <p:cNvGrpSpPr/>
          <p:nvPr/>
        </p:nvGrpSpPr>
        <p:grpSpPr>
          <a:xfrm>
            <a:off x="1166312" y="1916181"/>
            <a:ext cx="210155" cy="306255"/>
            <a:chOff x="1018650" y="3111946"/>
            <a:chExt cx="449050" cy="461854"/>
          </a:xfrm>
        </p:grpSpPr>
        <p:sp>
          <p:nvSpPr>
            <p:cNvPr id="574" name="Google Shape;574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gab2d5e0f39_0_661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580" name="Google Shape;580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5" name="Google Shape;585;gab2d5e0f39_0_661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586" name="Google Shape;586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1" name="Google Shape;591;gab2d5e0f39_0_661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592" name="Google Shape;592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7" name="Google Shape;597;gab2d5e0f39_0_661"/>
          <p:cNvGrpSpPr/>
          <p:nvPr/>
        </p:nvGrpSpPr>
        <p:grpSpPr>
          <a:xfrm>
            <a:off x="4595912" y="2173015"/>
            <a:ext cx="210155" cy="306255"/>
            <a:chOff x="1018650" y="3111946"/>
            <a:chExt cx="449050" cy="461854"/>
          </a:xfrm>
        </p:grpSpPr>
        <p:sp>
          <p:nvSpPr>
            <p:cNvPr id="598" name="Google Shape;598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3" name="Google Shape;603;gab2d5e0f39_0_661"/>
          <p:cNvGrpSpPr/>
          <p:nvPr/>
        </p:nvGrpSpPr>
        <p:grpSpPr>
          <a:xfrm>
            <a:off x="7486137" y="2509515"/>
            <a:ext cx="210155" cy="306255"/>
            <a:chOff x="1018650" y="3111946"/>
            <a:chExt cx="449050" cy="461854"/>
          </a:xfrm>
        </p:grpSpPr>
        <p:sp>
          <p:nvSpPr>
            <p:cNvPr id="604" name="Google Shape;604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9" name="Google Shape;609;gab2d5e0f39_0_661"/>
          <p:cNvGrpSpPr/>
          <p:nvPr/>
        </p:nvGrpSpPr>
        <p:grpSpPr>
          <a:xfrm>
            <a:off x="566837" y="3019015"/>
            <a:ext cx="210155" cy="306255"/>
            <a:chOff x="1018650" y="3111946"/>
            <a:chExt cx="449050" cy="461854"/>
          </a:xfrm>
        </p:grpSpPr>
        <p:sp>
          <p:nvSpPr>
            <p:cNvPr id="610" name="Google Shape;610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5" name="Google Shape;615;gab2d5e0f39_0_661"/>
          <p:cNvGrpSpPr/>
          <p:nvPr/>
        </p:nvGrpSpPr>
        <p:grpSpPr>
          <a:xfrm>
            <a:off x="4385737" y="1995181"/>
            <a:ext cx="210155" cy="306255"/>
            <a:chOff x="1018650" y="3111946"/>
            <a:chExt cx="449050" cy="461854"/>
          </a:xfrm>
        </p:grpSpPr>
        <p:sp>
          <p:nvSpPr>
            <p:cNvPr id="616" name="Google Shape;616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1" name="Google Shape;621;gab2d5e0f39_0_661"/>
          <p:cNvGrpSpPr/>
          <p:nvPr/>
        </p:nvGrpSpPr>
        <p:grpSpPr>
          <a:xfrm>
            <a:off x="4326525" y="2433315"/>
            <a:ext cx="210155" cy="306255"/>
            <a:chOff x="1018650" y="3111946"/>
            <a:chExt cx="449050" cy="461854"/>
          </a:xfrm>
        </p:grpSpPr>
        <p:sp>
          <p:nvSpPr>
            <p:cNvPr id="622" name="Google Shape;622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7" name="Google Shape;627;gab2d5e0f39_0_661"/>
          <p:cNvGrpSpPr/>
          <p:nvPr/>
        </p:nvGrpSpPr>
        <p:grpSpPr>
          <a:xfrm>
            <a:off x="2871262" y="4897115"/>
            <a:ext cx="210155" cy="306255"/>
            <a:chOff x="1018650" y="3111946"/>
            <a:chExt cx="449050" cy="461854"/>
          </a:xfrm>
        </p:grpSpPr>
        <p:sp>
          <p:nvSpPr>
            <p:cNvPr id="628" name="Google Shape;628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3" name="Google Shape;633;gab2d5e0f39_0_661"/>
          <p:cNvGrpSpPr/>
          <p:nvPr/>
        </p:nvGrpSpPr>
        <p:grpSpPr>
          <a:xfrm>
            <a:off x="4885812" y="4458981"/>
            <a:ext cx="210155" cy="306255"/>
            <a:chOff x="1018650" y="3111946"/>
            <a:chExt cx="449050" cy="461854"/>
          </a:xfrm>
        </p:grpSpPr>
        <p:sp>
          <p:nvSpPr>
            <p:cNvPr id="634" name="Google Shape;634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9" name="Google Shape;639;gab2d5e0f39_0_661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640" name="Google Shape;640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5" name="Google Shape;645;gab2d5e0f39_0_661"/>
          <p:cNvGrpSpPr/>
          <p:nvPr/>
        </p:nvGrpSpPr>
        <p:grpSpPr>
          <a:xfrm>
            <a:off x="5062037" y="4809681"/>
            <a:ext cx="210155" cy="306255"/>
            <a:chOff x="1018650" y="3111946"/>
            <a:chExt cx="449050" cy="461854"/>
          </a:xfrm>
        </p:grpSpPr>
        <p:sp>
          <p:nvSpPr>
            <p:cNvPr id="646" name="Google Shape;646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1" name="Google Shape;651;gab2d5e0f39_0_661"/>
          <p:cNvGrpSpPr/>
          <p:nvPr/>
        </p:nvGrpSpPr>
        <p:grpSpPr>
          <a:xfrm>
            <a:off x="4057137" y="2617481"/>
            <a:ext cx="210155" cy="306255"/>
            <a:chOff x="1018650" y="3111946"/>
            <a:chExt cx="449050" cy="461854"/>
          </a:xfrm>
        </p:grpSpPr>
        <p:sp>
          <p:nvSpPr>
            <p:cNvPr id="652" name="Google Shape;652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7" name="Google Shape;657;gab2d5e0f39_0_661"/>
          <p:cNvSpPr txBox="1"/>
          <p:nvPr/>
        </p:nvSpPr>
        <p:spPr>
          <a:xfrm>
            <a:off x="-575" y="96400"/>
            <a:ext cx="9144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/>
              <a:t>Step 1: ObjVisSAP (Object Visibility Simple Access Protocol) call for &lt;ra,dec&gt;, time range:</a:t>
            </a:r>
            <a:endParaRPr b="1" sz="900"/>
          </a:p>
          <a:p>
            <a:pPr indent="457200" lvl="0" marL="4114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38761D"/>
                </a:solidFill>
              </a:rPr>
              <a:t>Is visible the target for your observatory during this period?</a:t>
            </a:r>
            <a:endParaRPr b="1" sz="900">
              <a:solidFill>
                <a:srgbClr val="38761D"/>
              </a:solidFill>
            </a:endParaRPr>
          </a:p>
        </p:txBody>
      </p:sp>
      <p:sp>
        <p:nvSpPr>
          <p:cNvPr id="658" name="Google Shape;658;gab2d5e0f39_0_661"/>
          <p:cNvSpPr txBox="1"/>
          <p:nvPr/>
        </p:nvSpPr>
        <p:spPr>
          <a:xfrm>
            <a:off x="-587" y="477617"/>
            <a:ext cx="9144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/>
              <a:t>Step 2: ObsLocTAP (Observation Locator Tabular Access Protocol) call on this time range for this list of observatories:</a:t>
            </a:r>
            <a:endParaRPr b="1" sz="900"/>
          </a:p>
          <a:p>
            <a:pPr indent="457200" lvl="0" marL="4114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38761D"/>
                </a:solidFill>
              </a:rPr>
              <a:t>Is this period available? If not, could observations be rescheduled?</a:t>
            </a:r>
            <a:endParaRPr b="1" sz="900">
              <a:solidFill>
                <a:srgbClr val="38761D"/>
              </a:solidFill>
            </a:endParaRPr>
          </a:p>
        </p:txBody>
      </p:sp>
      <p:sp>
        <p:nvSpPr>
          <p:cNvPr id="659" name="Google Shape;659;gab2d5e0f39_0_661"/>
          <p:cNvSpPr txBox="1"/>
          <p:nvPr/>
        </p:nvSpPr>
        <p:spPr>
          <a:xfrm>
            <a:off x="1212" y="907117"/>
            <a:ext cx="8322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/>
              <a:t>Step 3: Propose observation/coordinated observation on selected observatories</a:t>
            </a:r>
            <a:endParaRPr b="1" sz="900"/>
          </a:p>
        </p:txBody>
      </p:sp>
      <p:grpSp>
        <p:nvGrpSpPr>
          <p:cNvPr id="660" name="Google Shape;660;gab2d5e0f39_0_661"/>
          <p:cNvGrpSpPr/>
          <p:nvPr/>
        </p:nvGrpSpPr>
        <p:grpSpPr>
          <a:xfrm>
            <a:off x="2752212" y="4503415"/>
            <a:ext cx="210155" cy="306255"/>
            <a:chOff x="1018650" y="3111946"/>
            <a:chExt cx="449050" cy="461854"/>
          </a:xfrm>
        </p:grpSpPr>
        <p:sp>
          <p:nvSpPr>
            <p:cNvPr id="661" name="Google Shape;661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6" name="Google Shape;666;gab2d5e0f39_0_661"/>
          <p:cNvGrpSpPr/>
          <p:nvPr/>
        </p:nvGrpSpPr>
        <p:grpSpPr>
          <a:xfrm>
            <a:off x="2871250" y="4897115"/>
            <a:ext cx="210155" cy="306255"/>
            <a:chOff x="1018650" y="3111946"/>
            <a:chExt cx="449050" cy="461854"/>
          </a:xfrm>
        </p:grpSpPr>
        <p:sp>
          <p:nvSpPr>
            <p:cNvPr id="667" name="Google Shape;667;gab2d5e0f39_0_661"/>
            <p:cNvSpPr/>
            <p:nvPr/>
          </p:nvSpPr>
          <p:spPr>
            <a:xfrm>
              <a:off x="1052125" y="3459500"/>
              <a:ext cx="381900" cy="114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gab2d5e0f39_0_661"/>
            <p:cNvSpPr/>
            <p:nvPr/>
          </p:nvSpPr>
          <p:spPr>
            <a:xfrm>
              <a:off x="1018650" y="3378675"/>
              <a:ext cx="442800" cy="573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gab2d5e0f39_0_661"/>
            <p:cNvSpPr/>
            <p:nvPr/>
          </p:nvSpPr>
          <p:spPr>
            <a:xfrm>
              <a:off x="1078825" y="3269350"/>
              <a:ext cx="328500" cy="1620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gab2d5e0f39_0_661"/>
            <p:cNvSpPr/>
            <p:nvPr/>
          </p:nvSpPr>
          <p:spPr>
            <a:xfrm>
              <a:off x="1078850" y="3121500"/>
              <a:ext cx="328500" cy="2808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gab2d5e0f39_0_661"/>
            <p:cNvSpPr/>
            <p:nvPr/>
          </p:nvSpPr>
          <p:spPr>
            <a:xfrm rot="-2080835">
              <a:off x="1306696" y="3146538"/>
              <a:ext cx="149209" cy="8771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2" name="Google Shape;672;gab2d5e0f39_0_661"/>
          <p:cNvGrpSpPr/>
          <p:nvPr/>
        </p:nvGrpSpPr>
        <p:grpSpPr>
          <a:xfrm rot="1417117">
            <a:off x="6317551" y="2548752"/>
            <a:ext cx="229245" cy="459279"/>
            <a:chOff x="3681775" y="1748395"/>
            <a:chExt cx="221050" cy="352030"/>
          </a:xfrm>
        </p:grpSpPr>
        <p:sp>
          <p:nvSpPr>
            <p:cNvPr id="673" name="Google Shape;673;gab2d5e0f39_0_661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gab2d5e0f39_0_661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gab2d5e0f39_0_661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gab2d5e0f39_0_661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gab2d5e0f39_0_661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8" name="Google Shape;678;gab2d5e0f39_0_661"/>
          <p:cNvGrpSpPr/>
          <p:nvPr/>
        </p:nvGrpSpPr>
        <p:grpSpPr>
          <a:xfrm rot="-3905251">
            <a:off x="3606511" y="3181837"/>
            <a:ext cx="276291" cy="388136"/>
            <a:chOff x="3681775" y="1748395"/>
            <a:chExt cx="221050" cy="352030"/>
          </a:xfrm>
        </p:grpSpPr>
        <p:sp>
          <p:nvSpPr>
            <p:cNvPr id="679" name="Google Shape;679;gab2d5e0f39_0_661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gab2d5e0f39_0_661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gab2d5e0f39_0_661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gab2d5e0f39_0_661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gab2d5e0f39_0_661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4" name="Google Shape;684;gab2d5e0f39_0_661"/>
          <p:cNvGrpSpPr/>
          <p:nvPr/>
        </p:nvGrpSpPr>
        <p:grpSpPr>
          <a:xfrm rot="3378437">
            <a:off x="668349" y="4064613"/>
            <a:ext cx="264747" cy="408025"/>
            <a:chOff x="3681775" y="1748395"/>
            <a:chExt cx="221050" cy="352030"/>
          </a:xfrm>
        </p:grpSpPr>
        <p:sp>
          <p:nvSpPr>
            <p:cNvPr id="685" name="Google Shape;685;gab2d5e0f39_0_661"/>
            <p:cNvSpPr/>
            <p:nvPr/>
          </p:nvSpPr>
          <p:spPr>
            <a:xfrm rot="10171">
              <a:off x="3741599" y="1748545"/>
              <a:ext cx="101400" cy="16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gab2d5e0f39_0_661"/>
            <p:cNvSpPr/>
            <p:nvPr/>
          </p:nvSpPr>
          <p:spPr>
            <a:xfrm>
              <a:off x="3763650" y="1898253"/>
              <a:ext cx="57300" cy="163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gab2d5e0f39_0_661"/>
            <p:cNvSpPr/>
            <p:nvPr/>
          </p:nvSpPr>
          <p:spPr>
            <a:xfrm>
              <a:off x="385512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gab2d5e0f39_0_661"/>
            <p:cNvSpPr/>
            <p:nvPr/>
          </p:nvSpPr>
          <p:spPr>
            <a:xfrm>
              <a:off x="3681775" y="1799825"/>
              <a:ext cx="47700" cy="16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gab2d5e0f39_0_661"/>
            <p:cNvSpPr/>
            <p:nvPr/>
          </p:nvSpPr>
          <p:spPr>
            <a:xfrm rot="10800000">
              <a:off x="3763650" y="2050325"/>
              <a:ext cx="57300" cy="5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gab2d5e0f39_0_661"/>
          <p:cNvGrpSpPr/>
          <p:nvPr/>
        </p:nvGrpSpPr>
        <p:grpSpPr>
          <a:xfrm>
            <a:off x="3577624" y="3151120"/>
            <a:ext cx="334085" cy="381573"/>
            <a:chOff x="4214961" y="2564004"/>
            <a:chExt cx="334085" cy="286187"/>
          </a:xfrm>
        </p:grpSpPr>
        <p:sp>
          <p:nvSpPr>
            <p:cNvPr id="691" name="Google Shape;691;gab2d5e0f39_0_661"/>
            <p:cNvSpPr/>
            <p:nvPr/>
          </p:nvSpPr>
          <p:spPr>
            <a:xfrm rot="-3313740">
              <a:off x="4405048" y="2675895"/>
              <a:ext cx="57338" cy="16311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gab2d5e0f39_0_661"/>
            <p:cNvSpPr/>
            <p:nvPr/>
          </p:nvSpPr>
          <p:spPr>
            <a:xfrm rot="-3300479">
              <a:off x="4378864" y="2548595"/>
              <a:ext cx="47606" cy="163118"/>
            </a:xfrm>
            <a:prstGeom prst="rect">
              <a:avLst/>
            </a:prstGeom>
            <a:solidFill>
              <a:srgbClr val="FF9900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gab2d5e0f39_0_661"/>
            <p:cNvSpPr/>
            <p:nvPr/>
          </p:nvSpPr>
          <p:spPr>
            <a:xfrm rot="-3300479">
              <a:off x="4279638" y="2690742"/>
              <a:ext cx="47606" cy="163118"/>
            </a:xfrm>
            <a:prstGeom prst="rect">
              <a:avLst/>
            </a:prstGeom>
            <a:solidFill>
              <a:srgbClr val="FF9900"/>
            </a:solidFill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4" name="Google Shape;694;gab2d5e0f39_0_661"/>
            <p:cNvGrpSpPr/>
            <p:nvPr/>
          </p:nvGrpSpPr>
          <p:grpSpPr>
            <a:xfrm>
              <a:off x="4214961" y="2583556"/>
              <a:ext cx="334085" cy="266634"/>
              <a:chOff x="4214961" y="2583556"/>
              <a:chExt cx="334085" cy="266634"/>
            </a:xfrm>
          </p:grpSpPr>
          <p:sp>
            <p:nvSpPr>
              <p:cNvPr id="695" name="Google Shape;695;gab2d5e0f39_0_661"/>
              <p:cNvSpPr/>
              <p:nvPr/>
            </p:nvSpPr>
            <p:spPr>
              <a:xfrm rot="-3299646">
                <a:off x="4260085" y="2590321"/>
                <a:ext cx="101454" cy="162872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gab2d5e0f39_0_661"/>
              <p:cNvSpPr/>
              <p:nvPr/>
            </p:nvSpPr>
            <p:spPr>
              <a:xfrm rot="7486260">
                <a:off x="4483478" y="2787148"/>
                <a:ext cx="57338" cy="50186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97" name="Google Shape;697;gab2d5e0f39_0_661"/>
          <p:cNvGrpSpPr/>
          <p:nvPr/>
        </p:nvGrpSpPr>
        <p:grpSpPr>
          <a:xfrm>
            <a:off x="3577624" y="3151120"/>
            <a:ext cx="334085" cy="381573"/>
            <a:chOff x="4214961" y="2564004"/>
            <a:chExt cx="334085" cy="286187"/>
          </a:xfrm>
        </p:grpSpPr>
        <p:sp>
          <p:nvSpPr>
            <p:cNvPr id="698" name="Google Shape;698;gab2d5e0f39_0_661"/>
            <p:cNvSpPr/>
            <p:nvPr/>
          </p:nvSpPr>
          <p:spPr>
            <a:xfrm rot="-3313740">
              <a:off x="4405048" y="2675895"/>
              <a:ext cx="57338" cy="16311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gab2d5e0f39_0_661"/>
            <p:cNvSpPr/>
            <p:nvPr/>
          </p:nvSpPr>
          <p:spPr>
            <a:xfrm rot="-3300479">
              <a:off x="4378864" y="2548595"/>
              <a:ext cx="47606" cy="163118"/>
            </a:xfrm>
            <a:prstGeom prst="rect">
              <a:avLst/>
            </a:prstGeom>
            <a:solidFill>
              <a:srgbClr val="00FF00"/>
            </a:solidFill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gab2d5e0f39_0_661"/>
            <p:cNvSpPr/>
            <p:nvPr/>
          </p:nvSpPr>
          <p:spPr>
            <a:xfrm rot="-3300479">
              <a:off x="4279638" y="2690742"/>
              <a:ext cx="47606" cy="163118"/>
            </a:xfrm>
            <a:prstGeom prst="rect">
              <a:avLst/>
            </a:prstGeom>
            <a:solidFill>
              <a:srgbClr val="00FF00"/>
            </a:solidFill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1" name="Google Shape;701;gab2d5e0f39_0_661"/>
            <p:cNvGrpSpPr/>
            <p:nvPr/>
          </p:nvGrpSpPr>
          <p:grpSpPr>
            <a:xfrm>
              <a:off x="4214961" y="2583556"/>
              <a:ext cx="334085" cy="266634"/>
              <a:chOff x="4214961" y="2583556"/>
              <a:chExt cx="334085" cy="266634"/>
            </a:xfrm>
          </p:grpSpPr>
          <p:sp>
            <p:nvSpPr>
              <p:cNvPr id="702" name="Google Shape;702;gab2d5e0f39_0_661"/>
              <p:cNvSpPr/>
              <p:nvPr/>
            </p:nvSpPr>
            <p:spPr>
              <a:xfrm rot="-3299646">
                <a:off x="4260085" y="2590321"/>
                <a:ext cx="101454" cy="16287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gab2d5e0f39_0_661"/>
              <p:cNvSpPr/>
              <p:nvPr/>
            </p:nvSpPr>
            <p:spPr>
              <a:xfrm rot="7486260">
                <a:off x="4483478" y="2787148"/>
                <a:ext cx="57338" cy="50186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rgbClr val="00F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4" name="Google Shape;704;gab2d5e0f39_0_661"/>
          <p:cNvSpPr/>
          <p:nvPr/>
        </p:nvSpPr>
        <p:spPr>
          <a:xfrm>
            <a:off x="3577563" y="3127117"/>
            <a:ext cx="334200" cy="497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ab2d5e0f39_0_661"/>
          <p:cNvSpPr/>
          <p:nvPr/>
        </p:nvSpPr>
        <p:spPr>
          <a:xfrm>
            <a:off x="2690188" y="4407617"/>
            <a:ext cx="334200" cy="497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gab2d5e0f39_0_661"/>
          <p:cNvSpPr/>
          <p:nvPr/>
        </p:nvSpPr>
        <p:spPr>
          <a:xfrm>
            <a:off x="2809213" y="4801317"/>
            <a:ext cx="334200" cy="497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958706831a_0_0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RFC Status</a:t>
            </a:r>
            <a:endParaRPr/>
          </a:p>
        </p:txBody>
      </p:sp>
      <p:sp>
        <p:nvSpPr>
          <p:cNvPr id="713" name="Google Shape;713;g958706831a_0_0"/>
          <p:cNvSpPr txBox="1"/>
          <p:nvPr>
            <p:ph idx="1" type="body"/>
          </p:nvPr>
        </p:nvSpPr>
        <p:spPr>
          <a:xfrm>
            <a:off x="251276" y="1035625"/>
            <a:ext cx="8496900" cy="51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TCG revision of PR 1.0 </a:t>
            </a:r>
            <a:endParaRPr sz="2200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/>
              <a:t>2020-10-19 - 2020-11-27</a:t>
            </a:r>
            <a:r>
              <a:rPr lang="en-US" sz="2200"/>
              <a:t> </a:t>
            </a:r>
            <a:endParaRPr sz="2200"/>
          </a:p>
          <a:p>
            <a:pPr indent="-3492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 u="sng">
                <a:solidFill>
                  <a:schemeClr val="hlink"/>
                </a:solidFill>
                <a:hlinkClick r:id="rId3"/>
              </a:rPr>
              <a:t>https://wiki.ivoa.net/twiki/bin/view/IVOA/ObsLocTAP10RFC</a:t>
            </a:r>
            <a:endParaRPr sz="1900"/>
          </a:p>
          <a:p>
            <a:pPr indent="-3492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No comments yet (please, review it!)</a:t>
            </a:r>
            <a:endParaRPr sz="1900"/>
          </a:p>
          <a:p>
            <a:pPr indent="-3492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t/>
            </a:r>
            <a:endParaRPr sz="1900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Server reference implementations:</a:t>
            </a:r>
            <a:endParaRPr sz="2200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/>
              <a:t>Integral Science Archive</a:t>
            </a:r>
            <a:endParaRPr sz="2200"/>
          </a:p>
          <a:p>
            <a:pPr indent="-342900" lvl="2" marL="13716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sz="2200" u="sng">
                <a:solidFill>
                  <a:schemeClr val="hlink"/>
                </a:solidFill>
                <a:hlinkClick r:id="rId4"/>
              </a:rPr>
              <a:t>https://ila.esac.esa.int/tap/tap</a:t>
            </a:r>
            <a:r>
              <a:rPr b="1" lang="en-US" sz="18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</a:t>
            </a:r>
            <a:endParaRPr b="1"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highlight>
                  <a:srgbClr val="FFFFFF"/>
                </a:highlight>
              </a:rPr>
              <a:t>Chandra CFA</a:t>
            </a:r>
            <a:endParaRPr sz="2200">
              <a:highlight>
                <a:srgbClr val="FFFFFF"/>
              </a:highlight>
            </a:endParaRPr>
          </a:p>
          <a:p>
            <a:pPr indent="-368300" lvl="2" marL="13716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https://cda.cfa.harvard.edu/cxctap/</a:t>
            </a:r>
            <a:endParaRPr sz="2200"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highlight>
                  <a:srgbClr val="FFFFFF"/>
                </a:highlight>
              </a:rPr>
              <a:t>Docker implementation	</a:t>
            </a:r>
            <a:endParaRPr sz="2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958706831a_0_68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Reference implementation client</a:t>
            </a:r>
            <a:endParaRPr/>
          </a:p>
        </p:txBody>
      </p:sp>
      <p:sp>
        <p:nvSpPr>
          <p:cNvPr id="719" name="Google Shape;719;g958706831a_0_68"/>
          <p:cNvSpPr txBox="1"/>
          <p:nvPr>
            <p:ph idx="1" type="body"/>
          </p:nvPr>
        </p:nvSpPr>
        <p:spPr>
          <a:xfrm>
            <a:off x="251285" y="1319248"/>
            <a:ext cx="87183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/>
              <a:t>TOBY, reference client implementation (E. Salazar)</a:t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http://integral.esa.int/toby/</a:t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/>
              <a:t>Other clients expected: MySpaceCal (calendar for many missions), ESASky, etc</a:t>
            </a:r>
            <a:endParaRPr/>
          </a:p>
        </p:txBody>
      </p:sp>
      <p:pic>
        <p:nvPicPr>
          <p:cNvPr descr="Vela X-1 Visibility Fall.png" id="720" name="Google Shape;720;g958706831a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4172" y="2153787"/>
            <a:ext cx="6152510" cy="3324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2015-09-14T16:06:08Z</dcterms:created>
  <dc:creator>Christophe Arviset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Issue Date">
    <vt:filetime>2015-10-05T22:00:00Z</vt:filetime>
  </property>
  <property fmtid="{D5CDD505-2E9C-101B-9397-08002B2CF9AE}" pid="16" name="Document Type">
    <vt:lpwstr>HO - Handout / Presentation</vt:lpwstr>
  </property>
  <property fmtid="{D5CDD505-2E9C-101B-9397-08002B2CF9AE}" pid="17" name="Reference">
    <vt:lpwstr>Gaia Archive</vt:lpwstr>
  </property>
  <property fmtid="{D5CDD505-2E9C-101B-9397-08002B2CF9AE}" pid="18" name="Classification">
    <vt:lpwstr>ESA UNCLASSIFIED - Releasable to the Public</vt:lpwstr>
  </property>
  <property fmtid="{D5CDD505-2E9C-101B-9397-08002B2CF9AE}" pid="19" name="Classification Caveat">
    <vt:lpwstr/>
  </property>
  <property fmtid="{D5CDD505-2E9C-101B-9397-08002B2CF9AE}" pid="20" name="Status">
    <vt:lpwstr>Issued</vt:lpwstr>
  </property>
  <property fmtid="{D5CDD505-2E9C-101B-9397-08002B2CF9AE}" pid="21" name="bmsSiteName">
    <vt:lpwstr>ESAC</vt:lpwstr>
  </property>
  <property fmtid="{D5CDD505-2E9C-101B-9397-08002B2CF9AE}" pid="22" name="Originating Organisation">
    <vt:lpwstr>ESA</vt:lpwstr>
  </property>
  <property fmtid="{D5CDD505-2E9C-101B-9397-08002B2CF9AE}" pid="23" name="Distribution">
    <vt:lpwstr/>
  </property>
  <property fmtid="{D5CDD505-2E9C-101B-9397-08002B2CF9AE}" pid="24" name="bmsSitename2">
    <vt:lpwstr>ESAC</vt:lpwstr>
  </property>
  <property fmtid="{D5CDD505-2E9C-101B-9397-08002B2CF9AE}" pid="25" name="bmsAddress">
    <vt:lpwstr>European Space Astronomy Centre - P.O. Box 78 - 28691 Villanueva de la Cañada - Madrid - Spain</vt:lpwstr>
  </property>
  <property fmtid="{D5CDD505-2E9C-101B-9397-08002B2CF9AE}" pid="26" name="bmsPlace">
    <vt:lpwstr>Madrid</vt:lpwstr>
  </property>
  <property fmtid="{D5CDD505-2E9C-101B-9397-08002B2CF9AE}" pid="27" name="bmsPhoneFax">
    <vt:lpwstr>T +34 91 8131 100 - F +34 91 8131 139 - www.esa.int</vt:lpwstr>
  </property>
  <property fmtid="{D5CDD505-2E9C-101B-9397-08002B2CF9AE}" pid="28" name="Issue">
    <vt:i4>1</vt:i4>
  </property>
  <property fmtid="{D5CDD505-2E9C-101B-9397-08002B2CF9AE}" pid="29" name="Revision">
    <vt:i4>0</vt:i4>
  </property>
</Properties>
</file>