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32"/>
  </p:notesMasterIdLst>
  <p:handoutMasterIdLst>
    <p:handoutMasterId r:id="rId33"/>
  </p:handoutMasterIdLst>
  <p:sldIdLst>
    <p:sldId id="411" r:id="rId2"/>
    <p:sldId id="402" r:id="rId3"/>
    <p:sldId id="410" r:id="rId4"/>
    <p:sldId id="409" r:id="rId5"/>
    <p:sldId id="403" r:id="rId6"/>
    <p:sldId id="405" r:id="rId7"/>
    <p:sldId id="397" r:id="rId8"/>
    <p:sldId id="349" r:id="rId9"/>
    <p:sldId id="414" r:id="rId10"/>
    <p:sldId id="406" r:id="rId11"/>
    <p:sldId id="401" r:id="rId12"/>
    <p:sldId id="407" r:id="rId13"/>
    <p:sldId id="408" r:id="rId14"/>
    <p:sldId id="400" r:id="rId15"/>
    <p:sldId id="415" r:id="rId16"/>
    <p:sldId id="384" r:id="rId17"/>
    <p:sldId id="355" r:id="rId18"/>
    <p:sldId id="365" r:id="rId19"/>
    <p:sldId id="385" r:id="rId20"/>
    <p:sldId id="380" r:id="rId21"/>
    <p:sldId id="358" r:id="rId22"/>
    <p:sldId id="387" r:id="rId23"/>
    <p:sldId id="388" r:id="rId24"/>
    <p:sldId id="390" r:id="rId25"/>
    <p:sldId id="412" r:id="rId26"/>
    <p:sldId id="418" r:id="rId27"/>
    <p:sldId id="392" r:id="rId28"/>
    <p:sldId id="413" r:id="rId29"/>
    <p:sldId id="417" r:id="rId30"/>
    <p:sldId id="394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FF4"/>
    <a:srgbClr val="F1FF83"/>
    <a:srgbClr val="AAF4DB"/>
    <a:srgbClr val="EF8CDE"/>
    <a:srgbClr val="6AD91B"/>
    <a:srgbClr val="20C300"/>
    <a:srgbClr val="008700"/>
    <a:srgbClr val="CDFFBA"/>
    <a:srgbClr val="F53175"/>
    <a:srgbClr val="FF7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3"/>
    <p:restoredTop sz="96405"/>
  </p:normalViewPr>
  <p:slideViewPr>
    <p:cSldViewPr snapToGrid="0" snapToObjects="1">
      <p:cViewPr>
        <p:scale>
          <a:sx n="125" d="100"/>
          <a:sy n="125" d="100"/>
        </p:scale>
        <p:origin x="6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 snapToObjects="1">
      <p:cViewPr>
        <p:scale>
          <a:sx n="104" d="100"/>
          <a:sy n="104" d="100"/>
        </p:scale>
        <p:origin x="2232" y="8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78177D-AC1A-EA4E-BEA7-18CC2FCD13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83866-F782-E445-89D7-587981E363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8FFA4-8937-7643-82EE-0D97E04D54D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06BBB-C835-D84D-B3FE-851FA9B6C8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80F59-02A2-3648-8628-98E6DE05EA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62DC-AB9E-DD4C-863F-C4377EDBA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9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E9C52-F96B-4045-A96D-6A157DBBCB89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2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45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7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1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8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6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01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7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6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01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6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4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987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25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5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2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99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46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44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50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599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76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25126"/>
            <a:ext cx="7315200" cy="2700338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3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1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5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1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7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6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40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25126"/>
            <a:ext cx="7315200" cy="2700338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1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/>
          <a:lstStyle/>
          <a:p>
            <a:fld id="{B83F9D14-64C6-B342-9426-533F67C1A67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0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rgbClr val="2825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28255D"/>
                </a:solidFill>
                <a:latin typeface="+mn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CBAC8D03-427F-4B41-AD48-4699184995BE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4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1760C9EA-E4AD-824E-A592-9E53A56FB916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4020D6-EB05-7249-854E-542940A0933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94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546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92" y="1093306"/>
            <a:ext cx="8537713" cy="5083659"/>
          </a:xfrm>
        </p:spPr>
        <p:txBody>
          <a:bodyPr>
            <a:normAutofit/>
          </a:bodyPr>
          <a:lstStyle>
            <a:lvl1pPr marL="177800" indent="-177800">
              <a:tabLst/>
              <a:defRPr sz="2400">
                <a:solidFill>
                  <a:srgbClr val="28255D"/>
                </a:solidFill>
                <a:latin typeface="+mn-lt"/>
                <a:ea typeface="Times New Roman" charset="0"/>
                <a:cs typeface="Times New Roman" charset="0"/>
              </a:defRPr>
            </a:lvl1pPr>
            <a:lvl2pPr marL="465138" indent="-207963">
              <a:buSzPct val="70000"/>
              <a:buFont typeface="Courier New" charset="0"/>
              <a:buChar char="o"/>
              <a:tabLst/>
              <a:defRPr sz="2400">
                <a:solidFill>
                  <a:srgbClr val="28255D"/>
                </a:solidFill>
                <a:latin typeface="+mn-lt"/>
                <a:ea typeface="Times New Roman" charset="0"/>
                <a:cs typeface="Times New Roman" charset="0"/>
              </a:defRPr>
            </a:lvl2pPr>
            <a:lvl3pPr marL="642938" indent="-128588">
              <a:buSzPct val="70000"/>
              <a:buFont typeface="Wingdings" charset="2"/>
              <a:buChar char="Ø"/>
              <a:defRPr sz="2400">
                <a:solidFill>
                  <a:srgbClr val="28255D"/>
                </a:solidFill>
                <a:latin typeface="+mn-lt"/>
                <a:ea typeface="Times New Roman" charset="0"/>
                <a:cs typeface="Times New Roman" charset="0"/>
              </a:defRPr>
            </a:lvl3pPr>
            <a:lvl4pPr marL="900113" indent="-128588">
              <a:buSzPct val="70000"/>
              <a:buFont typeface="Wingdings" charset="2"/>
              <a:buChar char="v"/>
              <a:defRPr sz="2400">
                <a:solidFill>
                  <a:srgbClr val="28255D"/>
                </a:solidFill>
                <a:latin typeface="+mn-lt"/>
                <a:ea typeface="Times New Roman" charset="0"/>
                <a:cs typeface="Times New Roman" charset="0"/>
              </a:defRPr>
            </a:lvl4pPr>
            <a:lvl5pPr marL="1157288" indent="-128588">
              <a:buSzPct val="70000"/>
              <a:buFont typeface="Wingdings" charset="2"/>
              <a:buChar char="§"/>
              <a:defRPr sz="2400">
                <a:solidFill>
                  <a:srgbClr val="28255D"/>
                </a:solidFill>
                <a:latin typeface="+mn-lt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1131BA3-E8B1-0F48-A0D0-1AE22D160170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94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44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92" y="1541007"/>
            <a:ext cx="8537713" cy="465627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latin typeface="+mn-lt"/>
              </a:defRPr>
            </a:lvl1pPr>
            <a:lvl2pPr>
              <a:defRPr lang="en-US" sz="2400" dirty="0" smtClean="0">
                <a:latin typeface="+mn-lt"/>
              </a:defRPr>
            </a:lvl2pPr>
            <a:lvl3pPr>
              <a:defRPr lang="en-US" sz="2400" dirty="0" smtClean="0">
                <a:latin typeface="+mn-lt"/>
              </a:defRPr>
            </a:lvl3pPr>
            <a:lvl4pPr>
              <a:defRPr lang="en-US" sz="2400" dirty="0" smtClean="0">
                <a:latin typeface="+mn-lt"/>
              </a:defRPr>
            </a:lvl4pPr>
            <a:lvl5pPr>
              <a:defRPr lang="en-US" sz="2400" dirty="0">
                <a:latin typeface="+mn-lt"/>
              </a:defRPr>
            </a:lvl5pPr>
          </a:lstStyle>
          <a:p>
            <a:pPr marL="177800" lvl="0" indent="-177800">
              <a:tabLst/>
            </a:pPr>
            <a:r>
              <a:rPr lang="en-US"/>
              <a:t>Edit Master text styles</a:t>
            </a:r>
          </a:p>
          <a:p>
            <a:pPr marL="177800" lvl="1" indent="-177800">
              <a:tabLst/>
            </a:pPr>
            <a:r>
              <a:rPr lang="en-US"/>
              <a:t>Second level</a:t>
            </a:r>
          </a:p>
          <a:p>
            <a:pPr marL="177800" lvl="2" indent="-177800">
              <a:tabLst/>
            </a:pPr>
            <a:r>
              <a:rPr lang="en-US"/>
              <a:t>Third level</a:t>
            </a:r>
          </a:p>
          <a:p>
            <a:pPr marL="177800" lvl="3" indent="-177800">
              <a:tabLst/>
            </a:pPr>
            <a:r>
              <a:rPr lang="en-US"/>
              <a:t>Fourth level</a:t>
            </a:r>
          </a:p>
          <a:p>
            <a:pPr marL="177800" lvl="4" indent="-177800">
              <a:tabLst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7992" y="1076234"/>
            <a:ext cx="8538197" cy="464913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accent1"/>
                </a:solidFill>
              </a:defRPr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77426839-A8A3-A64B-BC1E-CB5BB1A66869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94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77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284519"/>
            <a:ext cx="4110718" cy="481710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latin typeface="+mn-lt"/>
              </a:defRPr>
            </a:lvl1pPr>
            <a:lvl2pPr>
              <a:defRPr lang="en-US" sz="2400" dirty="0" smtClean="0">
                <a:latin typeface="+mn-lt"/>
              </a:defRPr>
            </a:lvl2pPr>
            <a:lvl3pPr>
              <a:defRPr lang="en-US" sz="2400" dirty="0" smtClean="0">
                <a:latin typeface="+mn-lt"/>
              </a:defRPr>
            </a:lvl3pPr>
            <a:lvl4pPr>
              <a:defRPr lang="en-US" sz="2400" dirty="0" smtClean="0">
                <a:latin typeface="+mn-lt"/>
              </a:defRPr>
            </a:lvl4pPr>
            <a:lvl5pPr>
              <a:defRPr lang="en-US" sz="2400" dirty="0">
                <a:latin typeface="+mn-lt"/>
              </a:defRPr>
            </a:lvl5pPr>
          </a:lstStyle>
          <a:p>
            <a:pPr marL="177800" lvl="0" indent="-177800">
              <a:tabLst/>
            </a:pPr>
            <a:r>
              <a:rPr lang="en-US"/>
              <a:t>Edit Master text styles</a:t>
            </a:r>
          </a:p>
          <a:p>
            <a:pPr marL="177800" lvl="1" indent="-177800">
              <a:tabLst/>
            </a:pPr>
            <a:r>
              <a:rPr lang="en-US"/>
              <a:t>Second level</a:t>
            </a:r>
          </a:p>
          <a:p>
            <a:pPr marL="177800" lvl="2" indent="-177800">
              <a:tabLst/>
            </a:pPr>
            <a:r>
              <a:rPr lang="en-US"/>
              <a:t>Third level</a:t>
            </a:r>
          </a:p>
          <a:p>
            <a:pPr marL="177800" lvl="3" indent="-177800">
              <a:tabLst/>
            </a:pPr>
            <a:r>
              <a:rPr lang="en-US"/>
              <a:t>Fourth level</a:t>
            </a:r>
          </a:p>
          <a:p>
            <a:pPr marL="177800" lvl="4" indent="-177800">
              <a:tabLst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49562" y="1284519"/>
            <a:ext cx="4110718" cy="481710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latin typeface="+mn-lt"/>
              </a:defRPr>
            </a:lvl1pPr>
            <a:lvl2pPr>
              <a:defRPr lang="en-US" sz="2400" smtClean="0">
                <a:latin typeface="+mn-lt"/>
              </a:defRPr>
            </a:lvl2pPr>
            <a:lvl3pPr>
              <a:defRPr lang="en-US" sz="2400" smtClean="0">
                <a:latin typeface="+mn-lt"/>
              </a:defRPr>
            </a:lvl3pPr>
            <a:lvl4pPr>
              <a:defRPr lang="en-US" sz="2400" smtClean="0">
                <a:latin typeface="+mn-lt"/>
              </a:defRPr>
            </a:lvl4pPr>
            <a:lvl5pPr>
              <a:defRPr lang="en-US" sz="2400" dirty="0">
                <a:latin typeface="+mn-lt"/>
              </a:defRPr>
            </a:lvl5pPr>
          </a:lstStyle>
          <a:p>
            <a:pPr marL="177800" lvl="0" indent="-177800">
              <a:tabLst/>
            </a:pPr>
            <a:r>
              <a:rPr lang="en-US"/>
              <a:t>Edit Master text styles</a:t>
            </a:r>
          </a:p>
          <a:p>
            <a:pPr marL="177800" lvl="1" indent="-177800">
              <a:tabLst/>
            </a:pPr>
            <a:r>
              <a:rPr lang="en-US"/>
              <a:t>Second level</a:t>
            </a:r>
          </a:p>
          <a:p>
            <a:pPr marL="177800" lvl="2" indent="-177800">
              <a:tabLst/>
            </a:pPr>
            <a:r>
              <a:rPr lang="en-US"/>
              <a:t>Third level</a:t>
            </a:r>
          </a:p>
          <a:p>
            <a:pPr marL="177800" lvl="3" indent="-177800">
              <a:tabLst/>
            </a:pPr>
            <a:r>
              <a:rPr lang="en-US"/>
              <a:t>Fourth level</a:t>
            </a:r>
          </a:p>
          <a:p>
            <a:pPr marL="177800" lvl="4" indent="-177800">
              <a:tabLst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269AEFAC-3C28-D544-8A3F-4576B2E04EE1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itle Placeholder 1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94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23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ouble Label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552492"/>
            <a:ext cx="4110718" cy="46405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latin typeface="+mn-lt"/>
              </a:defRPr>
            </a:lvl1pPr>
            <a:lvl2pPr>
              <a:defRPr lang="en-US" sz="2400" dirty="0" smtClean="0">
                <a:latin typeface="+mn-lt"/>
              </a:defRPr>
            </a:lvl2pPr>
            <a:lvl3pPr>
              <a:defRPr lang="en-US" sz="2400" dirty="0" smtClean="0">
                <a:latin typeface="+mn-lt"/>
              </a:defRPr>
            </a:lvl3pPr>
            <a:lvl4pPr>
              <a:defRPr lang="en-US" sz="2400" dirty="0" smtClean="0">
                <a:latin typeface="+mn-lt"/>
              </a:defRPr>
            </a:lvl4pPr>
            <a:lvl5pPr>
              <a:defRPr lang="en-US" sz="2400" dirty="0">
                <a:latin typeface="+mn-lt"/>
              </a:defRPr>
            </a:lvl5pPr>
          </a:lstStyle>
          <a:p>
            <a:pPr marL="177800" lvl="0" indent="-177800">
              <a:tabLst/>
            </a:pPr>
            <a:r>
              <a:rPr lang="en-US"/>
              <a:t>Edit Master text styles</a:t>
            </a:r>
          </a:p>
          <a:p>
            <a:pPr marL="177800" lvl="1" indent="-177800">
              <a:tabLst/>
            </a:pPr>
            <a:r>
              <a:rPr lang="en-US"/>
              <a:t>Second level</a:t>
            </a:r>
          </a:p>
          <a:p>
            <a:pPr marL="177800" lvl="2" indent="-177800">
              <a:tabLst/>
            </a:pPr>
            <a:r>
              <a:rPr lang="en-US"/>
              <a:t>Third level</a:t>
            </a:r>
          </a:p>
          <a:p>
            <a:pPr marL="177800" lvl="3" indent="-177800">
              <a:tabLst/>
            </a:pPr>
            <a:r>
              <a:rPr lang="en-US"/>
              <a:t>Fourth level</a:t>
            </a:r>
          </a:p>
          <a:p>
            <a:pPr marL="177800" lvl="4" indent="-177800">
              <a:tabLst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49562" y="1552492"/>
            <a:ext cx="4110718" cy="46405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latin typeface="+mn-lt"/>
              </a:defRPr>
            </a:lvl1pPr>
            <a:lvl2pPr>
              <a:defRPr lang="en-US" sz="2400" smtClean="0">
                <a:latin typeface="+mn-lt"/>
              </a:defRPr>
            </a:lvl2pPr>
            <a:lvl3pPr>
              <a:defRPr lang="en-US" sz="2400" smtClean="0">
                <a:latin typeface="+mn-lt"/>
              </a:defRPr>
            </a:lvl3pPr>
            <a:lvl4pPr>
              <a:defRPr lang="en-US" sz="2400" smtClean="0">
                <a:latin typeface="+mn-lt"/>
              </a:defRPr>
            </a:lvl4pPr>
            <a:lvl5pPr>
              <a:defRPr lang="en-US" sz="2400" dirty="0">
                <a:latin typeface="+mn-lt"/>
              </a:defRPr>
            </a:lvl5pPr>
          </a:lstStyle>
          <a:p>
            <a:pPr marL="177800" lvl="0" indent="-177800">
              <a:tabLst/>
            </a:pPr>
            <a:r>
              <a:rPr lang="en-US"/>
              <a:t>Edit Master text styles</a:t>
            </a:r>
          </a:p>
          <a:p>
            <a:pPr marL="177800" lvl="1" indent="-177800">
              <a:tabLst/>
            </a:pPr>
            <a:r>
              <a:rPr lang="en-US"/>
              <a:t>Second level</a:t>
            </a:r>
          </a:p>
          <a:p>
            <a:pPr marL="177800" lvl="2" indent="-177800">
              <a:tabLst/>
            </a:pPr>
            <a:r>
              <a:rPr lang="en-US"/>
              <a:t>Third level</a:t>
            </a:r>
          </a:p>
          <a:p>
            <a:pPr marL="177800" lvl="3" indent="-177800">
              <a:tabLst/>
            </a:pPr>
            <a:r>
              <a:rPr lang="en-US"/>
              <a:t>Fourth level</a:t>
            </a:r>
          </a:p>
          <a:p>
            <a:pPr marL="177800" lvl="4" indent="-177800">
              <a:tabLst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58776" y="1134428"/>
            <a:ext cx="4111625" cy="417512"/>
          </a:xfrm>
        </p:spPr>
        <p:txBody>
          <a:bodyPr/>
          <a:lstStyle>
            <a:lvl1pPr marL="0" indent="0">
              <a:buNone/>
              <a:defRPr b="1"/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48656" y="1153133"/>
            <a:ext cx="4111625" cy="417512"/>
          </a:xfrm>
        </p:spPr>
        <p:txBody>
          <a:bodyPr/>
          <a:lstStyle>
            <a:lvl1pPr marL="0" indent="0">
              <a:buNone/>
              <a:defRPr b="1"/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0650DED-B09A-7B40-AC28-11A0C1948AAC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94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258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948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358" y="1127760"/>
            <a:ext cx="8627165" cy="5049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lvl="0" indent="-177800">
              <a:tabLst/>
            </a:pPr>
            <a:r>
              <a:rPr lang="en-US"/>
              <a:t>Edit Master text styles</a:t>
            </a:r>
          </a:p>
          <a:p>
            <a:pPr marL="177800" lvl="1" indent="-177800">
              <a:tabLst/>
            </a:pPr>
            <a:r>
              <a:rPr lang="en-US"/>
              <a:t>Second level</a:t>
            </a:r>
          </a:p>
          <a:p>
            <a:pPr marL="177800" lvl="2" indent="-177800">
              <a:tabLst/>
            </a:pPr>
            <a:r>
              <a:rPr lang="en-US"/>
              <a:t>Third level</a:t>
            </a:r>
          </a:p>
          <a:p>
            <a:pPr marL="177800" lvl="3" indent="-177800">
              <a:tabLst/>
            </a:pPr>
            <a:r>
              <a:rPr lang="en-US"/>
              <a:t>Fourth level</a:t>
            </a:r>
          </a:p>
          <a:p>
            <a:pPr marL="177800" lvl="4" indent="-177800">
              <a:tabLst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  <a:prstGeom prst="rect">
            <a:avLst/>
          </a:prstGeom>
        </p:spPr>
        <p:txBody>
          <a:bodyPr anchor="ctr"/>
          <a:lstStyle>
            <a:lvl1pPr algn="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1268FEF9-1738-584F-829A-067F43CEF6B1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  <a:prstGeom prst="rect">
            <a:avLst/>
          </a:prstGeom>
        </p:spPr>
        <p:txBody>
          <a:bodyPr anchor="ctr"/>
          <a:lstStyle>
            <a:lvl1pPr algn="l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Fall IVOA 2020 / Silverman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7892" y="6356353"/>
            <a:ext cx="1503294" cy="365125"/>
          </a:xfrm>
          <a:prstGeom prst="rect">
            <a:avLst/>
          </a:prstGeom>
        </p:spPr>
        <p:txBody>
          <a:bodyPr anchor="ctr"/>
          <a:lstStyle>
            <a:lvl1pPr algn="ctr">
              <a:defRPr sz="825">
                <a:solidFill>
                  <a:srgbClr val="28255D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885947D1-24E2-7A48-BE4A-BD8FBF8F3EB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122356"/>
            <a:ext cx="1541074" cy="826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393" y="6088635"/>
            <a:ext cx="1788607" cy="76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4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88" r:id="rId3"/>
    <p:sldLayoutId id="2147483687" r:id="rId4"/>
    <p:sldLayoutId id="2147483676" r:id="rId5"/>
    <p:sldLayoutId id="2147483690" r:id="rId6"/>
    <p:sldLayoutId id="2147483686" r:id="rId7"/>
    <p:sldLayoutId id="2147483691" r:id="rId8"/>
  </p:sldLayoutIdLst>
  <p:hf hdr="0"/>
  <p:txStyles>
    <p:titleStyle>
      <a:lvl1pPr algn="ctr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rgbClr val="28255D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/>
        <a:buChar char="•"/>
        <a:defRPr lang="en-US" sz="2400" kern="1200" dirty="0" smtClean="0">
          <a:solidFill>
            <a:srgbClr val="28255D"/>
          </a:solidFill>
          <a:latin typeface="+mn-lt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lang="en-US" sz="2400" kern="1200" dirty="0" smtClean="0">
          <a:solidFill>
            <a:srgbClr val="28255D"/>
          </a:solidFill>
          <a:latin typeface="+mn-lt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lang="en-US" sz="2400" kern="1200" dirty="0" smtClean="0">
          <a:solidFill>
            <a:srgbClr val="28255D"/>
          </a:solidFill>
          <a:latin typeface="+mn-lt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lang="en-US" sz="2400" kern="1200" dirty="0" smtClean="0">
          <a:solidFill>
            <a:srgbClr val="28255D"/>
          </a:solidFill>
          <a:latin typeface="+mn-lt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lang="en-US" sz="2400" kern="1200" dirty="0">
          <a:solidFill>
            <a:srgbClr val="28255D"/>
          </a:solidFill>
          <a:latin typeface="+mn-lt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rsa.ipac.caltech.edu/cgi-bin/ZTF/nph_light_curves?collection=zt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irsa.ipac.caltech.edu/cgi-bin/ZTF/...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C717-030B-3A43-BD71-2162367BD7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Enriched query-server response:</a:t>
            </a:r>
            <a:br>
              <a:rPr lang="en-US" dirty="0"/>
            </a:br>
            <a:r>
              <a:rPr lang="en-US" sz="2800" dirty="0" err="1"/>
              <a:t>DataLinks</a:t>
            </a:r>
            <a:r>
              <a:rPr lang="en-US" sz="2800" dirty="0"/>
              <a:t> and Column Groups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F2050-C331-3944-8080-406005A94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451" y="4487255"/>
            <a:ext cx="6858000" cy="1655762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  <a:p>
            <a:pPr algn="l"/>
            <a:r>
              <a:rPr lang="en-US" sz="2000" dirty="0"/>
              <a:t>           </a:t>
            </a:r>
            <a:r>
              <a:rPr lang="en-US" sz="2400" dirty="0"/>
              <a:t>Judith Silverman 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         Northern Fall Virtual IVOA Interop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11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C2CF6D-3D2E-AE4E-80FB-210E0A7F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54" y="1539244"/>
            <a:ext cx="8106345" cy="48171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3B426-9946-5448-AC82-1D47FDA9FC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E661F69-E614-114A-AFB7-3E9276DEE790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C84A-ED2E-634A-BE4C-50F82AA76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264F-F508-3E4C-9C04-EAC595C73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ABE029-568F-634F-8B95-20E2C2EC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720" y="97727"/>
            <a:ext cx="7061200" cy="332042"/>
          </a:xfrm>
        </p:spPr>
        <p:txBody>
          <a:bodyPr tIns="274320">
            <a:noAutofit/>
          </a:bodyPr>
          <a:lstStyle/>
          <a:p>
            <a:r>
              <a:rPr lang="en-US" sz="1800" dirty="0"/>
              <a:t>Adding new </a:t>
            </a:r>
            <a:r>
              <a:rPr lang="en-US" sz="1800" dirty="0">
                <a:solidFill>
                  <a:srgbClr val="0070C0"/>
                </a:solidFill>
              </a:rPr>
              <a:t>Column Group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5760B8-A8FB-524F-97ED-9CB43DB7659D}"/>
              </a:ext>
            </a:extLst>
          </p:cNvPr>
          <p:cNvSpPr txBox="1"/>
          <p:nvPr/>
        </p:nvSpPr>
        <p:spPr>
          <a:xfrm>
            <a:off x="396831" y="1892412"/>
            <a:ext cx="8170788" cy="20437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 err="1">
                <a:solidFill>
                  <a:srgbClr val="20C300"/>
                </a:solidFill>
              </a:rPr>
              <a:t>irsa_groups</a:t>
            </a:r>
            <a:r>
              <a:rPr lang="en-US" sz="1600" b="1" dirty="0"/>
              <a:t>, whose columns are ID, name, </a:t>
            </a:r>
            <a:r>
              <a:rPr lang="en-US" sz="1600" b="1" dirty="0" err="1"/>
              <a:t>ucd</a:t>
            </a:r>
            <a:r>
              <a:rPr lang="en-US" sz="1600" b="1" dirty="0"/>
              <a:t>, </a:t>
            </a:r>
            <a:r>
              <a:rPr lang="en-US" sz="1600" b="1" dirty="0" err="1"/>
              <a:t>utype</a:t>
            </a:r>
            <a:r>
              <a:rPr lang="en-US" sz="1600" b="1" dirty="0"/>
              <a:t>, description, </a:t>
            </a:r>
            <a:r>
              <a:rPr lang="en-US" sz="1600" b="1" dirty="0" err="1"/>
              <a:t>params_xml</a:t>
            </a:r>
            <a:r>
              <a:rPr lang="en-US" sz="1600" b="1" dirty="0"/>
              <a:t>: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        </a:t>
            </a:r>
            <a:r>
              <a:rPr lang="en-US" sz="1400" b="1" dirty="0">
                <a:solidFill>
                  <a:srgbClr val="7030A0"/>
                </a:solidFill>
              </a:rPr>
              <a:t>ID</a:t>
            </a:r>
            <a:r>
              <a:rPr lang="en-US" sz="1600" dirty="0">
                <a:solidFill>
                  <a:srgbClr val="7030A0"/>
                </a:solidFill>
              </a:rPr>
              <a:t>: </a:t>
            </a:r>
            <a:r>
              <a:rPr lang="en-US" sz="1200" dirty="0">
                <a:solidFill>
                  <a:srgbClr val="7030A0"/>
                </a:solidFill>
              </a:rPr>
              <a:t>group_allwise_p3as_psd_pos</a:t>
            </a:r>
          </a:p>
          <a:p>
            <a:r>
              <a:rPr lang="en-US" sz="1400" b="1" dirty="0"/>
              <a:t>          name</a:t>
            </a:r>
            <a:r>
              <a:rPr lang="en-US" sz="1400" dirty="0"/>
              <a:t>: </a:t>
            </a:r>
            <a:r>
              <a:rPr lang="en-US" sz="1200" dirty="0" err="1"/>
              <a:t>pos</a:t>
            </a:r>
            <a:endParaRPr lang="en-US" sz="1200" dirty="0"/>
          </a:p>
          <a:p>
            <a:r>
              <a:rPr lang="en-US" sz="1400" b="1" dirty="0"/>
              <a:t>          </a:t>
            </a:r>
            <a:r>
              <a:rPr lang="en-US" sz="1400" b="1" dirty="0" err="1"/>
              <a:t>ucd</a:t>
            </a:r>
            <a:r>
              <a:rPr lang="en-US" sz="1200" dirty="0"/>
              <a:t>: </a:t>
            </a:r>
            <a:r>
              <a:rPr lang="en-US" sz="1200" dirty="0" err="1"/>
              <a:t>pos.eq</a:t>
            </a:r>
            <a:r>
              <a:rPr lang="en-US" sz="1200" dirty="0"/>
              <a:t> </a:t>
            </a:r>
          </a:p>
          <a:p>
            <a:r>
              <a:rPr lang="en-US" sz="1200" dirty="0"/>
              <a:t>           </a:t>
            </a:r>
            <a:r>
              <a:rPr lang="en-US" sz="1400" b="1" dirty="0" err="1"/>
              <a:t>utype</a:t>
            </a:r>
            <a:r>
              <a:rPr lang="en-US" sz="1200" dirty="0"/>
              <a:t>: null</a:t>
            </a:r>
          </a:p>
          <a:p>
            <a:r>
              <a:rPr lang="en-US" sz="1200" dirty="0"/>
              <a:t>           </a:t>
            </a:r>
            <a:r>
              <a:rPr lang="en-US" sz="1400" b="1" dirty="0"/>
              <a:t>description</a:t>
            </a:r>
            <a:r>
              <a:rPr lang="en-US" sz="1200" dirty="0"/>
              <a:t>: Position, determined using a profile-fitting measurement model that does not include motion</a:t>
            </a:r>
            <a:r>
              <a:rPr lang="en-US" dirty="0"/>
              <a:t> </a:t>
            </a:r>
          </a:p>
          <a:p>
            <a:pPr marL="257175" lvl="1" indent="0">
              <a:buNone/>
            </a:pPr>
            <a:r>
              <a:rPr lang="en-US" sz="1200" dirty="0"/>
              <a:t>   </a:t>
            </a:r>
            <a:r>
              <a:rPr lang="en-US" sz="1400" b="1" dirty="0" err="1"/>
              <a:t>params</a:t>
            </a:r>
            <a:r>
              <a:rPr lang="en-US" sz="1200" dirty="0"/>
              <a:t>_ </a:t>
            </a:r>
            <a:r>
              <a:rPr lang="en-US" sz="1400" b="1" dirty="0"/>
              <a:t>xml</a:t>
            </a:r>
            <a:r>
              <a:rPr lang="en-US" sz="1000" b="1" dirty="0"/>
              <a:t>:</a:t>
            </a:r>
            <a:r>
              <a:rPr lang="en-US" sz="1000" dirty="0"/>
              <a:t> </a:t>
            </a:r>
            <a:r>
              <a:rPr lang="en-US" sz="1200" dirty="0"/>
              <a:t>null</a:t>
            </a:r>
          </a:p>
          <a:p>
            <a:pPr marL="257175" lvl="1" indent="0">
              <a:buNone/>
            </a:pPr>
            <a:endParaRPr lang="en-US" sz="1200" dirty="0"/>
          </a:p>
          <a:p>
            <a:pPr marL="257175" lvl="1" indent="0">
              <a:buNone/>
            </a:pPr>
            <a:endParaRPr lang="en-US" sz="1200" dirty="0"/>
          </a:p>
          <a:p>
            <a:pPr marL="257175" lvl="1" indent="0">
              <a:buNone/>
            </a:pPr>
            <a:endParaRPr lang="en-US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482064-D630-9140-92F7-809BAEF8CB74}"/>
              </a:ext>
            </a:extLst>
          </p:cNvPr>
          <p:cNvSpPr/>
          <p:nvPr/>
        </p:nvSpPr>
        <p:spPr>
          <a:xfrm>
            <a:off x="429054" y="1136237"/>
            <a:ext cx="7604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introduce a </a:t>
            </a:r>
            <a:r>
              <a:rPr lang="en-US" dirty="0">
                <a:solidFill>
                  <a:srgbClr val="0070C0"/>
                </a:solidFill>
              </a:rPr>
              <a:t>Column Group</a:t>
            </a:r>
            <a:r>
              <a:rPr lang="en-US" dirty="0">
                <a:solidFill>
                  <a:schemeClr val="tx2"/>
                </a:solidFill>
              </a:rPr>
              <a:t>, we update the (new) tables </a:t>
            </a:r>
            <a:r>
              <a:rPr lang="en-US" dirty="0" err="1">
                <a:solidFill>
                  <a:srgbClr val="00B050"/>
                </a:solidFill>
              </a:rPr>
              <a:t>irsa_groups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err="1">
                <a:solidFill>
                  <a:srgbClr val="00B050"/>
                </a:solidFill>
              </a:rPr>
              <a:t>irsa_group_columns</a:t>
            </a:r>
            <a:r>
              <a:rPr lang="en-US" dirty="0">
                <a:solidFill>
                  <a:schemeClr val="tx2"/>
                </a:solidFill>
              </a:rPr>
              <a:t> in </a:t>
            </a:r>
            <a:r>
              <a:rPr lang="en-US" dirty="0" err="1">
                <a:solidFill>
                  <a:schemeClr val="tx2"/>
                </a:solidFill>
              </a:rPr>
              <a:t>TAP_Schema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458992-4E68-D14E-92F5-E9494F51EFB0}"/>
              </a:ext>
            </a:extLst>
          </p:cNvPr>
          <p:cNvSpPr txBox="1"/>
          <p:nvPr/>
        </p:nvSpPr>
        <p:spPr>
          <a:xfrm>
            <a:off x="430847" y="4023785"/>
            <a:ext cx="8102757" cy="23325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600" b="1" dirty="0" err="1">
                <a:solidFill>
                  <a:srgbClr val="6AD91B"/>
                </a:solidFill>
              </a:rPr>
              <a:t>irsa_group_columns</a:t>
            </a:r>
            <a:r>
              <a:rPr lang="en-US" sz="1600" b="1" dirty="0"/>
              <a:t>, whose columns are </a:t>
            </a:r>
            <a:r>
              <a:rPr lang="en-US" sz="1600" b="1" dirty="0" err="1"/>
              <a:t>table_name</a:t>
            </a:r>
            <a:r>
              <a:rPr lang="en-US" sz="1600" b="1" dirty="0"/>
              <a:t>, </a:t>
            </a:r>
            <a:r>
              <a:rPr lang="en-US" sz="1600" b="1" dirty="0" err="1"/>
              <a:t>column_name</a:t>
            </a:r>
            <a:r>
              <a:rPr lang="en-US" sz="1600" b="1" dirty="0"/>
              <a:t>, </a:t>
            </a:r>
            <a:r>
              <a:rPr lang="en-US" sz="1600" b="1" dirty="0" err="1"/>
              <a:t>group_id</a:t>
            </a:r>
            <a:r>
              <a:rPr lang="en-US" sz="1600" b="1" dirty="0"/>
              <a:t>:</a:t>
            </a:r>
          </a:p>
          <a:p>
            <a:endParaRPr lang="en-US" sz="1600" dirty="0"/>
          </a:p>
          <a:p>
            <a:r>
              <a:rPr lang="en-US" sz="1600" dirty="0"/>
              <a:t>         </a:t>
            </a:r>
            <a:r>
              <a:rPr lang="en-US" sz="1400" b="1" dirty="0" err="1">
                <a:solidFill>
                  <a:srgbClr val="7030A0"/>
                </a:solidFill>
              </a:rPr>
              <a:t>table_name</a:t>
            </a:r>
            <a:r>
              <a:rPr lang="en-US" sz="1600" dirty="0">
                <a:solidFill>
                  <a:srgbClr val="7030A0"/>
                </a:solidFill>
              </a:rPr>
              <a:t>: </a:t>
            </a:r>
            <a:r>
              <a:rPr lang="en-US" sz="1200" dirty="0">
                <a:solidFill>
                  <a:srgbClr val="7030A0"/>
                </a:solidFill>
              </a:rPr>
              <a:t>allwise_p3as_psd</a:t>
            </a:r>
          </a:p>
          <a:p>
            <a:r>
              <a:rPr lang="en-US" sz="1400" b="1" dirty="0">
                <a:solidFill>
                  <a:srgbClr val="7030A0"/>
                </a:solidFill>
              </a:rPr>
              <a:t>          </a:t>
            </a:r>
            <a:r>
              <a:rPr lang="en-US" sz="1400" b="1" dirty="0" err="1">
                <a:solidFill>
                  <a:srgbClr val="7030A0"/>
                </a:solidFill>
              </a:rPr>
              <a:t>column_name</a:t>
            </a:r>
            <a:r>
              <a:rPr lang="en-US" sz="1400" dirty="0">
                <a:solidFill>
                  <a:srgbClr val="7030A0"/>
                </a:solidFill>
              </a:rPr>
              <a:t>: </a:t>
            </a:r>
            <a:r>
              <a:rPr lang="en-US" sz="1200" dirty="0" err="1">
                <a:solidFill>
                  <a:srgbClr val="7030A0"/>
                </a:solidFill>
              </a:rPr>
              <a:t>ra</a:t>
            </a:r>
            <a:endParaRPr lang="en-US" sz="1200" dirty="0">
              <a:solidFill>
                <a:srgbClr val="7030A0"/>
              </a:solidFill>
            </a:endParaRPr>
          </a:p>
          <a:p>
            <a:r>
              <a:rPr lang="en-US" sz="1200" dirty="0"/>
              <a:t>           </a:t>
            </a:r>
            <a:r>
              <a:rPr lang="en-US" sz="1400" b="1" dirty="0" err="1">
                <a:solidFill>
                  <a:srgbClr val="7030A0"/>
                </a:solidFill>
              </a:rPr>
              <a:t>group_id</a:t>
            </a:r>
            <a:r>
              <a:rPr lang="en-US" sz="1200" dirty="0">
                <a:solidFill>
                  <a:srgbClr val="7030A0"/>
                </a:solidFill>
              </a:rPr>
              <a:t>: group_allwise_p3as_psd_pos</a:t>
            </a:r>
          </a:p>
          <a:p>
            <a:endParaRPr lang="en-US" sz="1200" dirty="0"/>
          </a:p>
          <a:p>
            <a:r>
              <a:rPr lang="en-US" sz="1600" dirty="0"/>
              <a:t>         </a:t>
            </a:r>
            <a:r>
              <a:rPr lang="en-US" sz="1400" b="1" dirty="0" err="1">
                <a:solidFill>
                  <a:srgbClr val="7030A0"/>
                </a:solidFill>
              </a:rPr>
              <a:t>table_name</a:t>
            </a:r>
            <a:r>
              <a:rPr lang="en-US" sz="1600" dirty="0">
                <a:solidFill>
                  <a:srgbClr val="7030A0"/>
                </a:solidFill>
              </a:rPr>
              <a:t>: </a:t>
            </a:r>
            <a:r>
              <a:rPr lang="en-US" sz="1200" dirty="0">
                <a:solidFill>
                  <a:srgbClr val="7030A0"/>
                </a:solidFill>
              </a:rPr>
              <a:t>allwise_p3as_psd</a:t>
            </a:r>
          </a:p>
          <a:p>
            <a:r>
              <a:rPr lang="en-US" sz="1400" b="1" dirty="0">
                <a:solidFill>
                  <a:srgbClr val="7030A0"/>
                </a:solidFill>
              </a:rPr>
              <a:t>          </a:t>
            </a:r>
            <a:r>
              <a:rPr lang="en-US" sz="1400" b="1" dirty="0" err="1">
                <a:solidFill>
                  <a:srgbClr val="7030A0"/>
                </a:solidFill>
              </a:rPr>
              <a:t>column_name</a:t>
            </a:r>
            <a:r>
              <a:rPr lang="en-US" sz="1400" dirty="0">
                <a:solidFill>
                  <a:srgbClr val="7030A0"/>
                </a:solidFill>
              </a:rPr>
              <a:t>: </a:t>
            </a:r>
            <a:r>
              <a:rPr lang="en-US" sz="1200" dirty="0" err="1">
                <a:solidFill>
                  <a:srgbClr val="7030A0"/>
                </a:solidFill>
              </a:rPr>
              <a:t>dec</a:t>
            </a:r>
            <a:endParaRPr lang="en-US" sz="1200" dirty="0">
              <a:solidFill>
                <a:srgbClr val="7030A0"/>
              </a:solidFill>
            </a:endParaRPr>
          </a:p>
          <a:p>
            <a:r>
              <a:rPr lang="en-US" sz="1200" dirty="0">
                <a:solidFill>
                  <a:srgbClr val="7030A0"/>
                </a:solidFill>
              </a:rPr>
              <a:t>           </a:t>
            </a:r>
            <a:r>
              <a:rPr lang="en-US" sz="1400" b="1" dirty="0" err="1">
                <a:solidFill>
                  <a:srgbClr val="7030A0"/>
                </a:solidFill>
              </a:rPr>
              <a:t>group_id</a:t>
            </a:r>
            <a:r>
              <a:rPr lang="en-US" sz="1200" dirty="0">
                <a:solidFill>
                  <a:srgbClr val="7030A0"/>
                </a:solidFill>
              </a:rPr>
              <a:t>: group_allwise_p3as_psd_pos</a:t>
            </a:r>
          </a:p>
          <a:p>
            <a:r>
              <a:rPr lang="en-US" dirty="0"/>
              <a:t>                 ...</a:t>
            </a:r>
          </a:p>
          <a:p>
            <a:pPr marL="257175" lvl="1" indent="0">
              <a:buNone/>
            </a:pPr>
            <a:r>
              <a:rPr lang="en-US" sz="1200" dirty="0"/>
              <a:t>       </a:t>
            </a:r>
          </a:p>
          <a:p>
            <a:pPr marL="257175" lvl="1" indent="0">
              <a:buNone/>
            </a:pPr>
            <a:r>
              <a:rPr lang="en-US" sz="1200" dirty="0"/>
              <a:t> 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150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D6730C-D83E-CF44-A1CB-369C0D9BE3EE}"/>
              </a:ext>
            </a:extLst>
          </p:cNvPr>
          <p:cNvSpPr txBox="1"/>
          <p:nvPr/>
        </p:nvSpPr>
        <p:spPr>
          <a:xfrm>
            <a:off x="268357" y="2636196"/>
            <a:ext cx="8311439" cy="2217906"/>
          </a:xfrm>
          <a:prstGeom prst="rect">
            <a:avLst/>
          </a:prstGeom>
          <a:solidFill>
            <a:srgbClr val="CDFFBA"/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11231B61-31DB-354F-B935-F36C010E7941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fld id="{885947D1-24E2-7A48-BE4A-BD8FBF8F3EB0}" type="slidenum">
              <a:rPr lang="en-US" smtClean="0"/>
              <a:t>11</a:t>
            </a:fld>
            <a:endParaRPr lang="en-US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8" y="2151580"/>
            <a:ext cx="8401050" cy="314619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B095C4-EB94-D746-B7EE-1EA4BA638F34}"/>
              </a:ext>
            </a:extLst>
          </p:cNvPr>
          <p:cNvSpPr/>
          <p:nvPr/>
        </p:nvSpPr>
        <p:spPr>
          <a:xfrm>
            <a:off x="493142" y="2636196"/>
            <a:ext cx="8086654" cy="749742"/>
          </a:xfrm>
          <a:prstGeom prst="rect">
            <a:avLst/>
          </a:prstGeom>
          <a:solidFill>
            <a:srgbClr val="F1F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F06C79-D074-DB42-B7C3-0DA32D6BD930}"/>
              </a:ext>
            </a:extLst>
          </p:cNvPr>
          <p:cNvSpPr/>
          <p:nvPr/>
        </p:nvSpPr>
        <p:spPr>
          <a:xfrm>
            <a:off x="493142" y="3385938"/>
            <a:ext cx="2432937" cy="1257181"/>
          </a:xfrm>
          <a:prstGeom prst="rect">
            <a:avLst/>
          </a:prstGeom>
          <a:solidFill>
            <a:srgbClr val="E0DF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A7A8-DBF8-BC43-89BB-401B9F37A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053736"/>
            <a:ext cx="8537713" cy="5373189"/>
          </a:xfrm>
        </p:spPr>
        <p:txBody>
          <a:bodyPr tIns="0" bIns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&lt;</a:t>
            </a:r>
            <a:r>
              <a:rPr lang="en-US" sz="1400" dirty="0">
                <a:solidFill>
                  <a:srgbClr val="AE269D"/>
                </a:solidFill>
              </a:rPr>
              <a:t>VOTABLE </a:t>
            </a:r>
            <a:r>
              <a:rPr lang="en-US" sz="1400" dirty="0"/>
              <a:t>version="</a:t>
            </a:r>
            <a:r>
              <a:rPr lang="en-US" sz="1400" dirty="0">
                <a:solidFill>
                  <a:srgbClr val="3D50F0"/>
                </a:solidFill>
              </a:rPr>
              <a:t>1.3</a:t>
            </a:r>
            <a:r>
              <a:rPr lang="en-US" sz="1400" dirty="0"/>
              <a:t>" </a:t>
            </a:r>
            <a:r>
              <a:rPr lang="en-US" sz="1400" dirty="0" err="1"/>
              <a:t>xmlns:xsi</a:t>
            </a:r>
            <a:r>
              <a:rPr lang="en-US" sz="1400" dirty="0"/>
              <a:t>="</a:t>
            </a:r>
            <a:r>
              <a:rPr lang="en-US" sz="1400" dirty="0">
                <a:solidFill>
                  <a:srgbClr val="3D50F0"/>
                </a:solidFill>
              </a:rPr>
              <a:t>http://www.w3.org/2001/</a:t>
            </a:r>
            <a:r>
              <a:rPr lang="en-US" sz="1400" dirty="0" err="1">
                <a:solidFill>
                  <a:srgbClr val="3D50F0"/>
                </a:solidFill>
              </a:rPr>
              <a:t>XMLSchema</a:t>
            </a:r>
            <a:r>
              <a:rPr lang="en-US" sz="1400" dirty="0">
                <a:solidFill>
                  <a:srgbClr val="3D50F0"/>
                </a:solidFill>
              </a:rPr>
              <a:t>-instance</a:t>
            </a:r>
            <a:r>
              <a:rPr lang="en-US" sz="1400" dirty="0"/>
              <a:t>" </a:t>
            </a:r>
            <a:r>
              <a:rPr lang="en-US" sz="1400" dirty="0" err="1"/>
              <a:t>xmlns</a:t>
            </a:r>
            <a:r>
              <a:rPr lang="en-US" sz="1400" dirty="0"/>
              <a:t>="</a:t>
            </a:r>
            <a:r>
              <a:rPr lang="en-US" sz="1400" dirty="0">
                <a:solidFill>
                  <a:srgbClr val="3D50F0"/>
                </a:solidFill>
              </a:rPr>
              <a:t>http://</a:t>
            </a:r>
            <a:r>
              <a:rPr lang="en-US" sz="1400" dirty="0" err="1">
                <a:solidFill>
                  <a:srgbClr val="3D50F0"/>
                </a:solidFill>
              </a:rPr>
              <a:t>www.ivoa.net</a:t>
            </a:r>
            <a:r>
              <a:rPr lang="en-US" sz="1400" dirty="0">
                <a:solidFill>
                  <a:srgbClr val="3D50F0"/>
                </a:solidFill>
              </a:rPr>
              <a:t>/xml/</a:t>
            </a:r>
            <a:r>
              <a:rPr lang="en-US" sz="1400" dirty="0" err="1">
                <a:solidFill>
                  <a:srgbClr val="3D50F0"/>
                </a:solidFill>
              </a:rPr>
              <a:t>VOTable</a:t>
            </a:r>
            <a:r>
              <a:rPr lang="en-US" sz="1400" dirty="0">
                <a:solidFill>
                  <a:srgbClr val="3D50F0"/>
                </a:solidFill>
              </a:rPr>
              <a:t>/v1.3</a:t>
            </a:r>
            <a:r>
              <a:rPr lang="en-US" sz="1400" dirty="0"/>
              <a:t>" </a:t>
            </a:r>
            <a:r>
              <a:rPr lang="en-US" sz="1400" dirty="0" err="1"/>
              <a:t>xmlns:stc</a:t>
            </a:r>
            <a:r>
              <a:rPr lang="en-US" sz="1400" dirty="0"/>
              <a:t>="</a:t>
            </a:r>
            <a:r>
              <a:rPr lang="en-US" sz="1400" dirty="0">
                <a:solidFill>
                  <a:srgbClr val="3D50F0"/>
                </a:solidFill>
              </a:rPr>
              <a:t>http://</a:t>
            </a:r>
            <a:r>
              <a:rPr lang="en-US" sz="1400" dirty="0" err="1">
                <a:solidFill>
                  <a:srgbClr val="3D50F0"/>
                </a:solidFill>
              </a:rPr>
              <a:t>www.ivoa.net</a:t>
            </a:r>
            <a:r>
              <a:rPr lang="en-US" sz="1400" dirty="0">
                <a:solidFill>
                  <a:srgbClr val="3D50F0"/>
                </a:solidFill>
              </a:rPr>
              <a:t>/xml/STC/v1.30</a:t>
            </a:r>
            <a:r>
              <a:rPr lang="en-US" sz="1400" dirty="0"/>
              <a:t>" </a:t>
            </a:r>
            <a:r>
              <a:rPr lang="en-US" sz="1400" dirty="0" err="1"/>
              <a:t>xsi:schemaLocation</a:t>
            </a:r>
            <a:r>
              <a:rPr lang="en-US" sz="1400" dirty="0"/>
              <a:t>="</a:t>
            </a:r>
            <a:r>
              <a:rPr lang="en-US" sz="1400" dirty="0">
                <a:solidFill>
                  <a:srgbClr val="3D50F0"/>
                </a:solidFill>
              </a:rPr>
              <a:t>http://</a:t>
            </a:r>
            <a:r>
              <a:rPr lang="en-US" sz="1400" dirty="0" err="1">
                <a:solidFill>
                  <a:srgbClr val="3D50F0"/>
                </a:solidFill>
              </a:rPr>
              <a:t>www.ivoa.net</a:t>
            </a:r>
            <a:r>
              <a:rPr lang="en-US" sz="1400" dirty="0">
                <a:solidFill>
                  <a:srgbClr val="3D50F0"/>
                </a:solidFill>
              </a:rPr>
              <a:t>/xml/</a:t>
            </a:r>
            <a:r>
              <a:rPr lang="en-US" sz="1400" dirty="0" err="1">
                <a:solidFill>
                  <a:srgbClr val="3D50F0"/>
                </a:solidFill>
              </a:rPr>
              <a:t>VOTable</a:t>
            </a:r>
            <a:r>
              <a:rPr lang="en-US" sz="1400" dirty="0">
                <a:solidFill>
                  <a:srgbClr val="3D50F0"/>
                </a:solidFill>
              </a:rPr>
              <a:t>/v1.3 http://</a:t>
            </a:r>
            <a:r>
              <a:rPr lang="en-US" sz="1400" dirty="0" err="1">
                <a:solidFill>
                  <a:srgbClr val="3D50F0"/>
                </a:solidFill>
              </a:rPr>
              <a:t>www.ivoa.net</a:t>
            </a:r>
            <a:r>
              <a:rPr lang="en-US" sz="1400" dirty="0">
                <a:solidFill>
                  <a:srgbClr val="3D50F0"/>
                </a:solidFill>
              </a:rPr>
              <a:t>/xml/</a:t>
            </a:r>
            <a:r>
              <a:rPr lang="en-US" sz="1400" dirty="0" err="1">
                <a:solidFill>
                  <a:srgbClr val="3D50F0"/>
                </a:solidFill>
              </a:rPr>
              <a:t>VOTable</a:t>
            </a:r>
            <a:r>
              <a:rPr lang="en-US" sz="1400" dirty="0">
                <a:solidFill>
                  <a:srgbClr val="3D50F0"/>
                </a:solidFill>
              </a:rPr>
              <a:t>/v1.3 http://</a:t>
            </a:r>
            <a:r>
              <a:rPr lang="en-US" sz="1400" dirty="0" err="1">
                <a:solidFill>
                  <a:srgbClr val="3D50F0"/>
                </a:solidFill>
              </a:rPr>
              <a:t>www.ivoa.net</a:t>
            </a:r>
            <a:r>
              <a:rPr lang="en-US" sz="1400" dirty="0">
                <a:solidFill>
                  <a:srgbClr val="3D50F0"/>
                </a:solidFill>
              </a:rPr>
              <a:t>/xml/STC/v1.30 http://</a:t>
            </a:r>
            <a:r>
              <a:rPr lang="en-US" sz="1400" dirty="0" err="1">
                <a:solidFill>
                  <a:srgbClr val="3D50F0"/>
                </a:solidFill>
              </a:rPr>
              <a:t>www.ivoa.net</a:t>
            </a:r>
            <a:r>
              <a:rPr lang="en-US" sz="1400" dirty="0">
                <a:solidFill>
                  <a:srgbClr val="3D50F0"/>
                </a:solidFill>
              </a:rPr>
              <a:t>/xml/STC/v1.30</a:t>
            </a:r>
            <a:r>
              <a:rPr lang="en-US" sz="1400" dirty="0"/>
              <a:t>"&gt;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  &lt;</a:t>
            </a:r>
            <a:r>
              <a:rPr lang="en-US" sz="1600" dirty="0">
                <a:solidFill>
                  <a:srgbClr val="AE269D"/>
                </a:solidFill>
              </a:rPr>
              <a:t>RESOURCE</a:t>
            </a:r>
            <a:r>
              <a:rPr lang="en-US" sz="1400" dirty="0"/>
              <a:t> type="</a:t>
            </a:r>
            <a:r>
              <a:rPr lang="en-US" sz="1400" dirty="0">
                <a:solidFill>
                  <a:srgbClr val="3D50F0"/>
                </a:solidFill>
              </a:rPr>
              <a:t>results</a:t>
            </a:r>
            <a:r>
              <a:rPr lang="en-US" sz="14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    &lt;</a:t>
            </a:r>
            <a:r>
              <a:rPr lang="en-US" sz="1400" dirty="0">
                <a:solidFill>
                  <a:srgbClr val="AE269D"/>
                </a:solidFill>
              </a:rPr>
              <a:t>INFO</a:t>
            </a:r>
            <a:r>
              <a:rPr lang="en-US" sz="1400" dirty="0"/>
              <a:t> name="</a:t>
            </a:r>
            <a:r>
              <a:rPr lang="en-US" sz="1400" dirty="0">
                <a:solidFill>
                  <a:srgbClr val="3D50F0"/>
                </a:solidFill>
              </a:rPr>
              <a:t>QUERY_STATUS</a:t>
            </a:r>
            <a:r>
              <a:rPr lang="en-US" sz="1400" dirty="0"/>
              <a:t>" value="</a:t>
            </a:r>
            <a:r>
              <a:rPr lang="en-US" sz="1400" dirty="0">
                <a:solidFill>
                  <a:srgbClr val="3D50F0"/>
                </a:solidFill>
              </a:rPr>
              <a:t>OK</a:t>
            </a:r>
            <a:r>
              <a:rPr lang="en-US" sz="14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    &lt;</a:t>
            </a:r>
            <a:r>
              <a:rPr lang="en-US" sz="1800" dirty="0">
                <a:solidFill>
                  <a:srgbClr val="AE269D"/>
                </a:solidFill>
              </a:rPr>
              <a:t>TABLE</a:t>
            </a:r>
            <a:r>
              <a:rPr lang="en-US" sz="14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 </a:t>
            </a:r>
            <a:r>
              <a:rPr lang="en-US" sz="1600" dirty="0"/>
              <a:t>     &lt;</a:t>
            </a:r>
            <a:r>
              <a:rPr lang="en-US" sz="1800" dirty="0">
                <a:solidFill>
                  <a:srgbClr val="AE269D"/>
                </a:solidFill>
              </a:rPr>
              <a:t>GROUP</a:t>
            </a:r>
            <a:r>
              <a:rPr lang="en-US" sz="1800" dirty="0"/>
              <a:t> i</a:t>
            </a:r>
            <a:r>
              <a:rPr lang="en-US" sz="1600" dirty="0"/>
              <a:t>d="</a:t>
            </a:r>
            <a:r>
              <a:rPr lang="en-US" sz="1600" dirty="0">
                <a:solidFill>
                  <a:srgbClr val="3D50F0"/>
                </a:solidFill>
              </a:rPr>
              <a:t>group_allwise_p3as_psd_pos</a:t>
            </a:r>
            <a:r>
              <a:rPr lang="en-US" sz="1600" dirty="0"/>
              <a:t>" name="</a:t>
            </a:r>
            <a:r>
              <a:rPr lang="en-US" sz="1600" dirty="0" err="1">
                <a:solidFill>
                  <a:srgbClr val="3D50F0"/>
                </a:solidFill>
              </a:rPr>
              <a:t>pos</a:t>
            </a:r>
            <a:r>
              <a:rPr lang="en-US" sz="1600" dirty="0"/>
              <a:t>" </a:t>
            </a:r>
            <a:r>
              <a:rPr lang="en-US" sz="1600" dirty="0" err="1"/>
              <a:t>ucd</a:t>
            </a:r>
            <a:r>
              <a:rPr lang="en-US" sz="1600" dirty="0"/>
              <a:t>="</a:t>
            </a:r>
            <a:r>
              <a:rPr lang="en-US" sz="1600" dirty="0" err="1">
                <a:solidFill>
                  <a:srgbClr val="3D50F0"/>
                </a:solidFill>
              </a:rPr>
              <a:t>pos.eq</a:t>
            </a:r>
            <a:r>
              <a:rPr lang="en-US" sz="1600" dirty="0"/>
              <a:t>" </a:t>
            </a:r>
            <a:r>
              <a:rPr lang="en-US" sz="1600" dirty="0" err="1"/>
              <a:t>utype</a:t>
            </a:r>
            <a:r>
              <a:rPr lang="en-US" sz="1600" dirty="0"/>
              <a:t>=""&gt;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        &lt;</a:t>
            </a:r>
            <a:r>
              <a:rPr lang="en-US" sz="1600" dirty="0">
                <a:solidFill>
                  <a:srgbClr val="AE269D"/>
                </a:solidFill>
              </a:rPr>
              <a:t>DESCRIPTION</a:t>
            </a:r>
            <a:r>
              <a:rPr lang="en-US" sz="1600" dirty="0"/>
              <a:t>&gt;Position, determined using a profile-fitting measurement model that does not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                                   include motion&lt;/</a:t>
            </a:r>
            <a:r>
              <a:rPr lang="en-US" sz="1600" dirty="0">
                <a:solidFill>
                  <a:srgbClr val="AE269D"/>
                </a:solidFill>
              </a:rPr>
              <a:t>DESCRIPTION</a:t>
            </a:r>
            <a:r>
              <a:rPr lang="en-US" sz="16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        &lt;</a:t>
            </a:r>
            <a:r>
              <a:rPr lang="en-US" sz="1600" dirty="0" err="1">
                <a:solidFill>
                  <a:srgbClr val="AE269D"/>
                </a:solidFill>
              </a:rPr>
              <a:t>FIELDref</a:t>
            </a:r>
            <a:r>
              <a:rPr lang="en-US" sz="1600" dirty="0"/>
              <a:t> ref="</a:t>
            </a:r>
            <a:r>
              <a:rPr lang="en-US" sz="1600" dirty="0">
                <a:solidFill>
                  <a:srgbClr val="3D50F0"/>
                </a:solidFill>
              </a:rPr>
              <a:t>col_0</a:t>
            </a:r>
            <a:r>
              <a:rPr lang="en-US" sz="16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       &lt;</a:t>
            </a:r>
            <a:r>
              <a:rPr lang="en-US" sz="1600" dirty="0" err="1">
                <a:solidFill>
                  <a:srgbClr val="AE269D"/>
                </a:solidFill>
              </a:rPr>
              <a:t>FIELDref</a:t>
            </a:r>
            <a:r>
              <a:rPr lang="en-US" sz="1600" dirty="0"/>
              <a:t> ref="</a:t>
            </a:r>
            <a:r>
              <a:rPr lang="en-US" sz="1600" dirty="0">
                <a:solidFill>
                  <a:srgbClr val="3D50F0"/>
                </a:solidFill>
              </a:rPr>
              <a:t>col_1</a:t>
            </a:r>
            <a:r>
              <a:rPr lang="en-US" sz="16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       &lt;</a:t>
            </a:r>
            <a:r>
              <a:rPr lang="en-US" sz="1600" dirty="0" err="1">
                <a:solidFill>
                  <a:srgbClr val="AE269D"/>
                </a:solidFill>
              </a:rPr>
              <a:t>FIELDref</a:t>
            </a:r>
            <a:r>
              <a:rPr lang="en-US" sz="1600" dirty="0"/>
              <a:t> ref="</a:t>
            </a:r>
            <a:r>
              <a:rPr lang="en-US" sz="1600" dirty="0">
                <a:solidFill>
                  <a:srgbClr val="3D50F0"/>
                </a:solidFill>
              </a:rPr>
              <a:t>col_2</a:t>
            </a:r>
            <a:r>
              <a:rPr lang="en-US" sz="16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       &lt;</a:t>
            </a:r>
            <a:r>
              <a:rPr lang="en-US" sz="1600" dirty="0" err="1">
                <a:solidFill>
                  <a:srgbClr val="AE269D"/>
                </a:solidFill>
              </a:rPr>
              <a:t>FIELDref</a:t>
            </a:r>
            <a:r>
              <a:rPr lang="en-US" sz="1600" dirty="0"/>
              <a:t> ref="</a:t>
            </a:r>
            <a:r>
              <a:rPr lang="en-US" sz="1600" dirty="0">
                <a:solidFill>
                  <a:srgbClr val="3D50F0"/>
                </a:solidFill>
              </a:rPr>
              <a:t>col_4</a:t>
            </a:r>
            <a:r>
              <a:rPr lang="en-US" sz="1600" dirty="0"/>
              <a:t>"/&gt;     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         &lt;</a:t>
            </a:r>
            <a:r>
              <a:rPr lang="en-US" sz="1600" dirty="0" err="1">
                <a:solidFill>
                  <a:srgbClr val="AE269D"/>
                </a:solidFill>
              </a:rPr>
              <a:t>FIELDref</a:t>
            </a:r>
            <a:r>
              <a:rPr lang="en-US" sz="1600" dirty="0"/>
              <a:t> ref="</a:t>
            </a:r>
            <a:r>
              <a:rPr lang="en-US" sz="1600" dirty="0">
                <a:solidFill>
                  <a:srgbClr val="3D50F0"/>
                </a:solidFill>
              </a:rPr>
              <a:t>col_5</a:t>
            </a:r>
            <a:r>
              <a:rPr lang="en-US" sz="16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      &lt;/</a:t>
            </a:r>
            <a:r>
              <a:rPr lang="en-US" sz="1800" dirty="0">
                <a:solidFill>
                  <a:srgbClr val="AE269D"/>
                </a:solidFill>
              </a:rPr>
              <a:t>GROUP</a:t>
            </a:r>
            <a:r>
              <a:rPr lang="en-US" sz="16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     </a:t>
            </a:r>
            <a:r>
              <a:rPr lang="en-US" sz="1100" dirty="0"/>
              <a:t> &lt;</a:t>
            </a:r>
            <a:r>
              <a:rPr lang="en-US" sz="1100" dirty="0">
                <a:solidFill>
                  <a:srgbClr val="AE269D"/>
                </a:solidFill>
              </a:rPr>
              <a:t>FIELD</a:t>
            </a:r>
            <a:r>
              <a:rPr lang="en-US" sz="1100" dirty="0"/>
              <a:t> name="</a:t>
            </a:r>
            <a:r>
              <a:rPr lang="en-US" sz="1100" dirty="0" err="1">
                <a:solidFill>
                  <a:srgbClr val="3D50F0"/>
                </a:solidFill>
              </a:rPr>
              <a:t>ra</a:t>
            </a:r>
            <a:r>
              <a:rPr lang="en-US" sz="1100" dirty="0"/>
              <a:t>" datatype="</a:t>
            </a:r>
            <a:r>
              <a:rPr lang="en-US" sz="1100" dirty="0">
                <a:solidFill>
                  <a:srgbClr val="3D50F0"/>
                </a:solidFill>
              </a:rPr>
              <a:t>double</a:t>
            </a:r>
            <a:r>
              <a:rPr lang="en-US" sz="1100" dirty="0"/>
              <a:t>" ID="</a:t>
            </a:r>
            <a:r>
              <a:rPr lang="en-US" sz="1100" dirty="0">
                <a:solidFill>
                  <a:srgbClr val="3D50F0"/>
                </a:solidFill>
              </a:rPr>
              <a:t>col_0</a:t>
            </a:r>
            <a:r>
              <a:rPr lang="en-US" sz="1100" dirty="0"/>
              <a:t>" precision="7" </a:t>
            </a:r>
            <a:r>
              <a:rPr lang="en-US" sz="1100" dirty="0" err="1"/>
              <a:t>ucd</a:t>
            </a:r>
            <a:r>
              <a:rPr lang="en-US" sz="1100" dirty="0"/>
              <a:t>="</a:t>
            </a:r>
            <a:r>
              <a:rPr lang="en-US" sz="1100" dirty="0" err="1">
                <a:solidFill>
                  <a:srgbClr val="3D50F0"/>
                </a:solidFill>
              </a:rPr>
              <a:t>pos.eq.ra;meta.main</a:t>
            </a:r>
            <a:r>
              <a:rPr lang="en-US" sz="1100" dirty="0"/>
              <a:t>" unit="</a:t>
            </a:r>
            <a:r>
              <a:rPr lang="en-US" sz="1100" dirty="0" err="1">
                <a:solidFill>
                  <a:srgbClr val="3D50F0"/>
                </a:solidFill>
              </a:rPr>
              <a:t>deg</a:t>
            </a:r>
            <a:r>
              <a:rPr lang="en-US" sz="1100" dirty="0"/>
              <a:t>" width="</a:t>
            </a:r>
            <a:r>
              <a:rPr lang="en-US" sz="1100" dirty="0">
                <a:solidFill>
                  <a:srgbClr val="3D50F0"/>
                </a:solidFill>
              </a:rPr>
              <a:t>11</a:t>
            </a:r>
            <a:r>
              <a:rPr lang="en-US" sz="11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/>
              <a:t>              &lt;</a:t>
            </a:r>
            <a:r>
              <a:rPr lang="en-US" sz="1100" dirty="0">
                <a:solidFill>
                  <a:srgbClr val="AE269D"/>
                </a:solidFill>
              </a:rPr>
              <a:t>DESCRIPTION</a:t>
            </a:r>
            <a:r>
              <a:rPr lang="en-US" sz="1100" dirty="0"/>
              <a:t>&gt;right ascension (J2000)&lt;/</a:t>
            </a:r>
            <a:r>
              <a:rPr lang="en-US" sz="1100" dirty="0">
                <a:solidFill>
                  <a:srgbClr val="AE269D"/>
                </a:solidFill>
              </a:rPr>
              <a:t>DESCRIPTION</a:t>
            </a:r>
            <a:r>
              <a:rPr lang="en-US" sz="11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/>
              <a:t>        &lt;/</a:t>
            </a:r>
            <a:r>
              <a:rPr lang="en-US" sz="1100" dirty="0">
                <a:solidFill>
                  <a:srgbClr val="AE269D"/>
                </a:solidFill>
              </a:rPr>
              <a:t>FIELD</a:t>
            </a:r>
            <a:r>
              <a:rPr lang="en-US" sz="11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 </a:t>
            </a:r>
            <a:r>
              <a:rPr lang="en-US" sz="1200" dirty="0"/>
              <a:t>  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      ...   </a:t>
            </a:r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04259"/>
          </a:xfrm>
        </p:spPr>
        <p:txBody>
          <a:bodyPr>
            <a:noAutofit/>
          </a:bodyPr>
          <a:lstStyle/>
          <a:p>
            <a:r>
              <a:rPr lang="en-US" sz="1800" dirty="0"/>
              <a:t>GROUP element up close, in context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2E9B00-7FDA-A14C-A473-44C46EE03D25}"/>
              </a:ext>
            </a:extLst>
          </p:cNvPr>
          <p:cNvSpPr txBox="1"/>
          <p:nvPr/>
        </p:nvSpPr>
        <p:spPr>
          <a:xfrm>
            <a:off x="9509760" y="579120"/>
            <a:ext cx="184731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66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C2CF6D-3D2E-AE4E-80FB-210E0A7F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339425"/>
            <a:ext cx="8106345" cy="481710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3B426-9946-5448-AC82-1D47FDA9FC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EEDBA47-A87E-0E4B-84CD-7E45F679AA0F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C84A-ED2E-634A-BE4C-50F82AA76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264F-F508-3E4C-9C04-EAC595C73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ABE029-568F-634F-8B95-20E2C2EC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390" y="97727"/>
            <a:ext cx="7910610" cy="332042"/>
          </a:xfrm>
        </p:spPr>
        <p:txBody>
          <a:bodyPr tIns="274320">
            <a:noAutofit/>
          </a:bodyPr>
          <a:lstStyle/>
          <a:p>
            <a:r>
              <a:rPr lang="en-US" sz="1800" dirty="0"/>
              <a:t>Adding new </a:t>
            </a:r>
            <a:r>
              <a:rPr lang="en-US" sz="1800" dirty="0">
                <a:solidFill>
                  <a:srgbClr val="0070C0"/>
                </a:solidFill>
              </a:rPr>
              <a:t>Service Descriptor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482064-D630-9140-92F7-809BAEF8CB74}"/>
              </a:ext>
            </a:extLst>
          </p:cNvPr>
          <p:cNvSpPr/>
          <p:nvPr/>
        </p:nvSpPr>
        <p:spPr>
          <a:xfrm>
            <a:off x="415590" y="1016259"/>
            <a:ext cx="7743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introduce a </a:t>
            </a:r>
            <a:r>
              <a:rPr lang="en-US" dirty="0">
                <a:solidFill>
                  <a:srgbClr val="0070C0"/>
                </a:solidFill>
              </a:rPr>
              <a:t>Service Descriptor</a:t>
            </a:r>
            <a:r>
              <a:rPr lang="en-US" dirty="0">
                <a:solidFill>
                  <a:schemeClr val="tx2"/>
                </a:solidFill>
              </a:rPr>
              <a:t>, we update new tables  </a:t>
            </a:r>
            <a:r>
              <a:rPr lang="en-US" dirty="0" err="1">
                <a:solidFill>
                  <a:srgbClr val="00B050"/>
                </a:solidFill>
              </a:rPr>
              <a:t>irsa_serv_descriptors</a:t>
            </a:r>
            <a:r>
              <a:rPr lang="en-US" dirty="0">
                <a:solidFill>
                  <a:srgbClr val="00B050"/>
                </a:solidFill>
              </a:rPr>
              <a:t> 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B2CC28-D7D3-BD4E-8BAD-F1CD513330BE}"/>
              </a:ext>
            </a:extLst>
          </p:cNvPr>
          <p:cNvSpPr/>
          <p:nvPr/>
        </p:nvSpPr>
        <p:spPr>
          <a:xfrm>
            <a:off x="484315" y="1985756"/>
            <a:ext cx="767442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 columns are ID, description, </a:t>
            </a:r>
            <a:r>
              <a:rPr lang="en-US" sz="1600" b="1" dirty="0" err="1"/>
              <a:t>xml_fragment</a:t>
            </a:r>
            <a:r>
              <a:rPr lang="en-US" sz="1600" b="1" dirty="0"/>
              <a:t>, </a:t>
            </a:r>
            <a:r>
              <a:rPr lang="en-US" sz="1600" b="1" dirty="0" err="1"/>
              <a:t>access_url</a:t>
            </a:r>
            <a:r>
              <a:rPr lang="en-US" sz="1600" b="1" dirty="0"/>
              <a:t>: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        </a:t>
            </a:r>
            <a:r>
              <a:rPr lang="en-US" sz="1400" b="1" dirty="0">
                <a:solidFill>
                  <a:srgbClr val="7030A0"/>
                </a:solidFill>
              </a:rPr>
              <a:t>ID</a:t>
            </a:r>
            <a:r>
              <a:rPr lang="en-US" sz="1600" dirty="0">
                <a:solidFill>
                  <a:srgbClr val="7030A0"/>
                </a:solidFill>
              </a:rPr>
              <a:t>: </a:t>
            </a:r>
            <a:r>
              <a:rPr lang="en-US" sz="1200" dirty="0" err="1">
                <a:solidFill>
                  <a:srgbClr val="7030A0"/>
                </a:solidFill>
              </a:rPr>
              <a:t>ztf</a:t>
            </a:r>
            <a:endParaRPr lang="en-US" sz="1200" dirty="0">
              <a:solidFill>
                <a:srgbClr val="7030A0"/>
              </a:solidFill>
            </a:endParaRPr>
          </a:p>
          <a:p>
            <a:r>
              <a:rPr lang="en-US" sz="1400" b="1" dirty="0"/>
              <a:t>          description</a:t>
            </a:r>
            <a:r>
              <a:rPr lang="en-US" sz="1400" dirty="0"/>
              <a:t>: </a:t>
            </a:r>
            <a:r>
              <a:rPr lang="en-US" sz="1200" dirty="0"/>
              <a:t>Link to ZTF light curve for default </a:t>
            </a:r>
            <a:r>
              <a:rPr lang="en-US" sz="1200" dirty="0" err="1"/>
              <a:t>ztf</a:t>
            </a:r>
            <a:r>
              <a:rPr lang="en-US" sz="1200" dirty="0"/>
              <a:t> collection</a:t>
            </a:r>
          </a:p>
          <a:p>
            <a:pPr marL="257175" lvl="1" indent="0">
              <a:buNone/>
            </a:pPr>
            <a:r>
              <a:rPr lang="en-US" sz="1200" dirty="0"/>
              <a:t>    </a:t>
            </a:r>
            <a:r>
              <a:rPr lang="en-US" sz="1400" b="1" dirty="0" err="1"/>
              <a:t>xml_fragment</a:t>
            </a:r>
            <a:r>
              <a:rPr lang="en-US" sz="1000" b="1" dirty="0"/>
              <a:t>:</a:t>
            </a:r>
            <a:r>
              <a:rPr lang="en-US" sz="1000" dirty="0"/>
              <a:t> </a:t>
            </a:r>
            <a:r>
              <a:rPr lang="en-US" sz="1200" dirty="0"/>
              <a:t>&lt;PARAM </a:t>
            </a:r>
            <a:r>
              <a:rPr lang="en-US" sz="1200" dirty="0" err="1"/>
              <a:t>arraysize</a:t>
            </a:r>
            <a:r>
              <a:rPr lang="en-US" sz="1200" dirty="0"/>
              <a:t>="1" datatype="</a:t>
            </a:r>
            <a:r>
              <a:rPr lang="en-US" sz="1200" dirty="0" err="1"/>
              <a:t>int</a:t>
            </a:r>
            <a:r>
              <a:rPr lang="en-US" sz="1200" dirty="0"/>
              <a:t>" name="</a:t>
            </a:r>
            <a:r>
              <a:rPr lang="en-US" sz="1200" dirty="0" err="1"/>
              <a:t>bad_catflags_mask</a:t>
            </a:r>
            <a:r>
              <a:rPr lang="en-US" sz="1200" dirty="0"/>
              <a:t>” value=“0”&gt;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   &lt;DESCRIPTION&gt;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         Bitmask used to exclude </a:t>
            </a:r>
            <a:r>
              <a:rPr lang="en-US" sz="1200" dirty="0" err="1"/>
              <a:t>lightcurve</a:t>
            </a:r>
            <a:r>
              <a:rPr lang="en-US" sz="1200" dirty="0"/>
              <a:t> points with at  least one of the indicated </a:t>
            </a:r>
            <a:r>
              <a:rPr lang="en-US" sz="1200" dirty="0" err="1"/>
              <a:t>catflag</a:t>
            </a:r>
            <a:r>
              <a:rPr lang="en-US" sz="1200" dirty="0"/>
              <a:t> bits  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         set.  Default is 0.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   &lt;/DESCRIPTION&gt;            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&lt;/PARAM&gt;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&lt;PARAM </a:t>
            </a:r>
            <a:r>
              <a:rPr lang="en-US" sz="1200" dirty="0" err="1"/>
              <a:t>arraysize</a:t>
            </a:r>
            <a:r>
              <a:rPr lang="en-US" sz="1200" dirty="0"/>
              <a:t>="*" datatype="char" name="time" value=""&gt;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&lt;DESCRIPTION&gt;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       Date-time range for which </a:t>
            </a:r>
            <a:r>
              <a:rPr lang="en-US" sz="1200" dirty="0" err="1"/>
              <a:t>lightcurve</a:t>
            </a:r>
            <a:r>
              <a:rPr lang="en-US" sz="1200" dirty="0"/>
              <a:t> data is to be retrieved, unlimited by default. Space-        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            separated range endpoint(s) are interpreted  as Modified Julian Dates (MJD).     </a:t>
            </a:r>
          </a:p>
          <a:p>
            <a:pPr marL="257175" lvl="1"/>
            <a:r>
              <a:rPr lang="en-US" sz="1200" dirty="0"/>
              <a:t>                                       &lt;/DESCRIPTION&gt;</a:t>
            </a:r>
          </a:p>
          <a:p>
            <a:pPr marL="257175" lvl="1" indent="0">
              <a:buNone/>
            </a:pPr>
            <a:r>
              <a:rPr lang="en-US" sz="1200" dirty="0"/>
              <a:t>                                  &lt;/PARAM&gt;</a:t>
            </a:r>
          </a:p>
          <a:p>
            <a:pPr marL="257175" lvl="1" indent="0">
              <a:buNone/>
            </a:pPr>
            <a:r>
              <a:rPr lang="en-US" sz="1200" dirty="0"/>
              <a:t>    </a:t>
            </a:r>
            <a:r>
              <a:rPr lang="en-US" sz="1400" b="1" dirty="0" err="1"/>
              <a:t>access_url</a:t>
            </a:r>
            <a:r>
              <a:rPr lang="en-US" sz="1400" dirty="0"/>
              <a:t>: </a:t>
            </a:r>
            <a:r>
              <a:rPr lang="en-US" sz="1200" dirty="0">
                <a:hlinkClick r:id="rId3"/>
              </a:rPr>
              <a:t>https://irsa.ipac.caltech.edu/cgi-bin/ZTF/nph_light_curves?collection=ztf</a:t>
            </a:r>
            <a:endParaRPr lang="en-US" sz="1200" dirty="0"/>
          </a:p>
          <a:p>
            <a:pPr marL="257175" lvl="1" indent="0">
              <a:buNone/>
            </a:pPr>
            <a:endParaRPr lang="en-US" sz="1200" dirty="0"/>
          </a:p>
          <a:p>
            <a:pPr marL="257175" lvl="1" indent="0">
              <a:buNone/>
            </a:pPr>
            <a:r>
              <a:rPr lang="en-US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92643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3B426-9946-5448-AC82-1D47FDA9FC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78B9C2-9338-BB41-9D82-2FD3A46180B1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C84A-ED2E-634A-BE4C-50F82AA76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264F-F508-3E4C-9C04-EAC595C73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ABE029-568F-634F-8B95-20E2C2EC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390" y="97727"/>
            <a:ext cx="7910610" cy="332042"/>
          </a:xfrm>
        </p:spPr>
        <p:txBody>
          <a:bodyPr tIns="274320">
            <a:noAutofit/>
          </a:bodyPr>
          <a:lstStyle/>
          <a:p>
            <a:r>
              <a:rPr lang="en-US" sz="1800" dirty="0"/>
              <a:t>Adding new </a:t>
            </a:r>
            <a:r>
              <a:rPr lang="en-US" sz="1800" dirty="0">
                <a:solidFill>
                  <a:srgbClr val="0070C0"/>
                </a:solidFill>
              </a:rPr>
              <a:t>Service Descriptor </a:t>
            </a:r>
            <a:r>
              <a:rPr lang="en-US" sz="1800" dirty="0">
                <a:solidFill>
                  <a:schemeClr val="tx2"/>
                </a:solidFill>
              </a:rPr>
              <a:t>II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482064-D630-9140-92F7-809BAEF8CB74}"/>
              </a:ext>
            </a:extLst>
          </p:cNvPr>
          <p:cNvSpPr/>
          <p:nvPr/>
        </p:nvSpPr>
        <p:spPr>
          <a:xfrm>
            <a:off x="321507" y="1019560"/>
            <a:ext cx="7604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...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err="1">
                <a:solidFill>
                  <a:srgbClr val="00B050"/>
                </a:solidFill>
              </a:rPr>
              <a:t>irsa_serv_descriptor_cols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9DE6B3-404F-664D-83D7-E2C3DD054B21}"/>
              </a:ext>
            </a:extLst>
          </p:cNvPr>
          <p:cNvSpPr/>
          <p:nvPr/>
        </p:nvSpPr>
        <p:spPr>
          <a:xfrm>
            <a:off x="417622" y="2103738"/>
            <a:ext cx="7224207" cy="410493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/>
              <a:t>Columns are </a:t>
            </a:r>
            <a:r>
              <a:rPr lang="en-US" b="1" dirty="0" err="1"/>
              <a:t>table_name</a:t>
            </a:r>
            <a:r>
              <a:rPr lang="en-US" b="1" dirty="0"/>
              <a:t>, </a:t>
            </a:r>
            <a:r>
              <a:rPr lang="en-US" b="1" dirty="0" err="1"/>
              <a:t>column_name</a:t>
            </a:r>
            <a:r>
              <a:rPr lang="en-US" b="1" dirty="0"/>
              <a:t>, </a:t>
            </a:r>
            <a:r>
              <a:rPr lang="en-US" b="1" dirty="0" err="1"/>
              <a:t>serv_descriptor_id</a:t>
            </a:r>
            <a:r>
              <a:rPr lang="en-US" b="1" dirty="0"/>
              <a:t>, </a:t>
            </a:r>
            <a:r>
              <a:rPr lang="en-US" b="1" dirty="0" err="1"/>
              <a:t>param_name</a:t>
            </a:r>
            <a:r>
              <a:rPr lang="en-US" b="1" dirty="0"/>
              <a:t>, </a:t>
            </a:r>
            <a:r>
              <a:rPr lang="en-US" b="1" dirty="0" err="1"/>
              <a:t>param_description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</a:t>
            </a:r>
            <a:r>
              <a:rPr lang="en-US" sz="1600" b="1" dirty="0" err="1">
                <a:solidFill>
                  <a:srgbClr val="7030A0"/>
                </a:solidFill>
              </a:rPr>
              <a:t>table_name</a:t>
            </a:r>
            <a:r>
              <a:rPr lang="en-US" dirty="0">
                <a:solidFill>
                  <a:srgbClr val="7030A0"/>
                </a:solidFill>
              </a:rPr>
              <a:t>: </a:t>
            </a:r>
            <a:r>
              <a:rPr lang="en-US" sz="1400" dirty="0" err="1">
                <a:solidFill>
                  <a:srgbClr val="7030A0"/>
                </a:solidFill>
              </a:rPr>
              <a:t>ztf_objects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600" b="1" dirty="0">
                <a:solidFill>
                  <a:srgbClr val="7030A0"/>
                </a:solidFill>
              </a:rPr>
              <a:t>          </a:t>
            </a:r>
            <a:r>
              <a:rPr lang="en-US" sz="1600" b="1" dirty="0" err="1">
                <a:solidFill>
                  <a:srgbClr val="7030A0"/>
                </a:solidFill>
              </a:rPr>
              <a:t>column_name</a:t>
            </a:r>
            <a:r>
              <a:rPr lang="en-US" sz="1600" dirty="0">
                <a:solidFill>
                  <a:srgbClr val="7030A0"/>
                </a:solidFill>
              </a:rPr>
              <a:t>: </a:t>
            </a:r>
            <a:r>
              <a:rPr lang="en-US" sz="1400" dirty="0" err="1">
                <a:solidFill>
                  <a:srgbClr val="7030A0"/>
                </a:solidFill>
              </a:rPr>
              <a:t>oid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>
                <a:solidFill>
                  <a:srgbClr val="7030A0"/>
                </a:solidFill>
              </a:rPr>
              <a:t>           </a:t>
            </a:r>
            <a:r>
              <a:rPr lang="en-US" sz="1600" b="1" dirty="0" err="1">
                <a:solidFill>
                  <a:srgbClr val="7030A0"/>
                </a:solidFill>
              </a:rPr>
              <a:t>serv_descriptor_id</a:t>
            </a:r>
            <a:r>
              <a:rPr lang="en-US" sz="1400" dirty="0">
                <a:solidFill>
                  <a:srgbClr val="7030A0"/>
                </a:solidFill>
              </a:rPr>
              <a:t>: </a:t>
            </a:r>
            <a:r>
              <a:rPr lang="en-US" sz="1400" dirty="0" err="1">
                <a:solidFill>
                  <a:srgbClr val="7030A0"/>
                </a:solidFill>
              </a:rPr>
              <a:t>ztf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>
                <a:solidFill>
                  <a:srgbClr val="7030A0"/>
                </a:solidFill>
              </a:rPr>
              <a:t>           </a:t>
            </a:r>
            <a:r>
              <a:rPr lang="en-US" sz="1600" b="1" dirty="0" err="1">
                <a:solidFill>
                  <a:srgbClr val="7030A0"/>
                </a:solidFill>
              </a:rPr>
              <a:t>param_name</a:t>
            </a:r>
            <a:r>
              <a:rPr lang="en-US" sz="1400" dirty="0">
                <a:solidFill>
                  <a:srgbClr val="7030A0"/>
                </a:solidFill>
              </a:rPr>
              <a:t>: id</a:t>
            </a:r>
          </a:p>
          <a:p>
            <a:r>
              <a:rPr lang="en-US" sz="1400" dirty="0"/>
              <a:t>           </a:t>
            </a:r>
            <a:r>
              <a:rPr lang="en-US" sz="1600" b="1" dirty="0" err="1"/>
              <a:t>param_description</a:t>
            </a:r>
            <a:r>
              <a:rPr lang="en-US" sz="1400" dirty="0"/>
              <a:t>: Identifier of a ZTF object.</a:t>
            </a:r>
          </a:p>
          <a:p>
            <a:pPr marL="257175" lvl="1" indent="0">
              <a:buNone/>
            </a:pPr>
            <a:r>
              <a:rPr lang="en-US" sz="2400" dirty="0"/>
              <a:t>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37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2AB9E2-6ECB-EF42-823A-FA944999E27C}"/>
              </a:ext>
            </a:extLst>
          </p:cNvPr>
          <p:cNvSpPr txBox="1"/>
          <p:nvPr/>
        </p:nvSpPr>
        <p:spPr>
          <a:xfrm>
            <a:off x="146721" y="1634247"/>
            <a:ext cx="8613557" cy="4377447"/>
          </a:xfrm>
          <a:prstGeom prst="rect">
            <a:avLst/>
          </a:prstGeom>
          <a:solidFill>
            <a:srgbClr val="CDFFBA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BF8190-1841-2C40-8946-B5B745031DD0}"/>
              </a:ext>
            </a:extLst>
          </p:cNvPr>
          <p:cNvSpPr txBox="1"/>
          <p:nvPr/>
        </p:nvSpPr>
        <p:spPr>
          <a:xfrm>
            <a:off x="457200" y="1806921"/>
            <a:ext cx="5842000" cy="268688"/>
          </a:xfrm>
          <a:prstGeom prst="rect">
            <a:avLst/>
          </a:prstGeom>
          <a:solidFill>
            <a:srgbClr val="F1FF83"/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253121-BBE4-F14D-9A74-C088CA93FBA2}"/>
              </a:ext>
            </a:extLst>
          </p:cNvPr>
          <p:cNvSpPr txBox="1"/>
          <p:nvPr/>
        </p:nvSpPr>
        <p:spPr>
          <a:xfrm>
            <a:off x="457200" y="2997200"/>
            <a:ext cx="7843520" cy="1889760"/>
          </a:xfrm>
          <a:prstGeom prst="rect">
            <a:avLst/>
          </a:prstGeom>
          <a:solidFill>
            <a:srgbClr val="F1FF8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90BCB9CB-5150-F143-8A65-611A4FDA1B1B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85947D1-24E2-7A48-BE4A-BD8FBF8F3EB0}" type="slidenum">
              <a:rPr lang="en-US" smtClean="0"/>
              <a:t>14</a:t>
            </a:fld>
            <a:endParaRPr lang="en-US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8" y="2151580"/>
            <a:ext cx="8401050" cy="314619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3E1FE3-4163-E640-85AC-A49DA842BD2F}"/>
              </a:ext>
            </a:extLst>
          </p:cNvPr>
          <p:cNvSpPr txBox="1"/>
          <p:nvPr/>
        </p:nvSpPr>
        <p:spPr>
          <a:xfrm>
            <a:off x="457200" y="5169652"/>
            <a:ext cx="7843520" cy="645456"/>
          </a:xfrm>
          <a:prstGeom prst="rect">
            <a:avLst/>
          </a:prstGeom>
          <a:solidFill>
            <a:srgbClr val="F1FF83"/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B3EB7E-38D5-8B40-82A3-94D98117B555}"/>
              </a:ext>
            </a:extLst>
          </p:cNvPr>
          <p:cNvSpPr txBox="1"/>
          <p:nvPr/>
        </p:nvSpPr>
        <p:spPr>
          <a:xfrm>
            <a:off x="528320" y="2283281"/>
            <a:ext cx="5770880" cy="637948"/>
          </a:xfrm>
          <a:prstGeom prst="rect">
            <a:avLst/>
          </a:prstGeom>
          <a:solidFill>
            <a:srgbClr val="E0DFF4"/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2A08A1-D0C2-664F-9BCE-56930448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21" y="954421"/>
            <a:ext cx="8613557" cy="558449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&lt;</a:t>
            </a:r>
            <a:r>
              <a:rPr lang="en-US" sz="1200" dirty="0">
                <a:solidFill>
                  <a:srgbClr val="AE269D"/>
                </a:solidFill>
              </a:rPr>
              <a:t>VOTABLE </a:t>
            </a:r>
            <a:r>
              <a:rPr lang="en-US" sz="1100" dirty="0"/>
              <a:t>version="1.3" </a:t>
            </a:r>
            <a:r>
              <a:rPr lang="en-US" sz="1100" dirty="0" err="1"/>
              <a:t>xmlns:xsi</a:t>
            </a:r>
            <a:r>
              <a:rPr lang="en-US" sz="1100" dirty="0"/>
              <a:t>="</a:t>
            </a:r>
            <a:r>
              <a:rPr lang="en-US" sz="1100" dirty="0">
                <a:solidFill>
                  <a:srgbClr val="3D50F0"/>
                </a:solidFill>
              </a:rPr>
              <a:t>http://www.w3.org/2001/</a:t>
            </a:r>
            <a:r>
              <a:rPr lang="en-US" sz="1100" dirty="0" err="1">
                <a:solidFill>
                  <a:srgbClr val="3D50F0"/>
                </a:solidFill>
              </a:rPr>
              <a:t>XMLSchema</a:t>
            </a:r>
            <a:r>
              <a:rPr lang="en-US" sz="1100" dirty="0">
                <a:solidFill>
                  <a:srgbClr val="3D50F0"/>
                </a:solidFill>
              </a:rPr>
              <a:t>-instance</a:t>
            </a:r>
            <a:r>
              <a:rPr lang="en-US" sz="1100" dirty="0"/>
              <a:t>" </a:t>
            </a:r>
            <a:r>
              <a:rPr lang="en-US" sz="1100" dirty="0" err="1"/>
              <a:t>xmlns</a:t>
            </a:r>
            <a:r>
              <a:rPr lang="en-US" sz="1100" dirty="0"/>
              <a:t>="</a:t>
            </a:r>
            <a:r>
              <a:rPr lang="en-US" sz="1100" dirty="0">
                <a:solidFill>
                  <a:srgbClr val="3D50F0"/>
                </a:solidFill>
              </a:rPr>
              <a:t>http://</a:t>
            </a:r>
            <a:r>
              <a:rPr lang="en-US" sz="1100" dirty="0" err="1">
                <a:solidFill>
                  <a:srgbClr val="3D50F0"/>
                </a:solidFill>
              </a:rPr>
              <a:t>www.ivoa.net</a:t>
            </a:r>
            <a:r>
              <a:rPr lang="en-US" sz="1100" dirty="0">
                <a:solidFill>
                  <a:srgbClr val="3D50F0"/>
                </a:solidFill>
              </a:rPr>
              <a:t>/xml/</a:t>
            </a:r>
            <a:r>
              <a:rPr lang="en-US" sz="1100" dirty="0" err="1">
                <a:solidFill>
                  <a:srgbClr val="3D50F0"/>
                </a:solidFill>
              </a:rPr>
              <a:t>VOTable</a:t>
            </a:r>
            <a:r>
              <a:rPr lang="en-US" sz="1100" dirty="0">
                <a:solidFill>
                  <a:srgbClr val="3D50F0"/>
                </a:solidFill>
              </a:rPr>
              <a:t>/v1.3</a:t>
            </a:r>
            <a:r>
              <a:rPr lang="en-US" sz="1100" dirty="0"/>
              <a:t>" </a:t>
            </a:r>
            <a:r>
              <a:rPr lang="en-US" sz="1100" dirty="0" err="1"/>
              <a:t>xmlns:stc</a:t>
            </a:r>
            <a:r>
              <a:rPr lang="en-US" sz="1100" dirty="0"/>
              <a:t>="</a:t>
            </a:r>
            <a:r>
              <a:rPr lang="en-US" sz="1100" dirty="0">
                <a:solidFill>
                  <a:srgbClr val="3D50F0"/>
                </a:solidFill>
              </a:rPr>
              <a:t>http://</a:t>
            </a:r>
            <a:r>
              <a:rPr lang="en-US" sz="1100" dirty="0" err="1">
                <a:solidFill>
                  <a:srgbClr val="3D50F0"/>
                </a:solidFill>
              </a:rPr>
              <a:t>www.ivoa.net</a:t>
            </a:r>
            <a:r>
              <a:rPr lang="en-US" sz="1100" dirty="0">
                <a:solidFill>
                  <a:srgbClr val="3D50F0"/>
                </a:solidFill>
              </a:rPr>
              <a:t>/xml/STC/v1.30</a:t>
            </a:r>
            <a:r>
              <a:rPr lang="en-US" sz="1100" dirty="0"/>
              <a:t>" </a:t>
            </a:r>
            <a:r>
              <a:rPr lang="en-US" sz="1100" dirty="0" err="1"/>
              <a:t>xsi:schemaLocation</a:t>
            </a:r>
            <a:r>
              <a:rPr lang="en-US" sz="1100" dirty="0"/>
              <a:t>="</a:t>
            </a:r>
            <a:r>
              <a:rPr lang="en-US" sz="1100" dirty="0">
                <a:solidFill>
                  <a:srgbClr val="3D50F0"/>
                </a:solidFill>
              </a:rPr>
              <a:t>http://</a:t>
            </a:r>
            <a:r>
              <a:rPr lang="en-US" sz="1100" dirty="0" err="1">
                <a:solidFill>
                  <a:srgbClr val="3D50F0"/>
                </a:solidFill>
              </a:rPr>
              <a:t>www.ivoa.net</a:t>
            </a:r>
            <a:r>
              <a:rPr lang="en-US" sz="1100" dirty="0">
                <a:solidFill>
                  <a:srgbClr val="3D50F0"/>
                </a:solidFill>
              </a:rPr>
              <a:t>/xml/</a:t>
            </a:r>
            <a:r>
              <a:rPr lang="en-US" sz="1100" dirty="0" err="1">
                <a:solidFill>
                  <a:srgbClr val="3D50F0"/>
                </a:solidFill>
              </a:rPr>
              <a:t>VOTable</a:t>
            </a:r>
            <a:r>
              <a:rPr lang="en-US" sz="1100" dirty="0">
                <a:solidFill>
                  <a:srgbClr val="3D50F0"/>
                </a:solidFill>
              </a:rPr>
              <a:t>/v1.3   http://</a:t>
            </a:r>
            <a:r>
              <a:rPr lang="en-US" sz="1100" dirty="0" err="1">
                <a:solidFill>
                  <a:srgbClr val="3D50F0"/>
                </a:solidFill>
              </a:rPr>
              <a:t>www.ivoa.net</a:t>
            </a:r>
            <a:r>
              <a:rPr lang="en-US" sz="1100" dirty="0">
                <a:solidFill>
                  <a:srgbClr val="3D50F0"/>
                </a:solidFill>
              </a:rPr>
              <a:t>/xml/</a:t>
            </a:r>
            <a:r>
              <a:rPr lang="en-US" sz="1100" dirty="0" err="1">
                <a:solidFill>
                  <a:srgbClr val="3D50F0"/>
                </a:solidFill>
              </a:rPr>
              <a:t>VOTable</a:t>
            </a:r>
            <a:r>
              <a:rPr lang="en-US" sz="1100" dirty="0">
                <a:solidFill>
                  <a:srgbClr val="3D50F0"/>
                </a:solidFill>
              </a:rPr>
              <a:t>/v1.3 http://</a:t>
            </a:r>
            <a:r>
              <a:rPr lang="en-US" sz="1100" dirty="0" err="1">
                <a:solidFill>
                  <a:srgbClr val="3D50F0"/>
                </a:solidFill>
              </a:rPr>
              <a:t>www.ivoa.net</a:t>
            </a:r>
            <a:r>
              <a:rPr lang="en-US" sz="1100" dirty="0">
                <a:solidFill>
                  <a:srgbClr val="3D50F0"/>
                </a:solidFill>
              </a:rPr>
              <a:t>/xml/STC/v1.30 http://</a:t>
            </a:r>
            <a:r>
              <a:rPr lang="en-US" sz="1100" dirty="0" err="1">
                <a:solidFill>
                  <a:srgbClr val="3D50F0"/>
                </a:solidFill>
              </a:rPr>
              <a:t>www.ivoa.net</a:t>
            </a:r>
            <a:r>
              <a:rPr lang="en-US" sz="1100" dirty="0">
                <a:solidFill>
                  <a:srgbClr val="3D50F0"/>
                </a:solidFill>
              </a:rPr>
              <a:t>/xml/STC/v1.30</a:t>
            </a:r>
            <a:r>
              <a:rPr lang="en-US" sz="11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  &lt;</a:t>
            </a:r>
            <a:r>
              <a:rPr lang="en-US" sz="1200" dirty="0">
                <a:solidFill>
                  <a:srgbClr val="AE269D"/>
                </a:solidFill>
              </a:rPr>
              <a:t>RESOURCE</a:t>
            </a:r>
            <a:r>
              <a:rPr lang="en-US" sz="1200" dirty="0"/>
              <a:t> type="</a:t>
            </a:r>
            <a:r>
              <a:rPr lang="en-US" sz="1200" dirty="0">
                <a:solidFill>
                  <a:srgbClr val="3D50F0"/>
                </a:solidFill>
              </a:rPr>
              <a:t>meta</a:t>
            </a:r>
            <a:r>
              <a:rPr lang="en-US" sz="1200" dirty="0"/>
              <a:t>" </a:t>
            </a:r>
            <a:r>
              <a:rPr lang="en-US" sz="1200" dirty="0" err="1"/>
              <a:t>utype</a:t>
            </a:r>
            <a:r>
              <a:rPr lang="en-US" sz="1200" dirty="0"/>
              <a:t>="</a:t>
            </a:r>
            <a:r>
              <a:rPr lang="en-US" sz="1200" dirty="0" err="1">
                <a:solidFill>
                  <a:srgbClr val="3D50F0"/>
                </a:solidFill>
              </a:rPr>
              <a:t>adhoc:service</a:t>
            </a:r>
            <a:r>
              <a:rPr lang="en-US" sz="12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&gt;Link to ZTF light curve for default  </a:t>
            </a:r>
            <a:r>
              <a:rPr lang="en-US" sz="1200" dirty="0" err="1"/>
              <a:t>ztf</a:t>
            </a:r>
            <a:r>
              <a:rPr lang="en-US" sz="1200" dirty="0"/>
              <a:t> collection&lt;/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&lt;</a:t>
            </a:r>
            <a:r>
              <a:rPr lang="en-US" sz="1200" dirty="0">
                <a:solidFill>
                  <a:srgbClr val="AE269D"/>
                </a:solidFill>
              </a:rPr>
              <a:t>GROUP</a:t>
            </a:r>
            <a:r>
              <a:rPr lang="en-US" sz="1200" dirty="0"/>
              <a:t> name="</a:t>
            </a:r>
            <a:r>
              <a:rPr lang="en-US" sz="1200" dirty="0" err="1"/>
              <a:t>i</a:t>
            </a:r>
            <a:r>
              <a:rPr lang="en-US" sz="1200" dirty="0" err="1">
                <a:solidFill>
                  <a:srgbClr val="3D50F0"/>
                </a:solidFill>
              </a:rPr>
              <a:t>nputParams</a:t>
            </a:r>
            <a:r>
              <a:rPr lang="en-US" sz="12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>
                <a:solidFill>
                  <a:srgbClr val="3D50F0"/>
                </a:solidFill>
              </a:rPr>
              <a:t>id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ref="</a:t>
            </a:r>
            <a:r>
              <a:rPr lang="en-US" sz="1200" dirty="0">
                <a:solidFill>
                  <a:srgbClr val="3D50F0"/>
                </a:solidFill>
              </a:rPr>
              <a:t>col_0</a:t>
            </a:r>
            <a:r>
              <a:rPr lang="en-US" sz="1200" dirty="0"/>
              <a:t>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&gt;Identifier of a ZTF object.&lt;/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        &lt;/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 err="1">
                <a:solidFill>
                  <a:srgbClr val="3D50F0"/>
                </a:solidFill>
              </a:rPr>
              <a:t>bad_catflags_mask</a:t>
            </a:r>
            <a:r>
              <a:rPr lang="en-US" sz="1200" dirty="0"/>
              <a:t>" datatype="</a:t>
            </a:r>
            <a:r>
              <a:rPr lang="en-US" sz="1200" dirty="0" err="1">
                <a:solidFill>
                  <a:srgbClr val="3D50F0"/>
                </a:solidFill>
              </a:rPr>
              <a:t>int</a:t>
            </a:r>
            <a:r>
              <a:rPr lang="en-US" sz="1200" dirty="0"/>
              <a:t>" value=”0"&gt;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&gt;Bitmask used to exclude </a:t>
            </a:r>
            <a:r>
              <a:rPr lang="en-US" sz="1200" dirty="0" err="1"/>
              <a:t>lightcurve</a:t>
            </a:r>
            <a:r>
              <a:rPr lang="en-US" sz="1200" dirty="0"/>
              <a:t> points with at least one of the indicated </a:t>
            </a:r>
            <a:r>
              <a:rPr lang="en-US" sz="1200" dirty="0" err="1"/>
              <a:t>catflag</a:t>
            </a:r>
            <a:r>
              <a:rPr lang="en-US" sz="1200" dirty="0"/>
              <a:t> bits set. Default is 0.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         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  &lt;/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>
                <a:solidFill>
                  <a:srgbClr val="3D50F0"/>
                </a:solidFill>
              </a:rPr>
              <a:t>time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  <a:r>
              <a:rPr lang="en-US" sz="1100" dirty="0"/>
              <a:t>Date-time range for which </a:t>
            </a:r>
            <a:r>
              <a:rPr lang="en-US" sz="1100" dirty="0" err="1"/>
              <a:t>lightcurve</a:t>
            </a:r>
            <a:r>
              <a:rPr lang="en-US" sz="1100" dirty="0"/>
              <a:t> data is to be retrieved, unlimited by default. Space-separated endpoint(s) are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                                                interpreted as Modified Julian Date MJD)</a:t>
            </a:r>
            <a:r>
              <a:rPr lang="en-US" sz="12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          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&lt;/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    &lt;/</a:t>
            </a:r>
            <a:r>
              <a:rPr lang="en-US" sz="1200" dirty="0">
                <a:solidFill>
                  <a:srgbClr val="AE269D"/>
                </a:solidFill>
              </a:rPr>
              <a:t>GROUP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 err="1">
                <a:solidFill>
                  <a:srgbClr val="3D50F0"/>
                </a:solidFill>
              </a:rPr>
              <a:t>standardID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value="</a:t>
            </a:r>
            <a:r>
              <a:rPr lang="en-US" sz="1200" dirty="0" err="1">
                <a:solidFill>
                  <a:srgbClr val="3D50F0"/>
                </a:solidFill>
              </a:rPr>
              <a:t>ivo</a:t>
            </a:r>
            <a:r>
              <a:rPr lang="en-US" sz="1200" dirty="0">
                <a:solidFill>
                  <a:srgbClr val="3D50F0"/>
                </a:solidFill>
              </a:rPr>
              <a:t>://</a:t>
            </a:r>
            <a:r>
              <a:rPr lang="en-US" sz="1200" dirty="0" err="1">
                <a:solidFill>
                  <a:srgbClr val="3D50F0"/>
                </a:solidFill>
              </a:rPr>
              <a:t>ivoa.net</a:t>
            </a:r>
            <a:r>
              <a:rPr lang="en-US" sz="1200" dirty="0">
                <a:solidFill>
                  <a:srgbClr val="3D50F0"/>
                </a:solidFill>
              </a:rPr>
              <a:t>/</a:t>
            </a:r>
            <a:r>
              <a:rPr lang="en-US" sz="1200" dirty="0" err="1">
                <a:solidFill>
                  <a:srgbClr val="3D50F0"/>
                </a:solidFill>
              </a:rPr>
              <a:t>std</a:t>
            </a:r>
            <a:r>
              <a:rPr lang="en-US" sz="1200" dirty="0">
                <a:solidFill>
                  <a:srgbClr val="3D50F0"/>
                </a:solidFill>
              </a:rPr>
              <a:t>/DataLink#links-1.0</a:t>
            </a:r>
            <a:r>
              <a:rPr lang="en-US" sz="12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 err="1">
                <a:solidFill>
                  <a:srgbClr val="3D50F0"/>
                </a:solidFill>
              </a:rPr>
              <a:t>accessURL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value="</a:t>
            </a:r>
            <a:r>
              <a:rPr lang="en-US" sz="1200" dirty="0">
                <a:solidFill>
                  <a:srgbClr val="3D50F0"/>
                </a:solidFill>
              </a:rPr>
              <a:t>https://</a:t>
            </a:r>
            <a:r>
              <a:rPr lang="en-US" sz="1200" dirty="0" err="1">
                <a:solidFill>
                  <a:srgbClr val="3D50F0"/>
                </a:solidFill>
              </a:rPr>
              <a:t>irsa.ipac.caltech.edu</a:t>
            </a:r>
            <a:r>
              <a:rPr lang="en-US" sz="1200" dirty="0">
                <a:solidFill>
                  <a:srgbClr val="3D50F0"/>
                </a:solidFill>
              </a:rPr>
              <a:t>/</a:t>
            </a:r>
            <a:r>
              <a:rPr lang="en-US" sz="1200" dirty="0" err="1">
                <a:solidFill>
                  <a:srgbClr val="3D50F0"/>
                </a:solidFill>
              </a:rPr>
              <a:t>cgi</a:t>
            </a:r>
            <a:r>
              <a:rPr lang="en-US" sz="1200" dirty="0">
                <a:solidFill>
                  <a:srgbClr val="3D50F0"/>
                </a:solidFill>
              </a:rPr>
              <a:t>-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3D50F0"/>
                </a:solidFill>
              </a:rPr>
              <a:t>                                                                                                                               bin/ZTF/</a:t>
            </a:r>
            <a:r>
              <a:rPr lang="en-US" sz="1200" dirty="0" err="1">
                <a:solidFill>
                  <a:srgbClr val="3D50F0"/>
                </a:solidFill>
              </a:rPr>
              <a:t>nph_light_curves?collection</a:t>
            </a:r>
            <a:r>
              <a:rPr lang="en-US" sz="1200" dirty="0">
                <a:solidFill>
                  <a:srgbClr val="3D50F0"/>
                </a:solidFill>
              </a:rPr>
              <a:t>=</a:t>
            </a:r>
            <a:r>
              <a:rPr lang="en-US" sz="1200" dirty="0" err="1">
                <a:solidFill>
                  <a:srgbClr val="3D50F0"/>
                </a:solidFill>
              </a:rPr>
              <a:t>ztf</a:t>
            </a:r>
            <a:r>
              <a:rPr lang="en-US" sz="12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  &lt;/</a:t>
            </a:r>
            <a:r>
              <a:rPr lang="en-US" sz="1200" dirty="0">
                <a:solidFill>
                  <a:srgbClr val="AE269D"/>
                </a:solidFill>
              </a:rPr>
              <a:t>RESOURCE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</a:t>
            </a:r>
            <a:r>
              <a:rPr lang="en-US" sz="1100" dirty="0"/>
              <a:t>   </a:t>
            </a:r>
            <a:r>
              <a:rPr lang="en-US" sz="1200" dirty="0"/>
              <a:t>&lt;</a:t>
            </a:r>
            <a:r>
              <a:rPr lang="en-US" sz="1200" dirty="0">
                <a:solidFill>
                  <a:srgbClr val="AE269D"/>
                </a:solidFill>
              </a:rPr>
              <a:t>RESOURCE</a:t>
            </a:r>
            <a:r>
              <a:rPr lang="en-US" sz="1200" dirty="0"/>
              <a:t> type="</a:t>
            </a:r>
            <a:r>
              <a:rPr lang="en-US" sz="1200" dirty="0">
                <a:solidFill>
                  <a:srgbClr val="3D50F0"/>
                </a:solidFill>
              </a:rPr>
              <a:t>results</a:t>
            </a:r>
            <a:r>
              <a:rPr lang="en-US" sz="1200" dirty="0"/>
              <a:t>"&gt;</a:t>
            </a:r>
            <a:endParaRPr lang="en-US" sz="1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             ...</a:t>
            </a:r>
            <a:endParaRPr lang="en-US" sz="1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04259"/>
          </a:xfrm>
        </p:spPr>
        <p:txBody>
          <a:bodyPr>
            <a:noAutofit/>
          </a:bodyPr>
          <a:lstStyle/>
          <a:p>
            <a:r>
              <a:rPr lang="en-US" sz="1800" dirty="0"/>
              <a:t>Service Descriptor RESOURCE up close, in context</a:t>
            </a:r>
          </a:p>
        </p:txBody>
      </p:sp>
    </p:spTree>
    <p:extLst>
      <p:ext uri="{BB962C8B-B14F-4D97-AF65-F5344CB8AC3E}">
        <p14:creationId xmlns:p14="http://schemas.microsoft.com/office/powerpoint/2010/main" val="6467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C2D30-8D6C-CC42-8DF4-D38AA73D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 </a:t>
            </a:r>
            <a:r>
              <a:rPr lang="en-US" sz="2800" dirty="0" err="1"/>
              <a:t>VOTable</a:t>
            </a:r>
            <a:r>
              <a:rPr lang="en-US" sz="2800" dirty="0"/>
              <a:t> elements corresponding to Column Groups and Service Descriptors look like?</a:t>
            </a:r>
          </a:p>
          <a:p>
            <a:endParaRPr lang="en-US" sz="2800" dirty="0"/>
          </a:p>
          <a:p>
            <a:r>
              <a:rPr lang="en-US" sz="2800" dirty="0"/>
              <a:t>How do we introduce a new Column Group or Service Descriptor to the query-server’s repertoire?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7030A0"/>
                </a:solidFill>
              </a:rPr>
              <a:t>How does the query-server decide whether and with what content to add elements corresponding to Column Groups or Service Descriptors to a given </a:t>
            </a:r>
            <a:r>
              <a:rPr lang="en-US" sz="2800" dirty="0" err="1">
                <a:solidFill>
                  <a:srgbClr val="7030A0"/>
                </a:solidFill>
              </a:rPr>
              <a:t>VOTable</a:t>
            </a:r>
            <a:r>
              <a:rPr lang="en-US" sz="2800" dirty="0">
                <a:solidFill>
                  <a:srgbClr val="7030A0"/>
                </a:solidFill>
              </a:rPr>
              <a:t> response</a:t>
            </a:r>
            <a:r>
              <a:rPr lang="en-US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FAA14-D58E-6749-AF7B-289220ACA8F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1F660E-6C97-8642-9A85-212B11C9993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C09B1-E33D-7542-A9C9-5D2BA848F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54C8C-EF61-8446-8E04-5C6780FBA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AB30F4-1C93-E14F-9E8B-B8B0D8EF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What’s coming</a:t>
            </a:r>
          </a:p>
        </p:txBody>
      </p:sp>
    </p:spTree>
    <p:extLst>
      <p:ext uri="{BB962C8B-B14F-4D97-AF65-F5344CB8AC3E}">
        <p14:creationId xmlns:p14="http://schemas.microsoft.com/office/powerpoint/2010/main" val="3758254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39EED-57AC-DA48-9C29-66EDEA41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948372"/>
            <a:ext cx="8537713" cy="50836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TAP_Schema</a:t>
            </a:r>
            <a:r>
              <a:rPr lang="en-US" dirty="0"/>
              <a:t>: metadata and </a:t>
            </a:r>
            <a:r>
              <a:rPr lang="en-US" dirty="0">
                <a:solidFill>
                  <a:srgbClr val="3D50F0"/>
                </a:solidFill>
              </a:rPr>
              <a:t>enrichment </a:t>
            </a:r>
            <a:r>
              <a:rPr lang="en-US" dirty="0"/>
              <a:t>tables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tables, columns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err="1">
                <a:solidFill>
                  <a:srgbClr val="3D50F0"/>
                </a:solidFill>
              </a:rPr>
              <a:t>irsa_groups</a:t>
            </a:r>
            <a:r>
              <a:rPr lang="en-US" sz="1800" dirty="0">
                <a:solidFill>
                  <a:srgbClr val="3D50F0"/>
                </a:solidFill>
              </a:rPr>
              <a:t>, </a:t>
            </a:r>
            <a:r>
              <a:rPr lang="en-US" sz="1800" dirty="0" err="1">
                <a:solidFill>
                  <a:srgbClr val="3D50F0"/>
                </a:solidFill>
              </a:rPr>
              <a:t>irsa_group_columns</a:t>
            </a:r>
            <a:endParaRPr lang="en-US" sz="1800" dirty="0">
              <a:solidFill>
                <a:srgbClr val="3D50F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3D50F0"/>
                </a:solidFill>
              </a:rPr>
              <a:t>     </a:t>
            </a:r>
            <a:r>
              <a:rPr lang="en-US" sz="1800" dirty="0" err="1">
                <a:solidFill>
                  <a:srgbClr val="3D50F0"/>
                </a:solidFill>
              </a:rPr>
              <a:t>irsa_serv_descriptors</a:t>
            </a:r>
            <a:r>
              <a:rPr lang="en-US" sz="1800" dirty="0">
                <a:solidFill>
                  <a:srgbClr val="3D50F0"/>
                </a:solidFill>
              </a:rPr>
              <a:t>, </a:t>
            </a:r>
            <a:r>
              <a:rPr lang="en-US" sz="1800" dirty="0" err="1">
                <a:solidFill>
                  <a:srgbClr val="3D50F0"/>
                </a:solidFill>
              </a:rPr>
              <a:t>irsa_serv_descriptor_cols</a:t>
            </a:r>
            <a:endParaRPr lang="en-US" sz="1800" dirty="0">
              <a:solidFill>
                <a:srgbClr val="3D5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D50F0"/>
              </a:solidFill>
            </a:endParaRPr>
          </a:p>
          <a:p>
            <a:r>
              <a:rPr lang="en-US" dirty="0"/>
              <a:t>query-server at start-up</a:t>
            </a:r>
          </a:p>
          <a:p>
            <a:pPr marL="0" indent="0">
              <a:buNone/>
            </a:pPr>
            <a:r>
              <a:rPr lang="en-US" sz="1800" dirty="0"/>
              <a:t>     queries database for metadata and </a:t>
            </a:r>
            <a:r>
              <a:rPr lang="en-US" sz="1800" dirty="0">
                <a:solidFill>
                  <a:srgbClr val="3D50F0"/>
                </a:solidFill>
              </a:rPr>
              <a:t>enrichment </a:t>
            </a:r>
            <a:r>
              <a:rPr lang="en-US" sz="1800" dirty="0"/>
              <a:t>tables and caches the contents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query-server at runtime</a:t>
            </a:r>
          </a:p>
          <a:p>
            <a:r>
              <a:rPr lang="en-US" sz="1600" dirty="0"/>
              <a:t>    </a:t>
            </a:r>
            <a:r>
              <a:rPr lang="en-US" sz="1400" dirty="0"/>
              <a:t>constructs database call (SQL)  from incoming query (ADQL) using cached metadata</a:t>
            </a:r>
            <a:endParaRPr lang="en-US" sz="1600" dirty="0"/>
          </a:p>
          <a:p>
            <a:r>
              <a:rPr lang="en-US" sz="1400" dirty="0"/>
              <a:t>     determines which </a:t>
            </a:r>
            <a:r>
              <a:rPr lang="en-US" sz="1400" dirty="0">
                <a:solidFill>
                  <a:srgbClr val="3D50F0"/>
                </a:solidFill>
              </a:rPr>
              <a:t>enrichment elements </a:t>
            </a:r>
            <a:r>
              <a:rPr lang="en-US" sz="1400" dirty="0"/>
              <a:t>are called for using cached </a:t>
            </a:r>
            <a:r>
              <a:rPr lang="en-US" sz="1400" dirty="0">
                <a:solidFill>
                  <a:srgbClr val="3D50F0"/>
                </a:solidFill>
              </a:rPr>
              <a:t>enrichment data </a:t>
            </a:r>
            <a:r>
              <a:rPr lang="en-US" sz="1400" dirty="0"/>
              <a:t>and column info</a:t>
            </a:r>
          </a:p>
          <a:p>
            <a:r>
              <a:rPr lang="en-US" sz="1400" dirty="0"/>
              <a:t>      makes database call</a:t>
            </a:r>
          </a:p>
          <a:p>
            <a:r>
              <a:rPr lang="en-US" sz="1600" dirty="0"/>
              <a:t>     </a:t>
            </a:r>
            <a:r>
              <a:rPr lang="en-US" sz="1400" dirty="0"/>
              <a:t>builds RESOURCE of type “results” around database response using cached metadata and column info</a:t>
            </a:r>
            <a:endParaRPr lang="en-US" sz="1600" dirty="0"/>
          </a:p>
          <a:p>
            <a:r>
              <a:rPr lang="en-US" sz="1400" dirty="0"/>
              <a:t>     adds </a:t>
            </a:r>
            <a:r>
              <a:rPr lang="en-US" sz="1400" dirty="0">
                <a:solidFill>
                  <a:srgbClr val="3D50F0"/>
                </a:solidFill>
              </a:rPr>
              <a:t>enrichment elements</a:t>
            </a:r>
            <a:r>
              <a:rPr lang="en-US" sz="1400" dirty="0"/>
              <a:t> using cached </a:t>
            </a:r>
            <a:r>
              <a:rPr lang="en-US" sz="1400" dirty="0">
                <a:solidFill>
                  <a:srgbClr val="3D50F0"/>
                </a:solidFill>
              </a:rPr>
              <a:t>enrichment data </a:t>
            </a:r>
            <a:r>
              <a:rPr lang="en-US" sz="1400" dirty="0"/>
              <a:t>and column info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assembles final </a:t>
            </a:r>
            <a:r>
              <a:rPr lang="en-US" sz="1400" dirty="0" err="1">
                <a:solidFill>
                  <a:schemeClr val="tx1"/>
                </a:solidFill>
              </a:rPr>
              <a:t>VOTable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07A92-F651-6D4D-B71A-A812437239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C50A2F1-8E07-D74F-8B9E-E33E6E28F99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99706-7E02-3443-969B-6C8900783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C13DE-641A-C643-82EE-A24EAFF30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E37620-2DC9-B740-8426-4CEA263C4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2" y="263953"/>
            <a:ext cx="7472298" cy="452485"/>
          </a:xfrm>
        </p:spPr>
        <p:txBody>
          <a:bodyPr>
            <a:normAutofit/>
          </a:bodyPr>
          <a:lstStyle/>
          <a:p>
            <a:r>
              <a:rPr lang="en-US" sz="1800" dirty="0"/>
              <a:t>From </a:t>
            </a:r>
            <a:r>
              <a:rPr lang="en-US" sz="1800" dirty="0" err="1"/>
              <a:t>TAP_Schema</a:t>
            </a:r>
            <a:r>
              <a:rPr lang="en-US" sz="1800" dirty="0"/>
              <a:t> tables to query-server response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01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ADED63-FE13-4F4B-8988-97D3AE69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72" y="1156503"/>
            <a:ext cx="8528739" cy="4817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At start-up, query-server retrieves and caches contents of </a:t>
            </a:r>
            <a:r>
              <a:rPr lang="en-US" sz="2000" dirty="0" err="1"/>
              <a:t>TAP_Schema</a:t>
            </a:r>
            <a:r>
              <a:rPr lang="en-US" sz="2000" dirty="0"/>
              <a:t> tables.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Lookup from fully qualified table name (FQTN) to table-level metadata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1800" dirty="0">
                <a:solidFill>
                  <a:srgbClr val="00B050"/>
                </a:solidFill>
              </a:rPr>
              <a:t>FQTN  </a:t>
            </a:r>
            <a:r>
              <a:rPr lang="en-US" sz="1800" dirty="0">
                <a:solidFill>
                  <a:srgbClr val="00B050"/>
                </a:solidFill>
                <a:sym typeface="Wingdings" pitchFamily="2" charset="2"/>
              </a:rPr>
              <a:t>  { Description, Permission/access level, DBMS (Oracle, Postgres),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                         Data source (spitzer, </a:t>
            </a:r>
            <a:r>
              <a:rPr lang="en-US" sz="1800" dirty="0" err="1">
                <a:solidFill>
                  <a:srgbClr val="00B050"/>
                </a:solidFill>
              </a:rPr>
              <a:t>allwise</a:t>
            </a:r>
            <a:r>
              <a:rPr lang="en-US" sz="1800" dirty="0">
                <a:solidFill>
                  <a:srgbClr val="00B050"/>
                </a:solidFill>
              </a:rPr>
              <a:t>), Technical information (spatial index level), ... }</a:t>
            </a:r>
          </a:p>
          <a:p>
            <a:pPr lvl="1"/>
            <a:endParaRPr lang="en-US" sz="2000" dirty="0">
              <a:solidFill>
                <a:srgbClr val="00B050"/>
              </a:solidFill>
            </a:endParaRPr>
          </a:p>
          <a:p>
            <a:pPr lvl="1"/>
            <a:endParaRPr lang="en-US" sz="2000" dirty="0"/>
          </a:p>
          <a:p>
            <a:r>
              <a:rPr lang="en-US" sz="2000" dirty="0"/>
              <a:t>Lookup from fully qualified column name (FQCN) to column-level metadata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1800" dirty="0">
                <a:solidFill>
                  <a:srgbClr val="3D50F0"/>
                </a:solidFill>
              </a:rPr>
              <a:t>FQCN </a:t>
            </a:r>
            <a:r>
              <a:rPr lang="en-US" sz="1800" dirty="0">
                <a:solidFill>
                  <a:srgbClr val="3D50F0"/>
                </a:solidFill>
                <a:sym typeface="Wingdings" pitchFamily="2" charset="2"/>
              </a:rPr>
              <a:t> { Description, Data type (char, </a:t>
            </a:r>
            <a:r>
              <a:rPr lang="en-US" sz="1800" dirty="0" err="1">
                <a:solidFill>
                  <a:srgbClr val="3D50F0"/>
                </a:solidFill>
                <a:sym typeface="Wingdings" pitchFamily="2" charset="2"/>
              </a:rPr>
              <a:t>int</a:t>
            </a:r>
            <a:r>
              <a:rPr lang="en-US" sz="1800" dirty="0">
                <a:solidFill>
                  <a:srgbClr val="3D50F0"/>
                </a:solidFill>
                <a:sym typeface="Wingdings" pitchFamily="2" charset="2"/>
              </a:rPr>
              <a:t> double), Format (width, precision),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D50F0"/>
                </a:solidFill>
                <a:sym typeface="Wingdings" pitchFamily="2" charset="2"/>
              </a:rPr>
              <a:t>                       Unit, </a:t>
            </a:r>
            <a:r>
              <a:rPr lang="en-US" sz="1800" dirty="0" err="1">
                <a:solidFill>
                  <a:srgbClr val="3D50F0"/>
                </a:solidFill>
                <a:sym typeface="Wingdings" pitchFamily="2" charset="2"/>
              </a:rPr>
              <a:t>Utype</a:t>
            </a:r>
            <a:r>
              <a:rPr lang="en-US" sz="1800" dirty="0">
                <a:solidFill>
                  <a:srgbClr val="3D50F0"/>
                </a:solidFill>
                <a:sym typeface="Wingdings" pitchFamily="2" charset="2"/>
              </a:rPr>
              <a:t>, UCD, Principal...}</a:t>
            </a:r>
            <a:endParaRPr lang="en-US" sz="1800" dirty="0">
              <a:solidFill>
                <a:srgbClr val="3D50F0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683392"/>
          </a:xfrm>
        </p:spPr>
        <p:txBody>
          <a:bodyPr>
            <a:normAutofit/>
          </a:bodyPr>
          <a:lstStyle/>
          <a:p>
            <a:r>
              <a:rPr lang="en-US" sz="2000" dirty="0"/>
              <a:t>Loading cache at </a:t>
            </a:r>
            <a:r>
              <a:rPr lang="en-US" sz="2000" dirty="0">
                <a:solidFill>
                  <a:srgbClr val="C00000"/>
                </a:solidFill>
              </a:rPr>
              <a:t>start-up</a:t>
            </a:r>
            <a:r>
              <a:rPr lang="en-US" sz="2000" dirty="0"/>
              <a:t> (columns and tables)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3A46B-5094-504D-81B2-A3C325A62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62587E-223C-4E4B-9F49-D9FF15D846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B309B34-3503-E24C-BBF5-2FD4E8C8104B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85BC8-B413-5F47-A280-16D64D951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C2CF6D-3D2E-AE4E-80FB-210E0A7F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053292"/>
            <a:ext cx="8091955" cy="5394642"/>
          </a:xfrm>
        </p:spPr>
        <p:txBody>
          <a:bodyPr>
            <a:noAutofit/>
          </a:bodyPr>
          <a:lstStyle/>
          <a:p>
            <a:r>
              <a:rPr lang="en-US" sz="1400" dirty="0"/>
              <a:t>Lookup from </a:t>
            </a:r>
            <a:r>
              <a:rPr lang="en-US" sz="1400" dirty="0" err="1"/>
              <a:t>group_id</a:t>
            </a:r>
            <a:r>
              <a:rPr lang="en-US" sz="1400" dirty="0"/>
              <a:t> to struct of associated values: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group_allwise_p3as_psd_pos  </a:t>
            </a:r>
            <a:r>
              <a:rPr lang="en-US" sz="1400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sz="1400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sz="1400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sz="1400" dirty="0">
                <a:solidFill>
                  <a:srgbClr val="F470F7"/>
                </a:solidFill>
              </a:rPr>
              <a:t>Position, determined using a profile-fitting...”,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                                                              name: “</a:t>
            </a:r>
            <a:r>
              <a:rPr lang="en-US" sz="1400" dirty="0" err="1">
                <a:solidFill>
                  <a:srgbClr val="F470F7"/>
                </a:solidFill>
              </a:rPr>
              <a:t>pos</a:t>
            </a:r>
            <a:r>
              <a:rPr lang="en-US" sz="1400" dirty="0">
                <a:solidFill>
                  <a:srgbClr val="F470F7"/>
                </a:solidFill>
              </a:rPr>
              <a:t>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                                                               ...},</a:t>
            </a:r>
          </a:p>
          <a:p>
            <a:pPr marL="0" indent="0">
              <a:buNone/>
            </a:pPr>
            <a:endParaRPr lang="en-US" sz="1400" dirty="0">
              <a:solidFill>
                <a:srgbClr val="F470F7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group_allwise_p3as_psd_pos_pm  </a:t>
            </a:r>
            <a:r>
              <a:rPr lang="en-US" sz="1400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sz="1400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sz="1400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sz="1400" dirty="0">
                <a:solidFill>
                  <a:srgbClr val="F470F7"/>
                </a:solidFill>
              </a:rPr>
              <a:t>Position, determined using a profile-fitting...”,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                                                              name: “</a:t>
            </a:r>
            <a:r>
              <a:rPr lang="en-US" sz="1400" dirty="0" err="1">
                <a:solidFill>
                  <a:srgbClr val="F470F7"/>
                </a:solidFill>
              </a:rPr>
              <a:t>pos_pm</a:t>
            </a:r>
            <a:r>
              <a:rPr lang="en-US" sz="1400" dirty="0">
                <a:solidFill>
                  <a:srgbClr val="F470F7"/>
                </a:solidFill>
              </a:rPr>
              <a:t>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                                                              ...},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                                                             ...</a:t>
            </a:r>
          </a:p>
          <a:p>
            <a:r>
              <a:rPr lang="en-US" sz="1400" dirty="0"/>
              <a:t>Lookup from </a:t>
            </a:r>
            <a:r>
              <a:rPr lang="en-US" sz="1400" dirty="0" err="1"/>
              <a:t>serv_descriptor_id</a:t>
            </a:r>
            <a:r>
              <a:rPr lang="en-US" sz="1400" dirty="0"/>
              <a:t> to struct of associated values: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             </a:t>
            </a:r>
            <a:r>
              <a:rPr lang="en-US" sz="1400" dirty="0">
                <a:solidFill>
                  <a:srgbClr val="FF7600"/>
                </a:solidFill>
              </a:rPr>
              <a:t>ztf_dr1   </a:t>
            </a:r>
            <a:r>
              <a:rPr lang="en-US" sz="1400" dirty="0">
                <a:solidFill>
                  <a:srgbClr val="FF7600"/>
                </a:solidFill>
                <a:sym typeface="Wingdings" pitchFamily="2" charset="2"/>
              </a:rPr>
              <a:t>  {</a:t>
            </a:r>
            <a:r>
              <a:rPr lang="en-US" sz="1400" dirty="0" err="1">
                <a:solidFill>
                  <a:srgbClr val="FF7600"/>
                </a:solidFill>
                <a:sym typeface="Wingdings" pitchFamily="2" charset="2"/>
              </a:rPr>
              <a:t>desc</a:t>
            </a:r>
            <a:r>
              <a:rPr lang="en-US" sz="1400" dirty="0">
                <a:solidFill>
                  <a:srgbClr val="FF7600"/>
                </a:solidFill>
                <a:sym typeface="Wingdings" pitchFamily="2" charset="2"/>
              </a:rPr>
              <a:t>: “</a:t>
            </a:r>
            <a:r>
              <a:rPr lang="en-US" sz="1400" dirty="0">
                <a:solidFill>
                  <a:srgbClr val="FF7600"/>
                </a:solidFill>
              </a:rPr>
              <a:t>Link to ZTF light curve for ztf_dr1 collection”,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7600"/>
                </a:solidFill>
              </a:rPr>
              <a:t>                                            </a:t>
            </a:r>
            <a:r>
              <a:rPr lang="en-US" sz="1400" dirty="0" err="1">
                <a:solidFill>
                  <a:srgbClr val="FF7600"/>
                </a:solidFill>
              </a:rPr>
              <a:t>access_url</a:t>
            </a:r>
            <a:r>
              <a:rPr lang="en-US" sz="1400" dirty="0">
                <a:solidFill>
                  <a:srgbClr val="FF7600"/>
                </a:solidFill>
              </a:rPr>
              <a:t>: “ https://irsa.ipac.caltech.edu/</a:t>
            </a:r>
            <a:r>
              <a:rPr lang="en-US" sz="1400" dirty="0" err="1">
                <a:solidFill>
                  <a:srgbClr val="FF7600"/>
                </a:solidFill>
              </a:rPr>
              <a:t>cgi</a:t>
            </a:r>
            <a:r>
              <a:rPr lang="en-US" sz="1400" dirty="0">
                <a:solidFill>
                  <a:srgbClr val="FF7600"/>
                </a:solidFill>
              </a:rPr>
              <a:t>-bin...”,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7600"/>
                </a:solidFill>
              </a:rPr>
              <a:t>                                             ...},</a:t>
            </a:r>
          </a:p>
          <a:p>
            <a:pPr marL="0" indent="0">
              <a:buNone/>
            </a:pPr>
            <a:r>
              <a:rPr lang="en-US" sz="1400" dirty="0"/>
              <a:t>                     </a:t>
            </a:r>
            <a:r>
              <a:rPr lang="en-US" sz="1400" dirty="0">
                <a:solidFill>
                  <a:srgbClr val="FF7600"/>
                </a:solidFill>
              </a:rPr>
              <a:t>ztf_dr2   </a:t>
            </a:r>
            <a:r>
              <a:rPr lang="en-US" sz="1400" dirty="0">
                <a:solidFill>
                  <a:srgbClr val="FF7600"/>
                </a:solidFill>
                <a:sym typeface="Wingdings" pitchFamily="2" charset="2"/>
              </a:rPr>
              <a:t>  {</a:t>
            </a:r>
            <a:r>
              <a:rPr lang="en-US" sz="1400" dirty="0" err="1">
                <a:solidFill>
                  <a:srgbClr val="FF7600"/>
                </a:solidFill>
                <a:sym typeface="Wingdings" pitchFamily="2" charset="2"/>
              </a:rPr>
              <a:t>desc</a:t>
            </a:r>
            <a:r>
              <a:rPr lang="en-US" sz="1400" dirty="0">
                <a:solidFill>
                  <a:srgbClr val="FF7600"/>
                </a:solidFill>
                <a:sym typeface="Wingdings" pitchFamily="2" charset="2"/>
              </a:rPr>
              <a:t>: “</a:t>
            </a:r>
            <a:r>
              <a:rPr lang="en-US" sz="1400" dirty="0">
                <a:solidFill>
                  <a:srgbClr val="FF7600"/>
                </a:solidFill>
              </a:rPr>
              <a:t>Link to ZTF light curve for ztf_dr2 collection”,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7600"/>
                </a:solidFill>
              </a:rPr>
              <a:t>                                             </a:t>
            </a:r>
            <a:r>
              <a:rPr lang="en-US" sz="1400" dirty="0" err="1">
                <a:solidFill>
                  <a:srgbClr val="FF7600"/>
                </a:solidFill>
              </a:rPr>
              <a:t>access_url</a:t>
            </a:r>
            <a:r>
              <a:rPr lang="en-US" sz="1400" dirty="0">
                <a:solidFill>
                  <a:srgbClr val="FF7600"/>
                </a:solidFill>
              </a:rPr>
              <a:t>: “ https://</a:t>
            </a:r>
            <a:r>
              <a:rPr lang="en-US" sz="1400" dirty="0" err="1">
                <a:solidFill>
                  <a:srgbClr val="FF7600"/>
                </a:solidFill>
              </a:rPr>
              <a:t>irsa.ipac.caltech.edu</a:t>
            </a:r>
            <a:r>
              <a:rPr lang="en-US" sz="1400" dirty="0">
                <a:solidFill>
                  <a:srgbClr val="FF7600"/>
                </a:solidFill>
              </a:rPr>
              <a:t>/</a:t>
            </a:r>
            <a:r>
              <a:rPr lang="en-US" sz="1400" dirty="0" err="1">
                <a:solidFill>
                  <a:srgbClr val="FF7600"/>
                </a:solidFill>
              </a:rPr>
              <a:t>cgi</a:t>
            </a:r>
            <a:r>
              <a:rPr lang="en-US" sz="1400" dirty="0">
                <a:solidFill>
                  <a:srgbClr val="FF7600"/>
                </a:solidFill>
              </a:rPr>
              <a:t>-bin...”,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7600"/>
                </a:solidFill>
              </a:rPr>
              <a:t>                                             ...},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7600"/>
                </a:solidFill>
              </a:rPr>
              <a:t>                                               ...</a:t>
            </a: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                                                                    </a:t>
            </a:r>
          </a:p>
          <a:p>
            <a:pPr marL="0" indent="0">
              <a:buNone/>
            </a:pPr>
            <a:r>
              <a:rPr lang="en-US" sz="1100" dirty="0"/>
              <a:t>                   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3B426-9946-5448-AC82-1D47FDA9FC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2A5340-C07F-2941-B241-A68F842A9373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264F-F508-3E4C-9C04-EAC595C73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ABE029-568F-634F-8B95-20E2C2EC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9" y="172749"/>
            <a:ext cx="7136092" cy="385516"/>
          </a:xfrm>
        </p:spPr>
        <p:txBody>
          <a:bodyPr tIns="548640">
            <a:noAutofit/>
          </a:bodyPr>
          <a:lstStyle/>
          <a:p>
            <a:r>
              <a:rPr lang="en-US" sz="2000" dirty="0"/>
              <a:t>Loading cache at </a:t>
            </a:r>
            <a:r>
              <a:rPr lang="en-US" sz="2000" dirty="0">
                <a:solidFill>
                  <a:srgbClr val="C00000"/>
                </a:solidFill>
              </a:rPr>
              <a:t>start-up</a:t>
            </a:r>
            <a:r>
              <a:rPr lang="en-US" sz="2000" dirty="0"/>
              <a:t> (</a:t>
            </a:r>
            <a:r>
              <a:rPr lang="en-US" sz="2000" dirty="0" err="1"/>
              <a:t>irsa_groups</a:t>
            </a:r>
            <a:r>
              <a:rPr lang="en-US" sz="2000" dirty="0"/>
              <a:t> and </a:t>
            </a:r>
            <a:r>
              <a:rPr lang="en-US" sz="2000" dirty="0" err="1"/>
              <a:t>irsa_service_descriptors</a:t>
            </a:r>
            <a:r>
              <a:rPr lang="en-US" sz="2000" dirty="0"/>
              <a:t>) </a:t>
            </a:r>
            <a:br>
              <a:rPr lang="en-US" sz="2400" dirty="0"/>
            </a:br>
            <a:br>
              <a:rPr lang="en-US" sz="2000" dirty="0"/>
            </a:br>
            <a:endParaRPr lang="en-US" sz="2400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9496CF9-FA30-794C-B29B-57B05449C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357" y="6356353"/>
            <a:ext cx="3761369" cy="365125"/>
          </a:xfr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</p:spTree>
    <p:extLst>
      <p:ext uri="{BB962C8B-B14F-4D97-AF65-F5344CB8AC3E}">
        <p14:creationId xmlns:p14="http://schemas.microsoft.com/office/powerpoint/2010/main" val="625410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1D262-26BE-0041-AF56-D69F2942A9D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CEB306-331A-7844-A96E-8414E234D69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6D958-4A5B-B348-A8B6-618CE985E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6C0AF-449E-104E-A891-C255EE8F8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31C5A-78D1-1546-BEF8-7935423B0C5E}"/>
              </a:ext>
            </a:extLst>
          </p:cNvPr>
          <p:cNvSpPr/>
          <p:nvPr/>
        </p:nvSpPr>
        <p:spPr>
          <a:xfrm>
            <a:off x="233022" y="1020405"/>
            <a:ext cx="8798089" cy="533594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57175" lvl="1" indent="0">
              <a:buNone/>
            </a:pPr>
            <a:r>
              <a:rPr lang="en-US" sz="1600" dirty="0"/>
              <a:t>Add </a:t>
            </a:r>
            <a:r>
              <a:rPr lang="en-US" sz="1600" dirty="0">
                <a:solidFill>
                  <a:srgbClr val="00B050"/>
                </a:solidFill>
              </a:rPr>
              <a:t>lists</a:t>
            </a:r>
            <a:r>
              <a:rPr lang="en-US" sz="1600" dirty="0"/>
              <a:t> of associated Column Groups and Service Descriptors to column-level metadata:</a:t>
            </a:r>
          </a:p>
          <a:p>
            <a:pPr marL="257175" lvl="1" indent="0"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pPr marL="257175" lvl="1" indent="0">
              <a:buNone/>
            </a:pPr>
            <a:r>
              <a:rPr lang="en-US" dirty="0">
                <a:solidFill>
                  <a:srgbClr val="0070C0"/>
                </a:solidFill>
              </a:rPr>
              <a:t>allwise_p3as_psd.ra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              {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desc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: “right ascension (J2000), </a:t>
            </a:r>
            <a:r>
              <a:rPr lang="en-US" dirty="0" err="1">
                <a:solidFill>
                  <a:srgbClr val="0070C0"/>
                </a:solidFill>
                <a:sym typeface="Wingdings" pitchFamily="2" charset="2"/>
              </a:rPr>
              <a:t>data_type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: “double”, ...,</a:t>
            </a:r>
          </a:p>
          <a:p>
            <a:pPr marL="257175" lvl="1" indent="0">
              <a:buNone/>
            </a:pP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                                                         </a:t>
            </a:r>
            <a:r>
              <a:rPr lang="en-US" dirty="0" err="1">
                <a:solidFill>
                  <a:srgbClr val="1809C2"/>
                </a:solidFill>
                <a:sym typeface="Wingdings" pitchFamily="2" charset="2"/>
              </a:rPr>
              <a:t>group_IDs</a:t>
            </a:r>
            <a:r>
              <a:rPr lang="en-US" dirty="0">
                <a:solidFill>
                  <a:srgbClr val="1809C2"/>
                </a:solidFill>
                <a:sym typeface="Wingdings" pitchFamily="2" charset="2"/>
              </a:rPr>
              <a:t>: [“group_allwise_p3as_psd_pos”],</a:t>
            </a:r>
          </a:p>
          <a:p>
            <a:pPr marL="257175" lvl="1" indent="0">
              <a:buNone/>
            </a:pPr>
            <a:r>
              <a:rPr lang="en-US" dirty="0">
                <a:solidFill>
                  <a:srgbClr val="1809C2"/>
                </a:solidFill>
                <a:sym typeface="Wingdings" pitchFamily="2" charset="2"/>
              </a:rPr>
              <a:t>                                                           </a:t>
            </a:r>
            <a:r>
              <a:rPr lang="en-US" dirty="0" err="1">
                <a:solidFill>
                  <a:srgbClr val="1809C2"/>
                </a:solidFill>
                <a:sym typeface="Wingdings" pitchFamily="2" charset="2"/>
              </a:rPr>
              <a:t>service_descriptor_ids</a:t>
            </a:r>
            <a:r>
              <a:rPr lang="en-US" dirty="0">
                <a:solidFill>
                  <a:srgbClr val="1809C2"/>
                </a:solidFill>
                <a:sym typeface="Wingdings" pitchFamily="2" charset="2"/>
              </a:rPr>
              <a:t>: []</a:t>
            </a: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},</a:t>
            </a:r>
            <a:endParaRPr lang="en-US" sz="1600" dirty="0">
              <a:solidFill>
                <a:srgbClr val="0070C0"/>
              </a:solidFill>
              <a:sym typeface="Wingdings" pitchFamily="2" charset="2"/>
            </a:endParaRPr>
          </a:p>
          <a:p>
            <a:pPr marL="257175" lvl="1" indent="0">
              <a:buNone/>
            </a:pP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        ...</a:t>
            </a:r>
            <a:endParaRPr lang="en-US" sz="2000" dirty="0"/>
          </a:p>
          <a:p>
            <a:pPr marL="257175" lvl="1" indent="0">
              <a:buNone/>
            </a:pPr>
            <a:endParaRPr lang="en-US" dirty="0"/>
          </a:p>
          <a:p>
            <a:pPr marL="257175" lvl="1" indent="0">
              <a:buNone/>
            </a:pPr>
            <a:endParaRPr lang="en-US" dirty="0"/>
          </a:p>
          <a:p>
            <a:pPr marL="257175" lvl="1" indent="0">
              <a:buNone/>
            </a:pPr>
            <a:r>
              <a:rPr lang="en-US" sz="1600" dirty="0"/>
              <a:t>Add </a:t>
            </a:r>
            <a:r>
              <a:rPr lang="en-US" sz="1600" dirty="0">
                <a:solidFill>
                  <a:srgbClr val="00B050"/>
                </a:solidFill>
              </a:rPr>
              <a:t>counts</a:t>
            </a:r>
            <a:r>
              <a:rPr lang="en-US" sz="1600" dirty="0"/>
              <a:t> of associated columns to Column Group and Service Descriptor lookup entries: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AF6D4606-8405-1043-8FA3-0613CCB9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741143"/>
          </a:xfrm>
        </p:spPr>
        <p:txBody>
          <a:bodyPr tIns="274320">
            <a:noAutofit/>
          </a:bodyPr>
          <a:lstStyle/>
          <a:p>
            <a:r>
              <a:rPr lang="en-US" sz="1800" dirty="0"/>
              <a:t>Loading cache at </a:t>
            </a:r>
            <a:r>
              <a:rPr lang="en-US" sz="1800" dirty="0">
                <a:solidFill>
                  <a:srgbClr val="C00000"/>
                </a:solidFill>
              </a:rPr>
              <a:t>start-up</a:t>
            </a:r>
            <a:br>
              <a:rPr lang="en-US" sz="1800" dirty="0"/>
            </a:br>
            <a:r>
              <a:rPr lang="en-US" sz="1800" dirty="0"/>
              <a:t>(</a:t>
            </a:r>
            <a:r>
              <a:rPr lang="en-US" sz="1800" dirty="0" err="1"/>
              <a:t>irsa_group_columns</a:t>
            </a:r>
            <a:r>
              <a:rPr lang="en-US" sz="1800" dirty="0"/>
              <a:t> and </a:t>
            </a:r>
            <a:r>
              <a:rPr lang="en-US" sz="1800" dirty="0" err="1"/>
              <a:t>irsa_service_descriptor_cols</a:t>
            </a:r>
            <a:r>
              <a:rPr lang="en-US" sz="1800" dirty="0"/>
              <a:t>) </a:t>
            </a:r>
            <a:br>
              <a:rPr lang="en-US" sz="2000" dirty="0"/>
            </a:b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E65A8C-7FC8-E349-83BC-4D31DC09F237}"/>
              </a:ext>
            </a:extLst>
          </p:cNvPr>
          <p:cNvSpPr txBox="1"/>
          <p:nvPr/>
        </p:nvSpPr>
        <p:spPr>
          <a:xfrm>
            <a:off x="492509" y="3796144"/>
            <a:ext cx="8335401" cy="22809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600" dirty="0"/>
              <a:t> </a:t>
            </a:r>
            <a:r>
              <a:rPr lang="en-US" dirty="0">
                <a:solidFill>
                  <a:srgbClr val="F470F7"/>
                </a:solidFill>
              </a:rPr>
              <a:t>group_allwise_p3as_psd_pos  </a:t>
            </a:r>
            <a:r>
              <a:rPr lang="en-US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dirty="0">
                <a:solidFill>
                  <a:srgbClr val="F470F7"/>
                </a:solidFill>
              </a:rPr>
              <a:t>Position, determined using a profile-fitting...”, </a:t>
            </a:r>
          </a:p>
          <a:p>
            <a:r>
              <a:rPr lang="en-US" dirty="0">
                <a:solidFill>
                  <a:srgbClr val="F470F7"/>
                </a:solidFill>
              </a:rPr>
              <a:t>                                                              </a:t>
            </a:r>
            <a:r>
              <a:rPr lang="en-US" dirty="0" err="1">
                <a:solidFill>
                  <a:srgbClr val="F470F7"/>
                </a:solidFill>
              </a:rPr>
              <a:t>ucd</a:t>
            </a:r>
            <a:r>
              <a:rPr lang="en-US" dirty="0">
                <a:solidFill>
                  <a:srgbClr val="F470F7"/>
                </a:solidFill>
              </a:rPr>
              <a:t>: “</a:t>
            </a:r>
            <a:r>
              <a:rPr lang="en-US" dirty="0" err="1">
                <a:solidFill>
                  <a:srgbClr val="F470F7"/>
                </a:solidFill>
              </a:rPr>
              <a:t>pos.eq</a:t>
            </a:r>
            <a:r>
              <a:rPr lang="en-US" dirty="0">
                <a:solidFill>
                  <a:srgbClr val="F470F7"/>
                </a:solidFill>
              </a:rPr>
              <a:t>”, ...,</a:t>
            </a:r>
          </a:p>
          <a:p>
            <a:r>
              <a:rPr lang="en-US" dirty="0">
                <a:solidFill>
                  <a:srgbClr val="F470F7"/>
                </a:solidFill>
              </a:rPr>
              <a:t>                                                              </a:t>
            </a:r>
            <a:r>
              <a:rPr lang="en-US" dirty="0" err="1">
                <a:solidFill>
                  <a:srgbClr val="E90077"/>
                </a:solidFill>
              </a:rPr>
              <a:t>column_count</a:t>
            </a:r>
            <a:r>
              <a:rPr lang="en-US" dirty="0">
                <a:solidFill>
                  <a:srgbClr val="E90077"/>
                </a:solidFill>
              </a:rPr>
              <a:t>: 5</a:t>
            </a:r>
            <a:r>
              <a:rPr lang="en-US" dirty="0">
                <a:solidFill>
                  <a:srgbClr val="F470F7"/>
                </a:solidFill>
              </a:rPr>
              <a:t>},</a:t>
            </a:r>
          </a:p>
          <a:p>
            <a:endParaRPr lang="en-US" dirty="0">
              <a:solidFill>
                <a:srgbClr val="F470F7"/>
              </a:solidFill>
            </a:endParaRPr>
          </a:p>
          <a:p>
            <a:r>
              <a:rPr lang="en-US" dirty="0">
                <a:solidFill>
                  <a:srgbClr val="F470F7"/>
                </a:solidFill>
              </a:rPr>
              <a:t>group_allwise_p3as_psd_phot_w4  </a:t>
            </a:r>
            <a:r>
              <a:rPr lang="en-US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dirty="0">
                <a:solidFill>
                  <a:srgbClr val="F470F7"/>
                </a:solidFill>
              </a:rPr>
              <a:t>Instrumental photometry parameters...”, </a:t>
            </a:r>
          </a:p>
          <a:p>
            <a:r>
              <a:rPr lang="en-US" dirty="0">
                <a:solidFill>
                  <a:srgbClr val="F470F7"/>
                </a:solidFill>
              </a:rPr>
              <a:t>                                                                      </a:t>
            </a:r>
            <a:r>
              <a:rPr lang="en-US" dirty="0" err="1">
                <a:solidFill>
                  <a:srgbClr val="F470F7"/>
                </a:solidFill>
              </a:rPr>
              <a:t>ucd</a:t>
            </a:r>
            <a:r>
              <a:rPr lang="en-US" dirty="0">
                <a:solidFill>
                  <a:srgbClr val="F470F7"/>
                </a:solidFill>
              </a:rPr>
              <a:t>: “phot;em.IR.15-30um”, ...,</a:t>
            </a:r>
          </a:p>
          <a:p>
            <a:r>
              <a:rPr lang="en-US" dirty="0">
                <a:solidFill>
                  <a:srgbClr val="F470F7"/>
                </a:solidFill>
              </a:rPr>
              <a:t>                                                                      </a:t>
            </a:r>
            <a:r>
              <a:rPr lang="en-US" dirty="0" err="1">
                <a:solidFill>
                  <a:srgbClr val="E90077"/>
                </a:solidFill>
              </a:rPr>
              <a:t>column_count</a:t>
            </a:r>
            <a:r>
              <a:rPr lang="en-US" dirty="0">
                <a:solidFill>
                  <a:srgbClr val="E90077"/>
                </a:solidFill>
              </a:rPr>
              <a:t>: 4</a:t>
            </a:r>
            <a:r>
              <a:rPr lang="en-US" dirty="0">
                <a:solidFill>
                  <a:srgbClr val="F470F7"/>
                </a:solidFill>
              </a:rPr>
              <a:t>},</a:t>
            </a:r>
          </a:p>
          <a:p>
            <a:r>
              <a:rPr lang="en-US" sz="2400" dirty="0">
                <a:solidFill>
                  <a:srgbClr val="F470F7"/>
                </a:solidFill>
              </a:rPr>
              <a:t>              ...</a:t>
            </a:r>
          </a:p>
          <a:p>
            <a:endParaRPr lang="en-US" sz="1600" dirty="0">
              <a:solidFill>
                <a:srgbClr val="F470F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7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35F46D-08F9-A842-B484-CE7B7334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DD5D42"/>
                </a:solidFill>
              </a:rPr>
              <a:t>Gregory Dubois-</a:t>
            </a:r>
            <a:r>
              <a:rPr lang="en-US" dirty="0" err="1">
                <a:solidFill>
                  <a:srgbClr val="DD5D42"/>
                </a:solidFill>
              </a:rPr>
              <a:t>Felsmann</a:t>
            </a:r>
            <a:r>
              <a:rPr lang="en-US" dirty="0">
                <a:solidFill>
                  <a:srgbClr val="DD5D4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proposed this project, brainstormed with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DD5D42"/>
                </a:solidFill>
              </a:rPr>
              <a:t>Serge </a:t>
            </a:r>
            <a:r>
              <a:rPr lang="en-US" dirty="0" err="1">
                <a:solidFill>
                  <a:srgbClr val="DD5D42"/>
                </a:solidFill>
              </a:rPr>
              <a:t>Monkewitz</a:t>
            </a:r>
            <a:r>
              <a:rPr lang="en-US" dirty="0">
                <a:solidFill>
                  <a:srgbClr val="DD5D4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to outline a plan of action, consulted throughout, and tested the finished product.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DD5D42"/>
                </a:solidFill>
              </a:rPr>
              <a:t>Serge </a:t>
            </a:r>
            <a:r>
              <a:rPr lang="en-US" dirty="0" err="1">
                <a:solidFill>
                  <a:srgbClr val="DD5D42"/>
                </a:solidFill>
              </a:rPr>
              <a:t>Monkewitz</a:t>
            </a:r>
            <a:r>
              <a:rPr lang="en-US" dirty="0"/>
              <a:t> oversaw the Jira epic and provided detailed and insightful code reviews at every stage.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DD5D42"/>
                </a:solidFill>
              </a:rPr>
              <a:t>Angela Zhang </a:t>
            </a:r>
            <a:r>
              <a:rPr lang="en-US" dirty="0"/>
              <a:t>ingested many versions of new </a:t>
            </a:r>
            <a:r>
              <a:rPr lang="en-US" dirty="0" err="1"/>
              <a:t>TAP_Schema</a:t>
            </a:r>
            <a:r>
              <a:rPr lang="en-US" dirty="0"/>
              <a:t> tables.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DD5D4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DD5D4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87F8-09F0-0149-8082-906897539C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B73AC5-46E8-1E4C-AE53-55E216660360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C2B63-FEB3-7D4C-8CDB-CFDB92663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69176-3532-AE4D-9819-DDF14DDBE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EE86C8-ECAD-904D-B05A-705555602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team</a:t>
            </a:r>
          </a:p>
        </p:txBody>
      </p:sp>
    </p:spTree>
    <p:extLst>
      <p:ext uri="{BB962C8B-B14F-4D97-AF65-F5344CB8AC3E}">
        <p14:creationId xmlns:p14="http://schemas.microsoft.com/office/powerpoint/2010/main" val="3197769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85A9C6-7185-0D42-8A05-A7288334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74" y="1781800"/>
            <a:ext cx="8951814" cy="51465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700" dirty="0"/>
              <a:t>Extract lists of database tables and columns from FROM and SELECT clauses respectively of incoming query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B050"/>
                </a:solidFill>
              </a:rPr>
              <a:t>            allwise_p3as_psd</a:t>
            </a:r>
            <a:r>
              <a:rPr lang="en-US" sz="3400" dirty="0"/>
              <a:t>, </a:t>
            </a:r>
            <a:r>
              <a:rPr lang="en-US" sz="3400" dirty="0">
                <a:solidFill>
                  <a:srgbClr val="0070C0"/>
                </a:solidFill>
              </a:rPr>
              <a:t>w4sigmpro, w4snr, </a:t>
            </a:r>
            <a:r>
              <a:rPr lang="en-US" sz="3400" dirty="0" err="1">
                <a:solidFill>
                  <a:srgbClr val="0070C0"/>
                </a:solidFill>
              </a:rPr>
              <a:t>ra</a:t>
            </a:r>
            <a:r>
              <a:rPr lang="en-US" sz="3400" dirty="0">
                <a:solidFill>
                  <a:srgbClr val="0070C0"/>
                </a:solidFill>
              </a:rPr>
              <a:t>, </a:t>
            </a:r>
            <a:r>
              <a:rPr lang="en-US" sz="3400" dirty="0" err="1">
                <a:solidFill>
                  <a:srgbClr val="0070C0"/>
                </a:solidFill>
              </a:rPr>
              <a:t>dec</a:t>
            </a:r>
            <a:r>
              <a:rPr lang="en-US" sz="3400" dirty="0">
                <a:solidFill>
                  <a:srgbClr val="0070C0"/>
                </a:solidFill>
              </a:rPr>
              <a:t>, x, y, z, </a:t>
            </a:r>
            <a:r>
              <a:rPr lang="en-US" sz="3400" dirty="0" err="1">
                <a:solidFill>
                  <a:srgbClr val="0070C0"/>
                </a:solidFill>
              </a:rPr>
              <a:t>sigra</a:t>
            </a:r>
            <a:r>
              <a:rPr lang="en-US" sz="3400" dirty="0">
                <a:solidFill>
                  <a:srgbClr val="0070C0"/>
                </a:solidFill>
              </a:rPr>
              <a:t>, </a:t>
            </a:r>
            <a:r>
              <a:rPr lang="en-US" sz="3400" dirty="0" err="1">
                <a:solidFill>
                  <a:srgbClr val="0070C0"/>
                </a:solidFill>
              </a:rPr>
              <a:t>sigdec</a:t>
            </a:r>
            <a:r>
              <a:rPr lang="en-US" sz="3400" dirty="0">
                <a:solidFill>
                  <a:srgbClr val="0070C0"/>
                </a:solidFill>
              </a:rPr>
              <a:t>, </a:t>
            </a:r>
            <a:r>
              <a:rPr lang="en-US" sz="3400" dirty="0" err="1">
                <a:solidFill>
                  <a:srgbClr val="0070C0"/>
                </a:solidFill>
              </a:rPr>
              <a:t>sigradec</a:t>
            </a:r>
            <a:endParaRPr lang="en-US" sz="3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700" dirty="0"/>
              <a:t>Retrieve table- and column-level metadata from </a:t>
            </a:r>
            <a:r>
              <a:rPr lang="en-US" sz="3700" dirty="0" err="1"/>
              <a:t>TAP_Schema</a:t>
            </a:r>
            <a:r>
              <a:rPr lang="en-US" sz="3700" dirty="0"/>
              <a:t> cache for tables and columns in those lists </a:t>
            </a:r>
          </a:p>
          <a:p>
            <a:pPr marL="0" indent="0">
              <a:buNone/>
            </a:pPr>
            <a:r>
              <a:rPr lang="en-US" sz="3700" dirty="0"/>
              <a:t>in the form of mappings from fully qualified table/column names to metadata: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          </a:t>
            </a:r>
            <a:r>
              <a:rPr lang="en-US" sz="3400" dirty="0">
                <a:solidFill>
                  <a:srgbClr val="00B050"/>
                </a:solidFill>
              </a:rPr>
              <a:t>allwise_p3as_psd        </a:t>
            </a:r>
            <a:r>
              <a:rPr lang="en-US" sz="3400" dirty="0">
                <a:solidFill>
                  <a:srgbClr val="00B050"/>
                </a:solidFill>
                <a:sym typeface="Wingdings" pitchFamily="2" charset="2"/>
              </a:rPr>
              <a:t>              {</a:t>
            </a:r>
            <a:r>
              <a:rPr lang="en-US" sz="3400" dirty="0" err="1">
                <a:solidFill>
                  <a:srgbClr val="00B050"/>
                </a:solidFill>
                <a:sym typeface="Wingdings" pitchFamily="2" charset="2"/>
              </a:rPr>
              <a:t>desc</a:t>
            </a:r>
            <a:r>
              <a:rPr lang="en-US" sz="3400" dirty="0">
                <a:solidFill>
                  <a:srgbClr val="00B050"/>
                </a:solidFill>
                <a:sym typeface="Wingdings" pitchFamily="2" charset="2"/>
              </a:rPr>
              <a:t>: “ALLWISE source catalog”, </a:t>
            </a:r>
            <a:r>
              <a:rPr lang="en-US" sz="3400" dirty="0" err="1">
                <a:solidFill>
                  <a:srgbClr val="00B050"/>
                </a:solidFill>
                <a:sym typeface="Wingdings" pitchFamily="2" charset="2"/>
              </a:rPr>
              <a:t>dbms</a:t>
            </a:r>
            <a:r>
              <a:rPr lang="en-US" sz="3400" dirty="0">
                <a:solidFill>
                  <a:srgbClr val="00B050"/>
                </a:solidFill>
                <a:sym typeface="Wingdings" pitchFamily="2" charset="2"/>
              </a:rPr>
              <a:t>: “oracle”, </a:t>
            </a:r>
            <a:r>
              <a:rPr lang="en-US" sz="3400" dirty="0" err="1">
                <a:solidFill>
                  <a:srgbClr val="00B050"/>
                </a:solidFill>
                <a:sym typeface="Wingdings" pitchFamily="2" charset="2"/>
              </a:rPr>
              <a:t>datasource</a:t>
            </a:r>
            <a:r>
              <a:rPr lang="en-US" sz="3400" dirty="0">
                <a:solidFill>
                  <a:srgbClr val="00B050"/>
                </a:solidFill>
                <a:sym typeface="Wingdings" pitchFamily="2" charset="2"/>
              </a:rPr>
              <a:t>: “</a:t>
            </a:r>
            <a:r>
              <a:rPr lang="en-US" sz="3400" dirty="0" err="1">
                <a:solidFill>
                  <a:srgbClr val="00B050"/>
                </a:solidFill>
                <a:sym typeface="Wingdings" pitchFamily="2" charset="2"/>
              </a:rPr>
              <a:t>allwise</a:t>
            </a:r>
            <a:r>
              <a:rPr lang="en-US" sz="3400" dirty="0">
                <a:solidFill>
                  <a:srgbClr val="00B050"/>
                </a:solidFill>
                <a:sym typeface="Wingdings" pitchFamily="2" charset="2"/>
              </a:rPr>
              <a:t>”,…}</a:t>
            </a:r>
            <a:endParaRPr lang="en-US" sz="3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           w4sigmpro                   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              {</a:t>
            </a:r>
            <a:r>
              <a:rPr lang="en-US" sz="3400" dirty="0" err="1">
                <a:solidFill>
                  <a:srgbClr val="0070C0"/>
                </a:solidFill>
                <a:sym typeface="Wingdings" pitchFamily="2" charset="2"/>
              </a:rPr>
              <a:t>desc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: “instrumental profile-fit photometry flux..”, </a:t>
            </a:r>
            <a:r>
              <a:rPr lang="en-US" sz="3400" dirty="0" err="1">
                <a:solidFill>
                  <a:srgbClr val="0070C0"/>
                </a:solidFill>
                <a:sym typeface="Wingdings" pitchFamily="2" charset="2"/>
              </a:rPr>
              <a:t>data_type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: ”double”,…}</a:t>
            </a:r>
            <a:endParaRPr lang="en-US" sz="3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           w4snr                            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              {</a:t>
            </a:r>
            <a:r>
              <a:rPr lang="en-US" sz="3400" dirty="0" err="1">
                <a:solidFill>
                  <a:srgbClr val="0070C0"/>
                </a:solidFill>
                <a:sym typeface="Wingdings" pitchFamily="2" charset="2"/>
              </a:rPr>
              <a:t>desc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: “instrumental profile-fit photometry S/N ratio…”, </a:t>
            </a:r>
            <a:r>
              <a:rPr lang="en-US" sz="3400" dirty="0" err="1">
                <a:solidFill>
                  <a:srgbClr val="0070C0"/>
                </a:solidFill>
                <a:sym typeface="Wingdings" pitchFamily="2" charset="2"/>
              </a:rPr>
              <a:t>data_type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: “double”…}</a:t>
            </a:r>
            <a:endParaRPr lang="en-US" sz="3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           </a:t>
            </a:r>
            <a:r>
              <a:rPr lang="en-US" sz="3400" dirty="0" err="1">
                <a:solidFill>
                  <a:srgbClr val="0070C0"/>
                </a:solidFill>
              </a:rPr>
              <a:t>ra</a:t>
            </a:r>
            <a:r>
              <a:rPr lang="en-US" sz="3400" dirty="0">
                <a:solidFill>
                  <a:srgbClr val="0070C0"/>
                </a:solidFill>
              </a:rPr>
              <a:t>       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                                           {</a:t>
            </a:r>
            <a:r>
              <a:rPr lang="en-US" sz="3400" dirty="0" err="1">
                <a:solidFill>
                  <a:srgbClr val="0070C0"/>
                </a:solidFill>
                <a:sym typeface="Wingdings" pitchFamily="2" charset="2"/>
              </a:rPr>
              <a:t>desc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: “right ascension (J2000), </a:t>
            </a:r>
            <a:r>
              <a:rPr lang="en-US" sz="3400" dirty="0" err="1">
                <a:solidFill>
                  <a:srgbClr val="0070C0"/>
                </a:solidFill>
                <a:sym typeface="Wingdings" pitchFamily="2" charset="2"/>
              </a:rPr>
              <a:t>data_type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: “double”, …}</a:t>
            </a:r>
            <a:endParaRPr lang="en-US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dirty="0"/>
              <a:t>           </a:t>
            </a:r>
            <a:r>
              <a:rPr lang="en-US" sz="3000" dirty="0">
                <a:solidFill>
                  <a:srgbClr val="0070C0"/>
                </a:solidFill>
              </a:rPr>
              <a:t>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700" dirty="0"/>
              <a:t>Create mapping between FQCN in expanded SELECT clause and index of corresponding column in that clause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                             w4sigmpro       0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                             w4snr                1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                             </a:t>
            </a:r>
            <a:r>
              <a:rPr lang="en-US" sz="3400" dirty="0" err="1">
                <a:solidFill>
                  <a:srgbClr val="0070C0"/>
                </a:solidFill>
              </a:rPr>
              <a:t>ra</a:t>
            </a:r>
            <a:r>
              <a:rPr lang="en-US" sz="3400" dirty="0">
                <a:solidFill>
                  <a:srgbClr val="0070C0"/>
                </a:solidFill>
              </a:rPr>
              <a:t>                  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     </a:t>
            </a:r>
            <a:r>
              <a:rPr lang="en-US" sz="3400" dirty="0">
                <a:solidFill>
                  <a:srgbClr val="0070C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</a:rPr>
              <a:t>                             </a:t>
            </a:r>
            <a:r>
              <a:rPr lang="en-US" sz="3400" dirty="0" err="1">
                <a:solidFill>
                  <a:srgbClr val="0070C0"/>
                </a:solidFill>
              </a:rPr>
              <a:t>dec</a:t>
            </a:r>
            <a:r>
              <a:rPr lang="en-US" sz="3400" dirty="0">
                <a:solidFill>
                  <a:srgbClr val="0070C0"/>
                </a:solidFill>
              </a:rPr>
              <a:t>               </a:t>
            </a: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     3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70C0"/>
                </a:solidFill>
                <a:sym typeface="Wingdings" pitchFamily="2" charset="2"/>
              </a:rPr>
              <a:t>                              x                        4</a:t>
            </a:r>
            <a:endParaRPr lang="en-US" sz="3000" dirty="0"/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                                                    …                   …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6D14-AE4D-2F43-9154-CBE3A85AD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09352" y="6356353"/>
            <a:ext cx="1425945" cy="365125"/>
          </a:xfrm>
        </p:spPr>
        <p:txBody>
          <a:bodyPr/>
          <a:lstStyle/>
          <a:p>
            <a:fld id="{0D51B8CB-CF1C-744B-97FB-FB4DE2580EB9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D061-9E75-1B4B-A158-64B91E835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15DD3-1A3E-5B4A-8434-86C7644BF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21C535-F8C1-BC41-9BE8-A830D63D3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558263"/>
          </a:xfrm>
        </p:spPr>
        <p:txBody>
          <a:bodyPr>
            <a:normAutofit/>
          </a:bodyPr>
          <a:lstStyle/>
          <a:p>
            <a:r>
              <a:rPr lang="en-US" sz="1800" dirty="0"/>
              <a:t>Metadata prep at </a:t>
            </a:r>
            <a:r>
              <a:rPr lang="en-US" sz="1800" dirty="0">
                <a:solidFill>
                  <a:srgbClr val="C00000"/>
                </a:solidFill>
              </a:rPr>
              <a:t>runtime</a:t>
            </a:r>
            <a:r>
              <a:rPr lang="en-US" sz="1800" dirty="0"/>
              <a:t> (columns and tables)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E7DDEB-F1AD-B147-B023-7EC0054C770D}"/>
              </a:ext>
            </a:extLst>
          </p:cNvPr>
          <p:cNvSpPr txBox="1"/>
          <p:nvPr/>
        </p:nvSpPr>
        <p:spPr>
          <a:xfrm rot="10800000" flipV="1">
            <a:off x="94974" y="880789"/>
            <a:ext cx="8951814" cy="626560"/>
          </a:xfrm>
          <a:prstGeom prst="rect">
            <a:avLst/>
          </a:prstGeom>
          <a:noFill/>
          <a:ln>
            <a:solidFill>
              <a:srgbClr val="521B93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irsadev.ipac.caltech.edu</a:t>
            </a:r>
            <a:r>
              <a:rPr lang="en-US" sz="1400" dirty="0"/>
              <a:t>/TAP/</a:t>
            </a:r>
            <a:r>
              <a:rPr lang="en-US" sz="1400" dirty="0" err="1"/>
              <a:t>sync?QUERY</a:t>
            </a:r>
            <a:r>
              <a:rPr lang="en-US" sz="1400" dirty="0"/>
              <a:t>=SELECT </a:t>
            </a:r>
            <a:r>
              <a:rPr lang="en-US" sz="1600" dirty="0">
                <a:solidFill>
                  <a:srgbClr val="0070C0"/>
                </a:solidFill>
              </a:rPr>
              <a:t>w4sigmpro, w4snr, </a:t>
            </a:r>
            <a:r>
              <a:rPr lang="en-US" sz="1600" dirty="0" err="1">
                <a:solidFill>
                  <a:srgbClr val="0070C0"/>
                </a:solidFill>
              </a:rPr>
              <a:t>ra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dec</a:t>
            </a:r>
            <a:r>
              <a:rPr lang="en-US" sz="1600" dirty="0">
                <a:solidFill>
                  <a:srgbClr val="0070C0"/>
                </a:solidFill>
              </a:rPr>
              <a:t>, x, y, z, </a:t>
            </a:r>
            <a:r>
              <a:rPr lang="en-US" sz="1600" dirty="0" err="1">
                <a:solidFill>
                  <a:srgbClr val="0070C0"/>
                </a:solidFill>
              </a:rPr>
              <a:t>sigra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sigdec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sigradec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400" dirty="0"/>
              <a:t> FROM </a:t>
            </a:r>
            <a:r>
              <a:rPr lang="en-US" sz="1600" dirty="0">
                <a:solidFill>
                  <a:srgbClr val="00B050"/>
                </a:solidFill>
              </a:rPr>
              <a:t>allwise_p3as_psd</a:t>
            </a:r>
            <a:r>
              <a:rPr lang="en-US" sz="1400" dirty="0"/>
              <a:t> WHERE (</a:t>
            </a:r>
            <a:r>
              <a:rPr lang="en-US" sz="1400" dirty="0" err="1"/>
              <a:t>cntr</a:t>
            </a:r>
            <a:r>
              <a:rPr lang="en-US" sz="1400" dirty="0"/>
              <a:t>&gt;=2243021301351018444 and </a:t>
            </a:r>
            <a:r>
              <a:rPr lang="en-US" sz="1400" dirty="0" err="1"/>
              <a:t>cntr</a:t>
            </a:r>
            <a:r>
              <a:rPr lang="en-US" sz="1400" dirty="0"/>
              <a:t>&lt;=2243021301351018445)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5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A019B5-4706-7B4F-967D-A376E7BF5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702" y="1709108"/>
            <a:ext cx="8698662" cy="46472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Examine metadata for FQCNs in SELECT statement...</a:t>
            </a: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</a:endParaRPr>
          </a:p>
          <a:p>
            <a:pPr marL="257175" lvl="1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allwise_p3as_psd.ra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                {...,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group_IDs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: [“group_allwise_p3as_psd_pos”],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                                                    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service_descriptor_ids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: []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},</a:t>
            </a:r>
          </a:p>
          <a:p>
            <a:pPr marL="257175" lvl="1" indent="0">
              <a:buNone/>
            </a:pPr>
            <a:endParaRPr lang="en-US" sz="1600" dirty="0">
              <a:solidFill>
                <a:srgbClr val="0070C0"/>
              </a:solidFill>
              <a:sym typeface="Wingdings" pitchFamily="2" charset="2"/>
            </a:endParaRPr>
          </a:p>
          <a:p>
            <a:pPr marL="257175" lvl="1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allwise_p3as_psd.dec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             {...,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group_IDs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: [“group_allwise_p3as_psd_pos”],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                                                    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service_descriptor_ids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: []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},</a:t>
            </a:r>
          </a:p>
          <a:p>
            <a:pPr marL="257175" lvl="1" indent="0">
              <a:buNone/>
            </a:pPr>
            <a:endParaRPr lang="en-US" sz="1600" dirty="0">
              <a:solidFill>
                <a:srgbClr val="0070C0"/>
              </a:solidFill>
              <a:sym typeface="Wingdings" pitchFamily="2" charset="2"/>
            </a:endParaRPr>
          </a:p>
          <a:p>
            <a:pPr marL="257175" lvl="1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allwise_p3as_psd.w4snr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         {...,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group_IDs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: [“group_allwise_p3as_psd_phot_w4”],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                                                    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service_descriptor_ids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: []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},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       ...</a:t>
            </a:r>
            <a:endParaRPr lang="en-US" sz="1600" dirty="0"/>
          </a:p>
          <a:p>
            <a:pPr marL="257175" lvl="1" indent="0">
              <a:buNone/>
            </a:pPr>
            <a:endParaRPr lang="en-US" sz="1800" dirty="0"/>
          </a:p>
          <a:p>
            <a:pPr marL="257175" lvl="1" indent="0">
              <a:buNone/>
            </a:pPr>
            <a:r>
              <a:rPr lang="en-US" sz="1800" dirty="0"/>
              <a:t>...and note which Column Groups those FQCNs are associated to: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              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group_allwise_p3as_psd_pos  [“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ra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dec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”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sigra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sigdec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sigradec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”]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group_allwise_p3as_psd_phot_w4  [“w4sigmpro”, “w4snr”]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6DAED-B037-0B4C-AED2-5CAFFC3591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B89FB-1A7E-2441-B31A-F811F011E1E0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2D866-E081-D842-A92E-A0815D181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AB5E2-1C8D-8544-B71B-50A5387B6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FDF600-0798-0C47-9611-60B3C824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612740"/>
          </a:xfrm>
        </p:spPr>
        <p:txBody>
          <a:bodyPr>
            <a:normAutofit/>
          </a:bodyPr>
          <a:lstStyle/>
          <a:p>
            <a:r>
              <a:rPr lang="en-US" sz="2000" dirty="0"/>
              <a:t>Enrichment data prep at </a:t>
            </a:r>
            <a:r>
              <a:rPr lang="en-US" sz="2000" dirty="0">
                <a:solidFill>
                  <a:srgbClr val="C00000"/>
                </a:solidFill>
              </a:rPr>
              <a:t>runtime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008700"/>
                </a:solidFill>
              </a:rPr>
              <a:t>Column Groups</a:t>
            </a:r>
            <a:r>
              <a:rPr lang="en-US" sz="20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E82A6-A3B9-2D4D-BB66-E0DA57E8F5B6}"/>
              </a:ext>
            </a:extLst>
          </p:cNvPr>
          <p:cNvSpPr txBox="1"/>
          <p:nvPr/>
        </p:nvSpPr>
        <p:spPr>
          <a:xfrm>
            <a:off x="110124" y="1000166"/>
            <a:ext cx="8951814" cy="580278"/>
          </a:xfrm>
          <a:prstGeom prst="rect">
            <a:avLst/>
          </a:prstGeom>
          <a:noFill/>
          <a:ln>
            <a:solidFill>
              <a:srgbClr val="521B93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irsadev.ipac.caltech.edu</a:t>
            </a:r>
            <a:r>
              <a:rPr lang="en-US" sz="1400" dirty="0"/>
              <a:t>/TAP/</a:t>
            </a:r>
            <a:r>
              <a:rPr lang="en-US" sz="1400" dirty="0" err="1"/>
              <a:t>sync?QUERY</a:t>
            </a:r>
            <a:r>
              <a:rPr lang="en-US" sz="1400" dirty="0"/>
              <a:t>=SELECT </a:t>
            </a:r>
            <a:r>
              <a:rPr lang="en-US" sz="1600" dirty="0">
                <a:solidFill>
                  <a:srgbClr val="0070C0"/>
                </a:solidFill>
              </a:rPr>
              <a:t>w4sigmpro, w4snr, </a:t>
            </a:r>
            <a:r>
              <a:rPr lang="en-US" sz="1600" dirty="0" err="1">
                <a:solidFill>
                  <a:srgbClr val="0070C0"/>
                </a:solidFill>
              </a:rPr>
              <a:t>ra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dec</a:t>
            </a:r>
            <a:r>
              <a:rPr lang="en-US" sz="1600" dirty="0">
                <a:solidFill>
                  <a:srgbClr val="0070C0"/>
                </a:solidFill>
              </a:rPr>
              <a:t>, x, y, z, </a:t>
            </a:r>
            <a:r>
              <a:rPr lang="en-US" sz="1600" dirty="0" err="1">
                <a:solidFill>
                  <a:srgbClr val="0070C0"/>
                </a:solidFill>
              </a:rPr>
              <a:t>sigra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sigdec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sigradec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400" dirty="0"/>
              <a:t> FROM </a:t>
            </a:r>
            <a:r>
              <a:rPr lang="en-US" sz="1600" dirty="0">
                <a:solidFill>
                  <a:srgbClr val="00B050"/>
                </a:solidFill>
              </a:rPr>
              <a:t>allwise_p3as_psd</a:t>
            </a:r>
            <a:r>
              <a:rPr lang="en-US" sz="1400" dirty="0"/>
              <a:t> WHERE (</a:t>
            </a:r>
            <a:r>
              <a:rPr lang="en-US" sz="1400" dirty="0" err="1"/>
              <a:t>cntr</a:t>
            </a:r>
            <a:r>
              <a:rPr lang="en-US" sz="1400" dirty="0"/>
              <a:t>&gt;=2243021301351018444 and </a:t>
            </a:r>
            <a:r>
              <a:rPr lang="en-US" sz="1400" dirty="0" err="1"/>
              <a:t>cntr</a:t>
            </a:r>
            <a:r>
              <a:rPr lang="en-US" sz="1400" dirty="0"/>
              <a:t>&lt;=2243021301351018445)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65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C3487B-D8F0-9F4E-9E7E-600371D76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65" y="964919"/>
            <a:ext cx="8537713" cy="5083659"/>
          </a:xfrm>
        </p:spPr>
        <p:txBody>
          <a:bodyPr>
            <a:normAutofit fontScale="92500" lnSpcReduction="10000"/>
          </a:bodyPr>
          <a:lstStyle/>
          <a:p>
            <a:pPr marL="257175" lvl="1" indent="0">
              <a:buNone/>
            </a:pPr>
            <a:endParaRPr lang="en-US" sz="1800" dirty="0"/>
          </a:p>
          <a:p>
            <a:pPr marL="257175" lvl="1" indent="0">
              <a:buNone/>
            </a:pPr>
            <a:r>
              <a:rPr lang="en-US" sz="1800" dirty="0"/>
              <a:t>From previous slide: </a:t>
            </a:r>
          </a:p>
          <a:p>
            <a:pPr marL="257175" lvl="1" indent="0">
              <a:buNone/>
            </a:pPr>
            <a:endParaRPr lang="en-US" sz="1800" dirty="0"/>
          </a:p>
          <a:p>
            <a:pPr marL="257175" lvl="1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         group_allwise_p3as_psd_pos  [“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ra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dec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”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sigra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sigdec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600" dirty="0" err="1">
                <a:solidFill>
                  <a:srgbClr val="1809C2"/>
                </a:solidFill>
                <a:sym typeface="Wingdings" pitchFamily="2" charset="2"/>
              </a:rPr>
              <a:t>sigradec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”]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  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  </a:t>
            </a: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group_allwise_p3as_psd_phot_w4  [“w4sigmpro”, “w4snr”]</a:t>
            </a: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900" dirty="0"/>
              <a:t>Compare number of elements in each list of columns with the Column Group’s cached ‘</a:t>
            </a:r>
            <a:r>
              <a:rPr lang="en-US" sz="1900" dirty="0" err="1"/>
              <a:t>column_count</a:t>
            </a:r>
            <a:r>
              <a:rPr lang="en-US" sz="1900" dirty="0"/>
              <a:t>’ value.  If the numbers are equal, then all columns associated to the Column Group will be present in the result table and we will want to add a corresponding enrichment element to the final response.  If not, not.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>
                <a:solidFill>
                  <a:srgbClr val="F470F7"/>
                </a:solidFill>
              </a:rPr>
              <a:t>group_allwise_p3as_psd_pos  </a:t>
            </a:r>
            <a:r>
              <a:rPr lang="en-US" sz="1900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sz="1900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sz="1900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sz="1900" dirty="0">
                <a:solidFill>
                  <a:srgbClr val="F470F7"/>
                </a:solidFill>
              </a:rPr>
              <a:t>Position, determined using a profile-fitting...”, 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470F7"/>
                </a:solidFill>
              </a:rPr>
              <a:t>                                                              </a:t>
            </a:r>
            <a:r>
              <a:rPr lang="en-US" sz="1900" dirty="0" err="1">
                <a:solidFill>
                  <a:srgbClr val="F470F7"/>
                </a:solidFill>
              </a:rPr>
              <a:t>ucd</a:t>
            </a:r>
            <a:r>
              <a:rPr lang="en-US" sz="1900" dirty="0">
                <a:solidFill>
                  <a:srgbClr val="F470F7"/>
                </a:solidFill>
              </a:rPr>
              <a:t>: “</a:t>
            </a:r>
            <a:r>
              <a:rPr lang="en-US" sz="1900" dirty="0" err="1">
                <a:solidFill>
                  <a:srgbClr val="F470F7"/>
                </a:solidFill>
              </a:rPr>
              <a:t>pos.eq</a:t>
            </a:r>
            <a:r>
              <a:rPr lang="en-US" sz="1900" dirty="0">
                <a:solidFill>
                  <a:srgbClr val="F470F7"/>
                </a:solidFill>
              </a:rPr>
              <a:t>”, ...,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470F7"/>
                </a:solidFill>
              </a:rPr>
              <a:t>                                                              </a:t>
            </a:r>
            <a:r>
              <a:rPr lang="en-US" sz="1900" dirty="0" err="1">
                <a:solidFill>
                  <a:srgbClr val="E90077"/>
                </a:solidFill>
              </a:rPr>
              <a:t>column_count</a:t>
            </a:r>
            <a:r>
              <a:rPr lang="en-US" sz="1900" dirty="0">
                <a:solidFill>
                  <a:srgbClr val="E90077"/>
                </a:solidFill>
              </a:rPr>
              <a:t>: 5</a:t>
            </a:r>
            <a:r>
              <a:rPr lang="en-US" sz="1900" dirty="0">
                <a:solidFill>
                  <a:srgbClr val="F470F7"/>
                </a:solidFill>
              </a:rPr>
              <a:t>},       </a:t>
            </a:r>
            <a:r>
              <a:rPr lang="en-US" sz="1900" dirty="0">
                <a:solidFill>
                  <a:srgbClr val="3D50F0"/>
                </a:solidFill>
                <a:sym typeface="Wingdings" pitchFamily="2" charset="2"/>
              </a:rPr>
              <a:t> YES</a:t>
            </a:r>
          </a:p>
          <a:p>
            <a:pPr marL="0" indent="0">
              <a:buNone/>
            </a:pPr>
            <a:endParaRPr lang="en-US" sz="1900" dirty="0">
              <a:solidFill>
                <a:srgbClr val="3D50F0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F470F7"/>
                </a:solidFill>
              </a:rPr>
              <a:t>group_allwise_p3as_psd_phot_w4  </a:t>
            </a:r>
            <a:r>
              <a:rPr lang="en-US" sz="1900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sz="1900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sz="1900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sz="1900" dirty="0">
                <a:solidFill>
                  <a:srgbClr val="F470F7"/>
                </a:solidFill>
              </a:rPr>
              <a:t>Instrumental photometry parameters...”, 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470F7"/>
                </a:solidFill>
              </a:rPr>
              <a:t>                                                                      </a:t>
            </a:r>
            <a:r>
              <a:rPr lang="en-US" sz="1900" dirty="0" err="1">
                <a:solidFill>
                  <a:srgbClr val="F470F7"/>
                </a:solidFill>
              </a:rPr>
              <a:t>ucd</a:t>
            </a:r>
            <a:r>
              <a:rPr lang="en-US" sz="1900" dirty="0">
                <a:solidFill>
                  <a:srgbClr val="F470F7"/>
                </a:solidFill>
              </a:rPr>
              <a:t>: “phot;em.IR.15-30um”, ...,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470F7"/>
                </a:solidFill>
              </a:rPr>
              <a:t>                                                                      </a:t>
            </a:r>
            <a:r>
              <a:rPr lang="en-US" sz="1900" dirty="0" err="1">
                <a:solidFill>
                  <a:srgbClr val="E90077"/>
                </a:solidFill>
              </a:rPr>
              <a:t>column_count</a:t>
            </a:r>
            <a:r>
              <a:rPr lang="en-US" sz="1900" dirty="0">
                <a:solidFill>
                  <a:srgbClr val="E90077"/>
                </a:solidFill>
              </a:rPr>
              <a:t>: 4</a:t>
            </a:r>
            <a:r>
              <a:rPr lang="en-US" sz="1900" dirty="0">
                <a:solidFill>
                  <a:srgbClr val="F470F7"/>
                </a:solidFill>
              </a:rPr>
              <a:t>},   </a:t>
            </a:r>
            <a:r>
              <a:rPr lang="en-US" sz="1900" dirty="0">
                <a:solidFill>
                  <a:srgbClr val="3D50F0"/>
                </a:solidFill>
                <a:sym typeface="Wingdings" pitchFamily="2" charset="2"/>
              </a:rPr>
              <a:t> NO</a:t>
            </a:r>
            <a:endParaRPr lang="en-US" sz="1900" dirty="0">
              <a:solidFill>
                <a:srgbClr val="3D5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470F7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84348-3A5E-0D4C-94DE-BDEFBE27D4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6ED2E18-3CFD-E740-A9B3-42C65F05B1E7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107DE-D6A2-0442-9C8F-3214F82D1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5408D-1267-A04C-A5FB-F1B705859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C8A89B2-204B-4647-96E6-BBF8D598F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448" y="0"/>
            <a:ext cx="7472298" cy="731520"/>
          </a:xfrm>
        </p:spPr>
        <p:txBody>
          <a:bodyPr>
            <a:normAutofit/>
          </a:bodyPr>
          <a:lstStyle/>
          <a:p>
            <a:r>
              <a:rPr lang="en-US" sz="1800" dirty="0"/>
              <a:t>Enrichment data prep at </a:t>
            </a:r>
            <a:r>
              <a:rPr lang="en-US" sz="1800" dirty="0">
                <a:solidFill>
                  <a:srgbClr val="C00000"/>
                </a:solidFill>
              </a:rPr>
              <a:t>runtime</a:t>
            </a:r>
            <a:r>
              <a:rPr lang="en-US" sz="1800" dirty="0"/>
              <a:t> (</a:t>
            </a:r>
            <a:r>
              <a:rPr lang="en-US" sz="1800" dirty="0">
                <a:solidFill>
                  <a:srgbClr val="008700"/>
                </a:solidFill>
              </a:rPr>
              <a:t>Column Groups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6329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99591D-6414-284F-AD1D-43DE6E4AD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1" y="1272694"/>
            <a:ext cx="8537713" cy="5083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With metadata and enrichment prep out of the way, query-server makes the database call as usual.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When creating the final response, it proceeds as usual except that it adds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 VOTABLE.RESOURCE.GROUP element for each surviving </a:t>
            </a:r>
            <a:r>
              <a:rPr lang="en-US" sz="1800" dirty="0">
                <a:solidFill>
                  <a:srgbClr val="F53175"/>
                </a:solidFill>
              </a:rPr>
              <a:t>Column Group</a:t>
            </a:r>
          </a:p>
          <a:p>
            <a:r>
              <a:rPr lang="en-US" sz="1800" dirty="0"/>
              <a:t>a VOTABLE.RESOURCE element of type “meta” for each surviving </a:t>
            </a:r>
            <a:r>
              <a:rPr lang="en-US" sz="1800" dirty="0">
                <a:solidFill>
                  <a:srgbClr val="FF724C"/>
                </a:solidFill>
              </a:rPr>
              <a:t>Service Descriptor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/>
              <a:t>Most of the ingredients for these additional elements come from the cache.  The only </a:t>
            </a:r>
            <a:r>
              <a:rPr lang="en-US" sz="1900" dirty="0"/>
              <a:t>values</a:t>
            </a:r>
            <a:r>
              <a:rPr lang="en-US" sz="1800" dirty="0"/>
              <a:t> that depend on the query are the </a:t>
            </a:r>
            <a:r>
              <a:rPr lang="en-US" sz="1800" dirty="0" err="1"/>
              <a:t>FIELDRef</a:t>
            </a:r>
            <a:r>
              <a:rPr lang="en-US" sz="1800" dirty="0"/>
              <a:t> values which point to the columns associated to the </a:t>
            </a:r>
            <a:r>
              <a:rPr lang="en-US" sz="1800" dirty="0">
                <a:solidFill>
                  <a:srgbClr val="F53175"/>
                </a:solidFill>
              </a:rPr>
              <a:t>Column Group </a:t>
            </a:r>
            <a:r>
              <a:rPr lang="en-US" sz="1800" dirty="0"/>
              <a:t>or </a:t>
            </a:r>
            <a:r>
              <a:rPr lang="en-US" sz="1800" dirty="0">
                <a:solidFill>
                  <a:srgbClr val="FF724C"/>
                </a:solidFill>
              </a:rPr>
              <a:t>Service Descriptor</a:t>
            </a:r>
            <a:r>
              <a:rPr lang="en-US" sz="1800" dirty="0"/>
              <a:t>.</a:t>
            </a: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6B98E-B94F-4945-8BAC-821EFE49B9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BFBC43D-2B2A-FF4D-A206-49676E25B58D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E2AEF-0EEF-3846-84CD-F516E18D7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16AE2-F639-6746-A952-D6F9B1612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D25A02B-06AA-4D46-9029-16F993ED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47" y="250260"/>
            <a:ext cx="7472298" cy="413884"/>
          </a:xfrm>
        </p:spPr>
        <p:txBody>
          <a:bodyPr>
            <a:normAutofit/>
          </a:bodyPr>
          <a:lstStyle/>
          <a:p>
            <a:r>
              <a:rPr lang="en-US" sz="1800" dirty="0"/>
              <a:t>Database call and final response</a:t>
            </a:r>
          </a:p>
        </p:txBody>
      </p:sp>
    </p:spTree>
    <p:extLst>
      <p:ext uri="{BB962C8B-B14F-4D97-AF65-F5344CB8AC3E}">
        <p14:creationId xmlns:p14="http://schemas.microsoft.com/office/powerpoint/2010/main" val="4145211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D28FC-7AF3-7B49-A00F-24A1DF9BC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F6ECF2-9A13-754C-A419-981DCF903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24" y="1629407"/>
            <a:ext cx="8745632" cy="5092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From cache: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470F7"/>
                </a:solidFill>
              </a:rPr>
              <a:t>  group_allwise_p3as_psd_pos  </a:t>
            </a:r>
            <a:r>
              <a:rPr lang="en-US" sz="1800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sz="1800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sz="1800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sz="1800" dirty="0">
                <a:solidFill>
                  <a:srgbClr val="F470F7"/>
                </a:solidFill>
              </a:rPr>
              <a:t>Position, determined using a profile-fitting...”,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470F7"/>
                </a:solidFill>
              </a:rPr>
              <a:t>                                                              </a:t>
            </a:r>
            <a:r>
              <a:rPr lang="en-US" sz="1800" dirty="0" err="1">
                <a:solidFill>
                  <a:srgbClr val="F470F7"/>
                </a:solidFill>
              </a:rPr>
              <a:t>ucd</a:t>
            </a:r>
            <a:r>
              <a:rPr lang="en-US" sz="1800" dirty="0">
                <a:solidFill>
                  <a:srgbClr val="F470F7"/>
                </a:solidFill>
              </a:rPr>
              <a:t>: “</a:t>
            </a:r>
            <a:r>
              <a:rPr lang="en-US" sz="1800" dirty="0" err="1">
                <a:solidFill>
                  <a:srgbClr val="F470F7"/>
                </a:solidFill>
              </a:rPr>
              <a:t>pos.eq</a:t>
            </a:r>
            <a:r>
              <a:rPr lang="en-US" sz="1800" dirty="0">
                <a:solidFill>
                  <a:srgbClr val="F470F7"/>
                </a:solidFill>
              </a:rPr>
              <a:t>”, ...,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470F7"/>
                </a:solidFill>
              </a:rPr>
              <a:t>                                                              </a:t>
            </a:r>
            <a:r>
              <a:rPr lang="en-US" sz="1800" dirty="0" err="1">
                <a:solidFill>
                  <a:srgbClr val="E90077"/>
                </a:solidFill>
              </a:rPr>
              <a:t>column_count</a:t>
            </a:r>
            <a:r>
              <a:rPr lang="en-US" sz="1800" dirty="0">
                <a:solidFill>
                  <a:srgbClr val="E90077"/>
                </a:solidFill>
              </a:rPr>
              <a:t>: 5</a:t>
            </a:r>
            <a:r>
              <a:rPr lang="en-US" sz="1800" dirty="0">
                <a:solidFill>
                  <a:srgbClr val="F470F7"/>
                </a:solidFill>
              </a:rPr>
              <a:t>},</a:t>
            </a:r>
            <a:endParaRPr lang="en-US" dirty="0"/>
          </a:p>
          <a:p>
            <a:pPr marL="0" indent="0">
              <a:buNone/>
            </a:pPr>
            <a:r>
              <a:rPr lang="en-US" sz="1900" dirty="0"/>
              <a:t>From runtime:</a:t>
            </a:r>
          </a:p>
          <a:p>
            <a:pPr marL="0" indent="0">
              <a:buNone/>
            </a:pPr>
            <a:r>
              <a:rPr lang="en-US" sz="1800" dirty="0"/>
              <a:t>Group’s list of associated columns: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       group_allwise_p3as_psd_pos  [“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ra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dec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”, ”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sigra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sigdec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”, “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sigradec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”]</a:t>
            </a:r>
            <a:endParaRPr lang="en-US" sz="18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Mapping of column name to index in result table: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sym typeface="Wingdings" pitchFamily="2" charset="2"/>
              </a:rPr>
              <a:t>                       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w4sigmpro       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                           w4snr                1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                             </a:t>
            </a:r>
            <a:r>
              <a:rPr lang="en-US" sz="1600" dirty="0" err="1">
                <a:solidFill>
                  <a:srgbClr val="0070C0"/>
                </a:solidFill>
              </a:rPr>
              <a:t>ra</a:t>
            </a:r>
            <a:r>
              <a:rPr lang="en-US" sz="1600" dirty="0">
                <a:solidFill>
                  <a:srgbClr val="0070C0"/>
                </a:solidFill>
              </a:rPr>
              <a:t>                  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     </a:t>
            </a:r>
            <a:r>
              <a:rPr lang="en-US" sz="1600" dirty="0">
                <a:solidFill>
                  <a:srgbClr val="0070C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                             </a:t>
            </a:r>
            <a:r>
              <a:rPr lang="en-US" sz="1600" dirty="0" err="1">
                <a:solidFill>
                  <a:srgbClr val="0070C0"/>
                </a:solidFill>
              </a:rPr>
              <a:t>dec</a:t>
            </a:r>
            <a:r>
              <a:rPr lang="en-US" sz="1600" dirty="0">
                <a:solidFill>
                  <a:srgbClr val="0070C0"/>
                </a:solidFill>
              </a:rPr>
              <a:t>               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     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                           x                         4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sym typeface="Wingdings" pitchFamily="2" charset="2"/>
              </a:rPr>
              <a:t>                            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C4DD7-11FD-5642-AF2A-E385B69368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D8B66F-5A80-FD4B-85CF-6D8261D8F9F1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22E2D-E82F-014F-8C92-1A9BC9960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0E03922-4FD0-8C4E-A637-AC26BC193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90886"/>
          </a:xfrm>
        </p:spPr>
        <p:txBody>
          <a:bodyPr>
            <a:noAutofit/>
          </a:bodyPr>
          <a:lstStyle/>
          <a:p>
            <a:r>
              <a:rPr lang="en-US" sz="1800" dirty="0"/>
              <a:t>Assemble final response (</a:t>
            </a:r>
            <a:r>
              <a:rPr lang="en-US" sz="1800" dirty="0">
                <a:solidFill>
                  <a:srgbClr val="008700"/>
                </a:solidFill>
              </a:rPr>
              <a:t>Column Groups</a:t>
            </a:r>
            <a:r>
              <a:rPr lang="en-US" sz="1800" dirty="0"/>
              <a:t>)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195E23-0D8F-7E4C-A18B-B822C1E55172}"/>
              </a:ext>
            </a:extLst>
          </p:cNvPr>
          <p:cNvSpPr txBox="1"/>
          <p:nvPr/>
        </p:nvSpPr>
        <p:spPr>
          <a:xfrm>
            <a:off x="110124" y="912607"/>
            <a:ext cx="8951814" cy="580278"/>
          </a:xfrm>
          <a:prstGeom prst="rect">
            <a:avLst/>
          </a:prstGeom>
          <a:noFill/>
          <a:ln>
            <a:solidFill>
              <a:srgbClr val="521B93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irsadev.ipac.caltech.edu</a:t>
            </a:r>
            <a:r>
              <a:rPr lang="en-US" sz="1400" dirty="0"/>
              <a:t>/TAP/</a:t>
            </a:r>
            <a:r>
              <a:rPr lang="en-US" sz="1400" dirty="0" err="1"/>
              <a:t>sync?QUERY</a:t>
            </a:r>
            <a:r>
              <a:rPr lang="en-US" sz="1400" dirty="0"/>
              <a:t>=SELECT </a:t>
            </a:r>
            <a:r>
              <a:rPr lang="en-US" sz="1600" dirty="0">
                <a:solidFill>
                  <a:srgbClr val="0070C0"/>
                </a:solidFill>
              </a:rPr>
              <a:t>w4sigmpro, w4snr, </a:t>
            </a:r>
            <a:r>
              <a:rPr lang="en-US" sz="1600" dirty="0" err="1">
                <a:solidFill>
                  <a:srgbClr val="0070C0"/>
                </a:solidFill>
              </a:rPr>
              <a:t>ra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dec</a:t>
            </a:r>
            <a:r>
              <a:rPr lang="en-US" sz="1600" dirty="0">
                <a:solidFill>
                  <a:srgbClr val="0070C0"/>
                </a:solidFill>
              </a:rPr>
              <a:t>, x, y, z, </a:t>
            </a:r>
            <a:r>
              <a:rPr lang="en-US" sz="1600" dirty="0" err="1">
                <a:solidFill>
                  <a:srgbClr val="0070C0"/>
                </a:solidFill>
              </a:rPr>
              <a:t>sigra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sigdec</a:t>
            </a:r>
            <a:r>
              <a:rPr lang="en-US" sz="1600" dirty="0">
                <a:solidFill>
                  <a:srgbClr val="0070C0"/>
                </a:solidFill>
              </a:rPr>
              <a:t>, </a:t>
            </a:r>
            <a:r>
              <a:rPr lang="en-US" sz="1600" dirty="0" err="1">
                <a:solidFill>
                  <a:srgbClr val="0070C0"/>
                </a:solidFill>
              </a:rPr>
              <a:t>sigradec</a:t>
            </a:r>
            <a:endParaRPr lang="en-US" sz="1600" dirty="0">
              <a:solidFill>
                <a:srgbClr val="0070C0"/>
              </a:solidFill>
            </a:endParaRPr>
          </a:p>
          <a:p>
            <a:r>
              <a:rPr lang="en-US" sz="1400" dirty="0"/>
              <a:t> FROM </a:t>
            </a:r>
            <a:r>
              <a:rPr lang="en-US" sz="1600" dirty="0">
                <a:solidFill>
                  <a:srgbClr val="00B050"/>
                </a:solidFill>
              </a:rPr>
              <a:t>allwise_p3as_psd</a:t>
            </a:r>
            <a:r>
              <a:rPr lang="en-US" sz="1400" dirty="0"/>
              <a:t> WHERE (</a:t>
            </a:r>
            <a:r>
              <a:rPr lang="en-US" sz="1400" dirty="0" err="1"/>
              <a:t>cntr</a:t>
            </a:r>
            <a:r>
              <a:rPr lang="en-US" sz="1400" dirty="0"/>
              <a:t>&gt;=2243021301351018444 and </a:t>
            </a:r>
            <a:r>
              <a:rPr lang="en-US" sz="1400" dirty="0" err="1"/>
              <a:t>cntr</a:t>
            </a:r>
            <a:r>
              <a:rPr lang="en-US" sz="1400" dirty="0"/>
              <a:t>&lt;=2243021301351018445)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05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A7A8-DBF8-BC43-89BB-401B9F37A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053736"/>
            <a:ext cx="8537713" cy="5373189"/>
          </a:xfrm>
        </p:spPr>
        <p:txBody>
          <a:bodyPr tIns="0" bIns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 </a:t>
            </a:r>
            <a:r>
              <a:rPr lang="en-US" sz="1600" dirty="0"/>
              <a:t>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   &lt;</a:t>
            </a:r>
            <a:r>
              <a:rPr lang="en-US" dirty="0">
                <a:solidFill>
                  <a:srgbClr val="AE269D"/>
                </a:solidFill>
              </a:rPr>
              <a:t>GROUP</a:t>
            </a:r>
            <a:r>
              <a:rPr lang="en-US" dirty="0"/>
              <a:t> i</a:t>
            </a:r>
            <a:r>
              <a:rPr lang="en-US" sz="2000" dirty="0"/>
              <a:t>d="</a:t>
            </a:r>
            <a:r>
              <a:rPr lang="en-US" sz="2000" dirty="0">
                <a:solidFill>
                  <a:srgbClr val="3D50F0"/>
                </a:solidFill>
              </a:rPr>
              <a:t>group_allwise_p3as_psd_pos</a:t>
            </a:r>
            <a:r>
              <a:rPr lang="en-US" sz="2000" dirty="0"/>
              <a:t>" name="</a:t>
            </a:r>
            <a:r>
              <a:rPr lang="en-US" sz="2000" dirty="0" err="1">
                <a:solidFill>
                  <a:srgbClr val="3D50F0"/>
                </a:solidFill>
              </a:rPr>
              <a:t>pos</a:t>
            </a:r>
            <a:r>
              <a:rPr lang="en-US" sz="2000" dirty="0"/>
              <a:t>" </a:t>
            </a:r>
            <a:r>
              <a:rPr lang="en-US" sz="2000" dirty="0" err="1"/>
              <a:t>ucd</a:t>
            </a:r>
            <a:r>
              <a:rPr lang="en-US" sz="2000" dirty="0"/>
              <a:t>="</a:t>
            </a:r>
            <a:r>
              <a:rPr lang="en-US" sz="2000" dirty="0" err="1">
                <a:solidFill>
                  <a:srgbClr val="3D50F0"/>
                </a:solidFill>
              </a:rPr>
              <a:t>pos.eq</a:t>
            </a:r>
            <a:r>
              <a:rPr lang="en-US" sz="2000" dirty="0"/>
              <a:t>" </a:t>
            </a:r>
            <a:r>
              <a:rPr lang="en-US" sz="2000" dirty="0" err="1"/>
              <a:t>utype</a:t>
            </a:r>
            <a:r>
              <a:rPr lang="en-US" sz="2000" dirty="0"/>
              <a:t>=""&gt;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        &lt;</a:t>
            </a:r>
            <a:r>
              <a:rPr lang="en-US" sz="2000" dirty="0">
                <a:solidFill>
                  <a:srgbClr val="AE269D"/>
                </a:solidFill>
              </a:rPr>
              <a:t>DESCRIPTION</a:t>
            </a:r>
            <a:r>
              <a:rPr lang="en-US" sz="2000" dirty="0"/>
              <a:t>&gt;Position, determined using a profile-fitting measurement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                                   model that does not include motion&lt;/</a:t>
            </a:r>
            <a:r>
              <a:rPr lang="en-US" sz="2000" dirty="0">
                <a:solidFill>
                  <a:srgbClr val="AE269D"/>
                </a:solidFill>
              </a:rPr>
              <a:t>DESCRIPTION</a:t>
            </a:r>
            <a:r>
              <a:rPr lang="en-US" sz="2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        &lt;</a:t>
            </a:r>
            <a:r>
              <a:rPr lang="en-US" sz="2000" dirty="0" err="1">
                <a:solidFill>
                  <a:srgbClr val="AE269D"/>
                </a:solidFill>
              </a:rPr>
              <a:t>FIELDref</a:t>
            </a:r>
            <a:r>
              <a:rPr lang="en-US" sz="2000" dirty="0"/>
              <a:t> ref="</a:t>
            </a:r>
            <a:r>
              <a:rPr lang="en-US" sz="2000" dirty="0">
                <a:solidFill>
                  <a:srgbClr val="3D50F0"/>
                </a:solidFill>
              </a:rPr>
              <a:t>col_2</a:t>
            </a:r>
            <a:r>
              <a:rPr lang="en-US" sz="20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      &lt;</a:t>
            </a:r>
            <a:r>
              <a:rPr lang="en-US" sz="2000" dirty="0" err="1">
                <a:solidFill>
                  <a:srgbClr val="AE269D"/>
                </a:solidFill>
              </a:rPr>
              <a:t>FIELDref</a:t>
            </a:r>
            <a:r>
              <a:rPr lang="en-US" sz="2000" dirty="0"/>
              <a:t> ref="</a:t>
            </a:r>
            <a:r>
              <a:rPr lang="en-US" sz="2000" dirty="0">
                <a:solidFill>
                  <a:srgbClr val="3D50F0"/>
                </a:solidFill>
              </a:rPr>
              <a:t>col_3</a:t>
            </a:r>
            <a:r>
              <a:rPr lang="en-US" sz="20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       &lt;</a:t>
            </a:r>
            <a:r>
              <a:rPr lang="en-US" sz="2000" dirty="0" err="1">
                <a:solidFill>
                  <a:srgbClr val="AE269D"/>
                </a:solidFill>
              </a:rPr>
              <a:t>FIELDref</a:t>
            </a:r>
            <a:r>
              <a:rPr lang="en-US" sz="2000" dirty="0"/>
              <a:t> ref="</a:t>
            </a:r>
            <a:r>
              <a:rPr lang="en-US" sz="2000" dirty="0">
                <a:solidFill>
                  <a:srgbClr val="3D50F0"/>
                </a:solidFill>
              </a:rPr>
              <a:t>col_7</a:t>
            </a:r>
            <a:r>
              <a:rPr lang="en-US" sz="20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      &lt;</a:t>
            </a:r>
            <a:r>
              <a:rPr lang="en-US" sz="2000" dirty="0" err="1">
                <a:solidFill>
                  <a:srgbClr val="AE269D"/>
                </a:solidFill>
              </a:rPr>
              <a:t>FIELDref</a:t>
            </a:r>
            <a:r>
              <a:rPr lang="en-US" sz="2000" dirty="0"/>
              <a:t> ref="</a:t>
            </a:r>
            <a:r>
              <a:rPr lang="en-US" sz="2000" dirty="0">
                <a:solidFill>
                  <a:srgbClr val="3D50F0"/>
                </a:solidFill>
              </a:rPr>
              <a:t>col_8</a:t>
            </a:r>
            <a:r>
              <a:rPr lang="en-US" sz="2000" dirty="0"/>
              <a:t>"/&gt;     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         &lt;</a:t>
            </a:r>
            <a:r>
              <a:rPr lang="en-US" sz="2000" dirty="0" err="1">
                <a:solidFill>
                  <a:srgbClr val="AE269D"/>
                </a:solidFill>
              </a:rPr>
              <a:t>FIELDref</a:t>
            </a:r>
            <a:r>
              <a:rPr lang="en-US" sz="2000" dirty="0"/>
              <a:t> ref="</a:t>
            </a:r>
            <a:r>
              <a:rPr lang="en-US" sz="2000" dirty="0">
                <a:solidFill>
                  <a:srgbClr val="3D50F0"/>
                </a:solidFill>
              </a:rPr>
              <a:t>col_9</a:t>
            </a:r>
            <a:r>
              <a:rPr lang="en-US" sz="20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      &lt;/</a:t>
            </a:r>
            <a:r>
              <a:rPr lang="en-US" dirty="0">
                <a:solidFill>
                  <a:srgbClr val="AE269D"/>
                </a:solidFill>
              </a:rPr>
              <a:t>GROUP</a:t>
            </a:r>
            <a:r>
              <a:rPr lang="en-US" sz="2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    </a:t>
            </a:r>
            <a:r>
              <a:rPr lang="en-US" sz="2800" dirty="0"/>
              <a:t>     </a:t>
            </a:r>
            <a:r>
              <a:rPr lang="en-US" sz="2000" dirty="0"/>
              <a:t>   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CEBA55E9-407F-424C-8D2D-70207217F0F4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fld id="{885947D1-24E2-7A48-BE4A-BD8FBF8F3EB0}" type="slidenum">
              <a:rPr lang="en-US" smtClean="0"/>
              <a:t>25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04259"/>
          </a:xfrm>
        </p:spPr>
        <p:txBody>
          <a:bodyPr>
            <a:noAutofit/>
          </a:bodyPr>
          <a:lstStyle/>
          <a:p>
            <a:r>
              <a:rPr lang="en-US" sz="1800" dirty="0"/>
              <a:t>Assemble final response (</a:t>
            </a:r>
            <a:r>
              <a:rPr lang="en-US" sz="2000" dirty="0">
                <a:solidFill>
                  <a:srgbClr val="008700"/>
                </a:solidFill>
              </a:rPr>
              <a:t>Column Groups</a:t>
            </a:r>
            <a:r>
              <a:rPr lang="en-US" sz="1800" dirty="0"/>
              <a:t>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8" y="2151580"/>
            <a:ext cx="8401050" cy="314619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D0597B-EB1D-7045-ADA3-7E7546936C7A}"/>
              </a:ext>
            </a:extLst>
          </p:cNvPr>
          <p:cNvSpPr txBox="1"/>
          <p:nvPr/>
        </p:nvSpPr>
        <p:spPr>
          <a:xfrm>
            <a:off x="268357" y="1299872"/>
            <a:ext cx="2439257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800" dirty="0"/>
              <a:t>Put it all together:</a:t>
            </a:r>
          </a:p>
        </p:txBody>
      </p:sp>
    </p:spTree>
    <p:extLst>
      <p:ext uri="{BB962C8B-B14F-4D97-AF65-F5344CB8AC3E}">
        <p14:creationId xmlns:p14="http://schemas.microsoft.com/office/powerpoint/2010/main" val="2229818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A540AE-F6DC-D04C-8E4C-351DD9928B1C}"/>
              </a:ext>
            </a:extLst>
          </p:cNvPr>
          <p:cNvSpPr txBox="1"/>
          <p:nvPr/>
        </p:nvSpPr>
        <p:spPr>
          <a:xfrm>
            <a:off x="131006" y="1554379"/>
            <a:ext cx="7398203" cy="1432012"/>
          </a:xfrm>
          <a:prstGeom prst="rect">
            <a:avLst/>
          </a:prstGeom>
          <a:solidFill>
            <a:srgbClr val="CDFFBA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3380" y="6332789"/>
            <a:ext cx="1475832" cy="293090"/>
          </a:xfrm>
          <a:prstGeom prst="rect">
            <a:avLst/>
          </a:prstGeom>
        </p:spPr>
        <p:txBody>
          <a:bodyPr/>
          <a:lstStyle/>
          <a:p>
            <a:fld id="{5E663404-3D0F-5748-875E-E166072D7E3F}" type="datetime1">
              <a:rPr lang="en-US" sz="900" smtClean="0"/>
              <a:t>11/16/20</a:t>
            </a:fld>
            <a:endParaRPr lang="en-US" sz="9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679" y="6332789"/>
            <a:ext cx="3892962" cy="293090"/>
          </a:xfrm>
          <a:prstGeom prst="rect">
            <a:avLst/>
          </a:prstGeom>
        </p:spPr>
        <p:txBody>
          <a:bodyPr/>
          <a:lstStyle/>
          <a:p>
            <a:r>
              <a:rPr lang="en-US" sz="900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9213" y="6332789"/>
            <a:ext cx="1555887" cy="29309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885947D1-24E2-7A48-BE4A-BD8FBF8F3EB0}" type="slidenum">
              <a:rPr lang="en-US" sz="900" smtClean="0"/>
              <a:t>26</a:t>
            </a:fld>
            <a:endParaRPr lang="en-US" sz="9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04197" y="-26088"/>
            <a:ext cx="7733718" cy="324503"/>
          </a:xfrm>
        </p:spPr>
        <p:txBody>
          <a:bodyPr>
            <a:noAutofit/>
          </a:bodyPr>
          <a:lstStyle/>
          <a:p>
            <a:r>
              <a:rPr lang="en-US" sz="2000" dirty="0"/>
              <a:t>Response with Column Group (GROUP element within TABLE)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9" y="1948544"/>
            <a:ext cx="8694963" cy="252548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E3A7A-DE06-4145-9E47-B1CA3FA65C53}"/>
              </a:ext>
            </a:extLst>
          </p:cNvPr>
          <p:cNvSpPr/>
          <p:nvPr/>
        </p:nvSpPr>
        <p:spPr>
          <a:xfrm>
            <a:off x="430679" y="1936208"/>
            <a:ext cx="1428601" cy="855616"/>
          </a:xfrm>
          <a:prstGeom prst="rect">
            <a:avLst/>
          </a:prstGeom>
          <a:solidFill>
            <a:srgbClr val="E0DF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A7A8-DBF8-BC43-89BB-401B9F37A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06" y="927487"/>
            <a:ext cx="8656414" cy="5584149"/>
          </a:xfrm>
        </p:spPr>
        <p:txBody>
          <a:bodyPr tIns="0" bIns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00" dirty="0">
                <a:solidFill>
                  <a:schemeClr val="tx1"/>
                </a:solidFill>
              </a:rPr>
              <a:t>&lt;</a:t>
            </a:r>
            <a:r>
              <a:rPr lang="en-US" sz="700" dirty="0">
                <a:solidFill>
                  <a:srgbClr val="AE269D"/>
                </a:solidFill>
              </a:rPr>
              <a:t>VOTABLE </a:t>
            </a:r>
            <a:r>
              <a:rPr lang="en-US" sz="700" dirty="0"/>
              <a:t>version="</a:t>
            </a:r>
            <a:r>
              <a:rPr lang="en-US" sz="700" dirty="0">
                <a:solidFill>
                  <a:srgbClr val="3D50F0"/>
                </a:solidFill>
              </a:rPr>
              <a:t>1.3</a:t>
            </a:r>
            <a:r>
              <a:rPr lang="en-US" sz="700" dirty="0"/>
              <a:t>" </a:t>
            </a:r>
            <a:r>
              <a:rPr lang="en-US" sz="700" dirty="0" err="1"/>
              <a:t>xmlns:xsi</a:t>
            </a:r>
            <a:r>
              <a:rPr lang="en-US" sz="700" dirty="0"/>
              <a:t>="</a:t>
            </a:r>
            <a:r>
              <a:rPr lang="en-US" sz="700" dirty="0">
                <a:solidFill>
                  <a:srgbClr val="3D50F0"/>
                </a:solidFill>
              </a:rPr>
              <a:t>http://www.w3.org/2001/</a:t>
            </a:r>
            <a:r>
              <a:rPr lang="en-US" sz="700" dirty="0" err="1">
                <a:solidFill>
                  <a:srgbClr val="3D50F0"/>
                </a:solidFill>
              </a:rPr>
              <a:t>XMLSchema</a:t>
            </a:r>
            <a:r>
              <a:rPr lang="en-US" sz="700" dirty="0">
                <a:solidFill>
                  <a:srgbClr val="3D50F0"/>
                </a:solidFill>
              </a:rPr>
              <a:t>-instance</a:t>
            </a:r>
            <a:r>
              <a:rPr lang="en-US" sz="700" dirty="0"/>
              <a:t>" </a:t>
            </a:r>
            <a:r>
              <a:rPr lang="en-US" sz="700" dirty="0" err="1"/>
              <a:t>xmlns</a:t>
            </a:r>
            <a:r>
              <a:rPr lang="en-US" sz="700" dirty="0"/>
              <a:t>="</a:t>
            </a:r>
            <a:r>
              <a:rPr lang="en-US" sz="700" dirty="0">
                <a:solidFill>
                  <a:srgbClr val="3D50F0"/>
                </a:solidFill>
              </a:rPr>
              <a:t>http://</a:t>
            </a:r>
            <a:r>
              <a:rPr lang="en-US" sz="700" dirty="0" err="1">
                <a:solidFill>
                  <a:srgbClr val="3D50F0"/>
                </a:solidFill>
              </a:rPr>
              <a:t>www.ivoa.net</a:t>
            </a:r>
            <a:r>
              <a:rPr lang="en-US" sz="700" dirty="0">
                <a:solidFill>
                  <a:srgbClr val="3D50F0"/>
                </a:solidFill>
              </a:rPr>
              <a:t>/xml/</a:t>
            </a:r>
            <a:r>
              <a:rPr lang="en-US" sz="700" dirty="0" err="1">
                <a:solidFill>
                  <a:srgbClr val="3D50F0"/>
                </a:solidFill>
              </a:rPr>
              <a:t>VOTable</a:t>
            </a:r>
            <a:r>
              <a:rPr lang="en-US" sz="700" dirty="0">
                <a:solidFill>
                  <a:srgbClr val="3D50F0"/>
                </a:solidFill>
              </a:rPr>
              <a:t>/v1.3</a:t>
            </a:r>
            <a:r>
              <a:rPr lang="en-US" sz="700" dirty="0"/>
              <a:t>" </a:t>
            </a:r>
            <a:r>
              <a:rPr lang="en-US" sz="700" dirty="0" err="1"/>
              <a:t>xmlns:stc</a:t>
            </a:r>
            <a:r>
              <a:rPr lang="en-US" sz="700" dirty="0"/>
              <a:t>="</a:t>
            </a:r>
            <a:r>
              <a:rPr lang="en-US" sz="700" dirty="0">
                <a:solidFill>
                  <a:srgbClr val="3D50F0"/>
                </a:solidFill>
              </a:rPr>
              <a:t>http://</a:t>
            </a:r>
            <a:r>
              <a:rPr lang="en-US" sz="700" dirty="0" err="1">
                <a:solidFill>
                  <a:srgbClr val="3D50F0"/>
                </a:solidFill>
              </a:rPr>
              <a:t>www.ivoa.net</a:t>
            </a:r>
            <a:r>
              <a:rPr lang="en-US" sz="700" dirty="0">
                <a:solidFill>
                  <a:srgbClr val="3D50F0"/>
                </a:solidFill>
              </a:rPr>
              <a:t>/xml/STC/v1.30</a:t>
            </a:r>
            <a:r>
              <a:rPr lang="en-US" sz="700" dirty="0"/>
              <a:t>" </a:t>
            </a:r>
            <a:r>
              <a:rPr lang="en-US" sz="700" dirty="0" err="1"/>
              <a:t>xsi</a:t>
            </a:r>
            <a:r>
              <a:rPr lang="en-US" sz="600" dirty="0" err="1"/>
              <a:t>:schemaLocation</a:t>
            </a:r>
            <a:r>
              <a:rPr lang="en-US" sz="600" dirty="0"/>
              <a:t>="</a:t>
            </a:r>
            <a:r>
              <a:rPr lang="en-US" sz="600" dirty="0">
                <a:solidFill>
                  <a:srgbClr val="3D50F0"/>
                </a:solidFill>
              </a:rPr>
              <a:t>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</a:t>
            </a:r>
            <a:r>
              <a:rPr lang="en-US" sz="600" dirty="0" err="1">
                <a:solidFill>
                  <a:srgbClr val="3D50F0"/>
                </a:solidFill>
              </a:rPr>
              <a:t>VOTable</a:t>
            </a:r>
            <a:r>
              <a:rPr lang="en-US" sz="600" dirty="0">
                <a:solidFill>
                  <a:srgbClr val="3D50F0"/>
                </a:solidFill>
              </a:rPr>
              <a:t>/v1.3 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</a:t>
            </a:r>
            <a:r>
              <a:rPr lang="en-US" sz="600" dirty="0" err="1">
                <a:solidFill>
                  <a:srgbClr val="3D50F0"/>
                </a:solidFill>
              </a:rPr>
              <a:t>VOTable</a:t>
            </a:r>
            <a:r>
              <a:rPr lang="en-US" sz="600" dirty="0">
                <a:solidFill>
                  <a:srgbClr val="3D50F0"/>
                </a:solidFill>
              </a:rPr>
              <a:t>/v1.3 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/xml/STC/v1.30 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/xml/STC/v1.30</a:t>
            </a:r>
            <a:r>
              <a:rPr lang="en-US" sz="6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 </a:t>
            </a:r>
            <a:r>
              <a:rPr lang="en-US" sz="700" dirty="0"/>
              <a:t> &lt;</a:t>
            </a:r>
            <a:r>
              <a:rPr lang="en-US" sz="1000" dirty="0">
                <a:solidFill>
                  <a:srgbClr val="AE269D"/>
                </a:solidFill>
              </a:rPr>
              <a:t>RESOURCE</a:t>
            </a:r>
            <a:r>
              <a:rPr lang="en-US" sz="1000" dirty="0"/>
              <a:t> type="</a:t>
            </a:r>
            <a:r>
              <a:rPr lang="en-US" sz="1000" dirty="0">
                <a:solidFill>
                  <a:srgbClr val="3D50F0"/>
                </a:solidFill>
              </a:rPr>
              <a:t>results</a:t>
            </a:r>
            <a:r>
              <a:rPr lang="en-US" sz="1000" dirty="0"/>
              <a:t>"&gt;</a:t>
            </a:r>
            <a:endParaRPr lang="en-US" sz="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00" dirty="0"/>
              <a:t>    &lt;</a:t>
            </a:r>
            <a:r>
              <a:rPr lang="en-US" sz="700" dirty="0">
                <a:solidFill>
                  <a:srgbClr val="AE269D"/>
                </a:solidFill>
              </a:rPr>
              <a:t>INFO</a:t>
            </a:r>
            <a:r>
              <a:rPr lang="en-US" sz="700" dirty="0"/>
              <a:t> name="</a:t>
            </a:r>
            <a:r>
              <a:rPr lang="en-US" sz="700" dirty="0">
                <a:solidFill>
                  <a:srgbClr val="3D50F0"/>
                </a:solidFill>
              </a:rPr>
              <a:t>QUERY_STATUS</a:t>
            </a:r>
            <a:r>
              <a:rPr lang="en-US" sz="700" dirty="0"/>
              <a:t>" value="</a:t>
            </a:r>
            <a:r>
              <a:rPr lang="en-US" sz="700" dirty="0">
                <a:solidFill>
                  <a:srgbClr val="3D50F0"/>
                </a:solidFill>
              </a:rPr>
              <a:t>OK</a:t>
            </a:r>
            <a:r>
              <a:rPr lang="en-US" sz="7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00" dirty="0"/>
              <a:t>    &lt;</a:t>
            </a:r>
            <a:r>
              <a:rPr lang="en-US" sz="1000" dirty="0">
                <a:solidFill>
                  <a:srgbClr val="AE269D"/>
                </a:solidFill>
              </a:rPr>
              <a:t>TABLE</a:t>
            </a:r>
            <a:r>
              <a:rPr lang="en-US" sz="7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  &lt;</a:t>
            </a:r>
            <a:r>
              <a:rPr lang="en-US" sz="1050" dirty="0">
                <a:solidFill>
                  <a:srgbClr val="AE269D"/>
                </a:solidFill>
              </a:rPr>
              <a:t>GROUP</a:t>
            </a:r>
            <a:r>
              <a:rPr lang="en-US" sz="1000" dirty="0"/>
              <a:t> id="</a:t>
            </a:r>
            <a:r>
              <a:rPr lang="en-US" sz="1000" dirty="0">
                <a:solidFill>
                  <a:srgbClr val="3D50F0"/>
                </a:solidFill>
              </a:rPr>
              <a:t>group_allwise_p3as_psd_pos</a:t>
            </a:r>
            <a:r>
              <a:rPr lang="en-US" sz="1000" dirty="0"/>
              <a:t>" name="</a:t>
            </a:r>
            <a:r>
              <a:rPr lang="en-US" sz="1000" dirty="0" err="1">
                <a:solidFill>
                  <a:srgbClr val="3D50F0"/>
                </a:solidFill>
              </a:rPr>
              <a:t>pos</a:t>
            </a:r>
            <a:r>
              <a:rPr lang="en-US" sz="1000" dirty="0"/>
              <a:t>" </a:t>
            </a:r>
            <a:r>
              <a:rPr lang="en-US" sz="1000" dirty="0" err="1"/>
              <a:t>ucd</a:t>
            </a:r>
            <a:r>
              <a:rPr lang="en-US" sz="1000" dirty="0"/>
              <a:t>="</a:t>
            </a:r>
            <a:r>
              <a:rPr lang="en-US" sz="1000" dirty="0" err="1">
                <a:solidFill>
                  <a:srgbClr val="3D50F0"/>
                </a:solidFill>
              </a:rPr>
              <a:t>pos.eq</a:t>
            </a:r>
            <a:r>
              <a:rPr lang="en-US" sz="1000" dirty="0"/>
              <a:t>" </a:t>
            </a:r>
            <a:r>
              <a:rPr lang="en-US" sz="1000" dirty="0" err="1"/>
              <a:t>utype</a:t>
            </a:r>
            <a:r>
              <a:rPr lang="en-US" sz="1000" dirty="0"/>
              <a:t>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       &lt;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&gt;Position, determined using a profile-fitting measurement model that does not include motion&lt;/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    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col_2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    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col_3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      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col_7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    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col_8</a:t>
            </a:r>
            <a:r>
              <a:rPr lang="en-US" sz="1000" dirty="0"/>
              <a:t>"/&gt;     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     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col_9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     &lt;/</a:t>
            </a:r>
            <a:r>
              <a:rPr lang="en-US" sz="1050" dirty="0">
                <a:solidFill>
                  <a:srgbClr val="AE269D"/>
                </a:solidFill>
              </a:rPr>
              <a:t>GROUP</a:t>
            </a:r>
            <a:r>
              <a:rPr lang="en-US" sz="10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000" dirty="0"/>
              <a:t>  </a:t>
            </a:r>
            <a:r>
              <a:rPr lang="en-US" sz="600" dirty="0"/>
              <a:t>  </a:t>
            </a:r>
            <a:r>
              <a:rPr lang="en-US" sz="700" dirty="0"/>
              <a:t>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ra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col_0</a:t>
            </a:r>
            <a:r>
              <a:rPr lang="en-US" sz="700" dirty="0"/>
              <a:t>" precision="7" </a:t>
            </a:r>
            <a:r>
              <a:rPr lang="en-US" sz="700" dirty="0" err="1"/>
              <a:t>ucd</a:t>
            </a:r>
            <a:r>
              <a:rPr lang="en-US" sz="700" dirty="0"/>
              <a:t>="</a:t>
            </a:r>
            <a:r>
              <a:rPr lang="en-US" sz="700" dirty="0" err="1">
                <a:solidFill>
                  <a:srgbClr val="3D50F0"/>
                </a:solidFill>
              </a:rPr>
              <a:t>pos.eq.ra;meta.main</a:t>
            </a:r>
            <a:r>
              <a:rPr lang="en-US" sz="700" dirty="0"/>
              <a:t>" unit="</a:t>
            </a:r>
            <a:r>
              <a:rPr lang="en-US" sz="700" dirty="0" err="1">
                <a:solidFill>
                  <a:srgbClr val="3D50F0"/>
                </a:solidFill>
              </a:rPr>
              <a:t>deg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11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&gt;right ascension (J2000)&lt;/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dec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col_1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7</a:t>
            </a:r>
            <a:r>
              <a:rPr lang="en-US" sz="700" dirty="0"/>
              <a:t>" </a:t>
            </a:r>
            <a:r>
              <a:rPr lang="en-US" sz="700" dirty="0" err="1"/>
              <a:t>ucd</a:t>
            </a:r>
            <a:r>
              <a:rPr lang="en-US" sz="700" dirty="0"/>
              <a:t>="</a:t>
            </a:r>
            <a:r>
              <a:rPr lang="en-US" sz="700" dirty="0" err="1">
                <a:solidFill>
                  <a:srgbClr val="3D50F0"/>
                </a:solidFill>
              </a:rPr>
              <a:t>pos.eq.dec;meta.main</a:t>
            </a:r>
            <a:r>
              <a:rPr lang="en-US" sz="700" dirty="0"/>
              <a:t>" unit="</a:t>
            </a:r>
            <a:r>
              <a:rPr lang="en-US" sz="700" dirty="0" err="1">
                <a:solidFill>
                  <a:srgbClr val="3D50F0"/>
                </a:solidFill>
              </a:rPr>
              <a:t>deg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11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&gt;declination (J2000)&lt;/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sigra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col_2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4</a:t>
            </a:r>
            <a:r>
              <a:rPr lang="en-US" sz="700" dirty="0"/>
              <a:t>" unit="</a:t>
            </a:r>
            <a:r>
              <a:rPr lang="en-US" sz="700" dirty="0">
                <a:solidFill>
                  <a:srgbClr val="3D50F0"/>
                </a:solidFill>
              </a:rPr>
              <a:t>arcsec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8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&gt;uncertainty in RA&lt;/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name=”</a:t>
            </a:r>
            <a:r>
              <a:rPr lang="en-US" sz="700" dirty="0">
                <a:solidFill>
                  <a:srgbClr val="3D50F0"/>
                </a:solidFill>
              </a:rPr>
              <a:t>w4sigmpro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col_3</a:t>
            </a:r>
            <a:r>
              <a:rPr lang="en-US" sz="700" dirty="0"/>
              <a:t>" precision=”</a:t>
            </a:r>
            <a:r>
              <a:rPr lang="en-US" sz="700" dirty="0">
                <a:solidFill>
                  <a:srgbClr val="3D50F0"/>
                </a:solidFill>
              </a:rPr>
              <a:t>3</a:t>
            </a:r>
            <a:r>
              <a:rPr lang="en-US" sz="700" dirty="0"/>
              <a:t>" unit=”</a:t>
            </a:r>
            <a:r>
              <a:rPr lang="en-US" sz="700" dirty="0">
                <a:solidFill>
                  <a:srgbClr val="3D50F0"/>
                </a:solidFill>
              </a:rPr>
              <a:t>mag</a:t>
            </a:r>
            <a:r>
              <a:rPr lang="en-US" sz="700" dirty="0"/>
              <a:t>" width=”</a:t>
            </a:r>
            <a:r>
              <a:rPr lang="en-US" sz="700" dirty="0">
                <a:solidFill>
                  <a:srgbClr val="3D50F0"/>
                </a:solidFill>
              </a:rPr>
              <a:t>5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&gt;instrumental profile-fit photometry flux uncertainty in mag units, band 4&lt;/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sigdec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col_4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4"</a:t>
            </a:r>
            <a:r>
              <a:rPr lang="en-US" sz="700" dirty="0"/>
              <a:t> unit="</a:t>
            </a:r>
            <a:r>
              <a:rPr lang="en-US" sz="700" dirty="0">
                <a:solidFill>
                  <a:srgbClr val="3D50F0"/>
                </a:solidFill>
              </a:rPr>
              <a:t>arcsec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8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&gt;uncertainty in DEC&lt;/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  <a:endParaRPr lang="en-US" sz="700" dirty="0">
              <a:solidFill>
                <a:srgbClr val="3D50F0"/>
              </a:solidFill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sigradec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col_5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4"</a:t>
            </a:r>
            <a:r>
              <a:rPr lang="en-US" sz="700" dirty="0"/>
              <a:t> unit="</a:t>
            </a:r>
            <a:r>
              <a:rPr lang="en-US" sz="700" dirty="0">
                <a:solidFill>
                  <a:srgbClr val="3D50F0"/>
                </a:solidFill>
              </a:rPr>
              <a:t>arcsec</a:t>
            </a:r>
            <a:r>
              <a:rPr lang="en-US" sz="700" dirty="0"/>
              <a:t>" width="9"&gt;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&gt;cross-term of RA and Dec uncertainties&lt;/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&lt;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&gt;224.3159972&lt;/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&gt;-21.368905699999999&lt;/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&gt;0.053400000000000003&lt;/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&gt;0.40000000000000002&lt;/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&gt;0.054100000000000002&lt;/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&gt;-0.0061000000000000004&lt;/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&lt;/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&lt;/</a:t>
            </a:r>
            <a:r>
              <a:rPr lang="en-US" sz="7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" dirty="0"/>
              <a:t>    &lt;/</a:t>
            </a:r>
            <a:r>
              <a:rPr lang="en-US" sz="800" dirty="0">
                <a:solidFill>
                  <a:srgbClr val="AE269D"/>
                </a:solidFill>
              </a:rPr>
              <a:t>TABLE</a:t>
            </a:r>
            <a:r>
              <a:rPr lang="en-US" sz="6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" dirty="0"/>
              <a:t>  &lt;/</a:t>
            </a:r>
            <a:r>
              <a:rPr lang="en-US" sz="800" dirty="0">
                <a:solidFill>
                  <a:srgbClr val="AE269D"/>
                </a:solidFill>
              </a:rPr>
              <a:t>RESOURCE</a:t>
            </a:r>
            <a:r>
              <a:rPr lang="en-US" sz="6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" dirty="0"/>
              <a:t>&lt;/</a:t>
            </a:r>
            <a:r>
              <a:rPr lang="en-US" sz="700" dirty="0">
                <a:solidFill>
                  <a:srgbClr val="AE269D"/>
                </a:solidFill>
              </a:rPr>
              <a:t>VOTABLE</a:t>
            </a:r>
            <a:r>
              <a:rPr lang="en-US" sz="6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520144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F6ECF2-9A13-754C-A419-981DCF903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51" y="1780749"/>
            <a:ext cx="8683395" cy="4575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From cache: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F470F7"/>
                </a:solidFill>
              </a:rPr>
              <a:t>                                     </a:t>
            </a:r>
            <a:r>
              <a:rPr lang="en-US" sz="1600" dirty="0" err="1">
                <a:solidFill>
                  <a:srgbClr val="F470F7"/>
                </a:solidFill>
              </a:rPr>
              <a:t>ztf</a:t>
            </a:r>
            <a:r>
              <a:rPr lang="en-US" sz="1600" dirty="0">
                <a:solidFill>
                  <a:srgbClr val="F470F7"/>
                </a:solidFill>
              </a:rPr>
              <a:t>  </a:t>
            </a:r>
            <a:r>
              <a:rPr lang="en-US" sz="1600" dirty="0">
                <a:solidFill>
                  <a:srgbClr val="F470F7"/>
                </a:solidFill>
                <a:sym typeface="Wingdings" pitchFamily="2" charset="2"/>
              </a:rPr>
              <a:t> {</a:t>
            </a:r>
            <a:r>
              <a:rPr lang="en-US" sz="1600" dirty="0" err="1">
                <a:solidFill>
                  <a:srgbClr val="F470F7"/>
                </a:solidFill>
                <a:sym typeface="Wingdings" pitchFamily="2" charset="2"/>
              </a:rPr>
              <a:t>desc</a:t>
            </a:r>
            <a:r>
              <a:rPr lang="en-US" sz="1600" dirty="0">
                <a:solidFill>
                  <a:srgbClr val="F470F7"/>
                </a:solidFill>
                <a:sym typeface="Wingdings" pitchFamily="2" charset="2"/>
              </a:rPr>
              <a:t>: “</a:t>
            </a:r>
            <a:r>
              <a:rPr lang="en-US" sz="1600" dirty="0">
                <a:solidFill>
                  <a:srgbClr val="F470F7"/>
                </a:solidFill>
              </a:rPr>
              <a:t>Link to ZTF </a:t>
            </a:r>
            <a:r>
              <a:rPr lang="en-US" sz="1600" dirty="0" err="1">
                <a:solidFill>
                  <a:srgbClr val="F470F7"/>
                </a:solidFill>
              </a:rPr>
              <a:t>lightcurve</a:t>
            </a:r>
            <a:r>
              <a:rPr lang="en-US" sz="1600" dirty="0">
                <a:solidFill>
                  <a:srgbClr val="F470F7"/>
                </a:solidFill>
              </a:rPr>
              <a:t> for default collection...”,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470F7"/>
                </a:solidFill>
              </a:rPr>
              <a:t>                                                  </a:t>
            </a:r>
            <a:r>
              <a:rPr lang="en-US" sz="1600" dirty="0" err="1">
                <a:solidFill>
                  <a:srgbClr val="F470F7"/>
                </a:solidFill>
              </a:rPr>
              <a:t>access_url</a:t>
            </a:r>
            <a:r>
              <a:rPr lang="en-US" sz="1600" dirty="0">
                <a:solidFill>
                  <a:srgbClr val="F470F7"/>
                </a:solidFill>
              </a:rPr>
              <a:t>: </a:t>
            </a:r>
            <a:r>
              <a:rPr lang="en-US" sz="1600" dirty="0">
                <a:solidFill>
                  <a:srgbClr val="F470F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</a:t>
            </a:r>
            <a:r>
              <a:rPr lang="en-US" sz="1400" dirty="0">
                <a:solidFill>
                  <a:srgbClr val="F470F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https://irsa.ipac.caltech.edu/cgi-bin/ZTF/...</a:t>
            </a:r>
            <a:r>
              <a:rPr lang="en-US" sz="1400" dirty="0">
                <a:solidFill>
                  <a:srgbClr val="F470F7"/>
                </a:solidFill>
              </a:rPr>
              <a:t>”,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470F7"/>
                </a:solidFill>
              </a:rPr>
              <a:t>                                                          </a:t>
            </a:r>
            <a:r>
              <a:rPr lang="en-US" sz="1400" dirty="0" err="1">
                <a:solidFill>
                  <a:srgbClr val="F470F7"/>
                </a:solidFill>
              </a:rPr>
              <a:t>xml_fragment</a:t>
            </a:r>
            <a:r>
              <a:rPr lang="en-US" sz="1400" dirty="0">
                <a:solidFill>
                  <a:srgbClr val="F470F7"/>
                </a:solidFill>
              </a:rPr>
              <a:t>: “&lt;PARAM&gt;... name=\“</a:t>
            </a:r>
            <a:r>
              <a:rPr lang="en-US" sz="1400" dirty="0" err="1">
                <a:solidFill>
                  <a:srgbClr val="F470F7"/>
                </a:solidFill>
              </a:rPr>
              <a:t>bad_catflags_mask</a:t>
            </a:r>
            <a:r>
              <a:rPr lang="en-US" sz="1400" dirty="0">
                <a:solidFill>
                  <a:srgbClr val="F470F7"/>
                </a:solidFill>
              </a:rPr>
              <a:t>\”...”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470F7"/>
                </a:solidFill>
              </a:rPr>
              <a:t>                                                   ...,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470F7"/>
                </a:solidFill>
              </a:rPr>
              <a:t>                                                  </a:t>
            </a:r>
            <a:r>
              <a:rPr lang="en-US" sz="1600" dirty="0" err="1">
                <a:solidFill>
                  <a:srgbClr val="E90077"/>
                </a:solidFill>
              </a:rPr>
              <a:t>column_count</a:t>
            </a:r>
            <a:r>
              <a:rPr lang="en-US" sz="1600" dirty="0">
                <a:solidFill>
                  <a:srgbClr val="E90077"/>
                </a:solidFill>
              </a:rPr>
              <a:t>: 1</a:t>
            </a:r>
            <a:r>
              <a:rPr lang="en-US" sz="1600" dirty="0">
                <a:solidFill>
                  <a:srgbClr val="F470F7"/>
                </a:solidFill>
              </a:rPr>
              <a:t>},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/>
              <a:t>From runtime:</a:t>
            </a:r>
          </a:p>
          <a:p>
            <a:pPr marL="0" indent="0">
              <a:buNone/>
            </a:pPr>
            <a:r>
              <a:rPr lang="en-US" sz="1600" dirty="0"/>
              <a:t>   Service Descriptor’s list of associated columns: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1809C2"/>
                </a:solidFill>
                <a:sym typeface="Wingdings" pitchFamily="2" charset="2"/>
              </a:rPr>
              <a:t>                                                                     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         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ztf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  [“</a:t>
            </a:r>
            <a:r>
              <a:rPr lang="en-US" sz="1800" dirty="0" err="1">
                <a:solidFill>
                  <a:srgbClr val="1809C2"/>
                </a:solidFill>
                <a:sym typeface="Wingdings" pitchFamily="2" charset="2"/>
              </a:rPr>
              <a:t>ztf_objects.oid</a:t>
            </a: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”]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1800" dirty="0">
                <a:solidFill>
                  <a:srgbClr val="1809C2"/>
                </a:solidFill>
                <a:sym typeface="Wingdings" pitchFamily="2" charset="2"/>
              </a:rPr>
              <a:t>  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Mapping of column name to index in result table:</a:t>
            </a:r>
            <a:endParaRPr lang="en-US" sz="1600" dirty="0">
              <a:solidFill>
                <a:srgbClr val="1809C2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sz="1800" dirty="0" err="1">
                <a:solidFill>
                  <a:srgbClr val="0070C0"/>
                </a:solidFill>
              </a:rPr>
              <a:t>ztf_objects.oid</a:t>
            </a:r>
            <a:r>
              <a:rPr lang="en-US" sz="1800" dirty="0">
                <a:solidFill>
                  <a:srgbClr val="0070C0"/>
                </a:solidFill>
              </a:rPr>
              <a:t>    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   0</a:t>
            </a: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C4DD7-11FD-5642-AF2A-E385B69368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8DE438-38E7-0142-82B6-7E6EEB914C32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D28FC-7AF3-7B49-A00F-24A1DF9BC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22E2D-E82F-014F-8C92-1A9BC9960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0E03922-4FD0-8C4E-A637-AC26BC193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569565"/>
          </a:xfrm>
        </p:spPr>
        <p:txBody>
          <a:bodyPr>
            <a:noAutofit/>
          </a:bodyPr>
          <a:lstStyle/>
          <a:p>
            <a:r>
              <a:rPr lang="en-US" sz="1800" dirty="0"/>
              <a:t>Assemble final response (</a:t>
            </a:r>
            <a:r>
              <a:rPr lang="en-US" sz="1800" dirty="0">
                <a:solidFill>
                  <a:srgbClr val="008700"/>
                </a:solidFill>
              </a:rPr>
              <a:t>Service Descriptors</a:t>
            </a:r>
            <a:r>
              <a:rPr lang="en-US" sz="1800" dirty="0"/>
              <a:t>)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BF3C21-2731-C64F-B374-150D8AFD4502}"/>
              </a:ext>
            </a:extLst>
          </p:cNvPr>
          <p:cNvSpPr txBox="1"/>
          <p:nvPr/>
        </p:nvSpPr>
        <p:spPr>
          <a:xfrm>
            <a:off x="169351" y="934692"/>
            <a:ext cx="8683395" cy="731748"/>
          </a:xfrm>
          <a:prstGeom prst="rect">
            <a:avLst/>
          </a:prstGeom>
          <a:noFill/>
          <a:ln>
            <a:solidFill>
              <a:srgbClr val="521B93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irsa.ipac.caltech.edu</a:t>
            </a:r>
            <a:r>
              <a:rPr lang="en-US" sz="1600" dirty="0"/>
              <a:t>/TAP/</a:t>
            </a:r>
            <a:r>
              <a:rPr lang="en-US" sz="1600" dirty="0" err="1"/>
              <a:t>sync?QUERY</a:t>
            </a:r>
            <a:r>
              <a:rPr lang="en-US" sz="1600" dirty="0"/>
              <a:t>=SELECT </a:t>
            </a:r>
            <a:r>
              <a:rPr lang="en-US" sz="1600" dirty="0" err="1">
                <a:solidFill>
                  <a:srgbClr val="00B050"/>
                </a:solidFill>
              </a:rPr>
              <a:t>oid</a:t>
            </a:r>
            <a:r>
              <a:rPr lang="en-US" sz="1600" dirty="0"/>
              <a:t> FROM </a:t>
            </a:r>
            <a:r>
              <a:rPr lang="en-US" sz="1600" dirty="0" err="1">
                <a:solidFill>
                  <a:srgbClr val="0070C0"/>
                </a:solidFill>
              </a:rPr>
              <a:t>ztf_objects</a:t>
            </a:r>
            <a:r>
              <a:rPr lang="en-US" sz="1600" dirty="0"/>
              <a:t> WHERE </a:t>
            </a:r>
          </a:p>
          <a:p>
            <a:r>
              <a:rPr lang="en-US" sz="1600" dirty="0"/>
              <a:t>INTERSECTS(</a:t>
            </a:r>
            <a:r>
              <a:rPr lang="en-US" sz="1600" dirty="0" err="1"/>
              <a:t>pt,CIRCLE</a:t>
            </a:r>
            <a:r>
              <a:rPr lang="en-US" sz="1600" dirty="0"/>
              <a:t>(298.0,29.87,0.001)) AND ((nobs&gt;=5) AND (fid IN (1,2)))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5936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2A08A1-D0C2-664F-9BCE-56930448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954421"/>
            <a:ext cx="8613557" cy="558449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&lt;</a:t>
            </a:r>
            <a:r>
              <a:rPr lang="en-US" sz="1200" dirty="0">
                <a:solidFill>
                  <a:srgbClr val="AE269D"/>
                </a:solidFill>
              </a:rPr>
              <a:t>RESOURCE</a:t>
            </a:r>
            <a:r>
              <a:rPr lang="en-US" sz="1200" dirty="0"/>
              <a:t> type="</a:t>
            </a:r>
            <a:r>
              <a:rPr lang="en-US" sz="1200" dirty="0">
                <a:solidFill>
                  <a:srgbClr val="3D50F0"/>
                </a:solidFill>
              </a:rPr>
              <a:t>meta</a:t>
            </a:r>
            <a:r>
              <a:rPr lang="en-US" sz="1200" dirty="0"/>
              <a:t>" </a:t>
            </a:r>
            <a:r>
              <a:rPr lang="en-US" sz="1200" dirty="0" err="1"/>
              <a:t>utype</a:t>
            </a:r>
            <a:r>
              <a:rPr lang="en-US" sz="1200" dirty="0"/>
              <a:t>="</a:t>
            </a:r>
            <a:r>
              <a:rPr lang="en-US" sz="1200" dirty="0" err="1">
                <a:solidFill>
                  <a:srgbClr val="3D50F0"/>
                </a:solidFill>
              </a:rPr>
              <a:t>adhoc:service</a:t>
            </a:r>
            <a:r>
              <a:rPr lang="en-US" sz="12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&gt;Link to ZTF light curve for default </a:t>
            </a:r>
            <a:r>
              <a:rPr lang="en-US" sz="1200" dirty="0" err="1"/>
              <a:t>ztf</a:t>
            </a:r>
            <a:r>
              <a:rPr lang="en-US" sz="1200" dirty="0"/>
              <a:t> collection&lt;/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&lt;</a:t>
            </a:r>
            <a:r>
              <a:rPr lang="en-US" sz="1200" dirty="0">
                <a:solidFill>
                  <a:srgbClr val="AE269D"/>
                </a:solidFill>
              </a:rPr>
              <a:t>GROUP</a:t>
            </a:r>
            <a:r>
              <a:rPr lang="en-US" sz="1200" dirty="0"/>
              <a:t> name="</a:t>
            </a:r>
            <a:r>
              <a:rPr lang="en-US" sz="1200" dirty="0" err="1"/>
              <a:t>i</a:t>
            </a:r>
            <a:r>
              <a:rPr lang="en-US" sz="1200" dirty="0" err="1">
                <a:solidFill>
                  <a:srgbClr val="3D50F0"/>
                </a:solidFill>
              </a:rPr>
              <a:t>nputParams</a:t>
            </a:r>
            <a:r>
              <a:rPr lang="en-US" sz="12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>
                <a:solidFill>
                  <a:srgbClr val="3D50F0"/>
                </a:solidFill>
              </a:rPr>
              <a:t>id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ref="</a:t>
            </a:r>
            <a:r>
              <a:rPr lang="en-US" sz="1200" dirty="0">
                <a:solidFill>
                  <a:srgbClr val="3D50F0"/>
                </a:solidFill>
              </a:rPr>
              <a:t>col_0</a:t>
            </a:r>
            <a:r>
              <a:rPr lang="en-US" sz="1200" dirty="0"/>
              <a:t>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&gt;Identifier of a ZTF object.&lt;/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        &lt;/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 err="1">
                <a:solidFill>
                  <a:srgbClr val="3D50F0"/>
                </a:solidFill>
              </a:rPr>
              <a:t>bad_catflags_mask</a:t>
            </a:r>
            <a:r>
              <a:rPr lang="en-US" sz="1200" dirty="0"/>
              <a:t>" datatype="</a:t>
            </a:r>
            <a:r>
              <a:rPr lang="en-US" sz="1200" dirty="0" err="1">
                <a:solidFill>
                  <a:srgbClr val="3D50F0"/>
                </a:solidFill>
              </a:rPr>
              <a:t>int</a:t>
            </a:r>
            <a:r>
              <a:rPr lang="en-US" sz="1200" dirty="0"/>
              <a:t>" value=”0"&gt;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&gt;Bitmask used to exclude </a:t>
            </a:r>
            <a:r>
              <a:rPr lang="en-US" sz="1200" dirty="0" err="1"/>
              <a:t>lightcurve</a:t>
            </a:r>
            <a:r>
              <a:rPr lang="en-US" sz="1200" dirty="0"/>
              <a:t> points with at least one of the indicated </a:t>
            </a:r>
            <a:r>
              <a:rPr lang="en-US" sz="1200" dirty="0" err="1"/>
              <a:t>catflag</a:t>
            </a:r>
            <a:r>
              <a:rPr lang="en-US" sz="1200" dirty="0"/>
              <a:t> bits set. Default is 0.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         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    &lt;/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>
                <a:solidFill>
                  <a:srgbClr val="3D50F0"/>
                </a:solidFill>
              </a:rPr>
              <a:t>time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  &lt;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  <a:r>
              <a:rPr lang="en-US" sz="1100" dirty="0"/>
              <a:t>Date-time range for which </a:t>
            </a:r>
            <a:r>
              <a:rPr lang="en-US" sz="1100" dirty="0" err="1"/>
              <a:t>lightcurve</a:t>
            </a:r>
            <a:r>
              <a:rPr lang="en-US" sz="1100" dirty="0"/>
              <a:t> data is to be retrieved, unlimited by default. Space-separated endpoint(s) are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/>
              <a:t>                                                interpreted as Modified Julian Date MJD)</a:t>
            </a:r>
            <a:r>
              <a:rPr lang="en-US" sz="12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           &lt;/</a:t>
            </a:r>
            <a:r>
              <a:rPr lang="en-US" sz="1200" dirty="0">
                <a:solidFill>
                  <a:srgbClr val="AE269D"/>
                </a:solidFill>
              </a:rPr>
              <a:t>DESCRIPTION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            &lt;/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    &lt;/</a:t>
            </a:r>
            <a:r>
              <a:rPr lang="en-US" sz="1200" dirty="0">
                <a:solidFill>
                  <a:srgbClr val="AE269D"/>
                </a:solidFill>
              </a:rPr>
              <a:t>GROUP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 err="1">
                <a:solidFill>
                  <a:srgbClr val="3D50F0"/>
                </a:solidFill>
              </a:rPr>
              <a:t>standardID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value="</a:t>
            </a:r>
            <a:r>
              <a:rPr lang="en-US" sz="1200" dirty="0" err="1">
                <a:solidFill>
                  <a:srgbClr val="3D50F0"/>
                </a:solidFill>
              </a:rPr>
              <a:t>ivo</a:t>
            </a:r>
            <a:r>
              <a:rPr lang="en-US" sz="1200" dirty="0">
                <a:solidFill>
                  <a:srgbClr val="3D50F0"/>
                </a:solidFill>
              </a:rPr>
              <a:t>://</a:t>
            </a:r>
            <a:r>
              <a:rPr lang="en-US" sz="1200" dirty="0" err="1">
                <a:solidFill>
                  <a:srgbClr val="3D50F0"/>
                </a:solidFill>
              </a:rPr>
              <a:t>ivoa.net</a:t>
            </a:r>
            <a:r>
              <a:rPr lang="en-US" sz="1200" dirty="0">
                <a:solidFill>
                  <a:srgbClr val="3D50F0"/>
                </a:solidFill>
              </a:rPr>
              <a:t>/</a:t>
            </a:r>
            <a:r>
              <a:rPr lang="en-US" sz="1200" dirty="0" err="1">
                <a:solidFill>
                  <a:srgbClr val="3D50F0"/>
                </a:solidFill>
              </a:rPr>
              <a:t>std</a:t>
            </a:r>
            <a:r>
              <a:rPr lang="en-US" sz="1200" dirty="0">
                <a:solidFill>
                  <a:srgbClr val="3D50F0"/>
                </a:solidFill>
              </a:rPr>
              <a:t>/DataLink#links-1.0</a:t>
            </a:r>
            <a:r>
              <a:rPr lang="en-US" sz="12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      &lt;</a:t>
            </a:r>
            <a:r>
              <a:rPr lang="en-US" sz="1200" dirty="0">
                <a:solidFill>
                  <a:srgbClr val="AE269D"/>
                </a:solidFill>
              </a:rPr>
              <a:t>PARAM</a:t>
            </a:r>
            <a:r>
              <a:rPr lang="en-US" sz="1200" dirty="0"/>
              <a:t> name="</a:t>
            </a:r>
            <a:r>
              <a:rPr lang="en-US" sz="1200" dirty="0" err="1">
                <a:solidFill>
                  <a:srgbClr val="3D50F0"/>
                </a:solidFill>
              </a:rPr>
              <a:t>accessURL</a:t>
            </a:r>
            <a:r>
              <a:rPr lang="en-US" sz="1200" dirty="0"/>
              <a:t>" datatype="</a:t>
            </a:r>
            <a:r>
              <a:rPr lang="en-US" sz="1200" dirty="0">
                <a:solidFill>
                  <a:srgbClr val="3D50F0"/>
                </a:solidFill>
              </a:rPr>
              <a:t>char</a:t>
            </a:r>
            <a:r>
              <a:rPr lang="en-US" sz="1200" dirty="0"/>
              <a:t>" </a:t>
            </a:r>
            <a:r>
              <a:rPr lang="en-US" sz="1200" dirty="0" err="1"/>
              <a:t>arraysize</a:t>
            </a:r>
            <a:r>
              <a:rPr lang="en-US" sz="1200" dirty="0"/>
              <a:t>="*" value="</a:t>
            </a:r>
            <a:r>
              <a:rPr lang="en-US" sz="1200" dirty="0">
                <a:solidFill>
                  <a:srgbClr val="3D50F0"/>
                </a:solidFill>
              </a:rPr>
              <a:t>https://</a:t>
            </a:r>
            <a:r>
              <a:rPr lang="en-US" sz="1200" dirty="0" err="1">
                <a:solidFill>
                  <a:srgbClr val="3D50F0"/>
                </a:solidFill>
              </a:rPr>
              <a:t>irsa.ipac.caltech.edu</a:t>
            </a:r>
            <a:r>
              <a:rPr lang="en-US" sz="1200" dirty="0">
                <a:solidFill>
                  <a:srgbClr val="3D50F0"/>
                </a:solidFill>
              </a:rPr>
              <a:t>/</a:t>
            </a:r>
            <a:r>
              <a:rPr lang="en-US" sz="1200" dirty="0" err="1">
                <a:solidFill>
                  <a:srgbClr val="3D50F0"/>
                </a:solidFill>
              </a:rPr>
              <a:t>cgi</a:t>
            </a:r>
            <a:r>
              <a:rPr lang="en-US" sz="1200" dirty="0">
                <a:solidFill>
                  <a:srgbClr val="3D50F0"/>
                </a:solidFill>
              </a:rPr>
              <a:t>-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rgbClr val="3D50F0"/>
                </a:solidFill>
              </a:rPr>
              <a:t>                                                                                                                               bin/ZTF/</a:t>
            </a:r>
            <a:r>
              <a:rPr lang="en-US" sz="1200" dirty="0" err="1">
                <a:solidFill>
                  <a:srgbClr val="3D50F0"/>
                </a:solidFill>
              </a:rPr>
              <a:t>nph_light_curves?collection</a:t>
            </a:r>
            <a:r>
              <a:rPr lang="en-US" sz="1200" dirty="0">
                <a:solidFill>
                  <a:srgbClr val="3D50F0"/>
                </a:solidFill>
              </a:rPr>
              <a:t>=ztf_dr3</a:t>
            </a:r>
            <a:r>
              <a:rPr lang="en-US" sz="12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   &lt;/</a:t>
            </a:r>
            <a:r>
              <a:rPr lang="en-US" sz="1200" dirty="0">
                <a:solidFill>
                  <a:srgbClr val="AE269D"/>
                </a:solidFill>
              </a:rPr>
              <a:t>RESOURCE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 </a:t>
            </a:r>
            <a:r>
              <a:rPr lang="en-US" sz="1100" dirty="0"/>
              <a:t>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0E89A96D-EFB7-7D4A-B507-A9057A077D4D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85947D1-24E2-7A48-BE4A-BD8FBF8F3EB0}" type="slidenum">
              <a:rPr lang="en-US" smtClean="0"/>
              <a:t>28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04259"/>
          </a:xfrm>
        </p:spPr>
        <p:txBody>
          <a:bodyPr>
            <a:noAutofit/>
          </a:bodyPr>
          <a:lstStyle/>
          <a:p>
            <a:r>
              <a:rPr lang="en-US" sz="1800" dirty="0"/>
              <a:t>Service Descriptor RESOURCE up close, in context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8" y="2151580"/>
            <a:ext cx="8401050" cy="314619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593D4-378E-F140-BA24-93E1CAF411AC}"/>
              </a:ext>
            </a:extLst>
          </p:cNvPr>
          <p:cNvSpPr txBox="1"/>
          <p:nvPr/>
        </p:nvSpPr>
        <p:spPr>
          <a:xfrm>
            <a:off x="359228" y="1139755"/>
            <a:ext cx="2439257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400" dirty="0"/>
              <a:t>Put it all together</a:t>
            </a:r>
            <a:r>
              <a:rPr lang="en-US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38146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947E93-C4C6-D748-877E-7DFB94CE1B99}"/>
              </a:ext>
            </a:extLst>
          </p:cNvPr>
          <p:cNvSpPr txBox="1"/>
          <p:nvPr/>
        </p:nvSpPr>
        <p:spPr>
          <a:xfrm>
            <a:off x="268357" y="1246909"/>
            <a:ext cx="8272528" cy="2639291"/>
          </a:xfrm>
          <a:prstGeom prst="rect">
            <a:avLst/>
          </a:prstGeom>
          <a:solidFill>
            <a:srgbClr val="CDFFBA">
              <a:alpha val="87843"/>
            </a:srgbClr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83D696-449B-A947-A651-3E0DF82CF467}"/>
              </a:ext>
            </a:extLst>
          </p:cNvPr>
          <p:cNvSpPr/>
          <p:nvPr/>
        </p:nvSpPr>
        <p:spPr>
          <a:xfrm>
            <a:off x="457200" y="1737360"/>
            <a:ext cx="3572526" cy="508000"/>
          </a:xfrm>
          <a:prstGeom prst="rect">
            <a:avLst/>
          </a:prstGeom>
          <a:solidFill>
            <a:srgbClr val="E0DF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2A08A1-D0C2-664F-9BCE-56930448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859972"/>
            <a:ext cx="8613557" cy="5622468"/>
          </a:xfrm>
          <a:ln>
            <a:solidFill>
              <a:srgbClr val="0087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&lt;</a:t>
            </a:r>
            <a:r>
              <a:rPr lang="en-US" sz="900" dirty="0">
                <a:solidFill>
                  <a:srgbClr val="AE269D"/>
                </a:solidFill>
              </a:rPr>
              <a:t>VOTABLE </a:t>
            </a:r>
            <a:r>
              <a:rPr lang="en-US" sz="800" dirty="0"/>
              <a:t>version="1.3" </a:t>
            </a:r>
            <a:r>
              <a:rPr lang="en-US" sz="800" dirty="0" err="1"/>
              <a:t>xmlns:xsi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http://www.w3.org/2001/</a:t>
            </a:r>
            <a:r>
              <a:rPr lang="en-US" sz="800" dirty="0" err="1">
                <a:solidFill>
                  <a:srgbClr val="3D50F0"/>
                </a:solidFill>
              </a:rPr>
              <a:t>XMLSchema</a:t>
            </a:r>
            <a:r>
              <a:rPr lang="en-US" sz="800" dirty="0">
                <a:solidFill>
                  <a:srgbClr val="3D50F0"/>
                </a:solidFill>
              </a:rPr>
              <a:t>-instance</a:t>
            </a:r>
            <a:r>
              <a:rPr lang="en-US" sz="800" dirty="0"/>
              <a:t>" </a:t>
            </a:r>
            <a:r>
              <a:rPr lang="en-US" sz="800" dirty="0" err="1"/>
              <a:t>xmlns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</a:t>
            </a:r>
            <a:r>
              <a:rPr lang="en-US" sz="800" dirty="0" err="1">
                <a:solidFill>
                  <a:srgbClr val="3D50F0"/>
                </a:solidFill>
              </a:rPr>
              <a:t>VOTable</a:t>
            </a:r>
            <a:r>
              <a:rPr lang="en-US" sz="800" dirty="0">
                <a:solidFill>
                  <a:srgbClr val="3D50F0"/>
                </a:solidFill>
              </a:rPr>
              <a:t>/v1.3</a:t>
            </a:r>
            <a:r>
              <a:rPr lang="en-US" sz="800" dirty="0"/>
              <a:t>" </a:t>
            </a:r>
            <a:r>
              <a:rPr lang="en-US" sz="800" dirty="0" err="1"/>
              <a:t>xmlns:stc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/xml/STC/v1.30</a:t>
            </a:r>
            <a:r>
              <a:rPr lang="en-US" sz="800" dirty="0"/>
              <a:t>" </a:t>
            </a:r>
            <a:r>
              <a:rPr lang="en-US" sz="800" dirty="0" err="1"/>
              <a:t>xsi:schemaLocation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</a:t>
            </a:r>
            <a:r>
              <a:rPr lang="en-US" sz="800" dirty="0" err="1">
                <a:solidFill>
                  <a:srgbClr val="3D50F0"/>
                </a:solidFill>
              </a:rPr>
              <a:t>VOTable</a:t>
            </a:r>
            <a:r>
              <a:rPr lang="en-US" sz="800" dirty="0">
                <a:solidFill>
                  <a:srgbClr val="3D50F0"/>
                </a:solidFill>
              </a:rPr>
              <a:t>/v1.3   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</a:t>
            </a:r>
            <a:r>
              <a:rPr lang="en-US" sz="800" dirty="0" err="1">
                <a:solidFill>
                  <a:srgbClr val="3D50F0"/>
                </a:solidFill>
              </a:rPr>
              <a:t>VOTable</a:t>
            </a:r>
            <a:r>
              <a:rPr lang="en-US" sz="800" dirty="0">
                <a:solidFill>
                  <a:srgbClr val="3D50F0"/>
                </a:solidFill>
              </a:rPr>
              <a:t>/v1.3 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/xml/STC/v1.30 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/xml/STC/v1.30</a:t>
            </a:r>
            <a:r>
              <a:rPr lang="en-US" sz="8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dirty="0"/>
              <a:t>    &lt;</a:t>
            </a:r>
            <a:r>
              <a:rPr lang="en-US" sz="1050" dirty="0">
                <a:solidFill>
                  <a:srgbClr val="AE269D"/>
                </a:solidFill>
              </a:rPr>
              <a:t>RESOURCE</a:t>
            </a:r>
            <a:r>
              <a:rPr lang="en-US" sz="1050" dirty="0"/>
              <a:t> type="</a:t>
            </a:r>
            <a:r>
              <a:rPr lang="en-US" sz="1050" dirty="0">
                <a:solidFill>
                  <a:srgbClr val="3D50F0"/>
                </a:solidFill>
              </a:rPr>
              <a:t>meta</a:t>
            </a:r>
            <a:r>
              <a:rPr lang="en-US" sz="1050" dirty="0"/>
              <a:t>" </a:t>
            </a:r>
            <a:r>
              <a:rPr lang="en-US" sz="1050" dirty="0" err="1"/>
              <a:t>utype</a:t>
            </a:r>
            <a:r>
              <a:rPr lang="en-US" sz="1050" dirty="0"/>
              <a:t>="</a:t>
            </a:r>
            <a:r>
              <a:rPr lang="en-US" sz="1050" dirty="0" err="1">
                <a:solidFill>
                  <a:srgbClr val="3D50F0"/>
                </a:solidFill>
              </a:rPr>
              <a:t>adhoc:service</a:t>
            </a:r>
            <a:r>
              <a:rPr lang="en-US" sz="105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&gt;Link to ZTF light curve for default </a:t>
            </a:r>
            <a:r>
              <a:rPr lang="en-US" sz="900" dirty="0" err="1"/>
              <a:t>ztf</a:t>
            </a:r>
            <a:r>
              <a:rPr lang="en-US" sz="900" dirty="0"/>
              <a:t> collection&lt;/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&lt;</a:t>
            </a:r>
            <a:r>
              <a:rPr lang="en-US" sz="900" dirty="0">
                <a:solidFill>
                  <a:srgbClr val="AE269D"/>
                </a:solidFill>
              </a:rPr>
              <a:t>GROUP</a:t>
            </a:r>
            <a:r>
              <a:rPr lang="en-US" sz="900" dirty="0"/>
              <a:t> name="</a:t>
            </a:r>
            <a:r>
              <a:rPr lang="en-US" sz="900" dirty="0" err="1"/>
              <a:t>i</a:t>
            </a:r>
            <a:r>
              <a:rPr lang="en-US" sz="900" dirty="0" err="1">
                <a:solidFill>
                  <a:srgbClr val="3D50F0"/>
                </a:solidFill>
              </a:rPr>
              <a:t>nputParams</a:t>
            </a:r>
            <a:r>
              <a:rPr lang="en-US" sz="9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>
                <a:solidFill>
                  <a:srgbClr val="3D50F0"/>
                </a:solidFill>
              </a:rPr>
              <a:t>id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ref="</a:t>
            </a:r>
            <a:r>
              <a:rPr lang="en-US" sz="900" dirty="0">
                <a:solidFill>
                  <a:srgbClr val="3D50F0"/>
                </a:solidFill>
              </a:rPr>
              <a:t>col_0</a:t>
            </a:r>
            <a:r>
              <a:rPr lang="en-US" sz="900" dirty="0"/>
              <a:t>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&gt;Identifier of a ZTF object.&lt;/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        &lt;/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 err="1">
                <a:solidFill>
                  <a:srgbClr val="3D50F0"/>
                </a:solidFill>
              </a:rPr>
              <a:t>bad_catflags_mask</a:t>
            </a:r>
            <a:r>
              <a:rPr lang="en-US" sz="900" dirty="0"/>
              <a:t>" datatype="</a:t>
            </a:r>
            <a:r>
              <a:rPr lang="en-US" sz="900" dirty="0" err="1">
                <a:solidFill>
                  <a:srgbClr val="3D50F0"/>
                </a:solidFill>
              </a:rPr>
              <a:t>int</a:t>
            </a:r>
            <a:r>
              <a:rPr lang="en-US" sz="900" dirty="0"/>
              <a:t>" value=”0"&gt;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&gt;Bitmask used to exclude </a:t>
            </a:r>
            <a:r>
              <a:rPr lang="en-US" sz="900" dirty="0" err="1"/>
              <a:t>lightcurve</a:t>
            </a:r>
            <a:r>
              <a:rPr lang="en-US" sz="900" dirty="0"/>
              <a:t> points with at least one of the indicated </a:t>
            </a:r>
            <a:r>
              <a:rPr lang="en-US" sz="900" dirty="0" err="1"/>
              <a:t>catflag</a:t>
            </a:r>
            <a:r>
              <a:rPr lang="en-US" sz="900" dirty="0"/>
              <a:t> bits set. Default is 0.&lt;/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  &lt;/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>
                <a:solidFill>
                  <a:srgbClr val="3D50F0"/>
                </a:solidFill>
              </a:rPr>
              <a:t>time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  <a:r>
              <a:rPr lang="en-US" sz="800" dirty="0"/>
              <a:t>Date-time range for which </a:t>
            </a:r>
            <a:r>
              <a:rPr lang="en-US" sz="800" dirty="0" err="1"/>
              <a:t>lightcurve</a:t>
            </a:r>
            <a:r>
              <a:rPr lang="en-US" sz="800" dirty="0"/>
              <a:t> data is to be retrieved, unlimited by default. Space-separated endpoint(s) are interpreted as Modified Julian Date MJD)</a:t>
            </a:r>
            <a:r>
              <a:rPr lang="en-US" sz="900" dirty="0"/>
              <a:t>.&lt;/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&lt;/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      &lt;/</a:t>
            </a:r>
            <a:r>
              <a:rPr lang="en-US" sz="900" dirty="0">
                <a:solidFill>
                  <a:srgbClr val="AE269D"/>
                </a:solidFill>
              </a:rPr>
              <a:t>GROUP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 err="1">
                <a:solidFill>
                  <a:srgbClr val="3D50F0"/>
                </a:solidFill>
              </a:rPr>
              <a:t>standardID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value="</a:t>
            </a:r>
            <a:r>
              <a:rPr lang="en-US" sz="900" dirty="0" err="1">
                <a:solidFill>
                  <a:srgbClr val="3D50F0"/>
                </a:solidFill>
              </a:rPr>
              <a:t>ivo</a:t>
            </a:r>
            <a:r>
              <a:rPr lang="en-US" sz="900" dirty="0">
                <a:solidFill>
                  <a:srgbClr val="3D50F0"/>
                </a:solidFill>
              </a:rPr>
              <a:t>://</a:t>
            </a:r>
            <a:r>
              <a:rPr lang="en-US" sz="900" dirty="0" err="1">
                <a:solidFill>
                  <a:srgbClr val="3D50F0"/>
                </a:solidFill>
              </a:rPr>
              <a:t>ivoa.net</a:t>
            </a:r>
            <a:r>
              <a:rPr lang="en-US" sz="900" dirty="0">
                <a:solidFill>
                  <a:srgbClr val="3D50F0"/>
                </a:solidFill>
              </a:rPr>
              <a:t>/</a:t>
            </a:r>
            <a:r>
              <a:rPr lang="en-US" sz="900" dirty="0" err="1">
                <a:solidFill>
                  <a:srgbClr val="3D50F0"/>
                </a:solidFill>
              </a:rPr>
              <a:t>std</a:t>
            </a:r>
            <a:r>
              <a:rPr lang="en-US" sz="900" dirty="0">
                <a:solidFill>
                  <a:srgbClr val="3D50F0"/>
                </a:solidFill>
              </a:rPr>
              <a:t>/DataLink#links-1.0</a:t>
            </a:r>
            <a:r>
              <a:rPr lang="en-US" sz="9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 err="1">
                <a:solidFill>
                  <a:srgbClr val="3D50F0"/>
                </a:solidFill>
              </a:rPr>
              <a:t>accessURL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value="</a:t>
            </a:r>
            <a:r>
              <a:rPr lang="en-US" sz="900" dirty="0">
                <a:solidFill>
                  <a:srgbClr val="3D50F0"/>
                </a:solidFill>
              </a:rPr>
              <a:t>https://</a:t>
            </a:r>
            <a:r>
              <a:rPr lang="en-US" sz="900" dirty="0" err="1">
                <a:solidFill>
                  <a:srgbClr val="3D50F0"/>
                </a:solidFill>
              </a:rPr>
              <a:t>irsa.ipac.caltech.edu</a:t>
            </a:r>
            <a:r>
              <a:rPr lang="en-US" sz="900" dirty="0">
                <a:solidFill>
                  <a:srgbClr val="3D50F0"/>
                </a:solidFill>
              </a:rPr>
              <a:t>/</a:t>
            </a:r>
            <a:r>
              <a:rPr lang="en-US" sz="900" dirty="0" err="1">
                <a:solidFill>
                  <a:srgbClr val="3D50F0"/>
                </a:solidFill>
              </a:rPr>
              <a:t>cgi</a:t>
            </a:r>
            <a:r>
              <a:rPr lang="en-US" sz="900" dirty="0">
                <a:solidFill>
                  <a:srgbClr val="3D50F0"/>
                </a:solidFill>
              </a:rPr>
              <a:t>-bin/ZTF/</a:t>
            </a:r>
            <a:r>
              <a:rPr lang="en-US" sz="900" dirty="0" err="1">
                <a:solidFill>
                  <a:srgbClr val="3D50F0"/>
                </a:solidFill>
              </a:rPr>
              <a:t>nph_light_curves?collection</a:t>
            </a:r>
            <a:r>
              <a:rPr lang="en-US" sz="900" dirty="0">
                <a:solidFill>
                  <a:srgbClr val="3D50F0"/>
                </a:solidFill>
              </a:rPr>
              <a:t>=</a:t>
            </a:r>
            <a:r>
              <a:rPr lang="en-US" sz="900" dirty="0" err="1">
                <a:solidFill>
                  <a:srgbClr val="3D50F0"/>
                </a:solidFill>
              </a:rPr>
              <a:t>ztf</a:t>
            </a:r>
            <a:r>
              <a:rPr lang="en-US" sz="9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  &lt;/</a:t>
            </a:r>
            <a:r>
              <a:rPr lang="en-US" sz="900" dirty="0">
                <a:solidFill>
                  <a:srgbClr val="AE269D"/>
                </a:solidFill>
              </a:rPr>
              <a:t>RESOURCE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</a:t>
            </a:r>
            <a:r>
              <a:rPr lang="en-US" sz="900" dirty="0"/>
              <a:t>   </a:t>
            </a:r>
            <a:r>
              <a:rPr lang="en-US" sz="1000" dirty="0"/>
              <a:t>&lt;</a:t>
            </a:r>
            <a:r>
              <a:rPr lang="en-US" sz="1000" dirty="0">
                <a:solidFill>
                  <a:srgbClr val="AE269D"/>
                </a:solidFill>
              </a:rPr>
              <a:t>RESOURCE</a:t>
            </a:r>
            <a:r>
              <a:rPr lang="en-US" sz="1000" dirty="0"/>
              <a:t> type="</a:t>
            </a:r>
            <a:r>
              <a:rPr lang="en-US" sz="1000" dirty="0">
                <a:solidFill>
                  <a:srgbClr val="3D50F0"/>
                </a:solidFill>
              </a:rPr>
              <a:t>results</a:t>
            </a:r>
            <a:r>
              <a:rPr lang="en-US" sz="1000" dirty="0"/>
              <a:t>"&gt;</a:t>
            </a:r>
            <a:endParaRPr lang="en-US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        &lt;</a:t>
            </a:r>
            <a:r>
              <a:rPr lang="en-US" sz="800" dirty="0">
                <a:solidFill>
                  <a:srgbClr val="AE269D"/>
                </a:solidFill>
              </a:rPr>
              <a:t>INFO</a:t>
            </a:r>
            <a:r>
              <a:rPr lang="en-US" sz="800" dirty="0"/>
              <a:t> name="</a:t>
            </a:r>
            <a:r>
              <a:rPr lang="en-US" sz="800" dirty="0">
                <a:solidFill>
                  <a:srgbClr val="3D50F0"/>
                </a:solidFill>
              </a:rPr>
              <a:t>QUERY_STATUS</a:t>
            </a:r>
            <a:r>
              <a:rPr lang="en-US" sz="800" dirty="0"/>
              <a:t>" value="</a:t>
            </a:r>
            <a:r>
              <a:rPr lang="en-US" sz="800" dirty="0">
                <a:solidFill>
                  <a:srgbClr val="3D50F0"/>
                </a:solidFill>
              </a:rPr>
              <a:t>OK</a:t>
            </a:r>
            <a:r>
              <a:rPr lang="en-US" sz="8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    </a:t>
            </a:r>
            <a:r>
              <a:rPr lang="en-US" sz="700" dirty="0"/>
              <a:t>    &lt;</a:t>
            </a:r>
            <a:r>
              <a:rPr lang="en-US" sz="800" dirty="0">
                <a:solidFill>
                  <a:srgbClr val="AE269D"/>
                </a:solidFill>
              </a:rPr>
              <a:t>TABLE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oid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long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col_0</a:t>
            </a:r>
            <a:r>
              <a:rPr lang="en-US" sz="700" dirty="0"/>
              <a:t>" </a:t>
            </a:r>
            <a:r>
              <a:rPr lang="en-US" sz="700" dirty="0" err="1"/>
              <a:t>ucd</a:t>
            </a:r>
            <a:r>
              <a:rPr lang="en-US" sz="700" dirty="0"/>
              <a:t>="</a:t>
            </a:r>
            <a:r>
              <a:rPr lang="en-US" sz="700" dirty="0" err="1">
                <a:solidFill>
                  <a:srgbClr val="3D50F0"/>
                </a:solidFill>
              </a:rPr>
              <a:t>meta.id;src;meta.main</a:t>
            </a:r>
            <a:r>
              <a:rPr lang="en-US" sz="7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&gt;Unique object identifier&lt;/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      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         &lt;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  &lt;</a:t>
            </a:r>
            <a:r>
              <a:rPr lang="en-US" sz="8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            &lt;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    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&gt;686203400167748&lt;/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            &lt;/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&lt;/</a:t>
            </a:r>
            <a:r>
              <a:rPr lang="en-US" sz="8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       &lt;/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  <a:endParaRPr lang="en-US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        &lt;/</a:t>
            </a:r>
            <a:r>
              <a:rPr lang="en-US" sz="900" dirty="0">
                <a:solidFill>
                  <a:srgbClr val="AE269D"/>
                </a:solidFill>
              </a:rPr>
              <a:t>TABLE</a:t>
            </a:r>
            <a:r>
              <a:rPr lang="en-US" sz="8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    &lt;/</a:t>
            </a:r>
            <a:r>
              <a:rPr lang="en-US" sz="900" dirty="0">
                <a:solidFill>
                  <a:srgbClr val="AE269D"/>
                </a:solidFill>
              </a:rPr>
              <a:t>RESOURCE</a:t>
            </a:r>
            <a:r>
              <a:rPr lang="en-US" sz="8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&lt;/</a:t>
            </a:r>
            <a:r>
              <a:rPr lang="en-US" sz="900" dirty="0">
                <a:solidFill>
                  <a:srgbClr val="AE269D"/>
                </a:solidFill>
              </a:rPr>
              <a:t>VOTABLE</a:t>
            </a:r>
            <a:r>
              <a:rPr lang="en-US" sz="8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583DFDC4-D0BA-264D-BF8C-179AA37D8C43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85947D1-24E2-7A48-BE4A-BD8FBF8F3EB0}" type="slidenum">
              <a:rPr lang="en-US" smtClean="0"/>
              <a:t>29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04259"/>
          </a:xfrm>
        </p:spPr>
        <p:txBody>
          <a:bodyPr>
            <a:noAutofit/>
          </a:bodyPr>
          <a:lstStyle/>
          <a:p>
            <a:r>
              <a:rPr lang="en-US" sz="1800" dirty="0"/>
              <a:t>Response with Service Descriptor (RESOURCE element of type “meta”)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8" y="2151580"/>
            <a:ext cx="8401050" cy="314619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06C9C6-54D8-8F46-B453-8071D797ED65}"/>
              </a:ext>
            </a:extLst>
          </p:cNvPr>
          <p:cNvSpPr txBox="1"/>
          <p:nvPr/>
        </p:nvSpPr>
        <p:spPr>
          <a:xfrm>
            <a:off x="2357120" y="5069840"/>
            <a:ext cx="6085840" cy="646331"/>
          </a:xfrm>
          <a:prstGeom prst="rect">
            <a:avLst/>
          </a:prstGeom>
          <a:noFill/>
          <a:ln w="38100">
            <a:solidFill>
              <a:srgbClr val="0087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D50F0"/>
                </a:solidFill>
              </a:rPr>
              <a:t>https://</a:t>
            </a:r>
            <a:r>
              <a:rPr lang="en-US" dirty="0" err="1">
                <a:solidFill>
                  <a:srgbClr val="3D50F0"/>
                </a:solidFill>
              </a:rPr>
              <a:t>irsa.ipac.caltech.edu</a:t>
            </a:r>
            <a:r>
              <a:rPr lang="en-US" dirty="0">
                <a:solidFill>
                  <a:srgbClr val="3D50F0"/>
                </a:solidFill>
              </a:rPr>
              <a:t>/</a:t>
            </a:r>
            <a:r>
              <a:rPr lang="en-US" dirty="0" err="1">
                <a:solidFill>
                  <a:srgbClr val="3D50F0"/>
                </a:solidFill>
              </a:rPr>
              <a:t>cgi</a:t>
            </a:r>
            <a:r>
              <a:rPr lang="en-US" dirty="0">
                <a:solidFill>
                  <a:srgbClr val="3D50F0"/>
                </a:solidFill>
              </a:rPr>
              <a:t>-bin/ZTF/</a:t>
            </a:r>
          </a:p>
          <a:p>
            <a:r>
              <a:rPr lang="en-US" dirty="0" err="1">
                <a:solidFill>
                  <a:srgbClr val="3D50F0"/>
                </a:solidFill>
              </a:rPr>
              <a:t>nph_light_curves?collection</a:t>
            </a:r>
            <a:r>
              <a:rPr lang="en-US" dirty="0">
                <a:solidFill>
                  <a:srgbClr val="3D50F0"/>
                </a:solidFill>
              </a:rPr>
              <a:t>=</a:t>
            </a:r>
            <a:r>
              <a:rPr lang="en-US" dirty="0" err="1">
                <a:solidFill>
                  <a:srgbClr val="3D50F0"/>
                </a:solidFill>
              </a:rPr>
              <a:t>ztf&amp;id</a:t>
            </a:r>
            <a:r>
              <a:rPr lang="en-US" dirty="0">
                <a:solidFill>
                  <a:srgbClr val="3D50F0"/>
                </a:solidFill>
              </a:rPr>
              <a:t>=</a:t>
            </a:r>
            <a:r>
              <a:rPr lang="en-US" sz="1600" dirty="0">
                <a:solidFill>
                  <a:srgbClr val="3D50F0"/>
                </a:solidFill>
              </a:rPr>
              <a:t>68203400167748...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1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1AF92F-A768-DF41-89FF-1398073AD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query-server is a standalone web-server for servicing IVOA’s TAP, SCS, SSA, and SIA queries as well as our in-house Firefly, Gator, Sofia, Radar, and IBE queries.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Sample TAP query: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E46C0B"/>
                </a:solidFill>
              </a:rPr>
              <a:t>https://</a:t>
            </a:r>
            <a:r>
              <a:rPr lang="en-US" sz="2000" dirty="0" err="1">
                <a:solidFill>
                  <a:srgbClr val="E46C0B"/>
                </a:solidFill>
              </a:rPr>
              <a:t>irsa.ipac.caltech.edu</a:t>
            </a:r>
            <a:r>
              <a:rPr lang="en-US" sz="2000" dirty="0">
                <a:solidFill>
                  <a:srgbClr val="E46C0B"/>
                </a:solidFill>
              </a:rPr>
              <a:t>/TAP/</a:t>
            </a:r>
            <a:r>
              <a:rPr lang="en-US" sz="2000" dirty="0" err="1">
                <a:solidFill>
                  <a:srgbClr val="E46C0B"/>
                </a:solidFill>
              </a:rPr>
              <a:t>sync?QUERY</a:t>
            </a:r>
            <a:r>
              <a:rPr lang="en-US" sz="2000" dirty="0">
                <a:solidFill>
                  <a:srgbClr val="E46C0B"/>
                </a:solidFill>
              </a:rPr>
              <a:t>=</a:t>
            </a:r>
            <a:r>
              <a:rPr lang="en-US" sz="2000" dirty="0">
                <a:solidFill>
                  <a:srgbClr val="AB3D00"/>
                </a:solidFill>
              </a:rPr>
              <a:t>SELECT</a:t>
            </a:r>
            <a:r>
              <a:rPr lang="en-US" sz="2000" dirty="0">
                <a:solidFill>
                  <a:srgbClr val="E46C0B"/>
                </a:solidFill>
              </a:rPr>
              <a:t>  TOP 100 </a:t>
            </a:r>
            <a:r>
              <a:rPr lang="en-US" sz="2000" dirty="0" err="1">
                <a:solidFill>
                  <a:srgbClr val="C00000"/>
                </a:solidFill>
              </a:rPr>
              <a:t>mjd</a:t>
            </a:r>
            <a:r>
              <a:rPr lang="en-US" sz="2000" dirty="0">
                <a:solidFill>
                  <a:srgbClr val="C00000"/>
                </a:solidFill>
              </a:rPr>
              <a:t>, </a:t>
            </a:r>
            <a:r>
              <a:rPr lang="en-US" sz="2000" dirty="0" err="1">
                <a:solidFill>
                  <a:srgbClr val="C00000"/>
                </a:solidFill>
              </a:rPr>
              <a:t>ra</a:t>
            </a:r>
            <a:r>
              <a:rPr lang="en-US" sz="2000" dirty="0">
                <a:solidFill>
                  <a:srgbClr val="C00000"/>
                </a:solidFill>
              </a:rPr>
              <a:t>, </a:t>
            </a:r>
            <a:r>
              <a:rPr lang="en-US" sz="2000" dirty="0" err="1">
                <a:solidFill>
                  <a:srgbClr val="C00000"/>
                </a:solidFill>
              </a:rPr>
              <a:t>dec</a:t>
            </a:r>
            <a:r>
              <a:rPr lang="en-US" sz="2000" dirty="0">
                <a:solidFill>
                  <a:srgbClr val="C00000"/>
                </a:solidFill>
              </a:rPr>
              <a:t>, w1mpro, w2mpro, w1snr, w2snr </a:t>
            </a:r>
            <a:r>
              <a:rPr lang="en-US" sz="2000" dirty="0">
                <a:solidFill>
                  <a:srgbClr val="AB3D00"/>
                </a:solidFill>
              </a:rPr>
              <a:t>FROM</a:t>
            </a:r>
            <a:r>
              <a:rPr lang="en-US" sz="2000" dirty="0">
                <a:solidFill>
                  <a:srgbClr val="E46C0B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neowiser_p1bs_psd </a:t>
            </a:r>
            <a:r>
              <a:rPr lang="en-US" sz="2000" dirty="0">
                <a:solidFill>
                  <a:srgbClr val="AB3D00"/>
                </a:solidFill>
              </a:rPr>
              <a:t>WHERE</a:t>
            </a:r>
            <a:r>
              <a:rPr lang="en-US" sz="2000" dirty="0">
                <a:solidFill>
                  <a:srgbClr val="E46C0B"/>
                </a:solidFill>
              </a:rPr>
              <a:t>  1=CONTAINS(POINT( 'ICRS ', 269.1469808, 66.739237),   CIRCLE( 'ICRS ', 269.1469808, 66.739237, 0.005 )) AND (w1snr &gt;3  AND (w2snr &gt;3)) &amp;</a:t>
            </a:r>
            <a:r>
              <a:rPr lang="en-US" sz="2000" dirty="0">
                <a:solidFill>
                  <a:srgbClr val="AB3D00"/>
                </a:solidFill>
              </a:rPr>
              <a:t>format=</a:t>
            </a:r>
            <a:r>
              <a:rPr lang="en-US" sz="2000" dirty="0" err="1">
                <a:solidFill>
                  <a:srgbClr val="AB3D00"/>
                </a:solidFill>
              </a:rPr>
              <a:t>votable</a:t>
            </a:r>
            <a:endParaRPr lang="en-US" sz="2000" dirty="0">
              <a:solidFill>
                <a:srgbClr val="AB3D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AB3D00"/>
              </a:solidFill>
            </a:endParaRPr>
          </a:p>
          <a:p>
            <a:pPr marL="0" indent="0">
              <a:buNone/>
            </a:pPr>
            <a:r>
              <a:rPr lang="en-US" sz="2000" dirty="0"/>
              <a:t>Response-table columns as determined by SELECT clause don’t necessarily correspond directly to columns of database tables, but this talk concerns those that do.</a:t>
            </a:r>
            <a:endParaRPr lang="en-US" sz="2000" dirty="0">
              <a:solidFill>
                <a:srgbClr val="AB3D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73A2F-1B0A-CF40-B293-332A8C40448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17853B6-7C32-A64B-BAAE-0D3EBA94A4C5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3C2FD-5748-C040-AE12-4C28367CD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9A6A-367C-864F-9467-C9785F180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6096BC-5CD4-B34E-A0DE-44ACBEA2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66926"/>
          </a:xfrm>
        </p:spPr>
        <p:txBody>
          <a:bodyPr tIns="274320">
            <a:normAutofit fontScale="90000"/>
          </a:bodyPr>
          <a:lstStyle/>
          <a:p>
            <a:r>
              <a:rPr lang="en-US" sz="2000" dirty="0"/>
              <a:t>Terminology: query-server and </a:t>
            </a:r>
            <a:r>
              <a:rPr lang="en-US" sz="2000" dirty="0" err="1"/>
              <a:t>VOTable</a:t>
            </a:r>
            <a:r>
              <a:rPr lang="en-US" sz="2000" dirty="0"/>
              <a:t> format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5393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87F8-09F0-0149-8082-906897539C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2F53DD-1CB6-5749-8CD3-1C0ECF4D15C4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C2B63-FEB3-7D4C-8CDB-CFDB92663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69176-3532-AE4D-9819-DDF14DDBE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BCE90D-BC24-974F-887F-B55AFF86477B}"/>
              </a:ext>
            </a:extLst>
          </p:cNvPr>
          <p:cNvSpPr txBox="1"/>
          <p:nvPr/>
        </p:nvSpPr>
        <p:spPr>
          <a:xfrm>
            <a:off x="3338004" y="2299317"/>
            <a:ext cx="2984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92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F2338F-6E22-3D45-90FF-95002C7E6B9E}"/>
              </a:ext>
            </a:extLst>
          </p:cNvPr>
          <p:cNvSpPr txBox="1"/>
          <p:nvPr/>
        </p:nvSpPr>
        <p:spPr>
          <a:xfrm>
            <a:off x="106053" y="1478604"/>
            <a:ext cx="6897862" cy="4717915"/>
          </a:xfrm>
          <a:prstGeom prst="rect">
            <a:avLst/>
          </a:prstGeom>
          <a:solidFill>
            <a:srgbClr val="CDFFBA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810D5-D977-B345-8870-FD68E07D45FF}"/>
              </a:ext>
            </a:extLst>
          </p:cNvPr>
          <p:cNvSpPr txBox="1"/>
          <p:nvPr/>
        </p:nvSpPr>
        <p:spPr>
          <a:xfrm>
            <a:off x="389106" y="4348264"/>
            <a:ext cx="3074119" cy="1371600"/>
          </a:xfrm>
          <a:prstGeom prst="rect">
            <a:avLst/>
          </a:prstGeom>
          <a:solidFill>
            <a:srgbClr val="F1FF8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EEE660-F652-AB4D-A574-8158DD414CA0}"/>
              </a:ext>
            </a:extLst>
          </p:cNvPr>
          <p:cNvSpPr txBox="1"/>
          <p:nvPr/>
        </p:nvSpPr>
        <p:spPr>
          <a:xfrm>
            <a:off x="389106" y="1992767"/>
            <a:ext cx="5953686" cy="2088682"/>
          </a:xfrm>
          <a:prstGeom prst="rect">
            <a:avLst/>
          </a:prstGeom>
          <a:solidFill>
            <a:srgbClr val="F1FF8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90C3B2-8C09-1841-B121-76F22F808B04}"/>
              </a:ext>
            </a:extLst>
          </p:cNvPr>
          <p:cNvSpPr txBox="1"/>
          <p:nvPr/>
        </p:nvSpPr>
        <p:spPr>
          <a:xfrm>
            <a:off x="876693" y="6683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30DB6-5FDD-D94E-B0A1-3F61E459D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53" y="821289"/>
            <a:ext cx="8588978" cy="58246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/>
              <a:t>&lt;</a:t>
            </a:r>
            <a:r>
              <a:rPr lang="en-US" sz="1100" dirty="0">
                <a:solidFill>
                  <a:srgbClr val="AE269D"/>
                </a:solidFill>
              </a:rPr>
              <a:t>VOTABLE</a:t>
            </a:r>
            <a:r>
              <a:rPr lang="en-US" sz="1050" dirty="0"/>
              <a:t> </a:t>
            </a:r>
            <a:r>
              <a:rPr lang="en-US" sz="1000" dirty="0"/>
              <a:t>version="</a:t>
            </a:r>
            <a:r>
              <a:rPr lang="en-US" sz="1000" dirty="0">
                <a:solidFill>
                  <a:srgbClr val="0070C0"/>
                </a:solidFill>
              </a:rPr>
              <a:t>1.3</a:t>
            </a:r>
            <a:r>
              <a:rPr lang="en-US" sz="1000" dirty="0"/>
              <a:t>" </a:t>
            </a:r>
            <a:r>
              <a:rPr lang="en-US" sz="1000" dirty="0" err="1"/>
              <a:t>xmlns:xsi</a:t>
            </a:r>
            <a:r>
              <a:rPr lang="en-US" sz="1000" dirty="0"/>
              <a:t>="</a:t>
            </a:r>
            <a:r>
              <a:rPr lang="en-US" sz="1000" dirty="0">
                <a:solidFill>
                  <a:srgbClr val="0070C0"/>
                </a:solidFill>
              </a:rPr>
              <a:t>http://www.w3.org/2001/</a:t>
            </a:r>
            <a:r>
              <a:rPr lang="en-US" sz="1000" dirty="0" err="1">
                <a:solidFill>
                  <a:srgbClr val="0070C0"/>
                </a:solidFill>
              </a:rPr>
              <a:t>XMLSchema</a:t>
            </a:r>
            <a:r>
              <a:rPr lang="en-US" sz="1000" dirty="0">
                <a:solidFill>
                  <a:srgbClr val="0070C0"/>
                </a:solidFill>
              </a:rPr>
              <a:t>-instance</a:t>
            </a:r>
            <a:r>
              <a:rPr lang="en-US" sz="1000" dirty="0"/>
              <a:t>" </a:t>
            </a:r>
            <a:r>
              <a:rPr lang="en-US" sz="1000" dirty="0" err="1"/>
              <a:t>xmlns</a:t>
            </a:r>
            <a:r>
              <a:rPr lang="en-US" sz="1000" dirty="0"/>
              <a:t>="</a:t>
            </a:r>
            <a:r>
              <a:rPr lang="en-US" sz="1000" dirty="0">
                <a:solidFill>
                  <a:srgbClr val="0070C0"/>
                </a:solidFill>
              </a:rPr>
              <a:t>http://</a:t>
            </a:r>
            <a:r>
              <a:rPr lang="en-US" sz="1000" dirty="0" err="1">
                <a:solidFill>
                  <a:srgbClr val="0070C0"/>
                </a:solidFill>
              </a:rPr>
              <a:t>www.ivoa.net</a:t>
            </a:r>
            <a:r>
              <a:rPr lang="en-US" sz="1000" dirty="0">
                <a:solidFill>
                  <a:srgbClr val="0070C0"/>
                </a:solidFill>
              </a:rPr>
              <a:t>/xml/</a:t>
            </a:r>
            <a:r>
              <a:rPr lang="en-US" sz="1000" dirty="0" err="1">
                <a:solidFill>
                  <a:srgbClr val="0070C0"/>
                </a:solidFill>
              </a:rPr>
              <a:t>VOTable</a:t>
            </a:r>
            <a:r>
              <a:rPr lang="en-US" sz="1000" dirty="0">
                <a:solidFill>
                  <a:srgbClr val="0070C0"/>
                </a:solidFill>
              </a:rPr>
              <a:t>/v1.3</a:t>
            </a:r>
            <a:r>
              <a:rPr lang="en-US" sz="1000" dirty="0"/>
              <a:t>" </a:t>
            </a:r>
            <a:r>
              <a:rPr lang="en-US" sz="1000" dirty="0" err="1"/>
              <a:t>xmlns:stc</a:t>
            </a:r>
            <a:r>
              <a:rPr lang="en-US" sz="1000" dirty="0"/>
              <a:t>="</a:t>
            </a:r>
            <a:r>
              <a:rPr lang="en-US" sz="1000" dirty="0">
                <a:solidFill>
                  <a:srgbClr val="0070C0"/>
                </a:solidFill>
              </a:rPr>
              <a:t>http://</a:t>
            </a:r>
            <a:r>
              <a:rPr lang="en-US" sz="1000" dirty="0" err="1">
                <a:solidFill>
                  <a:srgbClr val="0070C0"/>
                </a:solidFill>
              </a:rPr>
              <a:t>www.ivoa.net</a:t>
            </a:r>
            <a:r>
              <a:rPr lang="en-US" sz="1000" dirty="0">
                <a:solidFill>
                  <a:srgbClr val="0070C0"/>
                </a:solidFill>
              </a:rPr>
              <a:t>/xml/STC/v1.30</a:t>
            </a:r>
            <a:r>
              <a:rPr lang="en-US" sz="1000" dirty="0"/>
              <a:t>"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        </a:t>
            </a:r>
            <a:r>
              <a:rPr lang="en-US" sz="1000" dirty="0" err="1"/>
              <a:t>xsi:schemaLocation</a:t>
            </a:r>
            <a:r>
              <a:rPr lang="en-US" sz="1000" dirty="0"/>
              <a:t>="</a:t>
            </a:r>
            <a:r>
              <a:rPr lang="en-US" sz="1000" dirty="0">
                <a:solidFill>
                  <a:srgbClr val="0070C0"/>
                </a:solidFill>
              </a:rPr>
              <a:t>http://</a:t>
            </a:r>
            <a:r>
              <a:rPr lang="en-US" sz="1000" dirty="0" err="1">
                <a:solidFill>
                  <a:srgbClr val="0070C0"/>
                </a:solidFill>
              </a:rPr>
              <a:t>www.ivoa.net</a:t>
            </a:r>
            <a:r>
              <a:rPr lang="en-US" sz="1000" dirty="0">
                <a:solidFill>
                  <a:srgbClr val="0070C0"/>
                </a:solidFill>
              </a:rPr>
              <a:t>/xml/</a:t>
            </a:r>
            <a:r>
              <a:rPr lang="en-US" sz="1000" dirty="0" err="1">
                <a:solidFill>
                  <a:srgbClr val="0070C0"/>
                </a:solidFill>
              </a:rPr>
              <a:t>VOTable</a:t>
            </a:r>
            <a:r>
              <a:rPr lang="en-US" sz="1000" dirty="0">
                <a:solidFill>
                  <a:srgbClr val="0070C0"/>
                </a:solidFill>
              </a:rPr>
              <a:t>/v1.3 http://</a:t>
            </a:r>
            <a:r>
              <a:rPr lang="en-US" sz="1000" dirty="0" err="1">
                <a:solidFill>
                  <a:srgbClr val="0070C0"/>
                </a:solidFill>
              </a:rPr>
              <a:t>www.ivoa.net</a:t>
            </a:r>
            <a:r>
              <a:rPr lang="en-US" sz="1000" dirty="0">
                <a:solidFill>
                  <a:srgbClr val="0070C0"/>
                </a:solidFill>
              </a:rPr>
              <a:t>/xml/</a:t>
            </a:r>
            <a:r>
              <a:rPr lang="en-US" sz="1000" dirty="0" err="1">
                <a:solidFill>
                  <a:srgbClr val="0070C0"/>
                </a:solidFill>
              </a:rPr>
              <a:t>VOTable</a:t>
            </a:r>
            <a:r>
              <a:rPr lang="en-US" sz="1000" dirty="0">
                <a:solidFill>
                  <a:srgbClr val="0070C0"/>
                </a:solidFill>
              </a:rPr>
              <a:t>/v1.3 http://</a:t>
            </a:r>
            <a:r>
              <a:rPr lang="en-US" sz="1000" dirty="0" err="1">
                <a:solidFill>
                  <a:srgbClr val="0070C0"/>
                </a:solidFill>
              </a:rPr>
              <a:t>www.ivoa.net</a:t>
            </a:r>
            <a:r>
              <a:rPr lang="en-US" sz="1000" dirty="0">
                <a:solidFill>
                  <a:srgbClr val="0070C0"/>
                </a:solidFill>
              </a:rPr>
              <a:t>/xml/STC/v1.30 http://</a:t>
            </a:r>
            <a:r>
              <a:rPr lang="en-US" sz="1000" dirty="0" err="1">
                <a:solidFill>
                  <a:srgbClr val="0070C0"/>
                </a:solidFill>
              </a:rPr>
              <a:t>www.ivoa.net</a:t>
            </a:r>
            <a:r>
              <a:rPr lang="en-US" sz="1000" dirty="0">
                <a:solidFill>
                  <a:srgbClr val="0070C0"/>
                </a:solidFill>
              </a:rPr>
              <a:t>/xml/STC/v1.30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</a:t>
            </a:r>
            <a:r>
              <a:rPr lang="en-US" sz="1050" dirty="0">
                <a:solidFill>
                  <a:srgbClr val="AE269D"/>
                </a:solidFill>
              </a:rPr>
              <a:t>&lt;</a:t>
            </a:r>
            <a:r>
              <a:rPr lang="en-US" sz="1100" dirty="0">
                <a:solidFill>
                  <a:srgbClr val="AE269D"/>
                </a:solidFill>
              </a:rPr>
              <a:t>RESOURCE</a:t>
            </a:r>
            <a:r>
              <a:rPr lang="en-US" sz="1050" dirty="0">
                <a:solidFill>
                  <a:srgbClr val="AE269D"/>
                </a:solidFill>
              </a:rPr>
              <a:t> </a:t>
            </a:r>
            <a:r>
              <a:rPr lang="en-US" sz="1200" dirty="0"/>
              <a:t>type="</a:t>
            </a:r>
            <a:r>
              <a:rPr lang="en-US" sz="1200" dirty="0">
                <a:solidFill>
                  <a:srgbClr val="0070C0"/>
                </a:solidFill>
              </a:rPr>
              <a:t>results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  &lt;</a:t>
            </a:r>
            <a:r>
              <a:rPr lang="en-US" sz="1000" dirty="0">
                <a:solidFill>
                  <a:srgbClr val="AE269D"/>
                </a:solidFill>
              </a:rPr>
              <a:t>INFO</a:t>
            </a:r>
            <a:r>
              <a:rPr lang="en-US" sz="1000" dirty="0"/>
              <a:t> name="QUERY_STATUS" value="OK"/&gt;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  &lt;</a:t>
            </a:r>
            <a:r>
              <a:rPr lang="en-US" sz="1100" dirty="0">
                <a:solidFill>
                  <a:srgbClr val="AE269D"/>
                </a:solidFill>
              </a:rPr>
              <a:t>TABLE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</a:t>
            </a:r>
            <a:r>
              <a:rPr lang="en-US" sz="105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 name="</a:t>
            </a:r>
            <a:r>
              <a:rPr lang="en-US" sz="1000" dirty="0">
                <a:solidFill>
                  <a:srgbClr val="0070C0"/>
                </a:solidFill>
              </a:rPr>
              <a:t>w4sigmpro</a:t>
            </a:r>
            <a:r>
              <a:rPr lang="en-US" sz="1000" dirty="0"/>
              <a:t>" datatype="</a:t>
            </a:r>
            <a:r>
              <a:rPr lang="en-US" sz="1000" dirty="0">
                <a:solidFill>
                  <a:srgbClr val="0070C0"/>
                </a:solidFill>
              </a:rPr>
              <a:t>double</a:t>
            </a:r>
            <a:r>
              <a:rPr lang="en-US" sz="1000" dirty="0"/>
              <a:t>" ID="</a:t>
            </a:r>
            <a:r>
              <a:rPr lang="en-US" sz="1000" dirty="0">
                <a:solidFill>
                  <a:srgbClr val="0070C0"/>
                </a:solidFill>
              </a:rPr>
              <a:t>col_0</a:t>
            </a:r>
            <a:r>
              <a:rPr lang="en-US" sz="1000" dirty="0"/>
              <a:t>" precision="</a:t>
            </a:r>
            <a:r>
              <a:rPr lang="en-US" sz="1000" dirty="0">
                <a:solidFill>
                  <a:srgbClr val="0070C0"/>
                </a:solidFill>
              </a:rPr>
              <a:t>3</a:t>
            </a:r>
            <a:r>
              <a:rPr lang="en-US" sz="1000" dirty="0"/>
              <a:t>" unit="</a:t>
            </a:r>
            <a:r>
              <a:rPr lang="en-US" sz="1000" dirty="0">
                <a:solidFill>
                  <a:srgbClr val="0070C0"/>
                </a:solidFill>
              </a:rPr>
              <a:t>mag</a:t>
            </a:r>
            <a:r>
              <a:rPr lang="en-US" sz="1000" dirty="0"/>
              <a:t>" width="</a:t>
            </a:r>
            <a:r>
              <a:rPr lang="en-US" sz="1000" dirty="0">
                <a:solidFill>
                  <a:srgbClr val="0070C0"/>
                </a:solidFill>
              </a:rPr>
              <a:t>5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            &lt;</a:t>
            </a:r>
            <a:r>
              <a:rPr lang="en-US" sz="105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&gt;instrumental profile-fit photometry flux uncertainty in mag units, band 4&lt;/</a:t>
            </a:r>
            <a:r>
              <a:rPr lang="en-US" sz="105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        &lt;/</a:t>
            </a:r>
            <a:r>
              <a:rPr lang="en-US" sz="105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        &lt;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 name="</a:t>
            </a:r>
            <a:r>
              <a:rPr lang="en-US" sz="1000" dirty="0">
                <a:solidFill>
                  <a:srgbClr val="0070C0"/>
                </a:solidFill>
              </a:rPr>
              <a:t>w4snr</a:t>
            </a:r>
            <a:r>
              <a:rPr lang="en-US" sz="1000" dirty="0"/>
              <a:t>" datatype="</a:t>
            </a:r>
            <a:r>
              <a:rPr lang="en-US" sz="1000" dirty="0">
                <a:solidFill>
                  <a:srgbClr val="0070C0"/>
                </a:solidFill>
              </a:rPr>
              <a:t>double</a:t>
            </a:r>
            <a:r>
              <a:rPr lang="en-US" sz="1000" dirty="0"/>
              <a:t>" ID="</a:t>
            </a:r>
            <a:r>
              <a:rPr lang="en-US" sz="1000" dirty="0">
                <a:solidFill>
                  <a:srgbClr val="0070C0"/>
                </a:solidFill>
              </a:rPr>
              <a:t>col_1</a:t>
            </a:r>
            <a:r>
              <a:rPr lang="en-US" sz="1000" dirty="0"/>
              <a:t>" precision="</a:t>
            </a:r>
            <a:r>
              <a:rPr lang="en-US" sz="1000" dirty="0">
                <a:solidFill>
                  <a:srgbClr val="0070C0"/>
                </a:solidFill>
              </a:rPr>
              <a:t>1</a:t>
            </a:r>
            <a:r>
              <a:rPr lang="en-US" sz="1000" dirty="0"/>
              <a:t>" width="</a:t>
            </a:r>
            <a:r>
              <a:rPr lang="en-US" sz="1000" dirty="0">
                <a:solidFill>
                  <a:srgbClr val="0070C0"/>
                </a:solidFill>
              </a:rPr>
              <a:t>8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            &lt;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&gt;instrumental profile-fit photometry S/N ratio, band 4&lt;/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&lt;/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        &lt;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 name="</a:t>
            </a:r>
            <a:r>
              <a:rPr lang="en-US" sz="1000" dirty="0">
                <a:solidFill>
                  <a:srgbClr val="0070C0"/>
                </a:solidFill>
              </a:rPr>
              <a:t>w4rchi2</a:t>
            </a:r>
            <a:r>
              <a:rPr lang="en-US" sz="1000" dirty="0"/>
              <a:t>" datatype="</a:t>
            </a:r>
            <a:r>
              <a:rPr lang="en-US" sz="1000" dirty="0">
                <a:solidFill>
                  <a:srgbClr val="0070C0"/>
                </a:solidFill>
              </a:rPr>
              <a:t>double</a:t>
            </a:r>
            <a:r>
              <a:rPr lang="en-US" sz="1000" dirty="0"/>
              <a:t>" ID="</a:t>
            </a:r>
            <a:r>
              <a:rPr lang="en-US" sz="1000" dirty="0">
                <a:solidFill>
                  <a:srgbClr val="0070C0"/>
                </a:solidFill>
              </a:rPr>
              <a:t>col_2</a:t>
            </a:r>
            <a:r>
              <a:rPr lang="en-US" sz="1000" dirty="0"/>
              <a:t>" precision="</a:t>
            </a:r>
            <a:r>
              <a:rPr lang="en-US" sz="1000" dirty="0">
                <a:solidFill>
                  <a:srgbClr val="0070C0"/>
                </a:solidFill>
              </a:rPr>
              <a:t>3</a:t>
            </a:r>
            <a:r>
              <a:rPr lang="en-US" sz="1000" dirty="0"/>
              <a:t>" width="</a:t>
            </a:r>
            <a:r>
              <a:rPr lang="en-US" sz="1000" dirty="0">
                <a:solidFill>
                  <a:srgbClr val="0070C0"/>
                </a:solidFill>
              </a:rPr>
              <a:t>9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      &lt;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&gt;instrumental profile-fit photometry reduced chi^2, band 4&lt;/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&lt;/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 name="</a:t>
            </a:r>
            <a:r>
              <a:rPr lang="en-US" sz="1000" dirty="0">
                <a:solidFill>
                  <a:srgbClr val="0070C0"/>
                </a:solidFill>
              </a:rPr>
              <a:t>rchi2</a:t>
            </a:r>
            <a:r>
              <a:rPr lang="en-US" sz="1000" dirty="0"/>
              <a:t>" datatype="</a:t>
            </a:r>
            <a:r>
              <a:rPr lang="en-US" sz="1000" dirty="0">
                <a:solidFill>
                  <a:srgbClr val="0070C0"/>
                </a:solidFill>
              </a:rPr>
              <a:t>doubl</a:t>
            </a:r>
            <a:r>
              <a:rPr lang="en-US" sz="1000" dirty="0"/>
              <a:t>e" ID="</a:t>
            </a:r>
            <a:r>
              <a:rPr lang="en-US" sz="1000" dirty="0">
                <a:solidFill>
                  <a:srgbClr val="0070C0"/>
                </a:solidFill>
              </a:rPr>
              <a:t>col_3</a:t>
            </a:r>
            <a:r>
              <a:rPr lang="en-US" sz="1000" dirty="0"/>
              <a:t>" precision="</a:t>
            </a:r>
            <a:r>
              <a:rPr lang="en-US" sz="1000" dirty="0">
                <a:solidFill>
                  <a:srgbClr val="0070C0"/>
                </a:solidFill>
              </a:rPr>
              <a:t>3</a:t>
            </a:r>
            <a:r>
              <a:rPr lang="en-US" sz="1000" dirty="0"/>
              <a:t>" width="</a:t>
            </a:r>
            <a:r>
              <a:rPr lang="en-US" sz="1000" dirty="0">
                <a:solidFill>
                  <a:srgbClr val="0070C0"/>
                </a:solidFill>
              </a:rPr>
              <a:t>9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      &lt;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&gt;instrumental profile-fit photometry reduced chi squared, total&lt;/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&lt;/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 name="</a:t>
            </a:r>
            <a:r>
              <a:rPr lang="en-US" sz="1000" dirty="0">
                <a:solidFill>
                  <a:srgbClr val="0070C0"/>
                </a:solidFill>
              </a:rPr>
              <a:t>x</a:t>
            </a:r>
            <a:r>
              <a:rPr lang="en-US" sz="1000" dirty="0"/>
              <a:t>" datatype="</a:t>
            </a:r>
            <a:r>
              <a:rPr lang="en-US" sz="1000" dirty="0">
                <a:solidFill>
                  <a:srgbClr val="0070C0"/>
                </a:solidFill>
              </a:rPr>
              <a:t>doubl</a:t>
            </a:r>
            <a:r>
              <a:rPr lang="en-US" sz="1000" dirty="0"/>
              <a:t>e" ID="</a:t>
            </a:r>
            <a:r>
              <a:rPr lang="en-US" sz="1000" dirty="0">
                <a:solidFill>
                  <a:srgbClr val="0070C0"/>
                </a:solidFill>
              </a:rPr>
              <a:t>col_4</a:t>
            </a:r>
            <a:r>
              <a:rPr lang="en-US" sz="1000" dirty="0"/>
              <a:t>" precision="</a:t>
            </a:r>
            <a:r>
              <a:rPr lang="en-US" sz="1000" dirty="0">
                <a:solidFill>
                  <a:srgbClr val="0070C0"/>
                </a:solidFill>
              </a:rPr>
              <a:t>16</a:t>
            </a:r>
            <a:r>
              <a:rPr lang="en-US" sz="1000" dirty="0"/>
              <a:t>" </a:t>
            </a:r>
            <a:r>
              <a:rPr lang="en-US" sz="1000" dirty="0" err="1"/>
              <a:t>ucd</a:t>
            </a:r>
            <a:r>
              <a:rPr lang="en-US" sz="1000" dirty="0"/>
              <a:t>="</a:t>
            </a:r>
            <a:r>
              <a:rPr lang="en-US" sz="1000" dirty="0" err="1">
                <a:solidFill>
                  <a:srgbClr val="0070C0"/>
                </a:solidFill>
              </a:rPr>
              <a:t>pos.cartesian.x</a:t>
            </a:r>
            <a:r>
              <a:rPr lang="en-US" sz="1000" dirty="0"/>
              <a:t>" width="</a:t>
            </a:r>
            <a:r>
              <a:rPr lang="en-US" sz="1000" dirty="0">
                <a:solidFill>
                  <a:srgbClr val="0070C0"/>
                </a:solidFill>
              </a:rPr>
              <a:t>19</a:t>
            </a:r>
            <a:r>
              <a:rPr lang="en-US" sz="10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&lt;/</a:t>
            </a:r>
            <a:r>
              <a:rPr lang="en-US" sz="1000" dirty="0">
                <a:solidFill>
                  <a:srgbClr val="AE269D"/>
                </a:solidFill>
              </a:rPr>
              <a:t>FIELD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    </a:t>
            </a:r>
            <a:r>
              <a:rPr lang="en-US" sz="1000" dirty="0">
                <a:solidFill>
                  <a:srgbClr val="AE269D"/>
                </a:solidFill>
              </a:rPr>
              <a:t>&lt;</a:t>
            </a:r>
            <a:r>
              <a:rPr lang="en-US" sz="1050" dirty="0">
                <a:solidFill>
                  <a:srgbClr val="AE269D"/>
                </a:solidFill>
              </a:rPr>
              <a:t>DATA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      &lt;</a:t>
            </a:r>
            <a:r>
              <a:rPr lang="en-US" sz="1050" dirty="0">
                <a:solidFill>
                  <a:srgbClr val="AE269D"/>
                </a:solidFill>
              </a:rPr>
              <a:t>TABLEDATA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          &lt;</a:t>
            </a:r>
            <a:r>
              <a:rPr lang="en-US" sz="1000" dirty="0">
                <a:solidFill>
                  <a:srgbClr val="AE269D"/>
                </a:solidFill>
              </a:rPr>
              <a:t>TR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              &lt;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&gt;&lt;/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              &lt;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&gt;0.40000000000000002&lt;/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                      &lt;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&gt;1.0110000400000001&lt;/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                    &lt;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&gt;1.2669999599999999&lt;/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                    &lt;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&gt;-0.66630988326023799&lt;/</a:t>
            </a:r>
            <a:r>
              <a:rPr lang="en-US" sz="1000" dirty="0">
                <a:solidFill>
                  <a:srgbClr val="AE269D"/>
                </a:solidFill>
              </a:rPr>
              <a:t>TD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                &lt;/</a:t>
            </a:r>
            <a:r>
              <a:rPr lang="en-US" sz="1000" dirty="0">
                <a:solidFill>
                  <a:srgbClr val="AE269D"/>
                </a:solidFill>
              </a:rPr>
              <a:t>TR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      &lt;/</a:t>
            </a:r>
            <a:r>
              <a:rPr lang="en-US" sz="1050" dirty="0">
                <a:solidFill>
                  <a:srgbClr val="AE269D"/>
                </a:solidFill>
              </a:rPr>
              <a:t>TABLEDATA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        &lt;/</a:t>
            </a:r>
            <a:r>
              <a:rPr lang="en-US" sz="1000" dirty="0">
                <a:solidFill>
                  <a:srgbClr val="AE269D"/>
                </a:solidFill>
              </a:rPr>
              <a:t>DATA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      &lt;/</a:t>
            </a:r>
            <a:r>
              <a:rPr lang="en-US" sz="1050" dirty="0">
                <a:solidFill>
                  <a:srgbClr val="AE269D"/>
                </a:solidFill>
              </a:rPr>
              <a:t>TABLE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    &lt;/</a:t>
            </a:r>
            <a:r>
              <a:rPr lang="en-US" sz="1100" dirty="0">
                <a:solidFill>
                  <a:srgbClr val="AE269D"/>
                </a:solidFill>
              </a:rPr>
              <a:t>RESOURCE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&lt;/</a:t>
            </a:r>
            <a:r>
              <a:rPr lang="en-US" sz="1100" dirty="0">
                <a:solidFill>
                  <a:srgbClr val="AE269D"/>
                </a:solidFill>
              </a:rPr>
              <a:t>VOTABLE</a:t>
            </a:r>
            <a:r>
              <a:rPr lang="en-US" sz="10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00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3A9854B-FB44-E245-A9D8-AD32AEA44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053" y="6463334"/>
            <a:ext cx="3761369" cy="365125"/>
          </a:xfr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F0ADBE2-6D13-4D46-B13B-4CB00604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298381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Simple query-server response in </a:t>
            </a:r>
            <a:r>
              <a:rPr lang="en-US" sz="1800" dirty="0" err="1"/>
              <a:t>VOTable</a:t>
            </a:r>
            <a:r>
              <a:rPr lang="en-US" sz="1800" dirty="0"/>
              <a:t> format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A037665-8AC1-464F-9F66-E9FD4939857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FA43D29-341F-CD41-B935-F6A9057DC52D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7F528A-C338-C545-826C-6EB29A44E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8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987E0F-242E-564D-9734-41A4078B2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Column Groups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0070C0"/>
                </a:solidFill>
              </a:rPr>
              <a:t>Service Descriptors, </a:t>
            </a:r>
            <a:r>
              <a:rPr lang="en-US" sz="2000" dirty="0">
                <a:solidFill>
                  <a:schemeClr val="tx2"/>
                </a:solidFill>
              </a:rPr>
              <a:t>described in IVOA specs, are</a:t>
            </a:r>
            <a:r>
              <a:rPr lang="en-US" sz="2000" dirty="0"/>
              <a:t> optional elements in the </a:t>
            </a:r>
            <a:r>
              <a:rPr lang="en-US" sz="2000" dirty="0" err="1"/>
              <a:t>VOTable</a:t>
            </a:r>
            <a:r>
              <a:rPr lang="en-US" sz="2000" dirty="0"/>
              <a:t> format which call attention to or add information about groups of columns in the query-server response.</a:t>
            </a:r>
          </a:p>
          <a:p>
            <a:pPr marL="0" indent="0">
              <a:buNone/>
            </a:pPr>
            <a:endParaRPr lang="en-US" sz="2000" dirty="0"/>
          </a:p>
          <a:p>
            <a:pPr marL="257175" lvl="1" indent="0">
              <a:buNone/>
            </a:pPr>
            <a:r>
              <a:rPr lang="en-US" sz="2000" dirty="0"/>
              <a:t>If one column contains error estimates for another column, or if several columns contain related data, we can indicate that connection using a </a:t>
            </a:r>
            <a:r>
              <a:rPr lang="en-US" sz="2000" dirty="0">
                <a:solidFill>
                  <a:srgbClr val="0070C0"/>
                </a:solidFill>
              </a:rPr>
              <a:t>Column Group </a:t>
            </a:r>
            <a:r>
              <a:rPr lang="en-US" sz="2000" dirty="0"/>
              <a:t>element.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257175" lvl="1" indent="0">
              <a:buNone/>
            </a:pPr>
            <a:r>
              <a:rPr lang="en-US" sz="2000" dirty="0"/>
              <a:t>Perhaps a column or group of columns corresponds to input for some other service.  In that case, we can add a </a:t>
            </a:r>
            <a:r>
              <a:rPr lang="en-US" sz="2000" dirty="0">
                <a:solidFill>
                  <a:srgbClr val="0070C0"/>
                </a:solidFill>
              </a:rPr>
              <a:t>Service Descriptor </a:t>
            </a:r>
            <a:r>
              <a:rPr lang="en-US" sz="2000" dirty="0"/>
              <a:t>element to point the user to that service, describing it briefly and indicating how to call it.  (A </a:t>
            </a:r>
            <a:r>
              <a:rPr lang="en-US" sz="2000" dirty="0">
                <a:solidFill>
                  <a:srgbClr val="0070C0"/>
                </a:solidFill>
              </a:rPr>
              <a:t>Service Descriptor </a:t>
            </a:r>
            <a:r>
              <a:rPr lang="en-US" sz="2000" dirty="0"/>
              <a:t>is a kind of </a:t>
            </a:r>
            <a:r>
              <a:rPr lang="en-US" sz="2000" dirty="0" err="1">
                <a:solidFill>
                  <a:srgbClr val="0070C0"/>
                </a:solidFill>
              </a:rPr>
              <a:t>DataLink</a:t>
            </a:r>
            <a:r>
              <a:rPr lang="en-US" sz="2000" dirty="0"/>
              <a:t>, a mechanism to link resources found via one service to resources  provided by other services [3], [4].)</a:t>
            </a:r>
          </a:p>
          <a:p>
            <a:pPr marL="257175" lvl="1" indent="0">
              <a:buNone/>
            </a:pPr>
            <a:endParaRPr lang="en-US" sz="2000" dirty="0"/>
          </a:p>
          <a:p>
            <a:pPr marL="257175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500" dirty="0"/>
              <a:t>[1] http://</a:t>
            </a:r>
            <a:r>
              <a:rPr lang="en-US" sz="1500" dirty="0" err="1"/>
              <a:t>www.ivoa.net</a:t>
            </a:r>
            <a:r>
              <a:rPr lang="en-US" sz="1500" dirty="0"/>
              <a:t>/documents/</a:t>
            </a:r>
            <a:r>
              <a:rPr lang="en-US" sz="1500" dirty="0" err="1"/>
              <a:t>VOTable</a:t>
            </a:r>
            <a:r>
              <a:rPr lang="en-US" sz="1500" dirty="0"/>
              <a:t>/20130920/REC-VOTable-1.3-20130920.html</a:t>
            </a:r>
          </a:p>
          <a:p>
            <a:pPr marL="0" indent="0">
              <a:buNone/>
            </a:pPr>
            <a:r>
              <a:rPr lang="en-US" sz="1500" dirty="0"/>
              <a:t>[2] http://</a:t>
            </a:r>
            <a:r>
              <a:rPr lang="en-US" sz="1500" dirty="0" err="1"/>
              <a:t>www.ivoa.net</a:t>
            </a:r>
            <a:r>
              <a:rPr lang="en-US" sz="1500" dirty="0"/>
              <a:t>/documents/</a:t>
            </a:r>
            <a:r>
              <a:rPr lang="en-US" sz="1500" dirty="0" err="1"/>
              <a:t>VOTable</a:t>
            </a:r>
            <a:r>
              <a:rPr lang="en-US" sz="1500" dirty="0"/>
              <a:t>/20191021/REC-VOTable-1.4-20191021.html</a:t>
            </a:r>
          </a:p>
          <a:p>
            <a:pPr marL="0" indent="0">
              <a:buNone/>
            </a:pPr>
            <a:r>
              <a:rPr lang="en-US" sz="1500" dirty="0"/>
              <a:t>[3] http://</a:t>
            </a:r>
            <a:r>
              <a:rPr lang="en-US" sz="1500" dirty="0" err="1"/>
              <a:t>www.ivoa.net</a:t>
            </a:r>
            <a:r>
              <a:rPr lang="en-US" sz="1500" dirty="0"/>
              <a:t>/documents/</a:t>
            </a:r>
            <a:r>
              <a:rPr lang="en-US" sz="1500" dirty="0" err="1"/>
              <a:t>DataLink</a:t>
            </a:r>
            <a:r>
              <a:rPr lang="en-US" sz="1500" dirty="0"/>
              <a:t>/20150617/REC-DataLink-1.0-20150617.pdf     </a:t>
            </a:r>
          </a:p>
          <a:p>
            <a:pPr marL="0" indent="0">
              <a:buNone/>
            </a:pPr>
            <a:r>
              <a:rPr lang="en-US" sz="1500" dirty="0"/>
              <a:t>[4] https://</a:t>
            </a:r>
            <a:r>
              <a:rPr lang="en-US" sz="1500" dirty="0" err="1"/>
              <a:t>wiki.ivoa.net</a:t>
            </a:r>
            <a:r>
              <a:rPr lang="en-US" sz="1500" dirty="0"/>
              <a:t>/internal/IVOA/DataLink-1_0-Next/</a:t>
            </a:r>
            <a:r>
              <a:rPr lang="en-US" sz="1500" dirty="0" err="1"/>
              <a:t>DataLink.pdf</a:t>
            </a:r>
            <a:r>
              <a:rPr lang="en-US" sz="1500" dirty="0"/>
              <a:t> (work in progress)</a:t>
            </a:r>
          </a:p>
          <a:p>
            <a:pPr marL="0" indent="0">
              <a:buNone/>
            </a:pPr>
            <a:r>
              <a:rPr lang="en-US" sz="1500" dirty="0"/>
              <a:t>[5] https://</a:t>
            </a:r>
            <a:r>
              <a:rPr lang="en-US" sz="1500" dirty="0" err="1"/>
              <a:t>sites.google.com</a:t>
            </a:r>
            <a:r>
              <a:rPr lang="en-US" sz="1500" dirty="0"/>
              <a:t>/site/</a:t>
            </a:r>
            <a:r>
              <a:rPr lang="en-US" sz="1500" dirty="0" err="1"/>
              <a:t>nasanavo</a:t>
            </a:r>
            <a:r>
              <a:rPr lang="en-US" sz="1500" dirty="0"/>
              <a:t>/datalink-</a:t>
            </a:r>
            <a:r>
              <a:rPr lang="en-US" sz="1500" dirty="0" err="1"/>
              <a:t>wg</a:t>
            </a:r>
            <a:endParaRPr lang="en-US" sz="1500" dirty="0"/>
          </a:p>
          <a:p>
            <a:pPr marL="0" indent="0">
              <a:buNone/>
            </a:pPr>
            <a:endParaRPr lang="en-US" sz="17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F390D-F307-0A44-826B-EEAF7447AF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0FD383-EEBE-7E4E-86BF-B2C0AEE39B1C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0F036-FABC-2C46-8859-33813BC9B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562BA6-2AC4-D34B-B9D0-04A207A5B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41D580B-B24B-7E4F-BBBD-DCD0592B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62011"/>
          </a:xfrm>
        </p:spPr>
        <p:txBody>
          <a:bodyPr>
            <a:normAutofit/>
          </a:bodyPr>
          <a:lstStyle/>
          <a:p>
            <a:r>
              <a:rPr lang="en-US" sz="1800" dirty="0"/>
              <a:t>Column Groups, </a:t>
            </a:r>
            <a:r>
              <a:rPr lang="en-US" sz="1800" dirty="0" err="1"/>
              <a:t>DataLinks</a:t>
            </a:r>
            <a:r>
              <a:rPr lang="en-US" sz="1800" dirty="0"/>
              <a:t>, Service Descriptors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67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C2D30-8D6C-CC42-8DF4-D38AA73D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7030A0"/>
                </a:solidFill>
              </a:rPr>
              <a:t>What do </a:t>
            </a:r>
            <a:r>
              <a:rPr lang="en-US" sz="2800" dirty="0" err="1">
                <a:solidFill>
                  <a:srgbClr val="7030A0"/>
                </a:solidFill>
              </a:rPr>
              <a:t>VOTable</a:t>
            </a:r>
            <a:r>
              <a:rPr lang="en-US" sz="2800" dirty="0">
                <a:solidFill>
                  <a:srgbClr val="7030A0"/>
                </a:solidFill>
              </a:rPr>
              <a:t> elements corresponding to Column Groups and Service Descriptors look like?</a:t>
            </a:r>
          </a:p>
          <a:p>
            <a:endParaRPr lang="en-US" sz="2800" dirty="0"/>
          </a:p>
          <a:p>
            <a:r>
              <a:rPr lang="en-US" sz="2800" dirty="0"/>
              <a:t>How do we introduce a new Column Group or Service Descriptor to the query-server’s repertoire?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How does the query-server decide whether and with what content to add elements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corresponding to Column Groups or Service Descriptors to a given </a:t>
            </a:r>
            <a:r>
              <a:rPr lang="en-US" sz="2800" dirty="0" err="1"/>
              <a:t>VOTable</a:t>
            </a:r>
            <a:r>
              <a:rPr lang="en-US" sz="2800" dirty="0"/>
              <a:t> response</a:t>
            </a:r>
            <a:r>
              <a:rPr lang="en-US" dirty="0"/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FAA14-D58E-6749-AF7B-289220ACA8F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A3E6E0-7440-754A-B25E-07D50B4A0BEA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C09B1-E33D-7542-A9C9-5D2BA848F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54C8C-EF61-8446-8E04-5C6780FBA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AB30F4-1C93-E14F-9E8B-B8B0D8EF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What’s coming</a:t>
            </a:r>
          </a:p>
        </p:txBody>
      </p:sp>
    </p:spTree>
    <p:extLst>
      <p:ext uri="{BB962C8B-B14F-4D97-AF65-F5344CB8AC3E}">
        <p14:creationId xmlns:p14="http://schemas.microsoft.com/office/powerpoint/2010/main" val="199628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A540AE-F6DC-D04C-8E4C-351DD9928B1C}"/>
              </a:ext>
            </a:extLst>
          </p:cNvPr>
          <p:cNvSpPr txBox="1"/>
          <p:nvPr/>
        </p:nvSpPr>
        <p:spPr>
          <a:xfrm>
            <a:off x="131006" y="1554379"/>
            <a:ext cx="7398203" cy="1432012"/>
          </a:xfrm>
          <a:prstGeom prst="rect">
            <a:avLst/>
          </a:prstGeom>
          <a:solidFill>
            <a:srgbClr val="CDFFBA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3380" y="6332789"/>
            <a:ext cx="1475832" cy="293090"/>
          </a:xfrm>
          <a:prstGeom prst="rect">
            <a:avLst/>
          </a:prstGeom>
        </p:spPr>
        <p:txBody>
          <a:bodyPr/>
          <a:lstStyle/>
          <a:p>
            <a:fld id="{5E663404-3D0F-5748-875E-E166072D7E3F}" type="datetime1">
              <a:rPr lang="en-US" sz="900" smtClean="0"/>
              <a:t>11/16/20</a:t>
            </a:fld>
            <a:endParaRPr lang="en-US" sz="9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679" y="6332789"/>
            <a:ext cx="3892962" cy="293090"/>
          </a:xfrm>
          <a:prstGeom prst="rect">
            <a:avLst/>
          </a:prstGeom>
        </p:spPr>
        <p:txBody>
          <a:bodyPr/>
          <a:lstStyle/>
          <a:p>
            <a:r>
              <a:rPr lang="en-US" sz="900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9213" y="6332789"/>
            <a:ext cx="1555887" cy="29309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885947D1-24E2-7A48-BE4A-BD8FBF8F3EB0}" type="slidenum">
              <a:rPr lang="en-US" sz="900" smtClean="0"/>
              <a:t>7</a:t>
            </a:fld>
            <a:endParaRPr lang="en-US" sz="9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04197" y="-26088"/>
            <a:ext cx="7733718" cy="324503"/>
          </a:xfrm>
        </p:spPr>
        <p:txBody>
          <a:bodyPr>
            <a:noAutofit/>
          </a:bodyPr>
          <a:lstStyle/>
          <a:p>
            <a:r>
              <a:rPr lang="en-US" sz="2000" dirty="0"/>
              <a:t>Response with Column Group (GROUP element within TABLE)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9" y="1948544"/>
            <a:ext cx="8694963" cy="252548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A7A8-DBF8-BC43-89BB-401B9F37A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06" y="927487"/>
            <a:ext cx="8656414" cy="5584149"/>
          </a:xfrm>
        </p:spPr>
        <p:txBody>
          <a:bodyPr tIns="0" bIns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00" dirty="0">
                <a:solidFill>
                  <a:schemeClr val="tx1"/>
                </a:solidFill>
              </a:rPr>
              <a:t>&lt;</a:t>
            </a:r>
            <a:r>
              <a:rPr lang="en-US" sz="700" dirty="0">
                <a:solidFill>
                  <a:srgbClr val="AE269D"/>
                </a:solidFill>
              </a:rPr>
              <a:t>VOTABLE </a:t>
            </a:r>
            <a:r>
              <a:rPr lang="en-US" sz="700" dirty="0"/>
              <a:t>version="</a:t>
            </a:r>
            <a:r>
              <a:rPr lang="en-US" sz="700" dirty="0">
                <a:solidFill>
                  <a:srgbClr val="3D50F0"/>
                </a:solidFill>
              </a:rPr>
              <a:t>1.3</a:t>
            </a:r>
            <a:r>
              <a:rPr lang="en-US" sz="700" dirty="0"/>
              <a:t>" </a:t>
            </a:r>
            <a:r>
              <a:rPr lang="en-US" sz="700" dirty="0" err="1"/>
              <a:t>xmlns:xsi</a:t>
            </a:r>
            <a:r>
              <a:rPr lang="en-US" sz="700" dirty="0"/>
              <a:t>="</a:t>
            </a:r>
            <a:r>
              <a:rPr lang="en-US" sz="700" dirty="0">
                <a:solidFill>
                  <a:srgbClr val="3D50F0"/>
                </a:solidFill>
              </a:rPr>
              <a:t>http://www.w3.org/2001/</a:t>
            </a:r>
            <a:r>
              <a:rPr lang="en-US" sz="700" dirty="0" err="1">
                <a:solidFill>
                  <a:srgbClr val="3D50F0"/>
                </a:solidFill>
              </a:rPr>
              <a:t>XMLSchema</a:t>
            </a:r>
            <a:r>
              <a:rPr lang="en-US" sz="700" dirty="0">
                <a:solidFill>
                  <a:srgbClr val="3D50F0"/>
                </a:solidFill>
              </a:rPr>
              <a:t>-instance</a:t>
            </a:r>
            <a:r>
              <a:rPr lang="en-US" sz="700" dirty="0"/>
              <a:t>" </a:t>
            </a:r>
            <a:r>
              <a:rPr lang="en-US" sz="700" dirty="0" err="1"/>
              <a:t>xmlns</a:t>
            </a:r>
            <a:r>
              <a:rPr lang="en-US" sz="700" dirty="0"/>
              <a:t>="</a:t>
            </a:r>
            <a:r>
              <a:rPr lang="en-US" sz="700" dirty="0">
                <a:solidFill>
                  <a:srgbClr val="3D50F0"/>
                </a:solidFill>
              </a:rPr>
              <a:t>http://</a:t>
            </a:r>
            <a:r>
              <a:rPr lang="en-US" sz="700" dirty="0" err="1">
                <a:solidFill>
                  <a:srgbClr val="3D50F0"/>
                </a:solidFill>
              </a:rPr>
              <a:t>www.ivoa.net</a:t>
            </a:r>
            <a:r>
              <a:rPr lang="en-US" sz="700" dirty="0">
                <a:solidFill>
                  <a:srgbClr val="3D50F0"/>
                </a:solidFill>
              </a:rPr>
              <a:t>/xml/</a:t>
            </a:r>
            <a:r>
              <a:rPr lang="en-US" sz="700" dirty="0" err="1">
                <a:solidFill>
                  <a:srgbClr val="3D50F0"/>
                </a:solidFill>
              </a:rPr>
              <a:t>VOTable</a:t>
            </a:r>
            <a:r>
              <a:rPr lang="en-US" sz="700" dirty="0">
                <a:solidFill>
                  <a:srgbClr val="3D50F0"/>
                </a:solidFill>
              </a:rPr>
              <a:t>/v1.3</a:t>
            </a:r>
            <a:r>
              <a:rPr lang="en-US" sz="700" dirty="0"/>
              <a:t>" </a:t>
            </a:r>
            <a:r>
              <a:rPr lang="en-US" sz="700" dirty="0" err="1"/>
              <a:t>xmlns:stc</a:t>
            </a:r>
            <a:r>
              <a:rPr lang="en-US" sz="700" dirty="0"/>
              <a:t>="</a:t>
            </a:r>
            <a:r>
              <a:rPr lang="en-US" sz="700" dirty="0">
                <a:solidFill>
                  <a:srgbClr val="3D50F0"/>
                </a:solidFill>
              </a:rPr>
              <a:t>http://</a:t>
            </a:r>
            <a:r>
              <a:rPr lang="en-US" sz="700" dirty="0" err="1">
                <a:solidFill>
                  <a:srgbClr val="3D50F0"/>
                </a:solidFill>
              </a:rPr>
              <a:t>www.ivoa.net</a:t>
            </a:r>
            <a:r>
              <a:rPr lang="en-US" sz="700" dirty="0">
                <a:solidFill>
                  <a:srgbClr val="3D50F0"/>
                </a:solidFill>
              </a:rPr>
              <a:t>/xml/STC/v1.30</a:t>
            </a:r>
            <a:r>
              <a:rPr lang="en-US" sz="700" dirty="0"/>
              <a:t>" </a:t>
            </a:r>
            <a:r>
              <a:rPr lang="en-US" sz="700" dirty="0" err="1"/>
              <a:t>xsi</a:t>
            </a:r>
            <a:r>
              <a:rPr lang="en-US" sz="600" dirty="0" err="1"/>
              <a:t>:schemaLocation</a:t>
            </a:r>
            <a:r>
              <a:rPr lang="en-US" sz="600" dirty="0"/>
              <a:t>="</a:t>
            </a:r>
            <a:r>
              <a:rPr lang="en-US" sz="600" dirty="0">
                <a:solidFill>
                  <a:srgbClr val="3D50F0"/>
                </a:solidFill>
              </a:rPr>
              <a:t>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</a:t>
            </a:r>
            <a:r>
              <a:rPr lang="en-US" sz="600" dirty="0" err="1">
                <a:solidFill>
                  <a:srgbClr val="3D50F0"/>
                </a:solidFill>
              </a:rPr>
              <a:t>VOTable</a:t>
            </a:r>
            <a:r>
              <a:rPr lang="en-US" sz="600" dirty="0">
                <a:solidFill>
                  <a:srgbClr val="3D50F0"/>
                </a:solidFill>
              </a:rPr>
              <a:t>/v1.3 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</a:t>
            </a:r>
            <a:r>
              <a:rPr lang="en-US" sz="600" dirty="0" err="1">
                <a:solidFill>
                  <a:srgbClr val="3D50F0"/>
                </a:solidFill>
              </a:rPr>
              <a:t>VOTable</a:t>
            </a:r>
            <a:r>
              <a:rPr lang="en-US" sz="600" dirty="0">
                <a:solidFill>
                  <a:srgbClr val="3D50F0"/>
                </a:solidFill>
              </a:rPr>
              <a:t>/v1.3 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/xml/STC/v1.30 http://</a:t>
            </a:r>
            <a:r>
              <a:rPr lang="en-US" sz="600" dirty="0" err="1">
                <a:solidFill>
                  <a:srgbClr val="3D50F0"/>
                </a:solidFill>
              </a:rPr>
              <a:t>www.ivoa.net</a:t>
            </a:r>
            <a:r>
              <a:rPr lang="en-US" sz="600" dirty="0">
                <a:solidFill>
                  <a:srgbClr val="3D50F0"/>
                </a:solidFill>
              </a:rPr>
              <a:t>/xml/STC/v1.30</a:t>
            </a:r>
            <a:r>
              <a:rPr lang="en-US" sz="600" dirty="0"/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 </a:t>
            </a:r>
            <a:r>
              <a:rPr lang="en-US" sz="700" dirty="0"/>
              <a:t> &lt;</a:t>
            </a:r>
            <a:r>
              <a:rPr lang="en-US" sz="1000" dirty="0">
                <a:solidFill>
                  <a:srgbClr val="AE269D"/>
                </a:solidFill>
              </a:rPr>
              <a:t>RESOURCE</a:t>
            </a:r>
            <a:r>
              <a:rPr lang="en-US" sz="1000" dirty="0"/>
              <a:t> type="</a:t>
            </a:r>
            <a:r>
              <a:rPr lang="en-US" sz="1000" dirty="0">
                <a:solidFill>
                  <a:srgbClr val="3D50F0"/>
                </a:solidFill>
              </a:rPr>
              <a:t>results</a:t>
            </a:r>
            <a:r>
              <a:rPr lang="en-US" sz="1000" dirty="0"/>
              <a:t>"&gt;</a:t>
            </a:r>
            <a:endParaRPr lang="en-US" sz="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00" dirty="0"/>
              <a:t>    &lt;</a:t>
            </a:r>
            <a:r>
              <a:rPr lang="en-US" sz="700" dirty="0">
                <a:solidFill>
                  <a:srgbClr val="AE269D"/>
                </a:solidFill>
              </a:rPr>
              <a:t>INFO</a:t>
            </a:r>
            <a:r>
              <a:rPr lang="en-US" sz="700" dirty="0"/>
              <a:t> name="</a:t>
            </a:r>
            <a:r>
              <a:rPr lang="en-US" sz="700" dirty="0">
                <a:solidFill>
                  <a:srgbClr val="3D50F0"/>
                </a:solidFill>
              </a:rPr>
              <a:t>QUERY_STATUS</a:t>
            </a:r>
            <a:r>
              <a:rPr lang="en-US" sz="700" dirty="0"/>
              <a:t>" value="</a:t>
            </a:r>
            <a:r>
              <a:rPr lang="en-US" sz="700" dirty="0">
                <a:solidFill>
                  <a:srgbClr val="3D50F0"/>
                </a:solidFill>
              </a:rPr>
              <a:t>OK</a:t>
            </a:r>
            <a:r>
              <a:rPr lang="en-US" sz="700" dirty="0"/>
              <a:t>"/&gt;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00" dirty="0"/>
              <a:t>    &lt;</a:t>
            </a:r>
            <a:r>
              <a:rPr lang="en-US" sz="1000" dirty="0">
                <a:solidFill>
                  <a:srgbClr val="AE269D"/>
                </a:solidFill>
              </a:rPr>
              <a:t>TABLE</a:t>
            </a:r>
            <a:r>
              <a:rPr lang="en-US" sz="7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      &lt;</a:t>
            </a:r>
            <a:r>
              <a:rPr lang="en-US" sz="1050" dirty="0">
                <a:solidFill>
                  <a:srgbClr val="AE269D"/>
                </a:solidFill>
              </a:rPr>
              <a:t>GROUP</a:t>
            </a:r>
            <a:r>
              <a:rPr lang="en-US" sz="1000" dirty="0"/>
              <a:t> id="</a:t>
            </a:r>
            <a:r>
              <a:rPr lang="en-US" sz="1000" dirty="0">
                <a:solidFill>
                  <a:srgbClr val="3D50F0"/>
                </a:solidFill>
              </a:rPr>
              <a:t>group_allwise_p3as_psd_pos</a:t>
            </a:r>
            <a:r>
              <a:rPr lang="en-US" sz="1000" dirty="0"/>
              <a:t>" name="</a:t>
            </a:r>
            <a:r>
              <a:rPr lang="en-US" sz="1000" dirty="0" err="1">
                <a:solidFill>
                  <a:srgbClr val="3D50F0"/>
                </a:solidFill>
              </a:rPr>
              <a:t>pos</a:t>
            </a:r>
            <a:r>
              <a:rPr lang="en-US" sz="1000" dirty="0"/>
              <a:t>" </a:t>
            </a:r>
            <a:r>
              <a:rPr lang="en-US" sz="1000" dirty="0" err="1"/>
              <a:t>ucd</a:t>
            </a:r>
            <a:r>
              <a:rPr lang="en-US" sz="1000" dirty="0"/>
              <a:t>="</a:t>
            </a:r>
            <a:r>
              <a:rPr lang="en-US" sz="1000" dirty="0" err="1">
                <a:solidFill>
                  <a:srgbClr val="3D50F0"/>
                </a:solidFill>
              </a:rPr>
              <a:t>pos.eq</a:t>
            </a:r>
            <a:r>
              <a:rPr lang="en-US" sz="1000" dirty="0"/>
              <a:t>" </a:t>
            </a:r>
            <a:r>
              <a:rPr lang="en-US" sz="1000" dirty="0" err="1"/>
              <a:t>utype</a:t>
            </a:r>
            <a:r>
              <a:rPr lang="en-US" sz="1000" dirty="0"/>
              <a:t>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       &lt;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&gt;Position, determined using a profile-fitting measurement model that does not include motion&lt;/</a:t>
            </a:r>
            <a:r>
              <a:rPr lang="en-US" sz="1000" dirty="0">
                <a:solidFill>
                  <a:srgbClr val="AE269D"/>
                </a:solidFill>
              </a:rPr>
              <a:t>DESCRIPTION</a:t>
            </a:r>
            <a:r>
              <a:rPr lang="en-US" sz="10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    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col_0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    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col_1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      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col_2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    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col_4</a:t>
            </a:r>
            <a:r>
              <a:rPr lang="en-US" sz="1000" dirty="0"/>
              <a:t>"/&gt;     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        &lt;</a:t>
            </a:r>
            <a:r>
              <a:rPr lang="en-US" sz="1000" dirty="0" err="1">
                <a:solidFill>
                  <a:srgbClr val="AE269D"/>
                </a:solidFill>
              </a:rPr>
              <a:t>FIELDref</a:t>
            </a:r>
            <a:r>
              <a:rPr lang="en-US" sz="1000" dirty="0"/>
              <a:t> ref="</a:t>
            </a:r>
            <a:r>
              <a:rPr lang="en-US" sz="1000" dirty="0">
                <a:solidFill>
                  <a:srgbClr val="3D50F0"/>
                </a:solidFill>
              </a:rPr>
              <a:t>col_5</a:t>
            </a:r>
            <a:r>
              <a:rPr lang="en-US" sz="10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      &lt;/</a:t>
            </a:r>
            <a:r>
              <a:rPr lang="en-US" sz="1050" dirty="0">
                <a:solidFill>
                  <a:srgbClr val="AE269D"/>
                </a:solidFill>
              </a:rPr>
              <a:t>GROUP</a:t>
            </a:r>
            <a:r>
              <a:rPr lang="en-US" sz="10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1000" dirty="0"/>
              <a:t>  </a:t>
            </a:r>
            <a:r>
              <a:rPr lang="en-US" sz="600" dirty="0"/>
              <a:t>  </a:t>
            </a:r>
            <a:r>
              <a:rPr lang="en-US" sz="700" dirty="0"/>
              <a:t>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ra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col_0</a:t>
            </a:r>
            <a:r>
              <a:rPr lang="en-US" sz="700" dirty="0"/>
              <a:t>" precision="7" </a:t>
            </a:r>
            <a:r>
              <a:rPr lang="en-US" sz="700" dirty="0" err="1"/>
              <a:t>ucd</a:t>
            </a:r>
            <a:r>
              <a:rPr lang="en-US" sz="700" dirty="0"/>
              <a:t>="</a:t>
            </a:r>
            <a:r>
              <a:rPr lang="en-US" sz="700" dirty="0" err="1">
                <a:solidFill>
                  <a:srgbClr val="3D50F0"/>
                </a:solidFill>
              </a:rPr>
              <a:t>pos.eq.ra;meta.main</a:t>
            </a:r>
            <a:r>
              <a:rPr lang="en-US" sz="700" dirty="0"/>
              <a:t>" unit="</a:t>
            </a:r>
            <a:r>
              <a:rPr lang="en-US" sz="700" dirty="0" err="1">
                <a:solidFill>
                  <a:srgbClr val="3D50F0"/>
                </a:solidFill>
              </a:rPr>
              <a:t>deg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11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&gt;right ascension (J2000)&lt;/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dec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col_1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7</a:t>
            </a:r>
            <a:r>
              <a:rPr lang="en-US" sz="700" dirty="0"/>
              <a:t>" </a:t>
            </a:r>
            <a:r>
              <a:rPr lang="en-US" sz="700" dirty="0" err="1"/>
              <a:t>ucd</a:t>
            </a:r>
            <a:r>
              <a:rPr lang="en-US" sz="700" dirty="0"/>
              <a:t>="</a:t>
            </a:r>
            <a:r>
              <a:rPr lang="en-US" sz="700" dirty="0" err="1">
                <a:solidFill>
                  <a:srgbClr val="3D50F0"/>
                </a:solidFill>
              </a:rPr>
              <a:t>pos.eq.dec;meta.main</a:t>
            </a:r>
            <a:r>
              <a:rPr lang="en-US" sz="700" dirty="0"/>
              <a:t>" unit="</a:t>
            </a:r>
            <a:r>
              <a:rPr lang="en-US" sz="700" dirty="0" err="1">
                <a:solidFill>
                  <a:srgbClr val="3D50F0"/>
                </a:solidFill>
              </a:rPr>
              <a:t>deg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11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&gt;declination (J2000)&lt;/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sigra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col_2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4</a:t>
            </a:r>
            <a:r>
              <a:rPr lang="en-US" sz="700" dirty="0"/>
              <a:t>" unit="</a:t>
            </a:r>
            <a:r>
              <a:rPr lang="en-US" sz="700" dirty="0">
                <a:solidFill>
                  <a:srgbClr val="3D50F0"/>
                </a:solidFill>
              </a:rPr>
              <a:t>arcsec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8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&gt;uncertainty in RA&lt;/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name=”</a:t>
            </a:r>
            <a:r>
              <a:rPr lang="en-US" sz="700" dirty="0">
                <a:solidFill>
                  <a:srgbClr val="3D50F0"/>
                </a:solidFill>
              </a:rPr>
              <a:t>w4sigmpro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col_3</a:t>
            </a:r>
            <a:r>
              <a:rPr lang="en-US" sz="700" dirty="0"/>
              <a:t>" precision=”</a:t>
            </a:r>
            <a:r>
              <a:rPr lang="en-US" sz="700" dirty="0">
                <a:solidFill>
                  <a:srgbClr val="3D50F0"/>
                </a:solidFill>
              </a:rPr>
              <a:t>3</a:t>
            </a:r>
            <a:r>
              <a:rPr lang="en-US" sz="700" dirty="0"/>
              <a:t>" unit=”</a:t>
            </a:r>
            <a:r>
              <a:rPr lang="en-US" sz="700" dirty="0">
                <a:solidFill>
                  <a:srgbClr val="3D50F0"/>
                </a:solidFill>
              </a:rPr>
              <a:t>mag</a:t>
            </a:r>
            <a:r>
              <a:rPr lang="en-US" sz="700" dirty="0"/>
              <a:t>" width=”</a:t>
            </a:r>
            <a:r>
              <a:rPr lang="en-US" sz="700" dirty="0">
                <a:solidFill>
                  <a:srgbClr val="3D50F0"/>
                </a:solidFill>
              </a:rPr>
              <a:t>5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&gt;instrumental profile-fit photometry flux uncertainty in mag units, band 4&lt;/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sigdec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col_4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4"</a:t>
            </a:r>
            <a:r>
              <a:rPr lang="en-US" sz="700" dirty="0"/>
              <a:t> unit="</a:t>
            </a:r>
            <a:r>
              <a:rPr lang="en-US" sz="700" dirty="0">
                <a:solidFill>
                  <a:srgbClr val="3D50F0"/>
                </a:solidFill>
              </a:rPr>
              <a:t>arcsec</a:t>
            </a:r>
            <a:r>
              <a:rPr lang="en-US" sz="700" dirty="0"/>
              <a:t>" width="</a:t>
            </a:r>
            <a:r>
              <a:rPr lang="en-US" sz="700" dirty="0">
                <a:solidFill>
                  <a:srgbClr val="3D50F0"/>
                </a:solidFill>
              </a:rPr>
              <a:t>8</a:t>
            </a:r>
            <a:r>
              <a:rPr lang="en-US" sz="700" dirty="0"/>
              <a:t>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&gt;uncertainty in DEC&lt;/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  <a:endParaRPr lang="en-US" sz="700" dirty="0">
              <a:solidFill>
                <a:srgbClr val="3D50F0"/>
              </a:solidFill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sigradec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double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col_5</a:t>
            </a:r>
            <a:r>
              <a:rPr lang="en-US" sz="700" dirty="0"/>
              <a:t>" precision="</a:t>
            </a:r>
            <a:r>
              <a:rPr lang="en-US" sz="700" dirty="0">
                <a:solidFill>
                  <a:srgbClr val="3D50F0"/>
                </a:solidFill>
              </a:rPr>
              <a:t>4"</a:t>
            </a:r>
            <a:r>
              <a:rPr lang="en-US" sz="700" dirty="0"/>
              <a:t> unit="</a:t>
            </a:r>
            <a:r>
              <a:rPr lang="en-US" sz="700" dirty="0">
                <a:solidFill>
                  <a:srgbClr val="3D50F0"/>
                </a:solidFill>
              </a:rPr>
              <a:t>arcsec</a:t>
            </a:r>
            <a:r>
              <a:rPr lang="en-US" sz="700" dirty="0"/>
              <a:t>" width="9"&gt;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&gt;cross-term of RA and Dec uncertainties&lt;/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&lt;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&lt;</a:t>
            </a:r>
            <a:r>
              <a:rPr lang="en-US" sz="7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&lt;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&gt;224.3159972&lt;/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&gt;-21.368905699999999&lt;/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&gt;0.053400000000000003&lt;/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&gt;0.40000000000000002&lt;/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&gt;0.054100000000000002&lt;/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&gt;-0.0061000000000000004&lt;/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  &lt;/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  &lt;/</a:t>
            </a:r>
            <a:r>
              <a:rPr lang="en-US" sz="7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    &lt;/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" dirty="0"/>
              <a:t>    &lt;/</a:t>
            </a:r>
            <a:r>
              <a:rPr lang="en-US" sz="800" dirty="0">
                <a:solidFill>
                  <a:srgbClr val="AE269D"/>
                </a:solidFill>
              </a:rPr>
              <a:t>TABLE</a:t>
            </a:r>
            <a:r>
              <a:rPr lang="en-US" sz="6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" dirty="0"/>
              <a:t>  &lt;/</a:t>
            </a:r>
            <a:r>
              <a:rPr lang="en-US" sz="800" dirty="0">
                <a:solidFill>
                  <a:srgbClr val="AE269D"/>
                </a:solidFill>
              </a:rPr>
              <a:t>RESOURCE</a:t>
            </a:r>
            <a:r>
              <a:rPr lang="en-US" sz="6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" dirty="0"/>
              <a:t>&lt;/</a:t>
            </a:r>
            <a:r>
              <a:rPr lang="en-US" sz="700" dirty="0">
                <a:solidFill>
                  <a:srgbClr val="AE269D"/>
                </a:solidFill>
              </a:rPr>
              <a:t>VOTABLE</a:t>
            </a:r>
            <a:r>
              <a:rPr lang="en-US" sz="6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19748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947E93-C4C6-D748-877E-7DFB94CE1B99}"/>
              </a:ext>
            </a:extLst>
          </p:cNvPr>
          <p:cNvSpPr txBox="1"/>
          <p:nvPr/>
        </p:nvSpPr>
        <p:spPr>
          <a:xfrm>
            <a:off x="268357" y="1246909"/>
            <a:ext cx="8272528" cy="2639291"/>
          </a:xfrm>
          <a:prstGeom prst="rect">
            <a:avLst/>
          </a:prstGeom>
          <a:solidFill>
            <a:srgbClr val="CDFFBA">
              <a:alpha val="87843"/>
            </a:srgbClr>
          </a:solidFill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2A08A1-D0C2-664F-9BCE-56930448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859972"/>
            <a:ext cx="8613557" cy="5622468"/>
          </a:xfrm>
          <a:ln>
            <a:solidFill>
              <a:srgbClr val="0087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&lt;</a:t>
            </a:r>
            <a:r>
              <a:rPr lang="en-US" sz="900" dirty="0">
                <a:solidFill>
                  <a:srgbClr val="AE269D"/>
                </a:solidFill>
              </a:rPr>
              <a:t>VOTABLE </a:t>
            </a:r>
            <a:r>
              <a:rPr lang="en-US" sz="800" dirty="0"/>
              <a:t>version="1.3" </a:t>
            </a:r>
            <a:r>
              <a:rPr lang="en-US" sz="800" dirty="0" err="1"/>
              <a:t>xmlns:xsi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http://www.w3.org/2001/</a:t>
            </a:r>
            <a:r>
              <a:rPr lang="en-US" sz="800" dirty="0" err="1">
                <a:solidFill>
                  <a:srgbClr val="3D50F0"/>
                </a:solidFill>
              </a:rPr>
              <a:t>XMLSchema</a:t>
            </a:r>
            <a:r>
              <a:rPr lang="en-US" sz="800" dirty="0">
                <a:solidFill>
                  <a:srgbClr val="3D50F0"/>
                </a:solidFill>
              </a:rPr>
              <a:t>-instance</a:t>
            </a:r>
            <a:r>
              <a:rPr lang="en-US" sz="800" dirty="0"/>
              <a:t>" </a:t>
            </a:r>
            <a:r>
              <a:rPr lang="en-US" sz="800" dirty="0" err="1"/>
              <a:t>xmlns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</a:t>
            </a:r>
            <a:r>
              <a:rPr lang="en-US" sz="800" dirty="0" err="1">
                <a:solidFill>
                  <a:srgbClr val="3D50F0"/>
                </a:solidFill>
              </a:rPr>
              <a:t>VOTable</a:t>
            </a:r>
            <a:r>
              <a:rPr lang="en-US" sz="800" dirty="0">
                <a:solidFill>
                  <a:srgbClr val="3D50F0"/>
                </a:solidFill>
              </a:rPr>
              <a:t>/v1.3</a:t>
            </a:r>
            <a:r>
              <a:rPr lang="en-US" sz="800" dirty="0"/>
              <a:t>" </a:t>
            </a:r>
            <a:r>
              <a:rPr lang="en-US" sz="800" dirty="0" err="1"/>
              <a:t>xmlns:stc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/xml/STC/v1.30</a:t>
            </a:r>
            <a:r>
              <a:rPr lang="en-US" sz="800" dirty="0"/>
              <a:t>" </a:t>
            </a:r>
            <a:r>
              <a:rPr lang="en-US" sz="800" dirty="0" err="1"/>
              <a:t>xsi:schemaLocation</a:t>
            </a:r>
            <a:r>
              <a:rPr lang="en-US" sz="800" dirty="0"/>
              <a:t>="</a:t>
            </a:r>
            <a:r>
              <a:rPr lang="en-US" sz="800" dirty="0">
                <a:solidFill>
                  <a:srgbClr val="3D50F0"/>
                </a:solidFill>
              </a:rPr>
              <a:t>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</a:t>
            </a:r>
            <a:r>
              <a:rPr lang="en-US" sz="800" dirty="0" err="1">
                <a:solidFill>
                  <a:srgbClr val="3D50F0"/>
                </a:solidFill>
              </a:rPr>
              <a:t>VOTable</a:t>
            </a:r>
            <a:r>
              <a:rPr lang="en-US" sz="800" dirty="0">
                <a:solidFill>
                  <a:srgbClr val="3D50F0"/>
                </a:solidFill>
              </a:rPr>
              <a:t>/v1.3   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</a:t>
            </a:r>
            <a:r>
              <a:rPr lang="en-US" sz="800" dirty="0" err="1">
                <a:solidFill>
                  <a:srgbClr val="3D50F0"/>
                </a:solidFill>
              </a:rPr>
              <a:t>VOTable</a:t>
            </a:r>
            <a:r>
              <a:rPr lang="en-US" sz="800" dirty="0">
                <a:solidFill>
                  <a:srgbClr val="3D50F0"/>
                </a:solidFill>
              </a:rPr>
              <a:t>/v1.3 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/xml/STC/v1.30 http://</a:t>
            </a:r>
            <a:r>
              <a:rPr lang="en-US" sz="800" dirty="0" err="1">
                <a:solidFill>
                  <a:srgbClr val="3D50F0"/>
                </a:solidFill>
              </a:rPr>
              <a:t>www.ivoa.net</a:t>
            </a:r>
            <a:r>
              <a:rPr lang="en-US" sz="800" dirty="0">
                <a:solidFill>
                  <a:srgbClr val="3D50F0"/>
                </a:solidFill>
              </a:rPr>
              <a:t>/xml/STC/v1.30</a:t>
            </a:r>
            <a:r>
              <a:rPr lang="en-US" sz="8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dirty="0"/>
              <a:t>    &lt;</a:t>
            </a:r>
            <a:r>
              <a:rPr lang="en-US" sz="1050" dirty="0">
                <a:solidFill>
                  <a:srgbClr val="AE269D"/>
                </a:solidFill>
              </a:rPr>
              <a:t>RESOURCE</a:t>
            </a:r>
            <a:r>
              <a:rPr lang="en-US" sz="1050" dirty="0"/>
              <a:t> type="</a:t>
            </a:r>
            <a:r>
              <a:rPr lang="en-US" sz="1050" dirty="0">
                <a:solidFill>
                  <a:srgbClr val="3D50F0"/>
                </a:solidFill>
              </a:rPr>
              <a:t>meta</a:t>
            </a:r>
            <a:r>
              <a:rPr lang="en-US" sz="1050" dirty="0"/>
              <a:t>" </a:t>
            </a:r>
            <a:r>
              <a:rPr lang="en-US" sz="1050" dirty="0" err="1"/>
              <a:t>utype</a:t>
            </a:r>
            <a:r>
              <a:rPr lang="en-US" sz="1050" dirty="0"/>
              <a:t>="</a:t>
            </a:r>
            <a:r>
              <a:rPr lang="en-US" sz="1050" dirty="0" err="1">
                <a:solidFill>
                  <a:srgbClr val="3D50F0"/>
                </a:solidFill>
              </a:rPr>
              <a:t>adhoc:service</a:t>
            </a:r>
            <a:r>
              <a:rPr lang="en-US" sz="105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&gt;Link to ZTF light curve for default </a:t>
            </a:r>
            <a:r>
              <a:rPr lang="en-US" sz="900" dirty="0" err="1"/>
              <a:t>ztf</a:t>
            </a:r>
            <a:r>
              <a:rPr lang="en-US" sz="900" dirty="0"/>
              <a:t> collection&lt;/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&lt;</a:t>
            </a:r>
            <a:r>
              <a:rPr lang="en-US" sz="900" dirty="0">
                <a:solidFill>
                  <a:srgbClr val="AE269D"/>
                </a:solidFill>
              </a:rPr>
              <a:t>GROUP</a:t>
            </a:r>
            <a:r>
              <a:rPr lang="en-US" sz="900" dirty="0"/>
              <a:t> name="</a:t>
            </a:r>
            <a:r>
              <a:rPr lang="en-US" sz="900" dirty="0" err="1"/>
              <a:t>i</a:t>
            </a:r>
            <a:r>
              <a:rPr lang="en-US" sz="900" dirty="0" err="1">
                <a:solidFill>
                  <a:srgbClr val="3D50F0"/>
                </a:solidFill>
              </a:rPr>
              <a:t>nputParams</a:t>
            </a:r>
            <a:r>
              <a:rPr lang="en-US" sz="9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>
                <a:solidFill>
                  <a:srgbClr val="3D50F0"/>
                </a:solidFill>
              </a:rPr>
              <a:t>id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ref="</a:t>
            </a:r>
            <a:r>
              <a:rPr lang="en-US" sz="900" dirty="0">
                <a:solidFill>
                  <a:srgbClr val="3D50F0"/>
                </a:solidFill>
              </a:rPr>
              <a:t>col_0</a:t>
            </a:r>
            <a:r>
              <a:rPr lang="en-US" sz="900" dirty="0"/>
              <a:t>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&gt;Identifier of a ZTF object.&lt;/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        &lt;/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 err="1">
                <a:solidFill>
                  <a:srgbClr val="3D50F0"/>
                </a:solidFill>
              </a:rPr>
              <a:t>bad_catflags_mask</a:t>
            </a:r>
            <a:r>
              <a:rPr lang="en-US" sz="900" dirty="0"/>
              <a:t>" datatype="</a:t>
            </a:r>
            <a:r>
              <a:rPr lang="en-US" sz="900" dirty="0" err="1">
                <a:solidFill>
                  <a:srgbClr val="3D50F0"/>
                </a:solidFill>
              </a:rPr>
              <a:t>int</a:t>
            </a:r>
            <a:r>
              <a:rPr lang="en-US" sz="900" dirty="0"/>
              <a:t>" value=”0"&gt;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&gt;Bitmask used to exclude </a:t>
            </a:r>
            <a:r>
              <a:rPr lang="en-US" sz="900" dirty="0" err="1"/>
              <a:t>lightcurve</a:t>
            </a:r>
            <a:r>
              <a:rPr lang="en-US" sz="900" dirty="0"/>
              <a:t> points with at least one of the indicated </a:t>
            </a:r>
            <a:r>
              <a:rPr lang="en-US" sz="900" dirty="0" err="1"/>
              <a:t>catflag</a:t>
            </a:r>
            <a:r>
              <a:rPr lang="en-US" sz="900" dirty="0"/>
              <a:t> bits set. Default is 0.&lt;/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    &lt;/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>
                <a:solidFill>
                  <a:srgbClr val="3D50F0"/>
                </a:solidFill>
              </a:rPr>
              <a:t>time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value=""&gt;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  &lt;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  <a:r>
              <a:rPr lang="en-US" sz="800" dirty="0"/>
              <a:t>Date-time range for which </a:t>
            </a:r>
            <a:r>
              <a:rPr lang="en-US" sz="800" dirty="0" err="1"/>
              <a:t>lightcurve</a:t>
            </a:r>
            <a:r>
              <a:rPr lang="en-US" sz="800" dirty="0"/>
              <a:t> data is to be retrieved, unlimited by default. Space-separated endpoint(s) are interpreted as Modified Julian Date MJD)</a:t>
            </a:r>
            <a:r>
              <a:rPr lang="en-US" sz="900" dirty="0"/>
              <a:t>.&lt;/</a:t>
            </a:r>
            <a:r>
              <a:rPr lang="en-US" sz="900" dirty="0">
                <a:solidFill>
                  <a:srgbClr val="AE269D"/>
                </a:solidFill>
              </a:rPr>
              <a:t>DESCRIPTION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            &lt;/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      &lt;/</a:t>
            </a:r>
            <a:r>
              <a:rPr lang="en-US" sz="900" dirty="0">
                <a:solidFill>
                  <a:srgbClr val="AE269D"/>
                </a:solidFill>
              </a:rPr>
              <a:t>GROUP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 err="1">
                <a:solidFill>
                  <a:srgbClr val="3D50F0"/>
                </a:solidFill>
              </a:rPr>
              <a:t>standardID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value="</a:t>
            </a:r>
            <a:r>
              <a:rPr lang="en-US" sz="900" dirty="0" err="1">
                <a:solidFill>
                  <a:srgbClr val="3D50F0"/>
                </a:solidFill>
              </a:rPr>
              <a:t>ivo</a:t>
            </a:r>
            <a:r>
              <a:rPr lang="en-US" sz="900" dirty="0">
                <a:solidFill>
                  <a:srgbClr val="3D50F0"/>
                </a:solidFill>
              </a:rPr>
              <a:t>://</a:t>
            </a:r>
            <a:r>
              <a:rPr lang="en-US" sz="900" dirty="0" err="1">
                <a:solidFill>
                  <a:srgbClr val="3D50F0"/>
                </a:solidFill>
              </a:rPr>
              <a:t>ivoa.net</a:t>
            </a:r>
            <a:r>
              <a:rPr lang="en-US" sz="900" dirty="0">
                <a:solidFill>
                  <a:srgbClr val="3D50F0"/>
                </a:solidFill>
              </a:rPr>
              <a:t>/</a:t>
            </a:r>
            <a:r>
              <a:rPr lang="en-US" sz="900" dirty="0" err="1">
                <a:solidFill>
                  <a:srgbClr val="3D50F0"/>
                </a:solidFill>
              </a:rPr>
              <a:t>std</a:t>
            </a:r>
            <a:r>
              <a:rPr lang="en-US" sz="900" dirty="0">
                <a:solidFill>
                  <a:srgbClr val="3D50F0"/>
                </a:solidFill>
              </a:rPr>
              <a:t>/DataLink#links-1.0</a:t>
            </a:r>
            <a:r>
              <a:rPr lang="en-US" sz="9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      &lt;</a:t>
            </a:r>
            <a:r>
              <a:rPr lang="en-US" sz="900" dirty="0">
                <a:solidFill>
                  <a:srgbClr val="AE269D"/>
                </a:solidFill>
              </a:rPr>
              <a:t>PARAM</a:t>
            </a:r>
            <a:r>
              <a:rPr lang="en-US" sz="900" dirty="0"/>
              <a:t> name="</a:t>
            </a:r>
            <a:r>
              <a:rPr lang="en-US" sz="900" dirty="0" err="1">
                <a:solidFill>
                  <a:srgbClr val="3D50F0"/>
                </a:solidFill>
              </a:rPr>
              <a:t>accessURL</a:t>
            </a:r>
            <a:r>
              <a:rPr lang="en-US" sz="900" dirty="0"/>
              <a:t>" datatype="</a:t>
            </a:r>
            <a:r>
              <a:rPr lang="en-US" sz="900" dirty="0">
                <a:solidFill>
                  <a:srgbClr val="3D50F0"/>
                </a:solidFill>
              </a:rPr>
              <a:t>char</a:t>
            </a:r>
            <a:r>
              <a:rPr lang="en-US" sz="900" dirty="0"/>
              <a:t>" </a:t>
            </a:r>
            <a:r>
              <a:rPr lang="en-US" sz="900" dirty="0" err="1"/>
              <a:t>arraysize</a:t>
            </a:r>
            <a:r>
              <a:rPr lang="en-US" sz="900" dirty="0"/>
              <a:t>="*" value="</a:t>
            </a:r>
            <a:r>
              <a:rPr lang="en-US" sz="900" dirty="0">
                <a:solidFill>
                  <a:srgbClr val="3D50F0"/>
                </a:solidFill>
              </a:rPr>
              <a:t>https://</a:t>
            </a:r>
            <a:r>
              <a:rPr lang="en-US" sz="900" dirty="0" err="1">
                <a:solidFill>
                  <a:srgbClr val="3D50F0"/>
                </a:solidFill>
              </a:rPr>
              <a:t>irsa.ipac.caltech.edu</a:t>
            </a:r>
            <a:r>
              <a:rPr lang="en-US" sz="900" dirty="0">
                <a:solidFill>
                  <a:srgbClr val="3D50F0"/>
                </a:solidFill>
              </a:rPr>
              <a:t>/</a:t>
            </a:r>
            <a:r>
              <a:rPr lang="en-US" sz="900" dirty="0" err="1">
                <a:solidFill>
                  <a:srgbClr val="3D50F0"/>
                </a:solidFill>
              </a:rPr>
              <a:t>cgi</a:t>
            </a:r>
            <a:r>
              <a:rPr lang="en-US" sz="900" dirty="0">
                <a:solidFill>
                  <a:srgbClr val="3D50F0"/>
                </a:solidFill>
              </a:rPr>
              <a:t>-bin/ZTF/</a:t>
            </a:r>
            <a:r>
              <a:rPr lang="en-US" sz="900" dirty="0" err="1">
                <a:solidFill>
                  <a:srgbClr val="3D50F0"/>
                </a:solidFill>
              </a:rPr>
              <a:t>nph_light_curves?collection</a:t>
            </a:r>
            <a:r>
              <a:rPr lang="en-US" sz="900" dirty="0">
                <a:solidFill>
                  <a:srgbClr val="3D50F0"/>
                </a:solidFill>
              </a:rPr>
              <a:t>=</a:t>
            </a:r>
            <a:r>
              <a:rPr lang="en-US" sz="900" dirty="0" err="1">
                <a:solidFill>
                  <a:srgbClr val="3D50F0"/>
                </a:solidFill>
              </a:rPr>
              <a:t>ztf</a:t>
            </a:r>
            <a:r>
              <a:rPr lang="en-US" sz="9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00" dirty="0"/>
              <a:t>    &lt;/</a:t>
            </a:r>
            <a:r>
              <a:rPr lang="en-US" sz="900" dirty="0">
                <a:solidFill>
                  <a:srgbClr val="AE269D"/>
                </a:solidFill>
              </a:rPr>
              <a:t>RESOURCE</a:t>
            </a:r>
            <a:r>
              <a:rPr lang="en-US" sz="9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dirty="0"/>
              <a:t> </a:t>
            </a:r>
            <a:r>
              <a:rPr lang="en-US" sz="900" dirty="0"/>
              <a:t>   </a:t>
            </a:r>
            <a:r>
              <a:rPr lang="en-US" sz="1000" dirty="0"/>
              <a:t>&lt;</a:t>
            </a:r>
            <a:r>
              <a:rPr lang="en-US" sz="1000" dirty="0">
                <a:solidFill>
                  <a:srgbClr val="AE269D"/>
                </a:solidFill>
              </a:rPr>
              <a:t>RESOURCE</a:t>
            </a:r>
            <a:r>
              <a:rPr lang="en-US" sz="1000" dirty="0"/>
              <a:t> type="</a:t>
            </a:r>
            <a:r>
              <a:rPr lang="en-US" sz="1000" dirty="0">
                <a:solidFill>
                  <a:srgbClr val="3D50F0"/>
                </a:solidFill>
              </a:rPr>
              <a:t>results</a:t>
            </a:r>
            <a:r>
              <a:rPr lang="en-US" sz="1000" dirty="0"/>
              <a:t>"&gt;</a:t>
            </a:r>
            <a:endParaRPr lang="en-US" sz="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        &lt;</a:t>
            </a:r>
            <a:r>
              <a:rPr lang="en-US" sz="800" dirty="0">
                <a:solidFill>
                  <a:srgbClr val="AE269D"/>
                </a:solidFill>
              </a:rPr>
              <a:t>INFO</a:t>
            </a:r>
            <a:r>
              <a:rPr lang="en-US" sz="800" dirty="0"/>
              <a:t> name="</a:t>
            </a:r>
            <a:r>
              <a:rPr lang="en-US" sz="800" dirty="0">
                <a:solidFill>
                  <a:srgbClr val="3D50F0"/>
                </a:solidFill>
              </a:rPr>
              <a:t>QUERY_STATUS</a:t>
            </a:r>
            <a:r>
              <a:rPr lang="en-US" sz="800" dirty="0"/>
              <a:t>" value="</a:t>
            </a:r>
            <a:r>
              <a:rPr lang="en-US" sz="800" dirty="0">
                <a:solidFill>
                  <a:srgbClr val="3D50F0"/>
                </a:solidFill>
              </a:rPr>
              <a:t>OK</a:t>
            </a:r>
            <a:r>
              <a:rPr lang="en-US" sz="800" dirty="0"/>
              <a:t>"/&gt;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    </a:t>
            </a:r>
            <a:r>
              <a:rPr lang="en-US" sz="700" dirty="0"/>
              <a:t>    &lt;</a:t>
            </a:r>
            <a:r>
              <a:rPr lang="en-US" sz="800" dirty="0">
                <a:solidFill>
                  <a:srgbClr val="AE269D"/>
                </a:solidFill>
              </a:rPr>
              <a:t>TABLE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&lt;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 name="</a:t>
            </a:r>
            <a:r>
              <a:rPr lang="en-US" sz="700" dirty="0" err="1">
                <a:solidFill>
                  <a:srgbClr val="3D50F0"/>
                </a:solidFill>
              </a:rPr>
              <a:t>oid</a:t>
            </a:r>
            <a:r>
              <a:rPr lang="en-US" sz="700" dirty="0"/>
              <a:t>" datatype="</a:t>
            </a:r>
            <a:r>
              <a:rPr lang="en-US" sz="700" dirty="0">
                <a:solidFill>
                  <a:srgbClr val="3D50F0"/>
                </a:solidFill>
              </a:rPr>
              <a:t>long</a:t>
            </a:r>
            <a:r>
              <a:rPr lang="en-US" sz="700" dirty="0"/>
              <a:t>" ID="</a:t>
            </a:r>
            <a:r>
              <a:rPr lang="en-US" sz="700" dirty="0">
                <a:solidFill>
                  <a:srgbClr val="3D50F0"/>
                </a:solidFill>
              </a:rPr>
              <a:t>col_0</a:t>
            </a:r>
            <a:r>
              <a:rPr lang="en-US" sz="700" dirty="0"/>
              <a:t>" </a:t>
            </a:r>
            <a:r>
              <a:rPr lang="en-US" sz="700" dirty="0" err="1"/>
              <a:t>ucd</a:t>
            </a:r>
            <a:r>
              <a:rPr lang="en-US" sz="700" dirty="0"/>
              <a:t>="</a:t>
            </a:r>
            <a:r>
              <a:rPr lang="en-US" sz="700" dirty="0" err="1">
                <a:solidFill>
                  <a:srgbClr val="3D50F0"/>
                </a:solidFill>
              </a:rPr>
              <a:t>meta.id;src;meta.main</a:t>
            </a:r>
            <a:r>
              <a:rPr lang="en-US" sz="700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  &lt;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&gt;Unique object identifier&lt;/</a:t>
            </a:r>
            <a:r>
              <a:rPr lang="en-US" sz="700" dirty="0">
                <a:solidFill>
                  <a:srgbClr val="AE269D"/>
                </a:solidFill>
              </a:rPr>
              <a:t>DESCRIPTION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       &lt;/</a:t>
            </a:r>
            <a:r>
              <a:rPr lang="en-US" sz="700" dirty="0">
                <a:solidFill>
                  <a:srgbClr val="AE269D"/>
                </a:solidFill>
              </a:rPr>
              <a:t>FIELD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           &lt;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  &lt;</a:t>
            </a:r>
            <a:r>
              <a:rPr lang="en-US" sz="8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            &lt;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                &lt;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&gt;686203400167748&lt;/</a:t>
            </a:r>
            <a:r>
              <a:rPr lang="en-US" sz="700" dirty="0">
                <a:solidFill>
                  <a:srgbClr val="AE269D"/>
                </a:solidFill>
              </a:rPr>
              <a:t>TD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            &lt;/</a:t>
            </a:r>
            <a:r>
              <a:rPr lang="en-US" sz="700" dirty="0">
                <a:solidFill>
                  <a:srgbClr val="AE269D"/>
                </a:solidFill>
              </a:rPr>
              <a:t>TR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        &lt;/</a:t>
            </a:r>
            <a:r>
              <a:rPr lang="en-US" sz="800" dirty="0">
                <a:solidFill>
                  <a:srgbClr val="AE269D"/>
                </a:solidFill>
              </a:rPr>
              <a:t>TABLEDATA</a:t>
            </a:r>
            <a:r>
              <a:rPr lang="en-US" sz="7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00" dirty="0"/>
              <a:t>           &lt;/</a:t>
            </a:r>
            <a:r>
              <a:rPr lang="en-US" sz="700" dirty="0">
                <a:solidFill>
                  <a:srgbClr val="AE269D"/>
                </a:solidFill>
              </a:rPr>
              <a:t>DATA</a:t>
            </a:r>
            <a:r>
              <a:rPr lang="en-US" sz="700" dirty="0"/>
              <a:t>&gt;</a:t>
            </a:r>
            <a:endParaRPr lang="en-US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        &lt;/</a:t>
            </a:r>
            <a:r>
              <a:rPr lang="en-US" sz="900" dirty="0">
                <a:solidFill>
                  <a:srgbClr val="AE269D"/>
                </a:solidFill>
              </a:rPr>
              <a:t>TABLE</a:t>
            </a:r>
            <a:r>
              <a:rPr lang="en-US" sz="8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    &lt;/</a:t>
            </a:r>
            <a:r>
              <a:rPr lang="en-US" sz="900" dirty="0">
                <a:solidFill>
                  <a:srgbClr val="AE269D"/>
                </a:solidFill>
              </a:rPr>
              <a:t>RESOURCE</a:t>
            </a:r>
            <a:r>
              <a:rPr lang="en-US" sz="8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/>
              <a:t>&lt;/</a:t>
            </a:r>
            <a:r>
              <a:rPr lang="en-US" sz="900" dirty="0">
                <a:solidFill>
                  <a:srgbClr val="AE269D"/>
                </a:solidFill>
              </a:rPr>
              <a:t>VOTABLE</a:t>
            </a:r>
            <a:r>
              <a:rPr lang="en-US" sz="8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583DFDC4-D0BA-264D-BF8C-179AA37D8C43}" type="datetime1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85947D1-24E2-7A48-BE4A-BD8FBF8F3EB0}" type="slidenum">
              <a:rPr lang="en-US" smtClean="0"/>
              <a:t>8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71703" y="2"/>
            <a:ext cx="7472298" cy="404259"/>
          </a:xfrm>
        </p:spPr>
        <p:txBody>
          <a:bodyPr>
            <a:noAutofit/>
          </a:bodyPr>
          <a:lstStyle/>
          <a:p>
            <a:r>
              <a:rPr lang="en-US" sz="1800" dirty="0"/>
              <a:t>Response with Service Descriptor (RESOURCE element of type “meta”)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359228" y="2151580"/>
            <a:ext cx="8401050" cy="3146195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6075" indent="-3460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90000"/>
              <a:buFont typeface="ZapfDingbatsITC" charset="0"/>
              <a:buChar char="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1pPr>
            <a:lvl2pPr marL="747713" indent="-3476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ZapfDingbatsITC" charset="0"/>
              <a:buChar char="➢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2pPr>
            <a:lvl3pPr marL="114300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ZapfDingbatsITC" charset="0"/>
              <a:buChar char="❖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3pPr>
            <a:lvl4pPr marL="1550988" indent="-2921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○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4pPr>
            <a:lvl5pPr marL="1833563" indent="-1730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.LucidaGrandeUI" charset="0"/>
              <a:buChar char="▫"/>
              <a:tabLst/>
              <a:defRPr lang="en-US" sz="3094" b="0" i="0" u="none" strike="noStrike" kern="1200" cap="none" spc="0" baseline="0" dirty="0" smtClean="0">
                <a:ln>
                  <a:noFill/>
                </a:ln>
                <a:solidFill>
                  <a:srgbClr val="28255D"/>
                </a:solidFill>
                <a:uFillTx/>
                <a:latin typeface="Cambria"/>
                <a:ea typeface="Cambria"/>
                <a:cs typeface="Cambria"/>
                <a:sym typeface="Cambr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450"/>
              </a:spcBef>
            </a:pPr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06C9C6-54D8-8F46-B453-8071D797ED65}"/>
              </a:ext>
            </a:extLst>
          </p:cNvPr>
          <p:cNvSpPr txBox="1"/>
          <p:nvPr/>
        </p:nvSpPr>
        <p:spPr>
          <a:xfrm>
            <a:off x="2357120" y="5069840"/>
            <a:ext cx="6085840" cy="646331"/>
          </a:xfrm>
          <a:prstGeom prst="rect">
            <a:avLst/>
          </a:prstGeom>
          <a:noFill/>
          <a:ln w="38100">
            <a:solidFill>
              <a:srgbClr val="0087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D50F0"/>
                </a:solidFill>
              </a:rPr>
              <a:t>https://</a:t>
            </a:r>
            <a:r>
              <a:rPr lang="en-US" dirty="0" err="1">
                <a:solidFill>
                  <a:srgbClr val="3D50F0"/>
                </a:solidFill>
              </a:rPr>
              <a:t>irsa.ipac.caltech.edu</a:t>
            </a:r>
            <a:r>
              <a:rPr lang="en-US" dirty="0">
                <a:solidFill>
                  <a:srgbClr val="3D50F0"/>
                </a:solidFill>
              </a:rPr>
              <a:t>/</a:t>
            </a:r>
            <a:r>
              <a:rPr lang="en-US" dirty="0" err="1">
                <a:solidFill>
                  <a:srgbClr val="3D50F0"/>
                </a:solidFill>
              </a:rPr>
              <a:t>cgi</a:t>
            </a:r>
            <a:r>
              <a:rPr lang="en-US" dirty="0">
                <a:solidFill>
                  <a:srgbClr val="3D50F0"/>
                </a:solidFill>
              </a:rPr>
              <a:t>-bin/ZTF/</a:t>
            </a:r>
          </a:p>
          <a:p>
            <a:r>
              <a:rPr lang="en-US" dirty="0" err="1">
                <a:solidFill>
                  <a:srgbClr val="3D50F0"/>
                </a:solidFill>
              </a:rPr>
              <a:t>nph_light_curves?collection</a:t>
            </a:r>
            <a:r>
              <a:rPr lang="en-US" dirty="0">
                <a:solidFill>
                  <a:srgbClr val="3D50F0"/>
                </a:solidFill>
              </a:rPr>
              <a:t>=</a:t>
            </a:r>
            <a:r>
              <a:rPr lang="en-US" dirty="0" err="1">
                <a:solidFill>
                  <a:srgbClr val="3D50F0"/>
                </a:solidFill>
              </a:rPr>
              <a:t>ztf&amp;id</a:t>
            </a:r>
            <a:r>
              <a:rPr lang="en-US" dirty="0">
                <a:solidFill>
                  <a:srgbClr val="3D50F0"/>
                </a:solidFill>
              </a:rPr>
              <a:t>=</a:t>
            </a:r>
            <a:r>
              <a:rPr lang="en-US" sz="1600" dirty="0">
                <a:solidFill>
                  <a:srgbClr val="3D50F0"/>
                </a:solidFill>
              </a:rPr>
              <a:t>68203400167748...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89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C2D30-8D6C-CC42-8DF4-D38AA73D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do </a:t>
            </a:r>
            <a:r>
              <a:rPr lang="en-US" sz="2800" dirty="0" err="1"/>
              <a:t>VOTable</a:t>
            </a:r>
            <a:r>
              <a:rPr lang="en-US" sz="2800" dirty="0"/>
              <a:t> elements corresponding to Column Groups and Service Descriptors look like?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7030A0"/>
                </a:solidFill>
              </a:rPr>
              <a:t>How do we introduce a new Column Group or Service Descriptor to the query-server’s repertoire?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How does the query-server decide whether and with what content to add elements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corresponding to Column Groups or Service Descriptors to a given </a:t>
            </a:r>
            <a:r>
              <a:rPr lang="en-US" sz="2800" dirty="0" err="1"/>
              <a:t>VOTable</a:t>
            </a:r>
            <a:r>
              <a:rPr lang="en-US" sz="2800" dirty="0"/>
              <a:t> response</a:t>
            </a:r>
            <a:r>
              <a:rPr lang="en-US" dirty="0"/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FAA14-D58E-6749-AF7B-289220ACA8F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BF3AFE-1942-AD4A-9F1F-2C3B5DCE3E13}" type="datetime1">
              <a:rPr lang="en-US" smtClean="0"/>
              <a:t>11/16/20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C09B1-E33D-7542-A9C9-5D2BA848F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Fall IVOA 2020 / Silverman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54C8C-EF61-8446-8E04-5C6780FBA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5947D1-24E2-7A48-BE4A-BD8FBF8F3E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2AB30F4-1C93-E14F-9E8B-B8B0D8EF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What’s coming</a:t>
            </a:r>
          </a:p>
        </p:txBody>
      </p:sp>
    </p:spTree>
    <p:extLst>
      <p:ext uri="{BB962C8B-B14F-4D97-AF65-F5344CB8AC3E}">
        <p14:creationId xmlns:p14="http://schemas.microsoft.com/office/powerpoint/2010/main" val="146767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ltech-IPAC-Standard" id="{E343D85E-A63B-1E43-9187-F347EFAD6D27}" vid="{6DA11D82-7637-B64F-AD68-0130B1F04A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94198</TotalTime>
  <Words>8179</Words>
  <Application>Microsoft Macintosh PowerPoint</Application>
  <PresentationFormat>On-screen Show (4:3)</PresentationFormat>
  <Paragraphs>692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Courier New</vt:lpstr>
      <vt:lpstr>Times New Roman</vt:lpstr>
      <vt:lpstr>Wingdings</vt:lpstr>
      <vt:lpstr>ZapfDingbatsITC</vt:lpstr>
      <vt:lpstr>Office Theme</vt:lpstr>
      <vt:lpstr>Enriched query-server response: DataLinks and Column Groups</vt:lpstr>
      <vt:lpstr>The team</vt:lpstr>
      <vt:lpstr>Terminology: query-server and VOTable format</vt:lpstr>
      <vt:lpstr>Simple query-server response in VOTable format</vt:lpstr>
      <vt:lpstr>Column Groups, DataLinks, Service Descriptors</vt:lpstr>
      <vt:lpstr>What’s coming</vt:lpstr>
      <vt:lpstr>Response with Column Group (GROUP element within TABLE)</vt:lpstr>
      <vt:lpstr>Response with Service Descriptor (RESOURCE element of type “meta”)</vt:lpstr>
      <vt:lpstr>What’s coming</vt:lpstr>
      <vt:lpstr>Adding new Column Group </vt:lpstr>
      <vt:lpstr>GROUP element up close, in context</vt:lpstr>
      <vt:lpstr>Adding new Service Descriptor </vt:lpstr>
      <vt:lpstr>Adding new Service Descriptor II </vt:lpstr>
      <vt:lpstr>Service Descriptor RESOURCE up close, in context</vt:lpstr>
      <vt:lpstr>What’s coming</vt:lpstr>
      <vt:lpstr>From TAP_Schema tables to query-server response</vt:lpstr>
      <vt:lpstr>Loading cache at start-up (columns and tables)</vt:lpstr>
      <vt:lpstr>Loading cache at start-up (irsa_groups and irsa_service_descriptors)   </vt:lpstr>
      <vt:lpstr>Loading cache at start-up (irsa_group_columns and irsa_service_descriptor_cols)  </vt:lpstr>
      <vt:lpstr>Metadata prep at runtime (columns and tables)</vt:lpstr>
      <vt:lpstr>Enrichment data prep at runtime (Column Groups)</vt:lpstr>
      <vt:lpstr>Enrichment data prep at runtime (Column Groups)</vt:lpstr>
      <vt:lpstr>Database call and final response</vt:lpstr>
      <vt:lpstr>Assemble final response (Column Groups)</vt:lpstr>
      <vt:lpstr>Assemble final response (Column Groups)</vt:lpstr>
      <vt:lpstr>Response with Column Group (GROUP element within TABLE)</vt:lpstr>
      <vt:lpstr>Assemble final response (Service Descriptors)</vt:lpstr>
      <vt:lpstr>Service Descriptor RESOURCE up close, in context</vt:lpstr>
      <vt:lpstr>Response with Service Descriptor (RESOURCE element of type “meta”)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Silverman, Judith</dc:creator>
  <cp:lastModifiedBy>Silverman, Judith</cp:lastModifiedBy>
  <cp:revision>267</cp:revision>
  <cp:lastPrinted>2020-09-23T22:38:46Z</cp:lastPrinted>
  <dcterms:created xsi:type="dcterms:W3CDTF">2020-09-11T23:07:03Z</dcterms:created>
  <dcterms:modified xsi:type="dcterms:W3CDTF">2020-11-17T00:58:09Z</dcterms:modified>
</cp:coreProperties>
</file>