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303" r:id="rId4"/>
    <p:sldId id="304" r:id="rId5"/>
    <p:sldId id="307" r:id="rId6"/>
    <p:sldId id="293" r:id="rId7"/>
    <p:sldId id="294" r:id="rId8"/>
    <p:sldId id="305" r:id="rId9"/>
    <p:sldId id="302" r:id="rId10"/>
    <p:sldId id="308" r:id="rId11"/>
    <p:sldId id="295" r:id="rId12"/>
    <p:sldId id="296" r:id="rId13"/>
    <p:sldId id="306" r:id="rId14"/>
    <p:sldId id="298" r:id="rId15"/>
    <p:sldId id="300" r:id="rId16"/>
    <p:sldId id="297" r:id="rId17"/>
    <p:sldId id="299" r:id="rId18"/>
    <p:sldId id="301" r:id="rId19"/>
  </p:sldIdLst>
  <p:sldSz cx="9144000" cy="6858000" type="screen4x3"/>
  <p:notesSz cx="7023100" cy="93091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entury Schoolbook" panose="02040604050505020304" pitchFamily="18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zV0q9uOCi1Wp3swlblAAs0gFE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6823" autoAdjust="0"/>
  </p:normalViewPr>
  <p:slideViewPr>
    <p:cSldViewPr snapToGrid="0">
      <p:cViewPr varScale="1">
        <p:scale>
          <a:sx n="86" d="100"/>
          <a:sy n="86" d="100"/>
        </p:scale>
        <p:origin x="220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4663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95738" y="0"/>
            <a:ext cx="3014662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70950"/>
            <a:ext cx="3014663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‹Nº›</a:t>
            </a:fld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42c27f876_0_88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942c27f87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9749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3839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829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7279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0008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7318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1057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4673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3225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922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2537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https://www.nature.com/articles/s41550-017-0273-3?WT.feed_name=subjects_astrophysical-plasmas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1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 elevation of 0.1 light-seconds for the optical jet base in an accreting Galactic black hole system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112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0090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9840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42c27f876_0_88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942c27f87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4674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693738"/>
            <a:ext cx="46212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478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Verdana"/>
              <a:buNone/>
              <a:defRPr sz="1800"/>
            </a:lvl1pPr>
            <a:lvl2pPr lvl="1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lphaLcPeriod"/>
              <a:defRPr/>
            </a:lvl2pPr>
            <a:lvl3pPr lvl="2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lvl="3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lvl="4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lvl="5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ctrTitle"/>
          </p:nvPr>
        </p:nvSpPr>
        <p:spPr>
          <a:xfrm>
            <a:off x="587374" y="2574925"/>
            <a:ext cx="7947025" cy="57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rgbClr val="8224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25" descr="signature"/>
          <p:cNvPicPr preferRelativeResize="0"/>
          <p:nvPr/>
        </p:nvPicPr>
        <p:blipFill rotWithShape="1">
          <a:blip r:embed="rId2">
            <a:alphaModFix/>
          </a:blip>
          <a:srcRect l="84271" t="-8163"/>
          <a:stretch/>
        </p:blipFill>
        <p:spPr>
          <a:xfrm>
            <a:off x="7705725" y="6391276"/>
            <a:ext cx="1438275" cy="25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5"/>
          <p:cNvPicPr preferRelativeResize="0"/>
          <p:nvPr/>
        </p:nvPicPr>
        <p:blipFill rotWithShape="1">
          <a:blip r:embed="rId3">
            <a:alphaModFix/>
          </a:blip>
          <a:srcRect t="534" b="24989"/>
          <a:stretch/>
        </p:blipFill>
        <p:spPr>
          <a:xfrm>
            <a:off x="0" y="0"/>
            <a:ext cx="9144000" cy="907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244305" y="381000"/>
            <a:ext cx="6486695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251285" y="1319248"/>
            <a:ext cx="8718211" cy="4816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rabicPeriod"/>
              <a:defRPr/>
            </a:lvl1pPr>
            <a:lvl2pPr marL="914400" lvl="1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lphaLcPeriod"/>
              <a:defRPr/>
            </a:lvl2pPr>
            <a:lvl3pPr marL="1371600" lvl="2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7"/>
          <p:cNvSpPr txBox="1">
            <a:spLocks noGrp="1"/>
          </p:cNvSpPr>
          <p:nvPr>
            <p:ph type="title"/>
          </p:nvPr>
        </p:nvSpPr>
        <p:spPr>
          <a:xfrm>
            <a:off x="612000" y="4406898"/>
            <a:ext cx="778905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>
                <a:solidFill>
                  <a:srgbClr val="0098D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body" idx="1"/>
          </p:nvPr>
        </p:nvSpPr>
        <p:spPr>
          <a:xfrm>
            <a:off x="612000" y="2906713"/>
            <a:ext cx="778905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220635" y="381000"/>
            <a:ext cx="6105525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615950" y="1673225"/>
            <a:ext cx="3889376" cy="4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3pPr>
            <a:lvl4pPr marL="1828800" lvl="3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body" idx="2"/>
          </p:nvPr>
        </p:nvSpPr>
        <p:spPr>
          <a:xfrm>
            <a:off x="4657723" y="1673225"/>
            <a:ext cx="3888000" cy="4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3pPr>
            <a:lvl4pPr marL="1828800" lvl="3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626400" y="381600"/>
            <a:ext cx="61056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1pPr>
            <a:lvl2pPr marL="914400" lvl="1" indent="-228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body" idx="2"/>
          </p:nvPr>
        </p:nvSpPr>
        <p:spPr>
          <a:xfrm>
            <a:off x="4645025" y="1666875"/>
            <a:ext cx="3896416" cy="49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1pPr>
            <a:lvl2pPr marL="914400" lvl="1" indent="-228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3"/>
          </p:nvPr>
        </p:nvSpPr>
        <p:spPr>
          <a:xfrm>
            <a:off x="4645026" y="2174875"/>
            <a:ext cx="3898900" cy="381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3pPr>
            <a:lvl4pPr marL="1828800" lvl="3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5pPr>
            <a:lvl6pPr marL="2743200" lvl="5" indent="-330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6pPr>
            <a:lvl7pPr marL="3200400" lvl="6" indent="-330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7pPr>
            <a:lvl8pPr marL="3657600" lvl="7" indent="-330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8pPr>
            <a:lvl9pPr marL="4114800" lvl="8" indent="-330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4"/>
          </p:nvPr>
        </p:nvSpPr>
        <p:spPr>
          <a:xfrm>
            <a:off x="619200" y="2174400"/>
            <a:ext cx="3898900" cy="381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3pPr>
            <a:lvl4pPr marL="1828800" lvl="3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5pPr>
            <a:lvl6pPr marL="2743200" lvl="5" indent="-330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6pPr>
            <a:lvl7pPr marL="3200400" lvl="6" indent="-330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7pPr>
            <a:lvl8pPr marL="3657600" lvl="7" indent="-330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8pPr>
            <a:lvl9pPr marL="4114800" lvl="8" indent="-330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220635" y="381000"/>
            <a:ext cx="6105525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626400" y="409890"/>
            <a:ext cx="6105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3575050" y="1666874"/>
            <a:ext cx="4968875" cy="432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AutoNum type="arabicPeriod"/>
              <a:defRPr sz="1400"/>
            </a:lvl1pPr>
            <a:lvl2pPr marL="914400" lvl="1" indent="-3175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AutoNum type="alphaLcPeriod"/>
              <a:defRPr sz="1400"/>
            </a:lvl2pPr>
            <a:lvl3pPr marL="1371600" lvl="2" indent="-3175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 sz="1400"/>
            </a:lvl3pPr>
            <a:lvl4pPr marL="1828800" lvl="3" indent="-3175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 sz="1400"/>
            </a:lvl4pPr>
            <a:lvl5pPr marL="2286000" lvl="4" indent="-3175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 sz="1400"/>
            </a:lvl5pPr>
            <a:lvl6pPr marL="2743200" lvl="5" indent="-355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6pPr>
            <a:lvl7pPr marL="3200400" lvl="6" indent="-355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7pPr>
            <a:lvl8pPr marL="3657600" lvl="7" indent="-355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8pPr>
            <a:lvl9pPr marL="4114800" lvl="8" indent="-355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619125" y="1666800"/>
            <a:ext cx="2846388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9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>
            <a:spLocks noGrp="1"/>
          </p:cNvSpPr>
          <p:nvPr>
            <p:ph type="pic" idx="2"/>
          </p:nvPr>
        </p:nvSpPr>
        <p:spPr>
          <a:xfrm>
            <a:off x="1601787" y="1666873"/>
            <a:ext cx="5932488" cy="339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None/>
              <a:defRPr sz="14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19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None/>
              <a:defRPr sz="2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body" idx="1"/>
          </p:nvPr>
        </p:nvSpPr>
        <p:spPr>
          <a:xfrm>
            <a:off x="1602000" y="5372100"/>
            <a:ext cx="5932800" cy="619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9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4" descr="signature"/>
          <p:cNvPicPr preferRelativeResize="0"/>
          <p:nvPr/>
        </p:nvPicPr>
        <p:blipFill rotWithShape="1">
          <a:blip r:embed="rId11">
            <a:alphaModFix/>
          </a:blip>
          <a:srcRect l="84271" t="-8163"/>
          <a:stretch/>
        </p:blipFill>
        <p:spPr>
          <a:xfrm>
            <a:off x="7705725" y="6579736"/>
            <a:ext cx="1438275" cy="25241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211110" y="1389050"/>
            <a:ext cx="8772346" cy="487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AutoNum type="arabicPeriod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AutoNum type="alphaLcPeriod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title"/>
          </p:nvPr>
        </p:nvSpPr>
        <p:spPr>
          <a:xfrm>
            <a:off x="220635" y="381000"/>
            <a:ext cx="6105525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/>
          <p:nvPr/>
        </p:nvSpPr>
        <p:spPr>
          <a:xfrm>
            <a:off x="243078" y="6386060"/>
            <a:ext cx="6977062" cy="296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A.</a:t>
            </a:r>
            <a:r>
              <a:rPr lang="en-US" sz="800" b="0" i="0" u="none" strike="noStrike" cap="none" baseline="0" dirty="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Ibarra</a:t>
            </a:r>
            <a:r>
              <a:rPr lang="en-US" sz="800" b="0" i="0" u="none" strike="noStrike" cap="none" dirty="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| ADASS</a:t>
            </a:r>
            <a:r>
              <a:rPr lang="en-US" sz="800" b="0" i="0" u="none" strike="noStrike" cap="none" baseline="0" dirty="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XXX – Granada – SPAIN </a:t>
            </a:r>
            <a:r>
              <a:rPr lang="en-US" sz="800" b="0" i="0" u="none" strike="noStrike" cap="none" dirty="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| 12/11/2020 | Slide  </a:t>
            </a:r>
            <a:fld id="{00000000-1234-1234-1234-123412341234}" type="slidenum">
              <a:rPr lang="en-US" sz="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‹Nº›</a:t>
            </a:fld>
            <a:endParaRPr sz="800" b="0" i="0" u="none" strike="noStrike" cap="none" dirty="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4;p24"/>
          <p:cNvSpPr txBox="1"/>
          <p:nvPr/>
        </p:nvSpPr>
        <p:spPr>
          <a:xfrm>
            <a:off x="220005" y="6617835"/>
            <a:ext cx="5016500" cy="214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ESA UNCLASSIFIED - Releasable to the Public</a:t>
            </a:r>
            <a:endParaRPr sz="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Google Shape;15;p24"/>
          <p:cNvPicPr preferRelativeResize="0"/>
          <p:nvPr/>
        </p:nvPicPr>
        <p:blipFill rotWithShape="1">
          <a:blip r:embed="rId12">
            <a:alphaModFix/>
          </a:blip>
          <a:srcRect t="534" b="24989"/>
          <a:stretch/>
        </p:blipFill>
        <p:spPr>
          <a:xfrm>
            <a:off x="0" y="0"/>
            <a:ext cx="9144000" cy="90705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mos.esa.int/web/vovisobs_protocols/hom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miliosalazardonate/visibility-service/blob/master/README.md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ub.docker.com/r/jsalgadodocker/tapserver&#65279;" TargetMode="External"/><Relationship Id="rId4" Type="http://schemas.openxmlformats.org/officeDocument/2006/relationships/hyperlink" Target="https://hub.docker.com/r/jsalgadodocker/postgres9.5-pgsphere-obsplan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ntegral.esa.int/toby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mos.esa.int/web/vovisobs_protocols/implementation-guide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hyperlink" Target="mailto:juness@esa.int" TargetMode="External"/><Relationship Id="rId4" Type="http://schemas.openxmlformats.org/officeDocument/2006/relationships/hyperlink" Target="mailto:aibarra@sciops.esa.in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7.0554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 txBox="1">
            <a:spLocks noGrp="1"/>
          </p:cNvSpPr>
          <p:nvPr>
            <p:ph type="ctrTitle"/>
          </p:nvPr>
        </p:nvSpPr>
        <p:spPr>
          <a:xfrm>
            <a:off x="160287" y="2073486"/>
            <a:ext cx="864310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/>
            <a:r>
              <a:rPr lang="en-GB" dirty="0"/>
              <a:t>Supporting observatory coordination with new standards: </a:t>
            </a:r>
            <a:br>
              <a:rPr lang="en-GB" dirty="0"/>
            </a:br>
            <a:r>
              <a:rPr lang="en-GB" dirty="0"/>
              <a:t>current status </a:t>
            </a:r>
            <a:endParaRPr dirty="0"/>
          </a:p>
        </p:txBody>
      </p:sp>
      <p:sp>
        <p:nvSpPr>
          <p:cNvPr id="53" name="Google Shape;53;p1"/>
          <p:cNvSpPr txBox="1"/>
          <p:nvPr/>
        </p:nvSpPr>
        <p:spPr>
          <a:xfrm>
            <a:off x="160287" y="4154264"/>
            <a:ext cx="864310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800" b="1" i="1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Aitor Ibarra</a:t>
            </a:r>
            <a:r>
              <a:rPr lang="en-US" sz="1800" b="1" i="1" baseline="30000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1800" b="1" i="1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lvl="0" algn="ctr"/>
            <a:r>
              <a:rPr lang="en-US" sz="1800" b="1" i="1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on behalf of </a:t>
            </a:r>
            <a:r>
              <a:rPr lang="en-US" sz="1800" b="1" i="1" dirty="0" err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VOVisObs</a:t>
            </a:r>
            <a:r>
              <a:rPr lang="en-US" sz="1800" b="1" i="1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group</a:t>
            </a:r>
          </a:p>
          <a:p>
            <a:pPr lvl="0" algn="ctr"/>
            <a:r>
              <a:rPr lang="en-US" sz="1800" b="1" i="1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Special thanks to Karl Forster (</a:t>
            </a:r>
            <a:r>
              <a:rPr lang="en-US" sz="1800" b="1" i="1" dirty="0" err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NuSTAR</a:t>
            </a:r>
            <a:r>
              <a:rPr lang="en-US" sz="1800" b="1" i="1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)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 u="none" strike="noStrike" cap="none" baseline="30000" dirty="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baseline="30000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1 Quasar Science Resources for ESA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 u="none" strike="noStrike" cap="none" baseline="30000" dirty="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 u="none" strike="noStrike" cap="none" baseline="30000" dirty="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942c27f876_0_88"/>
          <p:cNvSpPr txBox="1">
            <a:spLocks noGrp="1"/>
          </p:cNvSpPr>
          <p:nvPr>
            <p:ph type="title"/>
          </p:nvPr>
        </p:nvSpPr>
        <p:spPr>
          <a:xfrm>
            <a:off x="244305" y="379076"/>
            <a:ext cx="6486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Observations Life cycle</a:t>
            </a:r>
            <a:endParaRPr/>
          </a:p>
        </p:txBody>
      </p:sp>
      <p:grpSp>
        <p:nvGrpSpPr>
          <p:cNvPr id="84" name="Google Shape;84;g942c27f876_0_88"/>
          <p:cNvGrpSpPr/>
          <p:nvPr/>
        </p:nvGrpSpPr>
        <p:grpSpPr>
          <a:xfrm>
            <a:off x="1185995" y="1761044"/>
            <a:ext cx="6701000" cy="2643290"/>
            <a:chOff x="185070" y="424911"/>
            <a:chExt cx="6701000" cy="2643290"/>
          </a:xfrm>
        </p:grpSpPr>
        <p:sp>
          <p:nvSpPr>
            <p:cNvPr id="85" name="Google Shape;85;g942c27f876_0_88"/>
            <p:cNvSpPr/>
            <p:nvPr/>
          </p:nvSpPr>
          <p:spPr>
            <a:xfrm>
              <a:off x="185070" y="455292"/>
              <a:ext cx="1067400" cy="1067400"/>
            </a:xfrm>
            <a:prstGeom prst="ellipse">
              <a:avLst/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g942c27f876_0_88"/>
            <p:cNvSpPr txBox="1"/>
            <p:nvPr/>
          </p:nvSpPr>
          <p:spPr>
            <a:xfrm>
              <a:off x="341388" y="611610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Planned</a:t>
              </a:r>
              <a:endParaRPr/>
            </a:p>
          </p:txBody>
        </p:sp>
        <p:sp>
          <p:nvSpPr>
            <p:cNvPr id="87" name="Google Shape;87;g942c27f876_0_88"/>
            <p:cNvSpPr/>
            <p:nvPr/>
          </p:nvSpPr>
          <p:spPr>
            <a:xfrm rot="-41708">
              <a:off x="1447476" y="797120"/>
              <a:ext cx="469835" cy="36032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g942c27f876_0_88"/>
            <p:cNvSpPr txBox="1"/>
            <p:nvPr/>
          </p:nvSpPr>
          <p:spPr>
            <a:xfrm rot="-42756">
              <a:off x="1447460" y="869771"/>
              <a:ext cx="361828" cy="2160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9" name="Google Shape;89;g942c27f876_0_88"/>
            <p:cNvSpPr/>
            <p:nvPr/>
          </p:nvSpPr>
          <p:spPr>
            <a:xfrm>
              <a:off x="2138783" y="431429"/>
              <a:ext cx="1067400" cy="1067400"/>
            </a:xfrm>
            <a:prstGeom prst="ellipse">
              <a:avLst/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g942c27f876_0_88"/>
            <p:cNvSpPr txBox="1"/>
            <p:nvPr/>
          </p:nvSpPr>
          <p:spPr>
            <a:xfrm>
              <a:off x="2295101" y="587747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Scheduled</a:t>
              </a:r>
              <a:endParaRPr/>
            </a:p>
          </p:txBody>
        </p:sp>
        <p:sp>
          <p:nvSpPr>
            <p:cNvPr id="91" name="Google Shape;91;g942c27f876_0_88"/>
            <p:cNvSpPr/>
            <p:nvPr/>
          </p:nvSpPr>
          <p:spPr>
            <a:xfrm rot="-14101">
              <a:off x="3357872" y="781716"/>
              <a:ext cx="365703" cy="360302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g942c27f876_0_88"/>
            <p:cNvSpPr txBox="1"/>
            <p:nvPr/>
          </p:nvSpPr>
          <p:spPr>
            <a:xfrm rot="-12020">
              <a:off x="3357989" y="854065"/>
              <a:ext cx="257402" cy="216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3" name="Google Shape;93;g942c27f876_0_88"/>
            <p:cNvSpPr/>
            <p:nvPr/>
          </p:nvSpPr>
          <p:spPr>
            <a:xfrm>
              <a:off x="3895972" y="424911"/>
              <a:ext cx="1067400" cy="1067400"/>
            </a:xfrm>
            <a:prstGeom prst="ellipse">
              <a:avLst/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g942c27f876_0_88"/>
            <p:cNvSpPr txBox="1"/>
            <p:nvPr/>
          </p:nvSpPr>
          <p:spPr>
            <a:xfrm>
              <a:off x="4052289" y="581228"/>
              <a:ext cx="798701" cy="760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Performed</a:t>
              </a:r>
              <a:endParaRPr/>
            </a:p>
          </p:txBody>
        </p:sp>
        <p:sp>
          <p:nvSpPr>
            <p:cNvPr id="95" name="Google Shape;95;g942c27f876_0_88"/>
            <p:cNvSpPr/>
            <p:nvPr/>
          </p:nvSpPr>
          <p:spPr>
            <a:xfrm rot="458304">
              <a:off x="5170323" y="855316"/>
              <a:ext cx="415285" cy="46131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g942c27f876_0_88"/>
            <p:cNvSpPr txBox="1"/>
            <p:nvPr/>
          </p:nvSpPr>
          <p:spPr>
            <a:xfrm rot="458724">
              <a:off x="5170888" y="939328"/>
              <a:ext cx="290886" cy="276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7" name="Google Shape;97;g942c27f876_0_88"/>
            <p:cNvSpPr/>
            <p:nvPr/>
          </p:nvSpPr>
          <p:spPr>
            <a:xfrm>
              <a:off x="5818670" y="683228"/>
              <a:ext cx="1067400" cy="10674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0000" dist="23000" dir="5400000" rotWithShape="0">
                <a:srgbClr val="CCFFCC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g942c27f876_0_88"/>
            <p:cNvSpPr txBox="1"/>
            <p:nvPr/>
          </p:nvSpPr>
          <p:spPr>
            <a:xfrm>
              <a:off x="5974988" y="839546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Archived</a:t>
              </a:r>
              <a:endParaRPr/>
            </a:p>
          </p:txBody>
        </p:sp>
        <p:sp>
          <p:nvSpPr>
            <p:cNvPr id="99" name="Google Shape;99;g942c27f876_0_88"/>
            <p:cNvSpPr/>
            <p:nvPr/>
          </p:nvSpPr>
          <p:spPr>
            <a:xfrm rot="9651662">
              <a:off x="3177881" y="1736580"/>
              <a:ext cx="1057767" cy="419825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g942c27f876_0_88"/>
            <p:cNvSpPr txBox="1"/>
            <p:nvPr/>
          </p:nvSpPr>
          <p:spPr>
            <a:xfrm rot="-1149150">
              <a:off x="3300263" y="1799870"/>
              <a:ext cx="931775" cy="251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01" name="Google Shape;101;g942c27f876_0_88"/>
            <p:cNvSpPr/>
            <p:nvPr/>
          </p:nvSpPr>
          <p:spPr>
            <a:xfrm>
              <a:off x="2023182" y="2000801"/>
              <a:ext cx="1067400" cy="1067400"/>
            </a:xfrm>
            <a:prstGeom prst="ellipse">
              <a:avLst/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g942c27f876_0_88"/>
            <p:cNvSpPr txBox="1"/>
            <p:nvPr/>
          </p:nvSpPr>
          <p:spPr>
            <a:xfrm>
              <a:off x="2179500" y="2157119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Aborted</a:t>
              </a:r>
              <a:endParaRPr/>
            </a:p>
          </p:txBody>
        </p:sp>
        <p:sp>
          <p:nvSpPr>
            <p:cNvPr id="103" name="Google Shape;103;g942c27f876_0_88"/>
            <p:cNvSpPr/>
            <p:nvPr/>
          </p:nvSpPr>
          <p:spPr>
            <a:xfrm rot="-8396353">
              <a:off x="1299587" y="1556856"/>
              <a:ext cx="707116" cy="435432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g942c27f876_0_88"/>
            <p:cNvSpPr txBox="1"/>
            <p:nvPr/>
          </p:nvSpPr>
          <p:spPr>
            <a:xfrm rot="2403678">
              <a:off x="1414936" y="1686120"/>
              <a:ext cx="576594" cy="261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" name="Rectángulo redondeado 1"/>
          <p:cNvSpPr/>
          <p:nvPr/>
        </p:nvSpPr>
        <p:spPr>
          <a:xfrm>
            <a:off x="992377" y="1598160"/>
            <a:ext cx="1407503" cy="14539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85199" y="3524152"/>
            <a:ext cx="1047750" cy="4000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099" y="4318130"/>
            <a:ext cx="1123950" cy="11239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84" y="4737204"/>
            <a:ext cx="594637" cy="443063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290249" y="5517867"/>
            <a:ext cx="594637" cy="44306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320366" y="5288191"/>
            <a:ext cx="29017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2"/>
                </a:solidFill>
              </a:rPr>
              <a:t>Services common terminology?</a:t>
            </a:r>
            <a:endParaRPr lang="en-GB" dirty="0"/>
          </a:p>
        </p:txBody>
      </p:sp>
      <p:sp>
        <p:nvSpPr>
          <p:cNvPr id="33" name="Rectángulo 32"/>
          <p:cNvSpPr/>
          <p:nvPr/>
        </p:nvSpPr>
        <p:spPr>
          <a:xfrm>
            <a:off x="1822382" y="5419758"/>
            <a:ext cx="24632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chemeClr val="bg2"/>
                </a:solidFill>
              </a:rPr>
              <a:t>Check performed or planned observations of same target</a:t>
            </a:r>
            <a:endParaRPr lang="en-GB" dirty="0"/>
          </a:p>
        </p:txBody>
      </p:sp>
      <p:sp>
        <p:nvSpPr>
          <p:cNvPr id="3" name="Cerrar llave 2"/>
          <p:cNvSpPr/>
          <p:nvPr/>
        </p:nvSpPr>
        <p:spPr>
          <a:xfrm>
            <a:off x="4896897" y="4737204"/>
            <a:ext cx="351585" cy="14212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ángulo 31"/>
          <p:cNvSpPr/>
          <p:nvPr/>
        </p:nvSpPr>
        <p:spPr>
          <a:xfrm>
            <a:off x="2863968" y="4804846"/>
            <a:ext cx="2032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2"/>
                </a:solidFill>
              </a:rPr>
              <a:t>Check target visibility</a:t>
            </a:r>
            <a:endParaRPr lang="en-GB" dirty="0"/>
          </a:p>
        </p:txBody>
      </p:sp>
      <p:pic>
        <p:nvPicPr>
          <p:cNvPr id="34" name="Picture 11">
            <a:extLst>
              <a:ext uri="{FF2B5EF4-FFF2-40B4-BE49-F238E27FC236}">
                <a16:creationId xmlns:a16="http://schemas.microsoft.com/office/drawing/2014/main" id="{6C3E3ACF-215B-934F-B7EA-0B73698CE8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776" y="5758843"/>
            <a:ext cx="1218635" cy="67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39277" y="342027"/>
            <a:ext cx="678669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GB" dirty="0"/>
              <a:t>Minimum common information</a:t>
            </a:r>
          </a:p>
        </p:txBody>
      </p:sp>
      <p:sp>
        <p:nvSpPr>
          <p:cNvPr id="7" name="Google Shape;123;g942c27f876_0_142"/>
          <p:cNvSpPr txBox="1">
            <a:spLocks noGrp="1"/>
          </p:cNvSpPr>
          <p:nvPr>
            <p:ph type="body" idx="1"/>
          </p:nvPr>
        </p:nvSpPr>
        <p:spPr>
          <a:xfrm>
            <a:off x="30228" y="916737"/>
            <a:ext cx="6098520" cy="5204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Object Visibility periods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2"/>
                </a:solidFill>
              </a:rPr>
              <a:t>Object Visibility protocol: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800" b="1" dirty="0" err="1">
                <a:solidFill>
                  <a:schemeClr val="tx1"/>
                </a:solidFill>
              </a:rPr>
              <a:t>ObjVisSAP</a:t>
            </a:r>
            <a:r>
              <a:rPr lang="en-GB" sz="1800" b="1" dirty="0">
                <a:solidFill>
                  <a:schemeClr val="bg2"/>
                </a:solidFill>
              </a:rPr>
              <a:t>  to standardize the retrieval of the well known visibility periods that all facilities have.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bg2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/>
                </a:solidFill>
              </a:rPr>
              <a:t>Observation Locator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2"/>
                </a:solidFill>
              </a:rPr>
              <a:t>Observation Locator Protocol: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800" b="1" dirty="0" err="1">
                <a:solidFill>
                  <a:schemeClr val="tx1"/>
                </a:solidFill>
              </a:rPr>
              <a:t>ObsLocTAP</a:t>
            </a:r>
            <a:r>
              <a:rPr lang="en-GB" sz="1800" b="1" dirty="0">
                <a:solidFill>
                  <a:schemeClr val="bg2"/>
                </a:solidFill>
              </a:rPr>
              <a:t> to simplify the acquisition of previous and planned observations.</a:t>
            </a:r>
          </a:p>
          <a:p>
            <a:pPr marL="114300" indent="0">
              <a:buNone/>
            </a:pPr>
            <a:endParaRPr lang="en-US" sz="1800" b="1" dirty="0">
              <a:solidFill>
                <a:schemeClr val="bg2"/>
              </a:solidFill>
            </a:endParaRPr>
          </a:p>
          <a:p>
            <a:pPr marL="11430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br>
              <a:rPr lang="en-GB" dirty="0"/>
            </a:br>
            <a:endParaRPr sz="2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873" y="3937628"/>
            <a:ext cx="2415485" cy="25255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298" y="1005512"/>
            <a:ext cx="2426633" cy="26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40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39277" y="342027"/>
            <a:ext cx="678669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GB" dirty="0"/>
              <a:t>Engaging the community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1567" r="941"/>
          <a:stretch/>
        </p:blipFill>
        <p:spPr>
          <a:xfrm>
            <a:off x="1292522" y="1551963"/>
            <a:ext cx="6114957" cy="379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72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39277" y="342027"/>
            <a:ext cx="678669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GB" dirty="0"/>
              <a:t>Engaging the community</a:t>
            </a:r>
          </a:p>
        </p:txBody>
      </p:sp>
      <p:sp>
        <p:nvSpPr>
          <p:cNvPr id="7" name="Google Shape;123;g942c27f876_0_142"/>
          <p:cNvSpPr txBox="1">
            <a:spLocks noGrp="1"/>
          </p:cNvSpPr>
          <p:nvPr>
            <p:ph type="body" idx="1"/>
          </p:nvPr>
        </p:nvSpPr>
        <p:spPr>
          <a:xfrm>
            <a:off x="30228" y="916737"/>
            <a:ext cx="8403412" cy="556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Observatory protocols workshop @ ESAC/ESA (21</a:t>
            </a:r>
            <a:r>
              <a:rPr lang="en-US" sz="1800" baseline="30000" dirty="0">
                <a:solidFill>
                  <a:schemeClr val="bg2"/>
                </a:solidFill>
              </a:rPr>
              <a:t>st</a:t>
            </a:r>
            <a:r>
              <a:rPr lang="en-US" sz="1800" dirty="0">
                <a:solidFill>
                  <a:schemeClr val="bg2"/>
                </a:solidFill>
              </a:rPr>
              <a:t> September 2018)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More than 50 participants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More than 40 observatories represented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Comments and suggestions implemented in the IVOA documents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Several facilities implements the current version of the protocols: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XMM-Newton, Integral, Gaia, Chandra, </a:t>
            </a:r>
            <a:r>
              <a:rPr lang="en-US" sz="1800" b="1" dirty="0" err="1">
                <a:solidFill>
                  <a:schemeClr val="tx1"/>
                </a:solidFill>
              </a:rPr>
              <a:t>NuSTAR</a:t>
            </a:r>
            <a:endParaRPr lang="en-US" sz="18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Demonstrator workshop @ Videocon (18</a:t>
            </a:r>
            <a:r>
              <a:rPr lang="en-US" sz="1800" baseline="30000" dirty="0">
                <a:solidFill>
                  <a:schemeClr val="bg2"/>
                </a:solidFill>
              </a:rPr>
              <a:t>th</a:t>
            </a:r>
            <a:r>
              <a:rPr lang="en-US" sz="1800" dirty="0">
                <a:solidFill>
                  <a:schemeClr val="bg2"/>
                </a:solidFill>
              </a:rPr>
              <a:t> &amp; 28</a:t>
            </a:r>
            <a:r>
              <a:rPr lang="en-US" sz="1800" baseline="30000" dirty="0">
                <a:solidFill>
                  <a:schemeClr val="bg2"/>
                </a:solidFill>
              </a:rPr>
              <a:t>th</a:t>
            </a:r>
            <a:r>
              <a:rPr lang="en-US" sz="1800" dirty="0">
                <a:solidFill>
                  <a:schemeClr val="bg2"/>
                </a:solidFill>
              </a:rPr>
              <a:t> September 2020)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Two sessions with more than 20 participants each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Goal: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To report about the status of the VO protocols and to receive feedback on the proposed standards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To report about the implementation of these two protocols carried out by </a:t>
            </a:r>
            <a:r>
              <a:rPr lang="en-US" sz="1800" dirty="0" err="1">
                <a:solidFill>
                  <a:schemeClr val="bg2"/>
                </a:solidFill>
              </a:rPr>
              <a:t>NuSTAR</a:t>
            </a:r>
            <a:r>
              <a:rPr lang="en-US" sz="1800" dirty="0">
                <a:solidFill>
                  <a:schemeClr val="bg2"/>
                </a:solidFill>
              </a:rPr>
              <a:t> mission.</a:t>
            </a:r>
          </a:p>
          <a:p>
            <a:pPr>
              <a:buFont typeface="Arial" panose="020B0604020202020204" pitchFamily="34" charset="0"/>
              <a:buChar char="•"/>
            </a:pPr>
            <a:br>
              <a:rPr lang="en-GB" dirty="0"/>
            </a:b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535522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09048" y="342027"/>
            <a:ext cx="7357293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GB" dirty="0"/>
              <a:t>The </a:t>
            </a:r>
            <a:r>
              <a:rPr lang="en-GB" dirty="0" err="1"/>
              <a:t>NuSTAR</a:t>
            </a:r>
            <a:r>
              <a:rPr lang="en-GB" dirty="0"/>
              <a:t> and the NOT </a:t>
            </a:r>
            <a:r>
              <a:rPr lang="en-GB" i="1" dirty="0"/>
              <a:t>real-time</a:t>
            </a:r>
            <a:r>
              <a:rPr lang="en-GB" dirty="0"/>
              <a:t> case</a:t>
            </a:r>
          </a:p>
        </p:txBody>
      </p:sp>
      <p:sp>
        <p:nvSpPr>
          <p:cNvPr id="7" name="Google Shape;123;g942c27f876_0_142"/>
          <p:cNvSpPr txBox="1">
            <a:spLocks noGrp="1"/>
          </p:cNvSpPr>
          <p:nvPr>
            <p:ph type="body" idx="1"/>
          </p:nvPr>
        </p:nvSpPr>
        <p:spPr>
          <a:xfrm>
            <a:off x="30227" y="916737"/>
            <a:ext cx="8905343" cy="5484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/>
                </a:solidFill>
              </a:rPr>
              <a:t>Karl Foster </a:t>
            </a:r>
            <a:r>
              <a:rPr lang="en-US" sz="1800" dirty="0">
                <a:solidFill>
                  <a:schemeClr val="bg2"/>
                </a:solidFill>
              </a:rPr>
              <a:t>(</a:t>
            </a:r>
            <a:r>
              <a:rPr lang="en-US" sz="1800" dirty="0" err="1">
                <a:solidFill>
                  <a:schemeClr val="bg2"/>
                </a:solidFill>
              </a:rPr>
              <a:t>NuSTAR</a:t>
            </a:r>
            <a:r>
              <a:rPr lang="en-US" sz="1800" dirty="0">
                <a:solidFill>
                  <a:schemeClr val="bg2"/>
                </a:solidFill>
              </a:rPr>
              <a:t>) reported during the demonstrator workshop his experience during the </a:t>
            </a:r>
            <a:r>
              <a:rPr lang="en-US" sz="1800" b="1" dirty="0" err="1">
                <a:solidFill>
                  <a:schemeClr val="bg2"/>
                </a:solidFill>
              </a:rPr>
              <a:t>ObjVisSAP</a:t>
            </a:r>
            <a:r>
              <a:rPr lang="en-US" sz="1800" dirty="0">
                <a:solidFill>
                  <a:schemeClr val="bg2"/>
                </a:solidFill>
              </a:rPr>
              <a:t> and the </a:t>
            </a:r>
            <a:r>
              <a:rPr lang="en-US" sz="1800" b="1" dirty="0" err="1">
                <a:solidFill>
                  <a:schemeClr val="bg2"/>
                </a:solidFill>
              </a:rPr>
              <a:t>ObsLocTAP</a:t>
            </a:r>
            <a:r>
              <a:rPr lang="en-US" sz="1800" dirty="0">
                <a:solidFill>
                  <a:schemeClr val="bg2"/>
                </a:solidFill>
              </a:rPr>
              <a:t> implementation.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Both protocols were implemented following the implementation guides from:</a:t>
            </a:r>
          </a:p>
          <a:p>
            <a:pPr marL="571500" lvl="1" indent="0" algn="ctr">
              <a:buNone/>
            </a:pPr>
            <a:r>
              <a:rPr lang="en-US" sz="1800" b="1" dirty="0">
                <a:solidFill>
                  <a:schemeClr val="bg2"/>
                </a:solidFill>
                <a:hlinkClick r:id="rId3"/>
              </a:rPr>
              <a:t>https://www.cosmos.esa.int/web/vovisobs_protocols/home </a:t>
            </a:r>
            <a:endParaRPr lang="en-US" sz="1800" b="1" dirty="0">
              <a:solidFill>
                <a:schemeClr val="bg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Summary:</a:t>
            </a:r>
          </a:p>
          <a:p>
            <a:pPr marL="571500" lvl="1" indent="0" algn="ctr">
              <a:buNone/>
            </a:pPr>
            <a:r>
              <a:rPr lang="en-US" b="1" i="1" dirty="0">
                <a:solidFill>
                  <a:schemeClr val="bg2"/>
                </a:solidFill>
              </a:rPr>
              <a:t>“It is complex but not complicated”</a:t>
            </a:r>
          </a:p>
          <a:p>
            <a:pPr marL="114300" indent="0" eaLnBrk="1" hangingPunct="1">
              <a:buNone/>
            </a:pPr>
            <a:endParaRPr lang="en-US" sz="1800" dirty="0">
              <a:solidFill>
                <a:schemeClr val="bg2"/>
              </a:solidFill>
            </a:endParaRPr>
          </a:p>
          <a:p>
            <a:pPr marL="114300" indent="0" eaLnBrk="1" hangingPunct="1">
              <a:buNone/>
            </a:pPr>
            <a:endParaRPr lang="en-US" sz="1800" dirty="0">
              <a:solidFill>
                <a:schemeClr val="bg2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/>
                </a:solidFill>
              </a:rPr>
              <a:t>Peter Sorensen </a:t>
            </a:r>
            <a:r>
              <a:rPr lang="en-US" sz="1800" dirty="0">
                <a:solidFill>
                  <a:schemeClr val="bg2"/>
                </a:solidFill>
              </a:rPr>
              <a:t>(Nordic Optical Telescope) implemented the </a:t>
            </a:r>
            <a:r>
              <a:rPr lang="en-US" sz="1800" b="1" dirty="0" err="1">
                <a:solidFill>
                  <a:schemeClr val="bg2"/>
                </a:solidFill>
              </a:rPr>
              <a:t>ObjVisSAP</a:t>
            </a:r>
            <a:r>
              <a:rPr lang="en-US" sz="1800" dirty="0">
                <a:solidFill>
                  <a:schemeClr val="bg2"/>
                </a:solidFill>
              </a:rPr>
              <a:t> protocol right after the first session of the demonstrator workshop!! </a:t>
            </a:r>
          </a:p>
        </p:txBody>
      </p:sp>
    </p:spTree>
    <p:extLst>
      <p:ext uri="{BB962C8B-B14F-4D97-AF65-F5344CB8AC3E}">
        <p14:creationId xmlns:p14="http://schemas.microsoft.com/office/powerpoint/2010/main" val="3928885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09048" y="342027"/>
            <a:ext cx="7357293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GB" dirty="0"/>
              <a:t>Implementation guides</a:t>
            </a:r>
          </a:p>
        </p:txBody>
      </p:sp>
      <p:sp>
        <p:nvSpPr>
          <p:cNvPr id="7" name="Google Shape;123;g942c27f876_0_142"/>
          <p:cNvSpPr txBox="1">
            <a:spLocks noGrp="1"/>
          </p:cNvSpPr>
          <p:nvPr>
            <p:ph type="body" idx="1"/>
          </p:nvPr>
        </p:nvSpPr>
        <p:spPr>
          <a:xfrm>
            <a:off x="30228" y="916737"/>
            <a:ext cx="8403412" cy="5484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/>
                </a:solidFill>
              </a:rPr>
              <a:t>Object Visibility Service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/>
                </a:solidFill>
              </a:rPr>
              <a:t>Emilio Salazar </a:t>
            </a:r>
            <a:r>
              <a:rPr lang="en-US" sz="1800" dirty="0">
                <a:solidFill>
                  <a:schemeClr val="bg2"/>
                </a:solidFill>
              </a:rPr>
              <a:t>has developed a basic </a:t>
            </a:r>
            <a:r>
              <a:rPr lang="en-US" sz="1800" dirty="0" err="1">
                <a:solidFill>
                  <a:schemeClr val="bg2"/>
                </a:solidFill>
              </a:rPr>
              <a:t>ObjVisSAP</a:t>
            </a:r>
            <a:r>
              <a:rPr lang="en-US" sz="1800" dirty="0">
                <a:solidFill>
                  <a:schemeClr val="bg2"/>
                </a:solidFill>
              </a:rPr>
              <a:t> web service (REST) compliant using </a:t>
            </a:r>
            <a:r>
              <a:rPr lang="en-US" sz="1800" dirty="0" err="1">
                <a:solidFill>
                  <a:schemeClr val="bg2"/>
                </a:solidFill>
              </a:rPr>
              <a:t>python+Django</a:t>
            </a:r>
            <a:r>
              <a:rPr lang="en-US" sz="1800" dirty="0">
                <a:solidFill>
                  <a:schemeClr val="bg2"/>
                </a:solidFill>
              </a:rPr>
              <a:t> that can be downloaded from the following </a:t>
            </a:r>
            <a:r>
              <a:rPr lang="en-US" sz="1800" dirty="0" err="1">
                <a:solidFill>
                  <a:schemeClr val="bg2"/>
                </a:solidFill>
              </a:rPr>
              <a:t>github</a:t>
            </a:r>
            <a:r>
              <a:rPr lang="en-US" sz="1800" dirty="0">
                <a:solidFill>
                  <a:schemeClr val="bg2"/>
                </a:solidFill>
              </a:rPr>
              <a:t> repository</a:t>
            </a:r>
          </a:p>
          <a:p>
            <a:pPr marL="571500" lvl="1" indent="0" algn="ctr">
              <a:buNone/>
            </a:pPr>
            <a:r>
              <a:rPr lang="en-US" sz="1200" dirty="0">
                <a:solidFill>
                  <a:schemeClr val="bg2"/>
                </a:solidFill>
                <a:hlinkClick r:id="rId3"/>
              </a:rPr>
              <a:t>https://github.com/emiliosalazardonate/visibility-service/blob/master/README.md</a:t>
            </a:r>
            <a:endParaRPr lang="en-US" sz="1200" dirty="0">
              <a:solidFill>
                <a:schemeClr val="bg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/>
                </a:solidFill>
              </a:rPr>
              <a:t>Observation Locator Service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Detailed instructions of how to install a TAP (Table Access Protocol) server and configure it.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In case you are familiar with Docker technologies, </a:t>
            </a:r>
            <a:r>
              <a:rPr lang="en-US" sz="1800" b="1" dirty="0">
                <a:solidFill>
                  <a:schemeClr val="bg2"/>
                </a:solidFill>
              </a:rPr>
              <a:t>Jesus Salgado</a:t>
            </a:r>
            <a:r>
              <a:rPr lang="en-US" sz="1800" dirty="0">
                <a:solidFill>
                  <a:schemeClr val="bg2"/>
                </a:solidFill>
              </a:rPr>
              <a:t> has created </a:t>
            </a:r>
            <a:r>
              <a:rPr lang="en-GB" sz="1800" dirty="0">
                <a:solidFill>
                  <a:schemeClr val="bg2"/>
                </a:solidFill>
              </a:rPr>
              <a:t>a </a:t>
            </a:r>
            <a:r>
              <a:rPr lang="en-GB" sz="1800" dirty="0" err="1">
                <a:solidFill>
                  <a:schemeClr val="bg2"/>
                </a:solidFill>
              </a:rPr>
              <a:t>dockerized</a:t>
            </a:r>
            <a:r>
              <a:rPr lang="en-GB" sz="1800" dirty="0">
                <a:solidFill>
                  <a:schemeClr val="bg2"/>
                </a:solidFill>
              </a:rPr>
              <a:t> instance with two Docker containers: One with a </a:t>
            </a:r>
            <a:r>
              <a:rPr lang="en-GB" sz="1800" dirty="0" err="1">
                <a:solidFill>
                  <a:schemeClr val="bg2"/>
                </a:solidFill>
              </a:rPr>
              <a:t>PosgresSQL</a:t>
            </a:r>
            <a:r>
              <a:rPr lang="en-GB" sz="1800" dirty="0">
                <a:solidFill>
                  <a:schemeClr val="bg2"/>
                </a:solidFill>
              </a:rPr>
              <a:t>/</a:t>
            </a:r>
            <a:r>
              <a:rPr lang="en-GB" sz="1800" dirty="0" err="1">
                <a:solidFill>
                  <a:schemeClr val="bg2"/>
                </a:solidFill>
              </a:rPr>
              <a:t>pgsphere</a:t>
            </a:r>
            <a:r>
              <a:rPr lang="en-GB" sz="1800" dirty="0">
                <a:solidFill>
                  <a:schemeClr val="bg2"/>
                </a:solidFill>
              </a:rPr>
              <a:t> with the </a:t>
            </a:r>
            <a:r>
              <a:rPr lang="en-GB" sz="1800" dirty="0" err="1">
                <a:solidFill>
                  <a:schemeClr val="bg2"/>
                </a:solidFill>
              </a:rPr>
              <a:t>ivoa.obsplan</a:t>
            </a:r>
            <a:r>
              <a:rPr lang="en-GB" sz="1800" dirty="0">
                <a:solidFill>
                  <a:schemeClr val="bg2"/>
                </a:solidFill>
              </a:rPr>
              <a:t> table and a second one with TAP server. They can be downloaded from:</a:t>
            </a:r>
          </a:p>
          <a:p>
            <a:pPr marL="571500" lvl="1" indent="0" algn="ctr">
              <a:buNone/>
            </a:pPr>
            <a:r>
              <a:rPr lang="en-US" sz="1200" dirty="0">
                <a:solidFill>
                  <a:schemeClr val="bg2"/>
                </a:solidFill>
                <a:hlinkClick r:id="rId4"/>
              </a:rPr>
              <a:t>https://hub.docker.com/r/jsalgadodocker/postgres9.5-pgsphere-obsplan</a:t>
            </a:r>
            <a:endParaRPr lang="en-US" sz="1200" dirty="0">
              <a:solidFill>
                <a:schemeClr val="bg2"/>
              </a:solidFill>
            </a:endParaRPr>
          </a:p>
          <a:p>
            <a:pPr marL="571500" lvl="1" indent="0" algn="ctr">
              <a:buNone/>
            </a:pPr>
            <a:r>
              <a:rPr lang="en-GB" sz="1200" dirty="0">
                <a:solidFill>
                  <a:schemeClr val="bg2"/>
                </a:solidFill>
                <a:hlinkClick r:id="rId5"/>
              </a:rPr>
              <a:t>https://hub.docker.com/r/</a:t>
            </a:r>
            <a:r>
              <a:rPr lang="en-GB" sz="1200" dirty="0" err="1">
                <a:solidFill>
                  <a:schemeClr val="bg2"/>
                </a:solidFill>
                <a:hlinkClick r:id="rId5"/>
              </a:rPr>
              <a:t>jsalgadodocker</a:t>
            </a:r>
            <a:r>
              <a:rPr lang="en-GB" sz="1200" dirty="0">
                <a:solidFill>
                  <a:schemeClr val="bg2"/>
                </a:solidFill>
                <a:hlinkClick r:id="rId5"/>
              </a:rPr>
              <a:t>/</a:t>
            </a:r>
            <a:r>
              <a:rPr lang="en-GB" sz="1200" dirty="0" err="1">
                <a:solidFill>
                  <a:schemeClr val="bg2"/>
                </a:solidFill>
                <a:hlinkClick r:id="rId5"/>
              </a:rPr>
              <a:t>tapserver</a:t>
            </a:r>
            <a:r>
              <a:rPr lang="en-GB" dirty="0">
                <a:hlinkClick r:id="rId5"/>
              </a:rPr>
              <a:t>﻿</a:t>
            </a:r>
            <a:br>
              <a:rPr lang="en-GB" sz="1200" dirty="0"/>
            </a:br>
            <a:endParaRPr lang="en-US" sz="1200" dirty="0">
              <a:solidFill>
                <a:schemeClr val="bg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48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39277" y="342027"/>
            <a:ext cx="678669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GB" dirty="0" err="1"/>
              <a:t>Kavli</a:t>
            </a:r>
            <a:r>
              <a:rPr lang="en-GB" dirty="0"/>
              <a:t>-IAU White Paper</a:t>
            </a:r>
          </a:p>
        </p:txBody>
      </p:sp>
      <p:sp>
        <p:nvSpPr>
          <p:cNvPr id="7" name="Google Shape;123;g942c27f876_0_142"/>
          <p:cNvSpPr txBox="1">
            <a:spLocks noGrp="1"/>
          </p:cNvSpPr>
          <p:nvPr>
            <p:ph type="body" idx="1"/>
          </p:nvPr>
        </p:nvSpPr>
        <p:spPr>
          <a:xfrm>
            <a:off x="30228" y="916737"/>
            <a:ext cx="8403412" cy="329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/>
                </a:solidFill>
              </a:rPr>
              <a:t>The workshop was focused on the importance of international coordination in the multi-messenger area.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/>
                </a:solidFill>
              </a:rPr>
              <a:t>The outcome of this workshop was a </a:t>
            </a:r>
            <a:r>
              <a:rPr lang="en-GB" sz="1800" b="1" dirty="0">
                <a:solidFill>
                  <a:schemeClr val="bg2"/>
                </a:solidFill>
              </a:rPr>
              <a:t>White Paper </a:t>
            </a:r>
            <a:r>
              <a:rPr lang="en-GB" sz="1800" dirty="0">
                <a:solidFill>
                  <a:schemeClr val="bg2"/>
                </a:solidFill>
              </a:rPr>
              <a:t>with a summary of the discussions that took place and the resulting recommendations for how to fulfil the full scientific potential in the 2020s and beyond.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/>
                </a:solidFill>
              </a:rPr>
              <a:t>In particular, in section </a:t>
            </a:r>
            <a:r>
              <a:rPr lang="en-GB" sz="1800" b="1" u="sng" dirty="0">
                <a:solidFill>
                  <a:schemeClr val="bg2"/>
                </a:solidFill>
              </a:rPr>
              <a:t>Telescope Coordination </a:t>
            </a:r>
            <a:r>
              <a:rPr lang="en-GB" sz="1800" dirty="0">
                <a:solidFill>
                  <a:schemeClr val="bg2"/>
                </a:solidFill>
              </a:rPr>
              <a:t>says: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 err="1"/>
              <a:t>Telescope</a:t>
            </a:r>
            <a:r>
              <a:rPr lang="fr-FR" dirty="0"/>
              <a:t> Coordination </a:t>
            </a:r>
            <a:r>
              <a:rPr lang="fr-FR" dirty="0" err="1"/>
              <a:t>Recommendation</a:t>
            </a:r>
            <a:r>
              <a:rPr lang="fr-FR" dirty="0"/>
              <a:t> 1: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  <a:p>
            <a:pPr marL="571500" lvl="1" indent="0">
              <a:buNone/>
            </a:pPr>
            <a:endParaRPr lang="fr-FR" dirty="0"/>
          </a:p>
        </p:txBody>
      </p:sp>
      <p:sp>
        <p:nvSpPr>
          <p:cNvPr id="2" name="CuadroTexto 1"/>
          <p:cNvSpPr txBox="1"/>
          <p:nvPr/>
        </p:nvSpPr>
        <p:spPr>
          <a:xfrm>
            <a:off x="1690069" y="4355136"/>
            <a:ext cx="5083729" cy="1692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i="1" dirty="0">
                <a:latin typeface="Century Schoolbook" panose="02040604050505020304" pitchFamily="18" charset="0"/>
              </a:rPr>
              <a:t>We recommend the IAU endorse a common format for all observatories to report previous and planned observations, namely the standard developed by the IVOA (</a:t>
            </a:r>
            <a:r>
              <a:rPr lang="en-GB" sz="1800" b="1" i="1" dirty="0" err="1">
                <a:latin typeface="Century Schoolbook" panose="02040604050505020304" pitchFamily="18" charset="0"/>
              </a:rPr>
              <a:t>ObsLocTAP</a:t>
            </a:r>
            <a:r>
              <a:rPr lang="en-GB" sz="1800" i="1" dirty="0">
                <a:latin typeface="Century Schoolbook" panose="02040604050505020304" pitchFamily="18" charset="0"/>
              </a:rPr>
              <a:t>)</a:t>
            </a:r>
            <a:endParaRPr lang="en-GB" sz="1800" dirty="0">
              <a:latin typeface="Century Schoolbook" panose="02040604050505020304" pitchFamily="18" charset="0"/>
            </a:endParaRP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789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39277" y="342027"/>
            <a:ext cx="678669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GB" dirty="0"/>
              <a:t>Client implementation example</a:t>
            </a:r>
          </a:p>
        </p:txBody>
      </p:sp>
      <p:sp>
        <p:nvSpPr>
          <p:cNvPr id="7" name="Google Shape;123;g942c27f876_0_142"/>
          <p:cNvSpPr txBox="1">
            <a:spLocks noGrp="1"/>
          </p:cNvSpPr>
          <p:nvPr>
            <p:ph type="body" idx="1"/>
          </p:nvPr>
        </p:nvSpPr>
        <p:spPr>
          <a:xfrm>
            <a:off x="139277" y="962079"/>
            <a:ext cx="8403412" cy="556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ESAC (</a:t>
            </a:r>
            <a:r>
              <a:rPr lang="en-US" sz="1800" b="1" dirty="0">
                <a:solidFill>
                  <a:schemeClr val="bg2"/>
                </a:solidFill>
              </a:rPr>
              <a:t>Emilio Salazar</a:t>
            </a:r>
            <a:r>
              <a:rPr lang="en-US" sz="1800" dirty="0">
                <a:solidFill>
                  <a:schemeClr val="bg2"/>
                </a:solidFill>
              </a:rPr>
              <a:t>) has developed a web application where we can visualize all the astronomy facilities that currently implements the </a:t>
            </a:r>
            <a:r>
              <a:rPr lang="en-US" sz="1800" b="1" dirty="0" err="1">
                <a:solidFill>
                  <a:schemeClr val="bg2"/>
                </a:solidFill>
              </a:rPr>
              <a:t>ObjVisSAP</a:t>
            </a:r>
            <a:r>
              <a:rPr lang="en-US" sz="1800" dirty="0">
                <a:solidFill>
                  <a:schemeClr val="bg2"/>
                </a:solidFill>
              </a:rPr>
              <a:t> and </a:t>
            </a:r>
            <a:r>
              <a:rPr lang="en-US" sz="1800" b="1" dirty="0" err="1">
                <a:solidFill>
                  <a:schemeClr val="bg2"/>
                </a:solidFill>
              </a:rPr>
              <a:t>ObsLocTAP</a:t>
            </a:r>
            <a:r>
              <a:rPr lang="en-US" sz="1800" dirty="0">
                <a:solidFill>
                  <a:schemeClr val="bg2"/>
                </a:solidFill>
              </a:rPr>
              <a:t> protocols.</a:t>
            </a:r>
            <a:br>
              <a:rPr lang="en-GB" dirty="0"/>
            </a:br>
            <a:endParaRPr lang="en-GB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sz="2200" dirty="0"/>
          </a:p>
        </p:txBody>
      </p:sp>
      <p:sp>
        <p:nvSpPr>
          <p:cNvPr id="3" name="Rectángulo 2"/>
          <p:cNvSpPr/>
          <p:nvPr/>
        </p:nvSpPr>
        <p:spPr>
          <a:xfrm rot="16200000">
            <a:off x="-359217" y="4011973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hlinkClick r:id="rId3"/>
              </a:rPr>
              <a:t>http://integral.esa.int/toby/</a:t>
            </a:r>
            <a:endParaRPr lang="en-GB" sz="1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534" y="2037818"/>
            <a:ext cx="5948897" cy="43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42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39277" y="342027"/>
            <a:ext cx="678669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GB" dirty="0"/>
              <a:t>Conclusions</a:t>
            </a:r>
          </a:p>
        </p:txBody>
      </p:sp>
      <p:sp>
        <p:nvSpPr>
          <p:cNvPr id="7" name="Google Shape;123;g942c27f876_0_142"/>
          <p:cNvSpPr txBox="1">
            <a:spLocks noGrp="1"/>
          </p:cNvSpPr>
          <p:nvPr>
            <p:ph type="body" idx="1"/>
          </p:nvPr>
        </p:nvSpPr>
        <p:spPr>
          <a:xfrm>
            <a:off x="30228" y="916736"/>
            <a:ext cx="8403412" cy="2832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bg2"/>
                </a:solidFill>
              </a:rPr>
              <a:t>ObsLocTAP</a:t>
            </a:r>
            <a:r>
              <a:rPr lang="en-US" sz="1800" dirty="0">
                <a:solidFill>
                  <a:schemeClr val="bg2"/>
                </a:solidFill>
              </a:rPr>
              <a:t> has been proposed for recommendation to the IVOA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bg2"/>
                </a:solidFill>
              </a:rPr>
              <a:t>ObjVisSAP</a:t>
            </a:r>
            <a:r>
              <a:rPr lang="en-US" sz="1800" dirty="0">
                <a:solidFill>
                  <a:schemeClr val="bg2"/>
                </a:solidFill>
              </a:rPr>
              <a:t> is in working draft state and it will be proposed for recommendation to the IVOA soon.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2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Implementation guides and code examples can be found at:</a:t>
            </a:r>
          </a:p>
          <a:p>
            <a:pPr marL="114300" indent="0" algn="ctr" eaLnBrk="1" hangingPunct="1">
              <a:buNone/>
            </a:pPr>
            <a:r>
              <a:rPr lang="en-US" sz="1400" dirty="0">
                <a:solidFill>
                  <a:schemeClr val="bg2"/>
                </a:solidFill>
                <a:hlinkClick r:id="rId3"/>
              </a:rPr>
              <a:t>https://www.cosmos.esa.int/web/vovisobs_protocols/implementation-guides</a:t>
            </a:r>
            <a:endParaRPr lang="en-US" sz="1400" dirty="0">
              <a:solidFill>
                <a:schemeClr val="bg2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2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2"/>
              </a:solidFill>
            </a:endParaRPr>
          </a:p>
          <a:p>
            <a:pPr marL="114300" indent="0" algn="ctr" eaLnBrk="1" hangingPunct="1">
              <a:buNone/>
            </a:pPr>
            <a:br>
              <a:rPr lang="en-GB" dirty="0"/>
            </a:br>
            <a:endParaRPr lang="en-GB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sz="2200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sz="2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34587" y="3892902"/>
            <a:ext cx="5865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2"/>
                </a:solidFill>
                <a:latin typeface="Verdana"/>
                <a:ea typeface="Verdana"/>
                <a:cs typeface="Verdana"/>
                <a:sym typeface="Verdana"/>
              </a:rPr>
              <a:t>Do not hesitate to contact me (</a:t>
            </a:r>
            <a:r>
              <a:rPr lang="en-GB" sz="2000" b="1" dirty="0">
                <a:solidFill>
                  <a:schemeClr val="bg2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aibarra@sciops.esa.int</a:t>
            </a:r>
            <a:r>
              <a:rPr lang="en-GB" sz="2000" dirty="0">
                <a:solidFill>
                  <a:schemeClr val="bg2"/>
                </a:solidFill>
                <a:latin typeface="Verdana"/>
                <a:ea typeface="Verdana"/>
                <a:cs typeface="Verdana"/>
                <a:sym typeface="Verdana"/>
              </a:rPr>
              <a:t>) or Jan-Uwe Ness (</a:t>
            </a:r>
            <a:r>
              <a:rPr lang="en-GB" sz="2000" b="1" dirty="0">
                <a:solidFill>
                  <a:schemeClr val="bg2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juness@sciops.esa.int</a:t>
            </a:r>
            <a:r>
              <a:rPr lang="en-GB" sz="2000" dirty="0">
                <a:solidFill>
                  <a:schemeClr val="bg2"/>
                </a:solidFill>
                <a:latin typeface="Verdana"/>
                <a:ea typeface="Verdana"/>
                <a:cs typeface="Verdana"/>
                <a:sym typeface="Verdana"/>
              </a:rPr>
              <a:t>) if you have any question or doubt about the protocols.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4F3C3CDA-C27A-B140-82FA-A7247D554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2677" y="3563121"/>
            <a:ext cx="2128475" cy="256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4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39277" y="342027"/>
            <a:ext cx="678669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GB" dirty="0"/>
              <a:t>Introduction</a:t>
            </a:r>
          </a:p>
        </p:txBody>
      </p:sp>
      <p:sp>
        <p:nvSpPr>
          <p:cNvPr id="6" name="Google Shape;123;g942c27f876_0_142"/>
          <p:cNvSpPr txBox="1">
            <a:spLocks noGrp="1"/>
          </p:cNvSpPr>
          <p:nvPr>
            <p:ph type="body" idx="1"/>
          </p:nvPr>
        </p:nvSpPr>
        <p:spPr>
          <a:xfrm>
            <a:off x="76456" y="1035625"/>
            <a:ext cx="8496900" cy="51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457200" lvl="0" indent="-3429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200" dirty="0"/>
              <a:t>Multi-messenger astronomy is here: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Scientists require, more and more,  coordinated multi-wavelength observations.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/>
                </a:solidFill>
              </a:rPr>
              <a:t>Increasing interest to simultaneously observe the same target at different wavelengths. Example use cases: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2"/>
                </a:solidFill>
              </a:rPr>
              <a:t>X-ray binary </a:t>
            </a:r>
            <a:r>
              <a:rPr lang="en-US" altLang="en-US" sz="1800" dirty="0" err="1">
                <a:solidFill>
                  <a:schemeClr val="bg2"/>
                </a:solidFill>
              </a:rPr>
              <a:t>ToOs</a:t>
            </a:r>
            <a:endParaRPr lang="en-US" altLang="en-US" sz="1800" dirty="0">
              <a:solidFill>
                <a:schemeClr val="bg2"/>
              </a:solidFill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2"/>
                </a:solidFill>
              </a:rPr>
              <a:t>Gaia transients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2"/>
                </a:solidFill>
              </a:rPr>
              <a:t>Optical &amp; radio transients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2"/>
                </a:solidFill>
              </a:rPr>
              <a:t>TDEs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2"/>
                </a:solidFill>
              </a:rPr>
              <a:t>GW &amp; neutrino follow-up</a:t>
            </a:r>
            <a:br>
              <a:rPr lang="en-GB" dirty="0"/>
            </a:br>
            <a:endParaRPr sz="2200" dirty="0"/>
          </a:p>
        </p:txBody>
      </p:sp>
      <p:pic>
        <p:nvPicPr>
          <p:cNvPr id="7" name="Picture 3" descr="Screen Shot 2017-10-11 at 15.47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4" t="15359" r="25104" b="8311"/>
          <a:stretch>
            <a:fillRect/>
          </a:stretch>
        </p:blipFill>
        <p:spPr bwMode="auto">
          <a:xfrm>
            <a:off x="5432613" y="3346780"/>
            <a:ext cx="3140744" cy="286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908390" y="6134339"/>
            <a:ext cx="27368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chemeClr val="bg2"/>
                </a:solidFill>
              </a:rPr>
              <a:t>Middelton</a:t>
            </a:r>
            <a:r>
              <a:rPr lang="en-US" altLang="en-US" dirty="0">
                <a:solidFill>
                  <a:schemeClr val="bg2"/>
                </a:solidFill>
              </a:rPr>
              <a:t> et al. 2017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39277" y="172750"/>
            <a:ext cx="678669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GB" dirty="0"/>
              <a:t>Multi-wavelength campaigns can be large and complex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6" y="1023156"/>
            <a:ext cx="8785569" cy="432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98D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144470" y="5443630"/>
            <a:ext cx="686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MS PGothic" panose="020B0600070205080204" pitchFamily="34" charset="-128"/>
                <a:sym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MS PGothic" panose="020B0600070205080204" pitchFamily="34" charset="-128"/>
                <a:sym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MS PGothic" panose="020B0600070205080204" pitchFamily="34" charset="-128"/>
                <a:sym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MS PGothic" panose="020B0600070205080204" pitchFamily="34" charset="-128"/>
                <a:sym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MS PGothic" panose="020B0600070205080204" pitchFamily="34" charset="-128"/>
                <a:sym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MS PGothic" panose="020B0600070205080204" pitchFamily="34" charset="-128"/>
                <a:sym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MS PGothic" panose="020B0600070205080204" pitchFamily="34" charset="-128"/>
                <a:sym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MS PGothic" panose="020B0600070205080204" pitchFamily="34" charset="-128"/>
                <a:sym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MS PGothic" panose="020B0600070205080204" pitchFamily="34" charset="-128"/>
                <a:sym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2"/>
                </a:solidFill>
              </a:rPr>
              <a:t>Real Multi-wavelength campaign during the 2015 outburst of V404 </a:t>
            </a:r>
            <a:r>
              <a:rPr lang="en-US" altLang="en-US" dirty="0" err="1">
                <a:solidFill>
                  <a:schemeClr val="bg2"/>
                </a:solidFill>
              </a:rPr>
              <a:t>Cygni</a:t>
            </a:r>
            <a:r>
              <a:rPr lang="en-US" altLang="en-US" dirty="0">
                <a:solidFill>
                  <a:schemeClr val="bg2"/>
                </a:solidFill>
              </a:rPr>
              <a:t> (Credit: Tom Marsh) </a:t>
            </a:r>
          </a:p>
        </p:txBody>
      </p:sp>
    </p:spTree>
    <p:extLst>
      <p:ext uri="{BB962C8B-B14F-4D97-AF65-F5344CB8AC3E}">
        <p14:creationId xmlns:p14="http://schemas.microsoft.com/office/powerpoint/2010/main" val="1089734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39276" y="342027"/>
            <a:ext cx="711541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IE" dirty="0"/>
              <a:t>Worse: 3676 scientists working together…</a:t>
            </a:r>
            <a:endParaRPr lang="en-GB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3DB2F35-2E1D-FE42-BEFE-D4A4269AE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85" y="1430893"/>
            <a:ext cx="5934158" cy="34741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33B12F5D-49EA-F544-9ECE-335082823210}"/>
              </a:ext>
            </a:extLst>
          </p:cNvPr>
          <p:cNvSpPr txBox="1"/>
          <p:nvPr/>
        </p:nvSpPr>
        <p:spPr>
          <a:xfrm>
            <a:off x="0" y="5009584"/>
            <a:ext cx="562545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1500" b="1" dirty="0">
                <a:solidFill>
                  <a:schemeClr val="bg2"/>
                </a:solidFill>
              </a:rPr>
              <a:t>~70 ground- and space-based observatories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49F9861B-37AA-8F49-9B41-742B39FFC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939" y="1360675"/>
            <a:ext cx="2847528" cy="2437215"/>
          </a:xfrm>
          <a:prstGeom prst="rect">
            <a:avLst/>
          </a:prstGeom>
        </p:spPr>
      </p:pic>
      <p:pic>
        <p:nvPicPr>
          <p:cNvPr id="8" name="Picture 10" descr="Screen Shot 2017-11-01 at 16.16.42.png">
            <a:extLst>
              <a:ext uri="{FF2B5EF4-FFF2-40B4-BE49-F238E27FC236}">
                <a16:creationId xmlns:a16="http://schemas.microsoft.com/office/drawing/2014/main" id="{35C37DA7-4150-BF44-B9C5-04A40EE7D9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939" y="3832216"/>
            <a:ext cx="2537560" cy="82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5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39276" y="342027"/>
            <a:ext cx="711541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IE" dirty="0"/>
              <a:t>What if you do not it correctly….</a:t>
            </a:r>
            <a:endParaRPr lang="en-GB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622A472-1A7E-0C41-B37D-554246186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0" y="1560125"/>
            <a:ext cx="6786518" cy="4013245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6BB49E8-08E9-784E-88D1-057A18FFB398}"/>
              </a:ext>
            </a:extLst>
          </p:cNvPr>
          <p:cNvSpPr txBox="1"/>
          <p:nvPr/>
        </p:nvSpPr>
        <p:spPr>
          <a:xfrm>
            <a:off x="1554931" y="5573370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800" dirty="0">
                <a:solidFill>
                  <a:schemeClr val="bg2"/>
                </a:solidFill>
              </a:rPr>
              <a:t>Gandhi </a:t>
            </a:r>
            <a:r>
              <a:rPr lang="en-IE" sz="1800" i="1" dirty="0">
                <a:solidFill>
                  <a:schemeClr val="bg2"/>
                </a:solidFill>
              </a:rPr>
              <a:t>et al. </a:t>
            </a:r>
            <a:r>
              <a:rPr lang="en-IE" sz="1800" dirty="0">
                <a:solidFill>
                  <a:schemeClr val="bg2"/>
                </a:solidFill>
              </a:rPr>
              <a:t>2017, Nature Astronomy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2A55B12D-F293-D446-88B8-4C40456F2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823" y="2450404"/>
            <a:ext cx="1016000" cy="1016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133BF76-A49F-C448-A543-C13C61EA0ECB}"/>
              </a:ext>
            </a:extLst>
          </p:cNvPr>
          <p:cNvSpPr txBox="1">
            <a:spLocks/>
          </p:cNvSpPr>
          <p:nvPr/>
        </p:nvSpPr>
        <p:spPr>
          <a:xfrm>
            <a:off x="6754971" y="3463467"/>
            <a:ext cx="1855704" cy="458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AutoNum type="arabicPeriod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AutoNum type="alphaLcPeriod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lang="en-US" sz="1800" dirty="0">
                <a:latin typeface="Verdana" charset="0"/>
                <a:ea typeface="ＭＳ Ｐゴシック" charset="0"/>
                <a:cs typeface="ＭＳ Ｐゴシック" charset="0"/>
              </a:rPr>
              <a:t>Uh-oh…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38828" y="1129401"/>
            <a:ext cx="6535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2"/>
                </a:solidFill>
              </a:rPr>
              <a:t>X-ray evolution of V404 </a:t>
            </a:r>
            <a:r>
              <a:rPr lang="en-GB" sz="1800" b="1" dirty="0" err="1">
                <a:solidFill>
                  <a:schemeClr val="bg2"/>
                </a:solidFill>
              </a:rPr>
              <a:t>Cygni</a:t>
            </a:r>
            <a:r>
              <a:rPr lang="en-GB" sz="1800" b="1" dirty="0">
                <a:solidFill>
                  <a:schemeClr val="bg2"/>
                </a:solidFill>
              </a:rPr>
              <a:t> leading to outburst peak.</a:t>
            </a:r>
          </a:p>
        </p:txBody>
      </p:sp>
    </p:spTree>
    <p:extLst>
      <p:ext uri="{BB962C8B-B14F-4D97-AF65-F5344CB8AC3E}">
        <p14:creationId xmlns:p14="http://schemas.microsoft.com/office/powerpoint/2010/main" val="310894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39277" y="342027"/>
            <a:ext cx="678669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GB" dirty="0"/>
              <a:t>XMM-Newton coordinated observations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489" y="1851785"/>
            <a:ext cx="4936511" cy="4012466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7166405" y="6058271"/>
            <a:ext cx="17343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2"/>
                </a:solidFill>
              </a:rPr>
              <a:t>Courtesy J.-U. Ness</a:t>
            </a:r>
          </a:p>
        </p:txBody>
      </p:sp>
      <p:sp>
        <p:nvSpPr>
          <p:cNvPr id="7" name="Google Shape;123;g942c27f876_0_142"/>
          <p:cNvSpPr txBox="1">
            <a:spLocks noGrp="1"/>
          </p:cNvSpPr>
          <p:nvPr>
            <p:ph type="body" idx="1"/>
          </p:nvPr>
        </p:nvSpPr>
        <p:spPr>
          <a:xfrm>
            <a:off x="54791" y="1067880"/>
            <a:ext cx="4358511" cy="2884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457200" lvl="0" indent="-3429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 dirty="0"/>
              <a:t>Demand for coordinated observations is increasing…</a:t>
            </a:r>
          </a:p>
          <a:p>
            <a:pPr marL="457200" lvl="0" indent="-3429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sz="2000" dirty="0"/>
          </a:p>
          <a:p>
            <a:pPr eaLnBrk="1" hangingPunct="1">
              <a:spcBef>
                <a:spcPts val="0"/>
              </a:spcBef>
              <a:buFont typeface="Verdana"/>
              <a:buChar char="●"/>
            </a:pPr>
            <a:r>
              <a:rPr lang="en-US" altLang="en-US" sz="2000" dirty="0"/>
              <a:t>Some observatory numbers: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400" b="1" dirty="0" err="1">
                <a:solidFill>
                  <a:schemeClr val="bg2"/>
                </a:solidFill>
              </a:rPr>
              <a:t>NuSTAR</a:t>
            </a:r>
            <a:r>
              <a:rPr lang="en-US" altLang="en-US" sz="1400" dirty="0">
                <a:solidFill>
                  <a:schemeClr val="bg2"/>
                </a:solidFill>
              </a:rPr>
              <a:t>: 30% of the observations are coordinated with other observatories.</a:t>
            </a:r>
            <a:endParaRPr lang="en-US" altLang="en-US" sz="1400" b="1" dirty="0">
              <a:solidFill>
                <a:schemeClr val="bg2"/>
              </a:solidFill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schemeClr val="bg2"/>
                </a:solidFill>
              </a:rPr>
              <a:t>XMM-Newton</a:t>
            </a:r>
            <a:r>
              <a:rPr lang="en-US" altLang="en-US" sz="1400" dirty="0">
                <a:solidFill>
                  <a:schemeClr val="bg2"/>
                </a:solidFill>
              </a:rPr>
              <a:t>: ~12% coordinated observations (</a:t>
            </a:r>
            <a:r>
              <a:rPr lang="en-US" altLang="en-US" sz="1400" dirty="0" err="1">
                <a:solidFill>
                  <a:schemeClr val="bg2"/>
                </a:solidFill>
              </a:rPr>
              <a:t>NuSTAR</a:t>
            </a:r>
            <a:r>
              <a:rPr lang="en-US" altLang="en-US" sz="1400" dirty="0">
                <a:solidFill>
                  <a:schemeClr val="bg2"/>
                </a:solidFill>
              </a:rPr>
              <a:t>, HST, Chandra, VLT, Swift).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400" b="1" i="1" dirty="0">
                <a:solidFill>
                  <a:schemeClr val="bg2"/>
                </a:solidFill>
              </a:rPr>
              <a:t>INTEGRAL</a:t>
            </a:r>
            <a:r>
              <a:rPr lang="en-US" altLang="en-US" sz="1400" i="1" dirty="0">
                <a:solidFill>
                  <a:schemeClr val="bg2"/>
                </a:solidFill>
              </a:rPr>
              <a:t>: ~10% </a:t>
            </a:r>
            <a:r>
              <a:rPr lang="en-US" altLang="en-US" sz="1400" dirty="0">
                <a:solidFill>
                  <a:schemeClr val="bg2"/>
                </a:solidFill>
              </a:rPr>
              <a:t>of the observations are coordinated with other observatories.</a:t>
            </a:r>
            <a:endParaRPr lang="en-US" altLang="en-US" sz="1400" i="1" dirty="0">
              <a:solidFill>
                <a:schemeClr val="bg2"/>
              </a:solidFill>
            </a:endParaRPr>
          </a:p>
          <a:p>
            <a:pPr marL="11430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br>
              <a:rPr lang="en-GB" dirty="0"/>
            </a:b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18525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39277" y="342027"/>
            <a:ext cx="678669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GB" dirty="0"/>
              <a:t>Need For Improved Methods</a:t>
            </a:r>
          </a:p>
        </p:txBody>
      </p:sp>
      <p:sp>
        <p:nvSpPr>
          <p:cNvPr id="7" name="Google Shape;123;g942c27f876_0_142"/>
          <p:cNvSpPr txBox="1">
            <a:spLocks noGrp="1"/>
          </p:cNvSpPr>
          <p:nvPr>
            <p:ph type="body" idx="1"/>
          </p:nvPr>
        </p:nvSpPr>
        <p:spPr>
          <a:xfrm>
            <a:off x="-204039" y="916737"/>
            <a:ext cx="6316568" cy="5204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2"/>
                </a:solidFill>
              </a:rPr>
              <a:t>Recent workshops have discussed this issue: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bg2"/>
                </a:solidFill>
              </a:rPr>
              <a:t>Paving the Way to Simultaneous Multi-Wavelength Astronomy (Leiden: July 13, 2015)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en-US" altLang="en-US" sz="1200" b="1" dirty="0"/>
              <a:t>White paper: (</a:t>
            </a:r>
            <a:r>
              <a:rPr lang="en-US" altLang="en-US" sz="1200" b="1" dirty="0" err="1"/>
              <a:t>arXiv</a:t>
            </a:r>
            <a:r>
              <a:rPr lang="en-US" altLang="en-US" sz="1200" b="1" dirty="0"/>
              <a:t>/1709.03520v3)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bg2"/>
                </a:solidFill>
              </a:rPr>
              <a:t>Astrophysics Mission Synergy Workshop (Caltech: March 31, 2017)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2"/>
                </a:solidFill>
              </a:rPr>
              <a:t>Planning ESO observations of future gravitational wave events (</a:t>
            </a:r>
            <a:r>
              <a:rPr lang="en-GB" sz="1800" b="1" dirty="0" err="1">
                <a:solidFill>
                  <a:schemeClr val="bg2"/>
                </a:solidFill>
              </a:rPr>
              <a:t>Garching</a:t>
            </a:r>
            <a:r>
              <a:rPr lang="en-GB" sz="1800" b="1" dirty="0">
                <a:solidFill>
                  <a:schemeClr val="bg2"/>
                </a:solidFill>
              </a:rPr>
              <a:t>: January 31 2018)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sz="1800" b="1" dirty="0" err="1">
                <a:solidFill>
                  <a:schemeClr val="bg2"/>
                </a:solidFill>
              </a:rPr>
              <a:t>Kavli</a:t>
            </a:r>
            <a:r>
              <a:rPr lang="en-GB" sz="1800" b="1" dirty="0">
                <a:solidFill>
                  <a:schemeClr val="bg2"/>
                </a:solidFill>
              </a:rPr>
              <a:t>-IAU Workshop: International co-ordination of multi-messenger transient observations in the 2020s and beyond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200" b="1" dirty="0">
                <a:hlinkClick r:id="rId3"/>
              </a:rPr>
              <a:t>International Coordination of Multi-Messenger Transient Observations in the 2020s and Beyond: </a:t>
            </a:r>
            <a:r>
              <a:rPr lang="en-GB" sz="1200" b="1" dirty="0" err="1">
                <a:hlinkClick r:id="rId3"/>
              </a:rPr>
              <a:t>Kavli</a:t>
            </a:r>
            <a:r>
              <a:rPr lang="en-GB" sz="1200" b="1" dirty="0">
                <a:hlinkClick r:id="rId3"/>
              </a:rPr>
              <a:t>-IAU White Paper</a:t>
            </a:r>
            <a:endParaRPr lang="en-GB" sz="1200" b="1" dirty="0">
              <a:solidFill>
                <a:schemeClr val="bg2"/>
              </a:solidFill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/>
              </a:solidFill>
            </a:endParaRPr>
          </a:p>
          <a:p>
            <a:pPr marL="11430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br>
              <a:rPr lang="en-GB" dirty="0"/>
            </a:br>
            <a:endParaRPr sz="2200" dirty="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25" y="1054276"/>
            <a:ext cx="1975765" cy="266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98D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301" y="4119246"/>
            <a:ext cx="3031471" cy="141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26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942c27f876_0_88"/>
          <p:cNvSpPr txBox="1">
            <a:spLocks noGrp="1"/>
          </p:cNvSpPr>
          <p:nvPr>
            <p:ph type="title"/>
          </p:nvPr>
        </p:nvSpPr>
        <p:spPr>
          <a:xfrm>
            <a:off x="244305" y="379076"/>
            <a:ext cx="6486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Observations Life cycle</a:t>
            </a:r>
            <a:endParaRPr/>
          </a:p>
        </p:txBody>
      </p:sp>
      <p:grpSp>
        <p:nvGrpSpPr>
          <p:cNvPr id="84" name="Google Shape;84;g942c27f876_0_88"/>
          <p:cNvGrpSpPr/>
          <p:nvPr/>
        </p:nvGrpSpPr>
        <p:grpSpPr>
          <a:xfrm>
            <a:off x="1185995" y="1761044"/>
            <a:ext cx="6701000" cy="2643290"/>
            <a:chOff x="185070" y="424911"/>
            <a:chExt cx="6701000" cy="2643290"/>
          </a:xfrm>
        </p:grpSpPr>
        <p:sp>
          <p:nvSpPr>
            <p:cNvPr id="85" name="Google Shape;85;g942c27f876_0_88"/>
            <p:cNvSpPr/>
            <p:nvPr/>
          </p:nvSpPr>
          <p:spPr>
            <a:xfrm>
              <a:off x="185070" y="455292"/>
              <a:ext cx="1067400" cy="1067400"/>
            </a:xfrm>
            <a:prstGeom prst="ellipse">
              <a:avLst/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g942c27f876_0_88"/>
            <p:cNvSpPr txBox="1"/>
            <p:nvPr/>
          </p:nvSpPr>
          <p:spPr>
            <a:xfrm>
              <a:off x="341388" y="611610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Planned</a:t>
              </a:r>
              <a:endParaRPr/>
            </a:p>
          </p:txBody>
        </p:sp>
        <p:sp>
          <p:nvSpPr>
            <p:cNvPr id="87" name="Google Shape;87;g942c27f876_0_88"/>
            <p:cNvSpPr/>
            <p:nvPr/>
          </p:nvSpPr>
          <p:spPr>
            <a:xfrm rot="-41708">
              <a:off x="1447476" y="797120"/>
              <a:ext cx="469835" cy="36032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g942c27f876_0_88"/>
            <p:cNvSpPr txBox="1"/>
            <p:nvPr/>
          </p:nvSpPr>
          <p:spPr>
            <a:xfrm rot="-42756">
              <a:off x="1447460" y="869771"/>
              <a:ext cx="361828" cy="2160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9" name="Google Shape;89;g942c27f876_0_88"/>
            <p:cNvSpPr/>
            <p:nvPr/>
          </p:nvSpPr>
          <p:spPr>
            <a:xfrm>
              <a:off x="2138783" y="431429"/>
              <a:ext cx="1067400" cy="1067400"/>
            </a:xfrm>
            <a:prstGeom prst="ellipse">
              <a:avLst/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g942c27f876_0_88"/>
            <p:cNvSpPr txBox="1"/>
            <p:nvPr/>
          </p:nvSpPr>
          <p:spPr>
            <a:xfrm>
              <a:off x="2295101" y="587747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Scheduled</a:t>
              </a:r>
              <a:endParaRPr/>
            </a:p>
          </p:txBody>
        </p:sp>
        <p:sp>
          <p:nvSpPr>
            <p:cNvPr id="91" name="Google Shape;91;g942c27f876_0_88"/>
            <p:cNvSpPr/>
            <p:nvPr/>
          </p:nvSpPr>
          <p:spPr>
            <a:xfrm rot="-14101">
              <a:off x="3357872" y="781716"/>
              <a:ext cx="365703" cy="360302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g942c27f876_0_88"/>
            <p:cNvSpPr txBox="1"/>
            <p:nvPr/>
          </p:nvSpPr>
          <p:spPr>
            <a:xfrm rot="-12020">
              <a:off x="3357989" y="854065"/>
              <a:ext cx="257402" cy="216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3" name="Google Shape;93;g942c27f876_0_88"/>
            <p:cNvSpPr/>
            <p:nvPr/>
          </p:nvSpPr>
          <p:spPr>
            <a:xfrm>
              <a:off x="3895972" y="424911"/>
              <a:ext cx="1067400" cy="1067400"/>
            </a:xfrm>
            <a:prstGeom prst="ellipse">
              <a:avLst/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g942c27f876_0_88"/>
            <p:cNvSpPr txBox="1"/>
            <p:nvPr/>
          </p:nvSpPr>
          <p:spPr>
            <a:xfrm>
              <a:off x="4052289" y="581228"/>
              <a:ext cx="798701" cy="760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Performed</a:t>
              </a:r>
              <a:endParaRPr/>
            </a:p>
          </p:txBody>
        </p:sp>
        <p:sp>
          <p:nvSpPr>
            <p:cNvPr id="95" name="Google Shape;95;g942c27f876_0_88"/>
            <p:cNvSpPr/>
            <p:nvPr/>
          </p:nvSpPr>
          <p:spPr>
            <a:xfrm rot="458304">
              <a:off x="5170323" y="855316"/>
              <a:ext cx="415285" cy="46131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g942c27f876_0_88"/>
            <p:cNvSpPr txBox="1"/>
            <p:nvPr/>
          </p:nvSpPr>
          <p:spPr>
            <a:xfrm rot="458724">
              <a:off x="5170888" y="939328"/>
              <a:ext cx="290886" cy="276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7" name="Google Shape;97;g942c27f876_0_88"/>
            <p:cNvSpPr/>
            <p:nvPr/>
          </p:nvSpPr>
          <p:spPr>
            <a:xfrm>
              <a:off x="5818670" y="683228"/>
              <a:ext cx="1067400" cy="10674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0000" dist="23000" dir="5400000" rotWithShape="0">
                <a:srgbClr val="CCFFCC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g942c27f876_0_88"/>
            <p:cNvSpPr txBox="1"/>
            <p:nvPr/>
          </p:nvSpPr>
          <p:spPr>
            <a:xfrm>
              <a:off x="5974988" y="839546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Archived</a:t>
              </a:r>
              <a:endParaRPr/>
            </a:p>
          </p:txBody>
        </p:sp>
        <p:sp>
          <p:nvSpPr>
            <p:cNvPr id="99" name="Google Shape;99;g942c27f876_0_88"/>
            <p:cNvSpPr/>
            <p:nvPr/>
          </p:nvSpPr>
          <p:spPr>
            <a:xfrm rot="9651662">
              <a:off x="3177881" y="1736580"/>
              <a:ext cx="1057767" cy="419825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g942c27f876_0_88"/>
            <p:cNvSpPr txBox="1"/>
            <p:nvPr/>
          </p:nvSpPr>
          <p:spPr>
            <a:xfrm rot="-1149150">
              <a:off x="3300263" y="1799870"/>
              <a:ext cx="931775" cy="251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01" name="Google Shape;101;g942c27f876_0_88"/>
            <p:cNvSpPr/>
            <p:nvPr/>
          </p:nvSpPr>
          <p:spPr>
            <a:xfrm>
              <a:off x="2023182" y="2000801"/>
              <a:ext cx="1067400" cy="1067400"/>
            </a:xfrm>
            <a:prstGeom prst="ellipse">
              <a:avLst/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g942c27f876_0_88"/>
            <p:cNvSpPr txBox="1"/>
            <p:nvPr/>
          </p:nvSpPr>
          <p:spPr>
            <a:xfrm>
              <a:off x="2179500" y="2157119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Aborted</a:t>
              </a:r>
              <a:endParaRPr/>
            </a:p>
          </p:txBody>
        </p:sp>
        <p:sp>
          <p:nvSpPr>
            <p:cNvPr id="103" name="Google Shape;103;g942c27f876_0_88"/>
            <p:cNvSpPr/>
            <p:nvPr/>
          </p:nvSpPr>
          <p:spPr>
            <a:xfrm rot="-8396353">
              <a:off x="1299587" y="1556856"/>
              <a:ext cx="707116" cy="435432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g942c27f876_0_88"/>
            <p:cNvSpPr txBox="1"/>
            <p:nvPr/>
          </p:nvSpPr>
          <p:spPr>
            <a:xfrm rot="2403678">
              <a:off x="1414936" y="1686120"/>
              <a:ext cx="576594" cy="261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" name="Rectángulo redondeado 1"/>
          <p:cNvSpPr/>
          <p:nvPr/>
        </p:nvSpPr>
        <p:spPr>
          <a:xfrm>
            <a:off x="992377" y="1598160"/>
            <a:ext cx="1407503" cy="14539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85199" y="3524152"/>
            <a:ext cx="1047750" cy="4000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099" y="4318130"/>
            <a:ext cx="1123950" cy="11239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84" y="4737204"/>
            <a:ext cx="594637" cy="443063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290249" y="5517867"/>
            <a:ext cx="594637" cy="44306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811543" y="4797332"/>
            <a:ext cx="2032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2"/>
                </a:solidFill>
              </a:rPr>
              <a:t>Check target visibility</a:t>
            </a:r>
            <a:endParaRPr lang="en-GB" dirty="0"/>
          </a:p>
        </p:txBody>
      </p:sp>
      <p:sp>
        <p:nvSpPr>
          <p:cNvPr id="33" name="Rectángulo 32"/>
          <p:cNvSpPr/>
          <p:nvPr/>
        </p:nvSpPr>
        <p:spPr>
          <a:xfrm>
            <a:off x="1822382" y="5419758"/>
            <a:ext cx="24632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chemeClr val="bg2"/>
                </a:solidFill>
              </a:rPr>
              <a:t>Check performed or planned observations of same target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323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39277" y="342027"/>
            <a:ext cx="678669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GB" dirty="0"/>
              <a:t>The information is out there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4209" y="1453528"/>
            <a:ext cx="9089791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600">
                <a:solidFill>
                  <a:srgbClr val="00CC00"/>
                </a:solidFill>
                <a:latin typeface="Verdana" pitchFamily="34" charset="0"/>
                <a:ea typeface="MS PGothic" pitchFamily="34" charset="-128"/>
                <a:sym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00CC00"/>
                </a:solidFill>
                <a:latin typeface="Verdana" pitchFamily="34" charset="0"/>
                <a:ea typeface="MS PGothic" pitchFamily="34" charset="-128"/>
                <a:sym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00CC00"/>
                </a:solidFill>
                <a:latin typeface="Verdana" pitchFamily="34" charset="0"/>
                <a:ea typeface="MS PGothic" pitchFamily="34" charset="-128"/>
                <a:sym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00CC00"/>
                </a:solidFill>
                <a:latin typeface="Verdana" pitchFamily="34" charset="0"/>
                <a:ea typeface="MS PGothic" pitchFamily="34" charset="-128"/>
                <a:sym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00CC00"/>
                </a:solidFill>
                <a:latin typeface="Verdana" pitchFamily="34" charset="0"/>
                <a:ea typeface="MS PGothic" pitchFamily="34" charset="-128"/>
                <a:sym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itchFamily="34" charset="0"/>
                <a:ea typeface="MS PGothic" pitchFamily="34" charset="-128"/>
                <a:sym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itchFamily="34" charset="0"/>
                <a:ea typeface="MS PGothic" pitchFamily="34" charset="-128"/>
                <a:sym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itchFamily="34" charset="0"/>
                <a:ea typeface="MS PGothic" pitchFamily="34" charset="-128"/>
                <a:sym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itchFamily="34" charset="0"/>
                <a:ea typeface="MS PGothic" pitchFamily="34" charset="-128"/>
                <a:sym typeface="Verdana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en-US" b="1" dirty="0">
                <a:solidFill>
                  <a:schemeClr val="bg2"/>
                </a:solidFill>
              </a:rPr>
              <a:t>All information needed to plan an observation (via AO or </a:t>
            </a:r>
            <a:r>
              <a:rPr lang="en-US" altLang="en-US" b="1" dirty="0" err="1">
                <a:solidFill>
                  <a:schemeClr val="bg2"/>
                </a:solidFill>
              </a:rPr>
              <a:t>ToO</a:t>
            </a:r>
            <a:r>
              <a:rPr lang="en-US" altLang="en-US" b="1" dirty="0">
                <a:solidFill>
                  <a:schemeClr val="bg2"/>
                </a:solidFill>
              </a:rPr>
              <a:t>) is currently  in facilities own web pages.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altLang="en-US" dirty="0">
              <a:solidFill>
                <a:schemeClr val="bg2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altLang="en-US" dirty="0">
              <a:solidFill>
                <a:schemeClr val="bg2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altLang="en-US" dirty="0">
              <a:solidFill>
                <a:schemeClr val="bg2"/>
              </a:solidFill>
            </a:endParaRPr>
          </a:p>
          <a:p>
            <a:pPr marL="0" indent="0" algn="ctr" eaLnBrk="1" hangingPunct="1">
              <a:defRPr/>
            </a:pPr>
            <a:r>
              <a:rPr lang="en-US" altLang="en-US" sz="3600" b="1" dirty="0">
                <a:solidFill>
                  <a:schemeClr val="bg2"/>
                </a:solidFill>
              </a:rPr>
              <a:t>BUT</a:t>
            </a:r>
          </a:p>
          <a:p>
            <a:pPr marL="0" indent="0" algn="ctr" eaLnBrk="1" hangingPunct="1">
              <a:defRPr/>
            </a:pPr>
            <a:endParaRPr lang="en-US" altLang="en-US" sz="3600" b="1" dirty="0">
              <a:solidFill>
                <a:schemeClr val="bg2"/>
              </a:solidFill>
            </a:endParaRPr>
          </a:p>
          <a:p>
            <a:pPr marL="0" indent="0" algn="ctr" eaLnBrk="1" hangingPunct="1">
              <a:defRPr/>
            </a:pPr>
            <a:endParaRPr lang="en-US" altLang="en-US" sz="3600" b="1" dirty="0">
              <a:solidFill>
                <a:schemeClr val="bg2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altLang="en-US" dirty="0">
              <a:solidFill>
                <a:schemeClr val="bg2"/>
              </a:solidFill>
            </a:endParaRPr>
          </a:p>
          <a:p>
            <a:pPr marL="0" indent="0" algn="ctr" eaLnBrk="1" hangingPunct="1">
              <a:defRPr/>
            </a:pPr>
            <a:endParaRPr lang="en-US" altLang="en-US" b="1" dirty="0">
              <a:solidFill>
                <a:schemeClr val="bg2"/>
              </a:solidFill>
            </a:endParaRPr>
          </a:p>
          <a:p>
            <a:pPr marL="0" indent="0" algn="ctr" eaLnBrk="1" hangingPunct="1">
              <a:defRPr/>
            </a:pPr>
            <a:r>
              <a:rPr lang="en-US" altLang="en-US" b="1" dirty="0">
                <a:solidFill>
                  <a:schemeClr val="bg2"/>
                </a:solidFill>
              </a:rPr>
              <a:t>This information is usually shown in a web page statically and is only accessible trough forms that have to be manually filled in.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 rot="20204212">
            <a:off x="674688" y="2660650"/>
            <a:ext cx="1789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dirty="0"/>
              <a:t>Target </a:t>
            </a:r>
            <a:r>
              <a:rPr lang="en-US" altLang="en-US" i="1" dirty="0"/>
              <a:t>Visibility</a:t>
            </a:r>
          </a:p>
          <a:p>
            <a:pPr algn="ctr" eaLnBrk="1" hangingPunct="1"/>
            <a:r>
              <a:rPr lang="en-US" altLang="en-US" dirty="0"/>
              <a:t>Constraints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 rot="386755">
            <a:off x="571500" y="3849688"/>
            <a:ext cx="1603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/>
              <a:t>Instrument info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 rot="944999">
            <a:off x="6267450" y="2581275"/>
            <a:ext cx="1790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/>
              <a:t>Observations info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 rot="20804288">
            <a:off x="6846888" y="3759200"/>
            <a:ext cx="17891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/>
              <a:t>Long-term schedule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 rot="570873">
            <a:off x="3314700" y="3849688"/>
            <a:ext cx="1790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CC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sym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/>
              <a:t>Short-term schedule</a:t>
            </a:r>
          </a:p>
        </p:txBody>
      </p:sp>
    </p:spTree>
    <p:extLst>
      <p:ext uri="{BB962C8B-B14F-4D97-AF65-F5344CB8AC3E}">
        <p14:creationId xmlns:p14="http://schemas.microsoft.com/office/powerpoint/2010/main" val="2943769158"/>
      </p:ext>
    </p:extLst>
  </p:cSld>
  <p:clrMapOvr>
    <a:masterClrMapping/>
  </p:clrMapOvr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1058</Words>
  <Application>Microsoft Office PowerPoint</Application>
  <PresentationFormat>Presentación en pantalla (4:3)</PresentationFormat>
  <Paragraphs>149</Paragraphs>
  <Slides>18</Slides>
  <Notes>18</Notes>
  <HiddenSlides>1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Verdana</vt:lpstr>
      <vt:lpstr>Century Schoolbook</vt:lpstr>
      <vt:lpstr>Arial</vt:lpstr>
      <vt:lpstr>Calibri</vt:lpstr>
      <vt:lpstr>Wingdings</vt:lpstr>
      <vt:lpstr>ESA Presentation</vt:lpstr>
      <vt:lpstr>Supporting observatory coordination with new standards:  current status </vt:lpstr>
      <vt:lpstr>Introduction</vt:lpstr>
      <vt:lpstr>Multi-wavelength campaigns can be large and complex</vt:lpstr>
      <vt:lpstr>Worse: 3676 scientists working together…</vt:lpstr>
      <vt:lpstr>What if you do not it correctly….</vt:lpstr>
      <vt:lpstr>XMM-Newton coordinated observations</vt:lpstr>
      <vt:lpstr>Need For Improved Methods</vt:lpstr>
      <vt:lpstr>Observations Life cycle</vt:lpstr>
      <vt:lpstr>The information is out there</vt:lpstr>
      <vt:lpstr>Observations Life cycle</vt:lpstr>
      <vt:lpstr>Minimum common information</vt:lpstr>
      <vt:lpstr>Engaging the community</vt:lpstr>
      <vt:lpstr>Engaging the community</vt:lpstr>
      <vt:lpstr>The NuSTAR and the NOT real-time case</vt:lpstr>
      <vt:lpstr>Implementation guides</vt:lpstr>
      <vt:lpstr>Kavli-IAU White Paper</vt:lpstr>
      <vt:lpstr>Client implementation example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Visibility SAP &amp; Observation Locator TAP</dc:title>
  <dc:creator>Christophe Arviset</dc:creator>
  <cp:lastModifiedBy>Aitor Ibarra</cp:lastModifiedBy>
  <cp:revision>71</cp:revision>
  <dcterms:created xsi:type="dcterms:W3CDTF">2015-09-14T16:06:08Z</dcterms:created>
  <dcterms:modified xsi:type="dcterms:W3CDTF">2020-11-11T22:55:34Z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Issue Date">
    <vt:filetime>2015-10-05T22:00:00Z</vt:filetime>
  </property>
  <property fmtid="{D5CDD505-2E9C-101B-9397-08002B2CF9AE}" pid="16" name="Document Type">
    <vt:lpwstr>HO - Handout / Presentation</vt:lpwstr>
  </property>
  <property fmtid="{D5CDD505-2E9C-101B-9397-08002B2CF9AE}" pid="17" name="Reference">
    <vt:lpwstr>Gaia Archive</vt:lpwstr>
  </property>
  <property fmtid="{D5CDD505-2E9C-101B-9397-08002B2CF9AE}" pid="18" name="Classification">
    <vt:lpwstr>ESA UNCLASSIFIED - Releasable to the Public</vt:lpwstr>
  </property>
  <property fmtid="{D5CDD505-2E9C-101B-9397-08002B2CF9AE}" pid="19" name="Classification Caveat">
    <vt:lpwstr/>
  </property>
  <property fmtid="{D5CDD505-2E9C-101B-9397-08002B2CF9AE}" pid="20" name="Status">
    <vt:lpwstr>Issued</vt:lpwstr>
  </property>
  <property fmtid="{D5CDD505-2E9C-101B-9397-08002B2CF9AE}" pid="21" name="bmsSiteName">
    <vt:lpwstr>ESAC</vt:lpwstr>
  </property>
  <property fmtid="{D5CDD505-2E9C-101B-9397-08002B2CF9AE}" pid="22" name="Originating Organisation">
    <vt:lpwstr>ESA</vt:lpwstr>
  </property>
  <property fmtid="{D5CDD505-2E9C-101B-9397-08002B2CF9AE}" pid="23" name="Distribution">
    <vt:lpwstr/>
  </property>
  <property fmtid="{D5CDD505-2E9C-101B-9397-08002B2CF9AE}" pid="24" name="bmsSitename2">
    <vt:lpwstr>ESAC</vt:lpwstr>
  </property>
  <property fmtid="{D5CDD505-2E9C-101B-9397-08002B2CF9AE}" pid="25" name="bmsAddress">
    <vt:lpwstr>European Space Astronomy Centre - P.O. Box 78 - 28691 Villanueva de la Cañada - Madrid - Spain</vt:lpwstr>
  </property>
  <property fmtid="{D5CDD505-2E9C-101B-9397-08002B2CF9AE}" pid="26" name="bmsPlace">
    <vt:lpwstr>Madrid</vt:lpwstr>
  </property>
  <property fmtid="{D5CDD505-2E9C-101B-9397-08002B2CF9AE}" pid="27" name="bmsPhoneFax">
    <vt:lpwstr>T +34 91 8131 100 - F +34 91 8131 139 - www.esa.int</vt:lpwstr>
  </property>
  <property fmtid="{D5CDD505-2E9C-101B-9397-08002B2CF9AE}" pid="28" name="Issue">
    <vt:i4>1</vt:i4>
  </property>
  <property fmtid="{D5CDD505-2E9C-101B-9397-08002B2CF9AE}" pid="29" name="Revision">
    <vt:i4>0</vt:i4>
  </property>
</Properties>
</file>