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6"/>
  </p:notesMasterIdLst>
  <p:handoutMasterIdLst>
    <p:handoutMasterId r:id="rId37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4" r:id="rId17"/>
    <p:sldId id="273" r:id="rId18"/>
    <p:sldId id="302" r:id="rId19"/>
    <p:sldId id="278" r:id="rId20"/>
    <p:sldId id="283" r:id="rId21"/>
    <p:sldId id="281" r:id="rId22"/>
    <p:sldId id="300" r:id="rId23"/>
    <p:sldId id="305" r:id="rId24"/>
    <p:sldId id="285" r:id="rId25"/>
    <p:sldId id="286" r:id="rId26"/>
    <p:sldId id="287" r:id="rId27"/>
    <p:sldId id="288" r:id="rId28"/>
    <p:sldId id="292" r:id="rId29"/>
    <p:sldId id="293" r:id="rId30"/>
    <p:sldId id="303" r:id="rId31"/>
    <p:sldId id="295" r:id="rId32"/>
    <p:sldId id="297" r:id="rId33"/>
    <p:sldId id="298" r:id="rId34"/>
    <p:sldId id="299" r:id="rId3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89831" autoAdjust="0"/>
  </p:normalViewPr>
  <p:slideViewPr>
    <p:cSldViewPr snapToGrid="0">
      <p:cViewPr varScale="1">
        <p:scale>
          <a:sx n="116" d="100"/>
          <a:sy n="116" d="100"/>
        </p:scale>
        <p:origin x="-104" y="-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8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04253983786"/>
          <c:y val="0.0453355816492551"/>
          <c:w val="0.638165633502271"/>
          <c:h val="0.83208990440527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11271831331183"/>
                  <c:y val="0.15166252553232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Catalogue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7876181626172"/>
                  <c:y val="-0.18433368783005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Level 2 </a:t>
                    </a:r>
                    <a:r>
                      <a:rPr lang="en-US" sz="1200" b="1" dirty="0"/>
                      <a:t>Imaging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6940743301361"/>
                  <c:y val="0.039033028935204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Spectra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Sheet1!$A$4:$A$6</c:f>
              <c:strCache>
                <c:ptCount val="3"/>
                <c:pt idx="0">
                  <c:v>Catalogue</c:v>
                </c:pt>
                <c:pt idx="1">
                  <c:v>L2 Imaging</c:v>
                </c:pt>
                <c:pt idx="2">
                  <c:v>Spectra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1.5</c:v>
                </c:pt>
                <c:pt idx="1">
                  <c:v>3.5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09/11/18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5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Programmatically Specifying the Schema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6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2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GZIP compression uses more CPU resources than Snappy or LZO, but provides a higher compression ratio. </a:t>
            </a:r>
            <a:r>
              <a:rPr lang="en-US" dirty="0" err="1" smtClean="0"/>
              <a:t>GZip</a:t>
            </a:r>
            <a:r>
              <a:rPr lang="en-US" dirty="0" smtClean="0"/>
              <a:t> is often a good choice for cold data, which is accessed infrequently. Snappy or LZO are a better choice for hot data, which is accessed frequently.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4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4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GP-6_columnar:Time: 149627.439 ms: optimizer=off: 86242.515 ms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Different execution plans: GP takes 1 index, while </a:t>
            </a:r>
            <a:r>
              <a:rPr lang="en-US" sz="1200" dirty="0" err="1" smtClean="0"/>
              <a:t>PostgresXL</a:t>
            </a:r>
            <a:r>
              <a:rPr lang="en-US" sz="1200" dirty="0" smtClean="0"/>
              <a:t> uses two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6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anaconda.org</a:t>
            </a:r>
            <a:r>
              <a:rPr lang="en-US" dirty="0" smtClean="0"/>
              <a:t>/</a:t>
            </a:r>
            <a:r>
              <a:rPr lang="en-US" dirty="0" err="1" smtClean="0"/>
              <a:t>conda</a:t>
            </a:r>
            <a:r>
              <a:rPr lang="en-US" dirty="0" smtClean="0"/>
              <a:t>-forge/</a:t>
            </a:r>
            <a:r>
              <a:rPr lang="en-US" dirty="0" err="1" smtClean="0"/>
              <a:t>sparkmagic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s-ES_tradnl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s-ES_tradnl" dirty="0" smtClean="0"/>
              <a:t>Click to edit Master text styles</a:t>
            </a:r>
          </a:p>
          <a:p>
            <a:pPr lvl="1"/>
            <a:r>
              <a:rPr lang="es-ES_tradnl" dirty="0" smtClean="0"/>
              <a:t>Second level</a:t>
            </a:r>
          </a:p>
          <a:p>
            <a:pPr lvl="2"/>
            <a:r>
              <a:rPr lang="es-ES_tradnl" dirty="0" smtClean="0"/>
              <a:t>Third level</a:t>
            </a:r>
          </a:p>
          <a:p>
            <a:pPr lvl="3"/>
            <a:r>
              <a:rPr lang="es-ES_tradnl" dirty="0" smtClean="0"/>
              <a:t>Fourth level</a:t>
            </a:r>
          </a:p>
          <a:p>
            <a:pPr lvl="4"/>
            <a:r>
              <a:rPr lang="es-ES_tradnl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s-ES_tradnl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dirty="0" smtClean="0"/>
              <a:t>Click to edit Master text styles</a:t>
            </a:r>
          </a:p>
          <a:p>
            <a:pPr lvl="1"/>
            <a:r>
              <a:rPr lang="es-ES_tradnl" noProof="0" dirty="0" smtClean="0"/>
              <a:t>Second level</a:t>
            </a:r>
          </a:p>
          <a:p>
            <a:pPr lvl="2"/>
            <a:r>
              <a:rPr lang="es-ES_tradnl" noProof="0" dirty="0" smtClean="0"/>
              <a:t>Third level</a:t>
            </a:r>
          </a:p>
          <a:p>
            <a:pPr lvl="3"/>
            <a:r>
              <a:rPr lang="es-ES_tradnl" noProof="0" dirty="0" smtClean="0"/>
              <a:t>Fourth level</a:t>
            </a:r>
          </a:p>
          <a:p>
            <a:pPr lvl="4"/>
            <a:r>
              <a:rPr lang="es-ES_tradnl" noProof="0" dirty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noProof="0" dirty="0" smtClean="0"/>
              <a:t>Click to edit Master text styles</a:t>
            </a:r>
          </a:p>
          <a:p>
            <a:pPr lvl="1"/>
            <a:r>
              <a:rPr lang="es-ES_tradnl" noProof="0" dirty="0" smtClean="0"/>
              <a:t>Second level</a:t>
            </a:r>
          </a:p>
          <a:p>
            <a:pPr lvl="2"/>
            <a:r>
              <a:rPr lang="es-ES_tradnl" noProof="0" dirty="0" smtClean="0"/>
              <a:t>Third level</a:t>
            </a:r>
          </a:p>
          <a:p>
            <a:pPr lvl="3"/>
            <a:r>
              <a:rPr lang="es-ES_tradnl" noProof="0" dirty="0" smtClean="0"/>
              <a:t>Fourth level</a:t>
            </a:r>
          </a:p>
          <a:p>
            <a:pPr lvl="4"/>
            <a:r>
              <a:rPr lang="es-ES_tradnl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s-ES_tradnl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Click to edit Master text styles</a:t>
            </a:r>
          </a:p>
          <a:p>
            <a:pPr lvl="1"/>
            <a:r>
              <a:rPr lang="es-ES_tradnl" dirty="0" smtClean="0"/>
              <a:t>Second level</a:t>
            </a:r>
          </a:p>
          <a:p>
            <a:pPr lvl="2"/>
            <a:r>
              <a:rPr lang="es-ES_tradnl" dirty="0" smtClean="0"/>
              <a:t>Third level</a:t>
            </a:r>
          </a:p>
          <a:p>
            <a:pPr lvl="3"/>
            <a:r>
              <a:rPr lang="es-ES_tradnl" dirty="0" smtClean="0"/>
              <a:t>Fourth level</a:t>
            </a:r>
          </a:p>
          <a:p>
            <a:pPr lvl="4"/>
            <a:r>
              <a:rPr lang="es-ES_tradnl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09/11/2018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.epfl.ch/2017-09-30-what-i-learned-from-processing-big-data-with-spark/" TargetMode="External"/><Relationship Id="rId4" Type="http://schemas.openxmlformats.org/officeDocument/2006/relationships/hyperlink" Target="https://astrolabsoftware.github.io/" TargetMode="External"/><Relationship Id="rId5" Type="http://schemas.openxmlformats.org/officeDocument/2006/relationships/hyperlink" Target="https://github.com/LucaCanali/sparkMeas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rishnan-r.github.io/sparkmonito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park-packages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636249" y="2958812"/>
            <a:ext cx="410288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6636" y="2914650"/>
            <a:ext cx="7948800" cy="4219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S. Nieto on behalf of ESDC Team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7375" y="1609874"/>
            <a:ext cx="7947025" cy="10772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Study on Analysis of Large Datasets with Apache Spark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5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CSV2Parquet Java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java </a:t>
            </a:r>
            <a:r>
              <a:rPr lang="mr-IN" sz="2000" dirty="0" smtClean="0"/>
              <a:t>–</a:t>
            </a:r>
            <a:r>
              <a:rPr lang="en-US" sz="2000" dirty="0" smtClean="0"/>
              <a:t>jar SparkCSV2Parc-1.0.jar</a:t>
            </a:r>
          </a:p>
          <a:p>
            <a:pPr lvl="1"/>
            <a:r>
              <a:rPr lang="en-US" sz="2000" dirty="0" smtClean="0"/>
              <a:t>-</a:t>
            </a:r>
            <a:r>
              <a:rPr lang="en-US" sz="2000" dirty="0" err="1" smtClean="0"/>
              <a:t>i</a:t>
            </a:r>
            <a:r>
              <a:rPr lang="en-US" sz="2000" dirty="0" smtClean="0"/>
              <a:t> &lt;source-</a:t>
            </a:r>
            <a:r>
              <a:rPr lang="en-US" sz="2000" dirty="0" err="1" smtClean="0"/>
              <a:t>csv</a:t>
            </a:r>
            <a:r>
              <a:rPr lang="en-US" sz="2000" dirty="0" smtClean="0"/>
              <a:t>-folder&gt;</a:t>
            </a:r>
          </a:p>
          <a:p>
            <a:pPr lvl="1"/>
            <a:r>
              <a:rPr lang="en-US" sz="2000" dirty="0" smtClean="0"/>
              <a:t>-o &lt;output-parquet-folder&gt;</a:t>
            </a:r>
          </a:p>
          <a:p>
            <a:pPr lvl="1"/>
            <a:r>
              <a:rPr lang="en-US" sz="2000" dirty="0" smtClean="0"/>
              <a:t>-p &lt;page-size&gt;</a:t>
            </a:r>
          </a:p>
          <a:p>
            <a:pPr lvl="1"/>
            <a:r>
              <a:rPr lang="en-US" sz="2000" dirty="0" smtClean="0"/>
              <a:t>-b &lt;block-size&gt;</a:t>
            </a:r>
          </a:p>
          <a:p>
            <a:pPr lvl="1"/>
            <a:r>
              <a:rPr lang="en-US" sz="2000" dirty="0" smtClean="0"/>
              <a:t>-</a:t>
            </a:r>
            <a:r>
              <a:rPr lang="en-US" sz="2000" dirty="0" err="1" smtClean="0"/>
              <a:t>pb</a:t>
            </a:r>
            <a:r>
              <a:rPr lang="en-US" sz="2000" dirty="0" smtClean="0"/>
              <a:t> &lt;partition-bytes&gt;</a:t>
            </a:r>
          </a:p>
          <a:p>
            <a:pPr lvl="1"/>
            <a:r>
              <a:rPr lang="en-US" sz="2000" dirty="0" smtClean="0"/>
              <a:t>-c &lt;compression-codec&gt;</a:t>
            </a:r>
          </a:p>
          <a:p>
            <a:r>
              <a:rPr lang="en-US" sz="2000" dirty="0" smtClean="0"/>
              <a:t>Reads all CSV files under the source folder and writes them as parquet files</a:t>
            </a:r>
          </a:p>
          <a:p>
            <a:r>
              <a:rPr lang="en-US" sz="2000" dirty="0" smtClean="0"/>
              <a:t>Schema is not in CSV chunks -&gt; Infer Schema is set to False (faster)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825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CSV2Parquet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Each CSV chunk (10.5GB) contains 10M rows</a:t>
            </a:r>
          </a:p>
          <a:p>
            <a:r>
              <a:rPr lang="en-US" sz="1800" dirty="0" smtClean="0"/>
              <a:t>10.5GB/128MB = 85 partitions by </a:t>
            </a:r>
            <a:r>
              <a:rPr lang="en-US" sz="1800" dirty="0"/>
              <a:t>default (</a:t>
            </a:r>
            <a:r>
              <a:rPr lang="en-US" sz="1800" dirty="0" err="1"/>
              <a:t>maxPartitionBytes</a:t>
            </a:r>
            <a:r>
              <a:rPr lang="en-US" sz="1800" dirty="0"/>
              <a:t>)</a:t>
            </a:r>
            <a:endParaRPr lang="en-US" sz="1800" dirty="0" smtClean="0"/>
          </a:p>
          <a:p>
            <a:r>
              <a:rPr lang="en-US" sz="1800" dirty="0" smtClean="0"/>
              <a:t>Snappy compression: size savings 26%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* </a:t>
            </a:r>
            <a:r>
              <a:rPr lang="en-US" sz="1800" dirty="0"/>
              <a:t>If </a:t>
            </a:r>
            <a:r>
              <a:rPr lang="en-US" sz="1800" dirty="0" smtClean="0"/>
              <a:t>page size is </a:t>
            </a:r>
            <a:r>
              <a:rPr lang="en-US" sz="1800" dirty="0"/>
              <a:t>too small, the compression will </a:t>
            </a:r>
            <a:r>
              <a:rPr lang="en-US" sz="1800" dirty="0" smtClean="0"/>
              <a:t>deteriorate.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28003"/>
              </p:ext>
            </p:extLst>
          </p:nvPr>
        </p:nvGraphicFramePr>
        <p:xfrm>
          <a:off x="1815431" y="2173530"/>
          <a:ext cx="5417791" cy="143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97"/>
                <a:gridCol w="1409721"/>
                <a:gridCol w="1151285"/>
                <a:gridCol w="1158088"/>
              </a:tblGrid>
              <a:tr h="31705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Page Size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Block Size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Size (GB)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Partitions</a:t>
                      </a:r>
                    </a:p>
                  </a:txBody>
                  <a:tcPr marT="34290" marB="34290"/>
                </a:tc>
              </a:tr>
              <a:tr h="4078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1048576 (1MB)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134217728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7.8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85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3305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8192 (8K)</a:t>
                      </a:r>
                      <a:endParaRPr lang="en-US" sz="11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134217728</a:t>
                      </a:r>
                      <a:endParaRPr lang="en-US" sz="11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8.2</a:t>
                      </a:r>
                      <a:endParaRPr lang="en-US" sz="11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85</a:t>
                      </a:r>
                      <a:endParaRPr lang="en-US" sz="1100" b="0" dirty="0"/>
                    </a:p>
                  </a:txBody>
                  <a:tcPr marT="34290" marB="34290"/>
                </a:tc>
              </a:tr>
              <a:tr h="233051">
                <a:tc>
                  <a:txBody>
                    <a:bodyPr/>
                    <a:lstStyle/>
                    <a:p>
                      <a:pPr algn="ctr"/>
                      <a:r>
                        <a:rPr lang="is-I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1048576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134217728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7.8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330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8192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134217728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8.2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44</a:t>
                      </a:r>
                      <a:endParaRPr lang="en-US" sz="1100" b="1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54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Parquet File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900" dirty="0" err="1" smtClean="0"/>
              <a:t>parquet.block.size</a:t>
            </a:r>
            <a:r>
              <a:rPr lang="en-US" sz="2900" dirty="0" smtClean="0"/>
              <a:t>: The block size is the size of a row group being buffered in memory. This limits the memory usage when writing. Larger values will improve the I/O when reading but consume more memory when writing. Default size is 134217728 bytes (= 128 * 1024 * 1024).</a:t>
            </a:r>
          </a:p>
          <a:p>
            <a:r>
              <a:rPr lang="en-US" sz="2900" dirty="0" err="1" smtClean="0"/>
              <a:t>parquet.page.size</a:t>
            </a:r>
            <a:r>
              <a:rPr lang="en-US" sz="2900" dirty="0" smtClean="0"/>
              <a:t>: The page size is for compression. When reading, each page can be decompressed independently. A block is composed of pages. The page is the smallest unit that must be read fully to access a single record. If this value is too small, the compression will deteriorate. Default size is 1048576 bytes (= 1 * 1024 * 1024).</a:t>
            </a:r>
          </a:p>
          <a:p>
            <a:r>
              <a:rPr lang="en-US" sz="2900" dirty="0" err="1" smtClean="0"/>
              <a:t>parquet.compression</a:t>
            </a:r>
            <a:r>
              <a:rPr lang="en-US" sz="2900" dirty="0" smtClean="0"/>
              <a:t>: The compression algorithm used to compress pages. It should be one of uncompressed, snappy, </a:t>
            </a:r>
            <a:r>
              <a:rPr lang="en-US" sz="2900" dirty="0" err="1" smtClean="0"/>
              <a:t>gzip</a:t>
            </a:r>
            <a:r>
              <a:rPr lang="en-US" sz="2900" dirty="0" smtClean="0"/>
              <a:t>, </a:t>
            </a:r>
            <a:r>
              <a:rPr lang="en-US" sz="2900" dirty="0" err="1" smtClean="0"/>
              <a:t>lzo</a:t>
            </a:r>
            <a:r>
              <a:rPr lang="en-US" sz="2900" dirty="0" smtClean="0"/>
              <a:t>. Default is uncompressed.</a:t>
            </a:r>
          </a:p>
          <a:p>
            <a:r>
              <a:rPr lang="en-US" sz="2900" dirty="0" err="1" smtClean="0"/>
              <a:t>parquet.enable.dictionary</a:t>
            </a:r>
            <a:r>
              <a:rPr lang="en-US" sz="2900" dirty="0" smtClean="0"/>
              <a:t>: The </a:t>
            </a:r>
            <a:r>
              <a:rPr lang="en-US" sz="2900" dirty="0" err="1" smtClean="0"/>
              <a:t>boolean</a:t>
            </a:r>
            <a:r>
              <a:rPr lang="en-US" sz="2900" dirty="0" smtClean="0"/>
              <a:t> value is to enable/disable dictionary encoding. It should be one of either true or false. Default is true.</a:t>
            </a:r>
          </a:p>
          <a:p>
            <a:r>
              <a:rPr lang="en-US" sz="2900" dirty="0" err="1" smtClean="0"/>
              <a:t>spark.default.parallelism</a:t>
            </a:r>
            <a:r>
              <a:rPr lang="en-US" sz="2900" dirty="0" smtClean="0"/>
              <a:t> - sets up the number of partitions to use for </a:t>
            </a:r>
            <a:r>
              <a:rPr lang="en-US" sz="2900" dirty="0" err="1" smtClean="0"/>
              <a:t>HashPartitioner</a:t>
            </a:r>
            <a:r>
              <a:rPr lang="en-US" sz="2900" dirty="0" smtClean="0"/>
              <a:t> (can be overridden when creating </a:t>
            </a:r>
            <a:r>
              <a:rPr lang="en-US" sz="2900" dirty="0" err="1" smtClean="0"/>
              <a:t>SparkContext</a:t>
            </a:r>
            <a:r>
              <a:rPr lang="en-US" sz="2900" dirty="0" smtClean="0"/>
              <a:t> object),</a:t>
            </a:r>
          </a:p>
          <a:p>
            <a:r>
              <a:rPr lang="en-US" sz="2900" dirty="0" err="1" smtClean="0"/>
              <a:t>spark.sql.shuffle.partitions</a:t>
            </a:r>
            <a:r>
              <a:rPr lang="en-US" sz="2900" dirty="0" smtClean="0"/>
              <a:t> - controls the number of partitions for operations on </a:t>
            </a:r>
            <a:r>
              <a:rPr lang="en-US" sz="2900" dirty="0" err="1" smtClean="0"/>
              <a:t>DataFrames</a:t>
            </a:r>
            <a:r>
              <a:rPr lang="en-US" sz="2900" dirty="0" smtClean="0"/>
              <a:t> (default is 200)</a:t>
            </a:r>
          </a:p>
          <a:p>
            <a:r>
              <a:rPr lang="en-US" sz="2900" dirty="0" err="1" smtClean="0"/>
              <a:t>spark.sql.files.maxPartitionBytes</a:t>
            </a:r>
            <a:r>
              <a:rPr lang="en-US" sz="2900" dirty="0" smtClean="0"/>
              <a:t> - splits a large parquet with snappy file into multiple partition with the size of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90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Trade off: CPU </a:t>
            </a:r>
            <a:r>
              <a:rPr lang="en-US" sz="1400" dirty="0" err="1" smtClean="0"/>
              <a:t>vs</a:t>
            </a:r>
            <a:r>
              <a:rPr lang="en-US" sz="1400" dirty="0" smtClean="0"/>
              <a:t> IO</a:t>
            </a:r>
          </a:p>
          <a:p>
            <a:r>
              <a:rPr lang="en-US" sz="1400" dirty="0" smtClean="0"/>
              <a:t>By default, Spark v2.3.1 provides:</a:t>
            </a:r>
          </a:p>
          <a:p>
            <a:pPr lvl="1"/>
            <a:r>
              <a:rPr lang="en-US" sz="1400" dirty="0" smtClean="0"/>
              <a:t>Snappy (selected) </a:t>
            </a:r>
            <a:r>
              <a:rPr lang="en-US" sz="1400" dirty="0"/>
              <a:t>- the default codec in Spark 2.0.0.</a:t>
            </a:r>
          </a:p>
          <a:p>
            <a:pPr lvl="1"/>
            <a:r>
              <a:rPr lang="en-US" sz="1400" dirty="0" err="1" smtClean="0"/>
              <a:t>Gzip</a:t>
            </a:r>
            <a:r>
              <a:rPr lang="en-US" sz="1400" dirty="0" smtClean="0"/>
              <a:t> </a:t>
            </a:r>
            <a:r>
              <a:rPr lang="mr-IN" sz="1400" dirty="0" smtClean="0"/>
              <a:t>–</a:t>
            </a:r>
            <a:r>
              <a:rPr lang="en-US" sz="1400" dirty="0" smtClean="0"/>
              <a:t> Better compression ratio</a:t>
            </a:r>
            <a:endParaRPr lang="en-US" sz="1400" dirty="0"/>
          </a:p>
          <a:p>
            <a:pPr lvl="1"/>
            <a:r>
              <a:rPr lang="en-US" sz="1400" dirty="0" err="1" smtClean="0"/>
              <a:t>Lzo</a:t>
            </a:r>
            <a:r>
              <a:rPr lang="en-US" sz="1400" dirty="0" smtClean="0"/>
              <a:t> </a:t>
            </a:r>
            <a:r>
              <a:rPr lang="mr-IN" sz="1400" dirty="0" smtClean="0"/>
              <a:t>–</a:t>
            </a:r>
            <a:r>
              <a:rPr lang="en-US" sz="1400" dirty="0" smtClean="0"/>
              <a:t> less popular format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Bulk </a:t>
            </a:r>
            <a:r>
              <a:rPr lang="en-US" sz="1400" dirty="0"/>
              <a:t>migration #1 of 1.1TB into 778GB in ~2.5h</a:t>
            </a:r>
          </a:p>
          <a:p>
            <a:r>
              <a:rPr lang="en-US" sz="1400" dirty="0"/>
              <a:t>Bulk migration #2 of 2.9TB into 2.1TB in ~7h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884171"/>
              </p:ext>
            </p:extLst>
          </p:nvPr>
        </p:nvGraphicFramePr>
        <p:xfrm>
          <a:off x="1905484" y="2463886"/>
          <a:ext cx="5584482" cy="105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912"/>
                <a:gridCol w="1720285"/>
                <a:gridCol w="1720285"/>
              </a:tblGrid>
              <a:tr h="4567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Codec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Compression Ratio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gzip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6.3GB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1.66 (40%)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snappy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7.8 GB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1.34 (26%)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8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SparkSQL</a:t>
            </a:r>
            <a:r>
              <a:rPr lang="en-US" dirty="0" smtClean="0"/>
              <a:t> Test #1: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# Create a </a:t>
            </a:r>
            <a:r>
              <a:rPr lang="en-US" sz="2900" dirty="0" err="1" smtClean="0"/>
              <a:t>DataFrame</a:t>
            </a:r>
            <a:r>
              <a:rPr lang="en-US" sz="2900" dirty="0" smtClean="0"/>
              <a:t> from Parquet source path</a:t>
            </a:r>
          </a:p>
          <a:p>
            <a:r>
              <a:rPr lang="en-US" sz="2900" dirty="0" smtClean="0"/>
              <a:t># </a:t>
            </a:r>
            <a:r>
              <a:rPr lang="en-US" sz="2900" dirty="0"/>
              <a:t>So only part of the file will be loaded into memory</a:t>
            </a:r>
          </a:p>
          <a:p>
            <a:r>
              <a:rPr lang="en-US" sz="2900" i="1" dirty="0" err="1" smtClean="0">
                <a:solidFill>
                  <a:srgbClr val="008000"/>
                </a:solidFill>
              </a:rPr>
              <a:t>dfp</a:t>
            </a:r>
            <a:r>
              <a:rPr lang="en-US" sz="2900" i="1" dirty="0" smtClean="0">
                <a:solidFill>
                  <a:srgbClr val="008000"/>
                </a:solidFill>
              </a:rPr>
              <a:t> = </a:t>
            </a:r>
            <a:r>
              <a:rPr lang="en-US" sz="2900" i="1" dirty="0" err="1" smtClean="0">
                <a:solidFill>
                  <a:srgbClr val="008000"/>
                </a:solidFill>
              </a:rPr>
              <a:t>sqlContext.read.parquet</a:t>
            </a:r>
            <a:r>
              <a:rPr lang="en-US" sz="2900" i="1" dirty="0" smtClean="0">
                <a:solidFill>
                  <a:srgbClr val="008000"/>
                </a:solidFill>
              </a:rPr>
              <a:t>('/</a:t>
            </a:r>
            <a:r>
              <a:rPr lang="en-US" sz="2900" i="1" dirty="0" err="1" smtClean="0">
                <a:solidFill>
                  <a:srgbClr val="008000"/>
                </a:solidFill>
              </a:rPr>
              <a:t>shared_spark_jupy</a:t>
            </a:r>
            <a:r>
              <a:rPr lang="en-US" sz="2900" i="1" dirty="0" smtClean="0">
                <a:solidFill>
                  <a:srgbClr val="008000"/>
                </a:solidFill>
              </a:rPr>
              <a:t>/flagship_range12.parquet/')\</a:t>
            </a:r>
          </a:p>
          <a:p>
            <a:r>
              <a:rPr lang="en-US" sz="2900" i="1" dirty="0" smtClean="0">
                <a:solidFill>
                  <a:srgbClr val="008000"/>
                </a:solidFill>
              </a:rPr>
              <a:t>.select("ra_gal","dec_gal","euclid_vis","euclid_nisp_y","euclid_nisp_j","euclid_nisp_h","observed_redshift_gal")</a:t>
            </a:r>
          </a:p>
          <a:p>
            <a:r>
              <a:rPr lang="en-US" sz="2900" dirty="0"/>
              <a:t># Count is an action that triggers </a:t>
            </a:r>
            <a:r>
              <a:rPr lang="en-US" sz="2900" dirty="0" smtClean="0"/>
              <a:t>queued transformations</a:t>
            </a:r>
            <a:endParaRPr lang="en-US" sz="2900" dirty="0"/>
          </a:p>
          <a:p>
            <a:r>
              <a:rPr lang="en-US" sz="2900" i="1" dirty="0" err="1" smtClean="0">
                <a:solidFill>
                  <a:srgbClr val="008000"/>
                </a:solidFill>
              </a:rPr>
              <a:t>dfp.count</a:t>
            </a:r>
            <a:r>
              <a:rPr lang="en-US" sz="2900" i="1" dirty="0" smtClean="0">
                <a:solidFill>
                  <a:srgbClr val="008000"/>
                </a:solidFill>
              </a:rPr>
              <a:t>()</a:t>
            </a:r>
          </a:p>
          <a:p>
            <a:endParaRPr lang="en-US" sz="2400" dirty="0" smtClean="0"/>
          </a:p>
          <a:p>
            <a:r>
              <a:rPr lang="en-US" sz="3000" b="1" dirty="0" smtClean="0"/>
              <a:t>Test #1A on 1 Billion rows</a:t>
            </a:r>
            <a:endParaRPr lang="en-US" sz="3000" b="1" dirty="0"/>
          </a:p>
          <a:p>
            <a:r>
              <a:rPr lang="mr-IN" sz="3000" dirty="0" smtClean="0"/>
              <a:t>elapsedTime </a:t>
            </a:r>
            <a:r>
              <a:rPr lang="mr-IN" sz="3000" dirty="0"/>
              <a:t>=&gt; 25264 (25 s</a:t>
            </a:r>
            <a:r>
              <a:rPr lang="mr-IN" sz="3000" dirty="0" smtClean="0"/>
              <a:t>)</a:t>
            </a:r>
            <a:endParaRPr lang="en-US" sz="3000" dirty="0" smtClean="0"/>
          </a:p>
          <a:p>
            <a:endParaRPr lang="en-US" sz="3000" b="1" dirty="0" smtClean="0"/>
          </a:p>
          <a:p>
            <a:r>
              <a:rPr lang="en-US" sz="3000" b="1" dirty="0" smtClean="0"/>
              <a:t>Test #1B on </a:t>
            </a:r>
            <a:r>
              <a:rPr lang="hr-HR" sz="3000" b="1" dirty="0"/>
              <a:t>2.7 Billion </a:t>
            </a:r>
            <a:r>
              <a:rPr lang="en-US" sz="3000" b="1" dirty="0" smtClean="0"/>
              <a:t>rows</a:t>
            </a:r>
            <a:endParaRPr lang="en-US" sz="3000" b="1" dirty="0"/>
          </a:p>
          <a:p>
            <a:r>
              <a:rPr lang="en-US" sz="3000" dirty="0" err="1"/>
              <a:t>elapsedTime</a:t>
            </a:r>
            <a:r>
              <a:rPr lang="en-US" sz="3000" dirty="0"/>
              <a:t> =&gt; 80086 (1.3 min</a:t>
            </a:r>
            <a:r>
              <a:rPr lang="en-US" sz="30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53891" y="3658374"/>
            <a:ext cx="302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 amounts to </a:t>
            </a:r>
            <a:r>
              <a:rPr lang="en-US" dirty="0"/>
              <a:t>~</a:t>
            </a:r>
            <a:r>
              <a:rPr lang="en-US" dirty="0" smtClean="0"/>
              <a:t>90%</a:t>
            </a:r>
          </a:p>
          <a:p>
            <a:r>
              <a:rPr lang="en-US" dirty="0" smtClean="0"/>
              <a:t>CPU time is </a:t>
            </a:r>
            <a:r>
              <a:rPr lang="en-US" dirty="0"/>
              <a:t>~</a:t>
            </a:r>
            <a:r>
              <a:rPr lang="en-US" dirty="0" smtClean="0"/>
              <a:t>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SparkSQL</a:t>
            </a:r>
            <a:r>
              <a:rPr lang="en-US" dirty="0"/>
              <a:t> Test #</a:t>
            </a:r>
            <a:r>
              <a:rPr lang="en-US" dirty="0" smtClean="0"/>
              <a:t>2: </a:t>
            </a:r>
            <a:r>
              <a:rPr lang="en-US" dirty="0"/>
              <a:t>Box </a:t>
            </a:r>
            <a:r>
              <a:rPr lang="en-US" dirty="0" err="1"/>
              <a:t>Seach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#SQL Query selection</a:t>
            </a:r>
          </a:p>
          <a:p>
            <a:r>
              <a:rPr lang="en-US" sz="1200" i="1" dirty="0">
                <a:solidFill>
                  <a:srgbClr val="008000"/>
                </a:solidFill>
              </a:rPr>
              <a:t>q1 = </a:t>
            </a:r>
            <a:r>
              <a:rPr lang="en-US" sz="1200" i="1" dirty="0" err="1">
                <a:solidFill>
                  <a:srgbClr val="008000"/>
                </a:solidFill>
              </a:rPr>
              <a:t>sqlContext.sql</a:t>
            </a:r>
            <a:r>
              <a:rPr lang="en-US" sz="1200" i="1" dirty="0">
                <a:solidFill>
                  <a:srgbClr val="008000"/>
                </a:solidFill>
              </a:rPr>
              <a:t>("SELECT * \</a:t>
            </a:r>
          </a:p>
          <a:p>
            <a:r>
              <a:rPr lang="en-US" sz="1200" i="1" dirty="0">
                <a:solidFill>
                  <a:srgbClr val="008000"/>
                </a:solidFill>
              </a:rPr>
              <a:t>    FROM TABLE \</a:t>
            </a:r>
          </a:p>
          <a:p>
            <a:r>
              <a:rPr lang="en-US" sz="1200" b="1" i="1" dirty="0">
                <a:solidFill>
                  <a:srgbClr val="008000"/>
                </a:solidFill>
              </a:rPr>
              <a:t>    WHERE </a:t>
            </a:r>
            <a:r>
              <a:rPr lang="en-US" sz="1200" b="1" i="1" dirty="0" err="1">
                <a:solidFill>
                  <a:srgbClr val="008000"/>
                </a:solidFill>
              </a:rPr>
              <a:t>ra_gal</a:t>
            </a:r>
            <a:r>
              <a:rPr lang="en-US" sz="1200" b="1" i="1" dirty="0">
                <a:solidFill>
                  <a:srgbClr val="008000"/>
                </a:solidFill>
              </a:rPr>
              <a:t> &gt; 48 AND </a:t>
            </a:r>
            <a:r>
              <a:rPr lang="en-US" sz="1200" b="1" i="1" dirty="0" err="1">
                <a:solidFill>
                  <a:srgbClr val="008000"/>
                </a:solidFill>
              </a:rPr>
              <a:t>ra_gal</a:t>
            </a:r>
            <a:r>
              <a:rPr lang="en-US" sz="1200" b="1" i="1" dirty="0">
                <a:solidFill>
                  <a:srgbClr val="008000"/>
                </a:solidFill>
              </a:rPr>
              <a:t> &lt; 52 AND </a:t>
            </a:r>
            <a:r>
              <a:rPr lang="en-US" sz="1200" b="1" i="1" dirty="0" err="1">
                <a:solidFill>
                  <a:srgbClr val="008000"/>
                </a:solidFill>
              </a:rPr>
              <a:t>dec_gal</a:t>
            </a:r>
            <a:r>
              <a:rPr lang="en-US" sz="1200" b="1" i="1" dirty="0">
                <a:solidFill>
                  <a:srgbClr val="008000"/>
                </a:solidFill>
              </a:rPr>
              <a:t> &gt; 8 AND </a:t>
            </a:r>
            <a:r>
              <a:rPr lang="en-US" sz="1200" b="1" i="1" dirty="0" err="1">
                <a:solidFill>
                  <a:srgbClr val="008000"/>
                </a:solidFill>
              </a:rPr>
              <a:t>dec_gal</a:t>
            </a:r>
            <a:r>
              <a:rPr lang="en-US" sz="1200" b="1" i="1" dirty="0">
                <a:solidFill>
                  <a:srgbClr val="008000"/>
                </a:solidFill>
              </a:rPr>
              <a:t> &lt; </a:t>
            </a:r>
            <a:r>
              <a:rPr lang="en-US" sz="1200" b="1" i="1" dirty="0" smtClean="0">
                <a:solidFill>
                  <a:srgbClr val="008000"/>
                </a:solidFill>
              </a:rPr>
              <a:t>12"</a:t>
            </a:r>
            <a:r>
              <a:rPr lang="en-US" sz="1200" b="1" i="1" dirty="0">
                <a:solidFill>
                  <a:srgbClr val="008000"/>
                </a:solidFill>
              </a:rPr>
              <a:t>); </a:t>
            </a:r>
          </a:p>
          <a:p>
            <a:r>
              <a:rPr lang="en-US" sz="1200" i="1" dirty="0">
                <a:solidFill>
                  <a:srgbClr val="008000"/>
                </a:solidFill>
              </a:rPr>
              <a:t>q1.count()</a:t>
            </a:r>
          </a:p>
          <a:p>
            <a:endParaRPr lang="en-US" dirty="0"/>
          </a:p>
          <a:p>
            <a:pPr>
              <a:lnSpc>
                <a:spcPct val="99000"/>
              </a:lnSpc>
            </a:pPr>
            <a:r>
              <a:rPr lang="en-US" sz="1200" b="1" dirty="0"/>
              <a:t>Test #</a:t>
            </a:r>
            <a:r>
              <a:rPr lang="en-US" sz="1200" b="1" dirty="0" smtClean="0"/>
              <a:t>2A </a:t>
            </a:r>
            <a:r>
              <a:rPr lang="en-US" sz="1200" b="1" dirty="0"/>
              <a:t>on </a:t>
            </a:r>
            <a:r>
              <a:rPr lang="hr-HR" sz="1200" b="1" dirty="0"/>
              <a:t>1</a:t>
            </a:r>
            <a:r>
              <a:rPr lang="hr-HR" sz="1200" b="1" dirty="0" smtClean="0"/>
              <a:t> </a:t>
            </a:r>
            <a:r>
              <a:rPr lang="hr-HR" sz="1200" b="1" dirty="0"/>
              <a:t>Billion </a:t>
            </a:r>
            <a:r>
              <a:rPr lang="en-US" sz="1200" b="1" dirty="0" smtClean="0"/>
              <a:t>rows</a:t>
            </a:r>
          </a:p>
          <a:p>
            <a:pPr>
              <a:lnSpc>
                <a:spcPct val="99000"/>
              </a:lnSpc>
            </a:pPr>
            <a:r>
              <a:rPr lang="mr-IN" sz="1200" dirty="0" smtClean="0"/>
              <a:t>elapsedTime </a:t>
            </a:r>
            <a:r>
              <a:rPr lang="mr-IN" sz="1200" dirty="0"/>
              <a:t>=&gt; 49215 (49 s</a:t>
            </a:r>
            <a:r>
              <a:rPr lang="mr-IN" sz="1200" dirty="0" smtClean="0"/>
              <a:t>)</a:t>
            </a:r>
            <a:endParaRPr lang="en-US" sz="1200" dirty="0" smtClean="0"/>
          </a:p>
          <a:p>
            <a:pPr>
              <a:lnSpc>
                <a:spcPct val="99000"/>
              </a:lnSpc>
            </a:pPr>
            <a:endParaRPr lang="en-US" sz="1200" dirty="0" smtClean="0"/>
          </a:p>
          <a:p>
            <a:pPr>
              <a:lnSpc>
                <a:spcPct val="99000"/>
              </a:lnSpc>
            </a:pPr>
            <a:r>
              <a:rPr lang="en-US" sz="1200" b="1" dirty="0"/>
              <a:t>Test #</a:t>
            </a:r>
            <a:r>
              <a:rPr lang="en-US" sz="1200" b="1" dirty="0" smtClean="0"/>
              <a:t>2B </a:t>
            </a:r>
            <a:r>
              <a:rPr lang="en-US" sz="1200" b="1" dirty="0"/>
              <a:t>on </a:t>
            </a:r>
            <a:r>
              <a:rPr lang="hr-HR" sz="1200" b="1" dirty="0"/>
              <a:t>2.7 Billion </a:t>
            </a:r>
            <a:r>
              <a:rPr lang="en-US" sz="1200" b="1" dirty="0" smtClean="0"/>
              <a:t>rows</a:t>
            </a:r>
            <a:endParaRPr lang="en-US" sz="1200" b="1" dirty="0"/>
          </a:p>
          <a:p>
            <a:pPr>
              <a:lnSpc>
                <a:spcPct val="99000"/>
              </a:lnSpc>
            </a:pPr>
            <a:r>
              <a:rPr lang="mr-IN" sz="1200" dirty="0"/>
              <a:t>elapsedTime =&gt; 142417 (2.4 min</a:t>
            </a:r>
            <a:r>
              <a:rPr lang="mr-IN" sz="1200" dirty="0" smtClean="0"/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9477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98" y="148897"/>
            <a:ext cx="7550961" cy="430887"/>
          </a:xfrm>
        </p:spPr>
        <p:txBody>
          <a:bodyPr/>
          <a:lstStyle/>
          <a:p>
            <a:r>
              <a:rPr lang="en-US" dirty="0" err="1" smtClean="0"/>
              <a:t>SparkSQL</a:t>
            </a:r>
            <a:r>
              <a:rPr lang="en-US" dirty="0" smtClean="0"/>
              <a:t> </a:t>
            </a:r>
            <a:r>
              <a:rPr lang="en-US" dirty="0"/>
              <a:t>Test </a:t>
            </a:r>
            <a:r>
              <a:rPr lang="en-US" dirty="0" smtClean="0"/>
              <a:t>#3: Box </a:t>
            </a:r>
            <a:r>
              <a:rPr lang="en-US" dirty="0" err="1" smtClean="0"/>
              <a:t>Seach</a:t>
            </a:r>
            <a:r>
              <a:rPr lang="en-US" dirty="0" smtClean="0"/>
              <a:t> +Color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#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SQL Query selection</a:t>
            </a:r>
          </a:p>
          <a:p>
            <a:r>
              <a:rPr lang="en-US" sz="1200" i="1" dirty="0" smtClean="0">
                <a:solidFill>
                  <a:srgbClr val="008000"/>
                </a:solidFill>
              </a:rPr>
              <a:t>q1 </a:t>
            </a:r>
            <a:r>
              <a:rPr lang="en-US" sz="1200" i="1" dirty="0">
                <a:solidFill>
                  <a:srgbClr val="008000"/>
                </a:solidFill>
              </a:rPr>
              <a:t>= </a:t>
            </a:r>
            <a:r>
              <a:rPr lang="en-US" sz="1200" i="1" dirty="0" err="1">
                <a:solidFill>
                  <a:srgbClr val="008000"/>
                </a:solidFill>
              </a:rPr>
              <a:t>sqlContext.sql</a:t>
            </a:r>
            <a:r>
              <a:rPr lang="en-US" sz="1200" i="1" dirty="0" smtClean="0">
                <a:solidFill>
                  <a:srgbClr val="008000"/>
                </a:solidFill>
              </a:rPr>
              <a:t>("SELECT * \</a:t>
            </a:r>
          </a:p>
          <a:p>
            <a:r>
              <a:rPr lang="en-US" sz="1200" i="1" dirty="0" smtClean="0">
                <a:solidFill>
                  <a:srgbClr val="008000"/>
                </a:solidFill>
              </a:rPr>
              <a:t>    FROM TABLE \</a:t>
            </a:r>
          </a:p>
          <a:p>
            <a:r>
              <a:rPr lang="en-US" sz="1200" b="1" i="1" dirty="0" smtClean="0">
                <a:solidFill>
                  <a:srgbClr val="008000"/>
                </a:solidFill>
              </a:rPr>
              <a:t>    WHERE </a:t>
            </a:r>
            <a:r>
              <a:rPr lang="en-US" sz="1200" b="1" i="1" dirty="0" err="1" smtClean="0">
                <a:solidFill>
                  <a:srgbClr val="008000"/>
                </a:solidFill>
              </a:rPr>
              <a:t>ra_gal</a:t>
            </a:r>
            <a:r>
              <a:rPr lang="en-US" sz="1200" b="1" i="1" dirty="0" smtClean="0">
                <a:solidFill>
                  <a:srgbClr val="008000"/>
                </a:solidFill>
              </a:rPr>
              <a:t> &gt; 48 AND </a:t>
            </a:r>
            <a:r>
              <a:rPr lang="en-US" sz="1200" b="1" i="1" dirty="0" err="1" smtClean="0">
                <a:solidFill>
                  <a:srgbClr val="008000"/>
                </a:solidFill>
              </a:rPr>
              <a:t>ra_gal</a:t>
            </a:r>
            <a:r>
              <a:rPr lang="en-US" sz="1200" b="1" i="1" dirty="0" smtClean="0">
                <a:solidFill>
                  <a:srgbClr val="008000"/>
                </a:solidFill>
              </a:rPr>
              <a:t> &lt; 52 AND </a:t>
            </a:r>
            <a:r>
              <a:rPr lang="en-US" sz="1200" b="1" i="1" dirty="0" err="1" smtClean="0">
                <a:solidFill>
                  <a:srgbClr val="008000"/>
                </a:solidFill>
              </a:rPr>
              <a:t>dec_gal</a:t>
            </a:r>
            <a:r>
              <a:rPr lang="en-US" sz="1200" b="1" i="1" dirty="0" smtClean="0">
                <a:solidFill>
                  <a:srgbClr val="008000"/>
                </a:solidFill>
              </a:rPr>
              <a:t> &gt; 8 AND </a:t>
            </a:r>
            <a:r>
              <a:rPr lang="en-US" sz="1200" b="1" i="1" dirty="0" err="1" smtClean="0">
                <a:solidFill>
                  <a:srgbClr val="008000"/>
                </a:solidFill>
              </a:rPr>
              <a:t>dec_gal</a:t>
            </a:r>
            <a:r>
              <a:rPr lang="en-US" sz="1200" b="1" i="1" dirty="0" smtClean="0">
                <a:solidFill>
                  <a:srgbClr val="008000"/>
                </a:solidFill>
              </a:rPr>
              <a:t> &lt; 12 AND (</a:t>
            </a:r>
            <a:r>
              <a:rPr lang="en-US" sz="1200" b="1" i="1" dirty="0" err="1" smtClean="0">
                <a:solidFill>
                  <a:srgbClr val="008000"/>
                </a:solidFill>
              </a:rPr>
              <a:t>euclid_nisp_y</a:t>
            </a:r>
            <a:r>
              <a:rPr lang="en-US" sz="1200" b="1" i="1" dirty="0" smtClean="0">
                <a:solidFill>
                  <a:srgbClr val="008000"/>
                </a:solidFill>
              </a:rPr>
              <a:t> - </a:t>
            </a:r>
            <a:r>
              <a:rPr lang="en-US" sz="1200" b="1" i="1" dirty="0" err="1" smtClean="0">
                <a:solidFill>
                  <a:srgbClr val="008000"/>
                </a:solidFill>
              </a:rPr>
              <a:t>euclid_nisp_h</a:t>
            </a:r>
            <a:r>
              <a:rPr lang="en-US" sz="1200" b="1" i="1" dirty="0" smtClean="0">
                <a:solidFill>
                  <a:srgbClr val="008000"/>
                </a:solidFill>
              </a:rPr>
              <a:t>) &lt; 2"); </a:t>
            </a:r>
          </a:p>
          <a:p>
            <a:r>
              <a:rPr lang="en-US" sz="1200" i="1" dirty="0">
                <a:solidFill>
                  <a:srgbClr val="008000"/>
                </a:solidFill>
              </a:rPr>
              <a:t>q</a:t>
            </a:r>
            <a:r>
              <a:rPr lang="en-US" sz="1200" i="1" dirty="0" smtClean="0">
                <a:solidFill>
                  <a:srgbClr val="008000"/>
                </a:solidFill>
              </a:rPr>
              <a:t>1.count()</a:t>
            </a:r>
          </a:p>
          <a:p>
            <a:endParaRPr lang="en-US" sz="1200" dirty="0" smtClean="0"/>
          </a:p>
          <a:p>
            <a:r>
              <a:rPr lang="en-US" sz="1200" b="1" dirty="0"/>
              <a:t>Test </a:t>
            </a:r>
            <a:r>
              <a:rPr lang="en-US" sz="1200" b="1" dirty="0" smtClean="0"/>
              <a:t>#3A </a:t>
            </a:r>
            <a:r>
              <a:rPr lang="en-US" sz="1200" b="1" dirty="0"/>
              <a:t>on </a:t>
            </a:r>
            <a:r>
              <a:rPr lang="hr-HR" sz="1200" b="1" dirty="0"/>
              <a:t>1 Billion </a:t>
            </a:r>
            <a:r>
              <a:rPr lang="en-US" sz="1200" b="1" dirty="0"/>
              <a:t>rows</a:t>
            </a:r>
          </a:p>
          <a:p>
            <a:r>
              <a:rPr lang="en-US" sz="1200" dirty="0" smtClean="0"/>
              <a:t>Output rows </a:t>
            </a:r>
            <a:r>
              <a:rPr lang="is-IS" sz="1200" dirty="0" smtClean="0"/>
              <a:t>3134628</a:t>
            </a:r>
            <a:endParaRPr lang="en-US" sz="1200" dirty="0"/>
          </a:p>
          <a:p>
            <a:r>
              <a:rPr lang="mr-IN" sz="1200" dirty="0" smtClean="0"/>
              <a:t>elapsedTime </a:t>
            </a:r>
            <a:r>
              <a:rPr lang="mr-IN" sz="1200" dirty="0"/>
              <a:t>=&gt; 78152 (1.3 min</a:t>
            </a:r>
            <a:r>
              <a:rPr lang="mr-IN" sz="1200" dirty="0" smtClean="0"/>
              <a:t>)</a:t>
            </a:r>
            <a:endParaRPr lang="en-US" sz="1200" dirty="0" smtClean="0">
              <a:cs typeface="+mn-cs"/>
            </a:endParaRPr>
          </a:p>
          <a:p>
            <a:endParaRPr lang="en-US" sz="1200" b="1" dirty="0" smtClean="0"/>
          </a:p>
          <a:p>
            <a:r>
              <a:rPr lang="en-US" sz="1200" b="1" dirty="0" smtClean="0"/>
              <a:t>Test #3B </a:t>
            </a:r>
            <a:r>
              <a:rPr lang="en-US" sz="1200" b="1" dirty="0"/>
              <a:t>on </a:t>
            </a:r>
            <a:r>
              <a:rPr lang="hr-HR" sz="1200" b="1" dirty="0" smtClean="0"/>
              <a:t>2.7 </a:t>
            </a:r>
            <a:r>
              <a:rPr lang="hr-HR" sz="1200" b="1" dirty="0"/>
              <a:t>Billion </a:t>
            </a:r>
            <a:r>
              <a:rPr lang="en-US" sz="1200" b="1" dirty="0" smtClean="0"/>
              <a:t>rows</a:t>
            </a:r>
            <a:endParaRPr lang="en-US" sz="1200" dirty="0" smtClean="0"/>
          </a:p>
          <a:p>
            <a:r>
              <a:rPr lang="en-US" sz="1200" dirty="0" smtClean="0"/>
              <a:t>Output rows </a:t>
            </a:r>
            <a:r>
              <a:rPr lang="is-IS" sz="1200" dirty="0" smtClean="0"/>
              <a:t>8599000</a:t>
            </a:r>
            <a:endParaRPr lang="en-US" sz="1200" dirty="0"/>
          </a:p>
          <a:p>
            <a:r>
              <a:rPr lang="mr-IN" sz="1200" dirty="0" smtClean="0"/>
              <a:t>elapsedTime =&gt; 204043 (3.4 min)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17327" y="3864602"/>
            <a:ext cx="398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PostgresXL</a:t>
            </a:r>
            <a:r>
              <a:rPr lang="en-US" sz="1400" dirty="0" smtClean="0"/>
              <a:t> </a:t>
            </a:r>
            <a:r>
              <a:rPr lang="en-US" sz="1400" dirty="0"/>
              <a:t>(10-node) -&gt; </a:t>
            </a:r>
            <a:r>
              <a:rPr lang="en-US" sz="1400" dirty="0" smtClean="0"/>
              <a:t>1508s (25min)</a:t>
            </a:r>
            <a:endParaRPr lang="en-US" sz="1400" dirty="0"/>
          </a:p>
          <a:p>
            <a:pPr algn="r"/>
            <a:r>
              <a:rPr lang="en-US" sz="1400" dirty="0" err="1" smtClean="0"/>
              <a:t>GreenPlum</a:t>
            </a:r>
            <a:r>
              <a:rPr lang="en-US" sz="1400" dirty="0" smtClean="0"/>
              <a:t> </a:t>
            </a:r>
            <a:r>
              <a:rPr lang="en-US" sz="1400" dirty="0"/>
              <a:t>(6-node) -&gt; 1719s (28min)</a:t>
            </a:r>
          </a:p>
        </p:txBody>
      </p:sp>
    </p:spTree>
    <p:extLst>
      <p:ext uri="{BB962C8B-B14F-4D97-AF65-F5344CB8AC3E}">
        <p14:creationId xmlns:p14="http://schemas.microsoft.com/office/powerpoint/2010/main" val="365292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SparkSQL</a:t>
            </a:r>
            <a:r>
              <a:rPr lang="en-US" dirty="0" smtClean="0"/>
              <a:t> Test #4: Parametric search +</a:t>
            </a:r>
            <a:r>
              <a:rPr lang="en-US" dirty="0" err="1" smtClean="0"/>
              <a:t>OrderBy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#SQL Query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selection</a:t>
            </a:r>
            <a:endParaRPr lang="en-US" sz="1200" i="1" dirty="0" smtClean="0">
              <a:solidFill>
                <a:srgbClr val="008000"/>
              </a:solidFill>
            </a:endParaRPr>
          </a:p>
          <a:p>
            <a:r>
              <a:rPr lang="en-US" sz="1200" i="1" dirty="0" err="1" smtClean="0">
                <a:solidFill>
                  <a:srgbClr val="008000"/>
                </a:solidFill>
              </a:rPr>
              <a:t>sqlContext.sql</a:t>
            </a:r>
            <a:r>
              <a:rPr lang="en-US" sz="1200" i="1" dirty="0" smtClean="0">
                <a:solidFill>
                  <a:srgbClr val="008000"/>
                </a:solidFill>
              </a:rPr>
              <a:t>("SELECT * \</a:t>
            </a:r>
          </a:p>
          <a:p>
            <a:r>
              <a:rPr lang="en-US" sz="1200" i="1" dirty="0" smtClean="0">
                <a:solidFill>
                  <a:srgbClr val="008000"/>
                </a:solidFill>
              </a:rPr>
              <a:t>    FROM TABLE \</a:t>
            </a:r>
          </a:p>
          <a:p>
            <a:r>
              <a:rPr lang="en-US" sz="1200" i="1" dirty="0" smtClean="0">
                <a:solidFill>
                  <a:srgbClr val="008000"/>
                </a:solidFill>
              </a:rPr>
              <a:t>    WHERE </a:t>
            </a:r>
            <a:r>
              <a:rPr lang="en-US" sz="1200" i="1" dirty="0" err="1" smtClean="0">
                <a:solidFill>
                  <a:srgbClr val="008000"/>
                </a:solidFill>
              </a:rPr>
              <a:t>ra_gal</a:t>
            </a:r>
            <a:r>
              <a:rPr lang="en-US" sz="1200" i="1" dirty="0" smtClean="0">
                <a:solidFill>
                  <a:srgbClr val="008000"/>
                </a:solidFill>
              </a:rPr>
              <a:t> &gt; 48 AND </a:t>
            </a:r>
            <a:r>
              <a:rPr lang="en-US" sz="1200" i="1" dirty="0" err="1" smtClean="0">
                <a:solidFill>
                  <a:srgbClr val="008000"/>
                </a:solidFill>
              </a:rPr>
              <a:t>ra_gal</a:t>
            </a:r>
            <a:r>
              <a:rPr lang="en-US" sz="1200" i="1" dirty="0" smtClean="0">
                <a:solidFill>
                  <a:srgbClr val="008000"/>
                </a:solidFill>
              </a:rPr>
              <a:t> &lt; 52 AND </a:t>
            </a:r>
            <a:r>
              <a:rPr lang="en-US" sz="1200" i="1" dirty="0" err="1" smtClean="0">
                <a:solidFill>
                  <a:srgbClr val="008000"/>
                </a:solidFill>
              </a:rPr>
              <a:t>dec_gal</a:t>
            </a:r>
            <a:r>
              <a:rPr lang="en-US" sz="1200" i="1" dirty="0" smtClean="0">
                <a:solidFill>
                  <a:srgbClr val="008000"/>
                </a:solidFill>
              </a:rPr>
              <a:t> &gt; 8 AND </a:t>
            </a:r>
            <a:r>
              <a:rPr lang="en-US" sz="1200" i="1" dirty="0" err="1" smtClean="0">
                <a:solidFill>
                  <a:srgbClr val="008000"/>
                </a:solidFill>
              </a:rPr>
              <a:t>dec_gal</a:t>
            </a:r>
            <a:r>
              <a:rPr lang="en-US" sz="1200" i="1" dirty="0" smtClean="0">
                <a:solidFill>
                  <a:srgbClr val="008000"/>
                </a:solidFill>
              </a:rPr>
              <a:t> &lt; 12 AND (</a:t>
            </a:r>
            <a:r>
              <a:rPr lang="en-US" sz="1200" i="1" dirty="0" err="1" smtClean="0">
                <a:solidFill>
                  <a:srgbClr val="008000"/>
                </a:solidFill>
              </a:rPr>
              <a:t>euclid_nisp_y</a:t>
            </a:r>
            <a:r>
              <a:rPr lang="en-US" sz="1200" i="1" dirty="0" smtClean="0">
                <a:solidFill>
                  <a:srgbClr val="008000"/>
                </a:solidFill>
              </a:rPr>
              <a:t> - </a:t>
            </a:r>
            <a:r>
              <a:rPr lang="en-US" sz="1200" i="1" dirty="0" err="1" smtClean="0">
                <a:solidFill>
                  <a:srgbClr val="008000"/>
                </a:solidFill>
              </a:rPr>
              <a:t>euclid_nisp_h</a:t>
            </a:r>
            <a:r>
              <a:rPr lang="en-US" sz="1200" i="1" dirty="0" smtClean="0">
                <a:solidFill>
                  <a:srgbClr val="008000"/>
                </a:solidFill>
              </a:rPr>
              <a:t>) &lt; 2”)</a:t>
            </a:r>
            <a:r>
              <a:rPr lang="en-US" sz="1200" b="1" i="1" dirty="0" smtClean="0">
                <a:solidFill>
                  <a:srgbClr val="008000"/>
                </a:solidFill>
              </a:rPr>
              <a:t>.</a:t>
            </a:r>
            <a:r>
              <a:rPr lang="en-US" sz="1200" b="1" i="1" dirty="0" err="1" smtClean="0">
                <a:solidFill>
                  <a:srgbClr val="008000"/>
                </a:solidFill>
              </a:rPr>
              <a:t>orderBy</a:t>
            </a:r>
            <a:r>
              <a:rPr lang="en-US" sz="1200" b="1" i="1" dirty="0" smtClean="0">
                <a:solidFill>
                  <a:srgbClr val="008000"/>
                </a:solidFill>
              </a:rPr>
              <a:t>("</a:t>
            </a:r>
            <a:r>
              <a:rPr lang="en-US" sz="1200" b="1" i="1" dirty="0" err="1" smtClean="0">
                <a:solidFill>
                  <a:srgbClr val="008000"/>
                </a:solidFill>
              </a:rPr>
              <a:t>galaxy_id</a:t>
            </a:r>
            <a:r>
              <a:rPr lang="en-US" sz="1200" b="1" i="1" dirty="0" smtClean="0">
                <a:solidFill>
                  <a:srgbClr val="008000"/>
                </a:solidFill>
              </a:rPr>
              <a:t>”)</a:t>
            </a:r>
          </a:p>
          <a:p>
            <a:endParaRPr lang="en-US" sz="1200" i="1" dirty="0">
              <a:solidFill>
                <a:srgbClr val="008000"/>
              </a:solidFill>
            </a:endParaRPr>
          </a:p>
          <a:p>
            <a:r>
              <a:rPr lang="en-US" sz="1200" b="1" dirty="0" smtClean="0"/>
              <a:t>Test </a:t>
            </a:r>
            <a:r>
              <a:rPr lang="en-US" sz="1200" b="1" dirty="0"/>
              <a:t>#</a:t>
            </a:r>
            <a:r>
              <a:rPr lang="en-US" sz="1200" b="1" dirty="0" smtClean="0"/>
              <a:t>4A </a:t>
            </a:r>
            <a:r>
              <a:rPr lang="en-US" sz="1200" b="1" dirty="0"/>
              <a:t>on </a:t>
            </a:r>
            <a:r>
              <a:rPr lang="hr-HR" sz="1200" b="1" dirty="0"/>
              <a:t>2.7 Billion </a:t>
            </a:r>
            <a:r>
              <a:rPr lang="en-US" sz="1200" b="1" dirty="0" smtClean="0"/>
              <a:t>rows</a:t>
            </a:r>
            <a:endParaRPr lang="en-US" sz="1200" dirty="0" smtClean="0"/>
          </a:p>
          <a:p>
            <a:r>
              <a:rPr lang="mr-IN" sz="1200" dirty="0"/>
              <a:t>elapsedTime =&gt; 141883 (2.4 min</a:t>
            </a:r>
            <a:r>
              <a:rPr lang="mr-IN" sz="1200" dirty="0" smtClean="0"/>
              <a:t>)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/>
              <a:t>Test </a:t>
            </a:r>
            <a:r>
              <a:rPr lang="en-US" sz="1200" b="1" dirty="0" smtClean="0"/>
              <a:t>#4B </a:t>
            </a:r>
            <a:r>
              <a:rPr lang="en-US" sz="1200" b="1" dirty="0"/>
              <a:t>on </a:t>
            </a:r>
            <a:r>
              <a:rPr lang="hr-HR" sz="1200" b="1" dirty="0"/>
              <a:t>2.7 Billion </a:t>
            </a:r>
            <a:r>
              <a:rPr lang="en-US" sz="1200" b="1" dirty="0" smtClean="0"/>
              <a:t>rows</a:t>
            </a:r>
            <a:endParaRPr lang="en-US" sz="1200" dirty="0" smtClean="0"/>
          </a:p>
          <a:p>
            <a:r>
              <a:rPr lang="en-US" sz="1200" dirty="0" err="1" smtClean="0"/>
              <a:t>elapsedTime</a:t>
            </a:r>
            <a:r>
              <a:rPr lang="en-US" sz="1200" dirty="0" smtClean="0"/>
              <a:t> </a:t>
            </a:r>
            <a:r>
              <a:rPr lang="en-US" sz="1200" dirty="0"/>
              <a:t>=&gt; 471366 (7.9 min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648227" y="3712647"/>
            <a:ext cx="350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Order by in XL: </a:t>
            </a:r>
            <a:r>
              <a:rPr lang="en-US" dirty="0" smtClean="0"/>
              <a:t>29.5min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09444" y="3918342"/>
            <a:ext cx="1052937" cy="10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6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SparkSQL</a:t>
            </a:r>
            <a:r>
              <a:rPr lang="en-US" dirty="0" smtClean="0"/>
              <a:t> Test #5: Parametric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#SQL Query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selection</a:t>
            </a:r>
            <a:endParaRPr lang="en-US" sz="1400" i="1" dirty="0" smtClean="0">
              <a:solidFill>
                <a:srgbClr val="008000"/>
              </a:solidFill>
            </a:endParaRPr>
          </a:p>
          <a:p>
            <a:r>
              <a:rPr lang="en-US" sz="1400" i="1" dirty="0" smtClean="0">
                <a:solidFill>
                  <a:srgbClr val="008000"/>
                </a:solidFill>
              </a:rPr>
              <a:t>q1 </a:t>
            </a:r>
            <a:r>
              <a:rPr lang="en-US" sz="1400" i="1" dirty="0">
                <a:solidFill>
                  <a:srgbClr val="008000"/>
                </a:solidFill>
              </a:rPr>
              <a:t>= </a:t>
            </a:r>
            <a:r>
              <a:rPr lang="en-US" sz="1400" i="1" dirty="0" err="1">
                <a:solidFill>
                  <a:srgbClr val="008000"/>
                </a:solidFill>
              </a:rPr>
              <a:t>sqlContext.sql</a:t>
            </a:r>
            <a:r>
              <a:rPr lang="en-US" sz="1400" i="1" dirty="0">
                <a:solidFill>
                  <a:srgbClr val="008000"/>
                </a:solidFill>
              </a:rPr>
              <a:t>("SELECT * FROM TABLE WHERE </a:t>
            </a:r>
            <a:r>
              <a:rPr lang="en-US" sz="1400" i="1" dirty="0" err="1">
                <a:solidFill>
                  <a:srgbClr val="008000"/>
                </a:solidFill>
              </a:rPr>
              <a:t>galaxy_id</a:t>
            </a:r>
            <a:r>
              <a:rPr lang="en-US" sz="1400" i="1" dirty="0">
                <a:solidFill>
                  <a:srgbClr val="008000"/>
                </a:solidFill>
              </a:rPr>
              <a:t> = 2 AND </a:t>
            </a:r>
            <a:r>
              <a:rPr lang="en-US" sz="1400" i="1" dirty="0" err="1">
                <a:solidFill>
                  <a:srgbClr val="008000"/>
                </a:solidFill>
              </a:rPr>
              <a:t>gr_cosmos</a:t>
            </a:r>
            <a:r>
              <a:rPr lang="en-US" sz="1400" i="1" dirty="0">
                <a:solidFill>
                  <a:srgbClr val="008000"/>
                </a:solidFill>
              </a:rPr>
              <a:t> &gt; 1");</a:t>
            </a:r>
          </a:p>
          <a:p>
            <a:r>
              <a:rPr lang="en-US" sz="1400" i="1" dirty="0" smtClean="0">
                <a:solidFill>
                  <a:srgbClr val="008000"/>
                </a:solidFill>
              </a:rPr>
              <a:t>q1.count()</a:t>
            </a: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b="1" dirty="0"/>
              <a:t>Test </a:t>
            </a:r>
            <a:r>
              <a:rPr lang="en-US" sz="1400" b="1" dirty="0" smtClean="0"/>
              <a:t>#</a:t>
            </a:r>
            <a:r>
              <a:rPr lang="en-US" sz="1400" b="1" dirty="0"/>
              <a:t>5</a:t>
            </a:r>
            <a:r>
              <a:rPr lang="en-US" sz="1400" b="1" dirty="0" smtClean="0"/>
              <a:t> </a:t>
            </a:r>
            <a:r>
              <a:rPr lang="en-US" sz="1400" b="1" dirty="0"/>
              <a:t>on </a:t>
            </a:r>
            <a:r>
              <a:rPr lang="hr-HR" sz="1400" b="1" dirty="0"/>
              <a:t>2.7 Billion </a:t>
            </a:r>
            <a:r>
              <a:rPr lang="en-US" sz="1400" b="1" dirty="0" smtClean="0"/>
              <a:t>rows</a:t>
            </a:r>
            <a:endParaRPr lang="en-US" sz="1400" dirty="0" smtClean="0"/>
          </a:p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Output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rows: </a:t>
            </a:r>
            <a:r>
              <a:rPr lang="en-US" sz="1400" dirty="0" smtClean="0"/>
              <a:t>24899604</a:t>
            </a:r>
          </a:p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ElapsedTime</a:t>
            </a:r>
            <a:r>
              <a:rPr lang="mr-IN" sz="14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mr-IN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=&gt;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34754 </a:t>
            </a:r>
            <a:r>
              <a:rPr lang="mr-IN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(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35</a:t>
            </a:r>
            <a:r>
              <a:rPr lang="mr-IN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s</a:t>
            </a:r>
            <a:r>
              <a:rPr lang="mr-IN" sz="14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)</a:t>
            </a:r>
            <a:endParaRPr lang="en-US" sz="1400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  <a:p>
            <a:endParaRPr lang="en-US" sz="1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PostgresXL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10-nodes database takes 4h 27m to complete the query !</a:t>
            </a:r>
            <a:endParaRPr lang="en-US" sz="1400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  <a:p>
            <a:pPr lvl="1"/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32138"/>
              </p:ext>
            </p:extLst>
          </p:nvPr>
        </p:nvGraphicFramePr>
        <p:xfrm>
          <a:off x="458497" y="966019"/>
          <a:ext cx="8042734" cy="337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87"/>
                <a:gridCol w="2873990"/>
                <a:gridCol w="1158081"/>
                <a:gridCol w="1033048"/>
                <a:gridCol w="1189064"/>
                <a:gridCol w="1189064"/>
              </a:tblGrid>
              <a:tr h="399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Inputs</a:t>
                      </a:r>
                      <a:r>
                        <a:rPr lang="en-US" sz="1200" baseline="0" dirty="0" smtClean="0"/>
                        <a:t> (rows)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Total</a:t>
                      </a:r>
                    </a:p>
                    <a:p>
                      <a:r>
                        <a:rPr lang="en-US" sz="1200" smtClean="0"/>
                        <a:t>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PostgresXL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Results</a:t>
                      </a:r>
                    </a:p>
                    <a:p>
                      <a:r>
                        <a:rPr lang="en-US" sz="1200" dirty="0" smtClean="0"/>
                        <a:t>(rows)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Billion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#2A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Box search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 smtClean="0"/>
                        <a:t>3134628 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#3A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Box search +color query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 smtClean="0"/>
                        <a:t>2961957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#4A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Box search +color query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+</a:t>
                      </a:r>
                      <a:r>
                        <a:rPr lang="en-US" sz="1200" dirty="0" err="1" smtClean="0"/>
                        <a:t>OrderBy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2.4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 smtClean="0"/>
                        <a:t>2961957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2.7B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1.6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#2B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Box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2.7B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8599002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#3B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Box search +color query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2.7B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3.4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8599000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#4B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Box search +color query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+</a:t>
                      </a:r>
                      <a:r>
                        <a:rPr lang="en-US" sz="1200" dirty="0" err="1" smtClean="0"/>
                        <a:t>OrderBy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7.9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29.5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8599000</a:t>
                      </a:r>
                      <a:endParaRPr lang="en-US" sz="1200" dirty="0"/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Parametric search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2.7B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4h27min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24899604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29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Motivation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Apache Spark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Data sources and connectors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Scientific use cases</a:t>
            </a:r>
          </a:p>
          <a:p>
            <a:pPr marL="1152900" lvl="1" indent="-342900">
              <a:buFont typeface="Arial"/>
              <a:buChar char="•"/>
            </a:pPr>
            <a:r>
              <a:rPr lang="en-US" sz="2400" dirty="0" smtClean="0"/>
              <a:t>Exploring catalogues with </a:t>
            </a:r>
            <a:r>
              <a:rPr lang="en-US" sz="2400" dirty="0" err="1" smtClean="0"/>
              <a:t>SparkSQL</a:t>
            </a:r>
            <a:endParaRPr lang="en-US" sz="2400" dirty="0" smtClean="0"/>
          </a:p>
          <a:p>
            <a:pPr marL="1152900" lvl="1" indent="-342900">
              <a:buFont typeface="Arial"/>
              <a:buChar char="•"/>
            </a:pPr>
            <a:r>
              <a:rPr lang="en-US" sz="2400" dirty="0" smtClean="0"/>
              <a:t>Analysis on images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JupyterHub</a:t>
            </a:r>
            <a:r>
              <a:rPr lang="en-US" sz="2400" dirty="0" smtClean="0"/>
              <a:t> connection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Conclusions and future work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References and links</a:t>
            </a:r>
          </a:p>
        </p:txBody>
      </p:sp>
    </p:spTree>
    <p:extLst>
      <p:ext uri="{BB962C8B-B14F-4D97-AF65-F5344CB8AC3E}">
        <p14:creationId xmlns:p14="http://schemas.microsoft.com/office/powerpoint/2010/main" val="274660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SparkSQL</a:t>
            </a:r>
            <a:r>
              <a:rPr lang="en-US" dirty="0" smtClean="0"/>
              <a:t> Generic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Filter parquet dataset based on predicates (WHERE clause)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Perform selection of columns, count 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Store in cache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Perform any other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Store results in Notebook area if further ops are required</a:t>
            </a:r>
          </a:p>
        </p:txBody>
      </p:sp>
    </p:spTree>
    <p:extLst>
      <p:ext uri="{BB962C8B-B14F-4D97-AF65-F5344CB8AC3E}">
        <p14:creationId xmlns:p14="http://schemas.microsoft.com/office/powerpoint/2010/main" val="410547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Spark-fits 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500" dirty="0" smtClean="0"/>
              <a:t>Spark use </a:t>
            </a:r>
            <a:r>
              <a:rPr lang="en-US" sz="1500" dirty="0"/>
              <a:t>in the astronomical community still remains limited.</a:t>
            </a:r>
            <a:endParaRPr lang="en-US" sz="1500" dirty="0" smtClean="0"/>
          </a:p>
          <a:p>
            <a:endParaRPr lang="en-US" sz="1500" b="1" dirty="0"/>
          </a:p>
          <a:p>
            <a:r>
              <a:rPr lang="en-US" sz="1500" b="1" dirty="0" smtClean="0"/>
              <a:t>Spark-fits </a:t>
            </a:r>
            <a:r>
              <a:rPr lang="en-US" sz="1500" dirty="0" smtClean="0"/>
              <a:t>by </a:t>
            </a:r>
            <a:r>
              <a:rPr lang="en-US" sz="1500" dirty="0" err="1" smtClean="0"/>
              <a:t>AstroLab</a:t>
            </a:r>
            <a:r>
              <a:rPr lang="en-US" sz="1500" dirty="0" smtClean="0"/>
              <a:t> for</a:t>
            </a:r>
          </a:p>
          <a:p>
            <a:pPr lvl="1"/>
            <a:r>
              <a:rPr lang="en-US" sz="1500" dirty="0" smtClean="0"/>
              <a:t>Tables and images</a:t>
            </a:r>
          </a:p>
          <a:p>
            <a:endParaRPr lang="en-US" sz="1500" dirty="0" smtClean="0"/>
          </a:p>
          <a:p>
            <a:r>
              <a:rPr lang="en-US" sz="1500" dirty="0" smtClean="0"/>
              <a:t>"</a:t>
            </a:r>
            <a:r>
              <a:rPr lang="en-US" sz="1500" dirty="0"/>
              <a:t>PYSPARK_SUBMIT_ARGS":  </a:t>
            </a:r>
            <a:endParaRPr lang="en-US" sz="1500" dirty="0" smtClean="0"/>
          </a:p>
          <a:p>
            <a:pPr lvl="1"/>
            <a:r>
              <a:rPr lang="en-US" sz="1500" dirty="0" smtClean="0"/>
              <a:t>"</a:t>
            </a:r>
            <a:r>
              <a:rPr lang="en-US" sz="1500" dirty="0"/>
              <a:t>--master spark:/</a:t>
            </a:r>
            <a:r>
              <a:rPr lang="en-US" sz="1500" dirty="0" smtClean="0"/>
              <a:t>/&lt;spark-master-</a:t>
            </a:r>
            <a:r>
              <a:rPr lang="en-US" sz="1500" dirty="0" err="1" smtClean="0"/>
              <a:t>ip</a:t>
            </a:r>
            <a:r>
              <a:rPr lang="en-US" sz="1500" dirty="0" smtClean="0"/>
              <a:t>&gt;:</a:t>
            </a:r>
            <a:r>
              <a:rPr lang="en-US" sz="1500" dirty="0"/>
              <a:t>7077 </a:t>
            </a:r>
            <a:endParaRPr lang="en-US" sz="1500" dirty="0" smtClean="0"/>
          </a:p>
          <a:p>
            <a:pPr lvl="1"/>
            <a:r>
              <a:rPr lang="en-US" sz="1500" dirty="0" smtClean="0"/>
              <a:t>-</a:t>
            </a:r>
            <a:r>
              <a:rPr lang="en-US" sz="1500" dirty="0"/>
              <a:t>-driver-memory 24G </a:t>
            </a:r>
            <a:endParaRPr lang="en-US" sz="1500" dirty="0" smtClean="0"/>
          </a:p>
          <a:p>
            <a:pPr lvl="1"/>
            <a:r>
              <a:rPr lang="en-US" sz="1500" dirty="0" smtClean="0"/>
              <a:t>-</a:t>
            </a:r>
            <a:r>
              <a:rPr lang="en-US" sz="1500" dirty="0"/>
              <a:t>-executor-cores </a:t>
            </a:r>
            <a:r>
              <a:rPr lang="en-US" sz="1500" dirty="0" smtClean="0"/>
              <a:t>8 </a:t>
            </a:r>
          </a:p>
          <a:p>
            <a:pPr lvl="1"/>
            <a:r>
              <a:rPr lang="en-US" sz="1500" dirty="0" smtClean="0"/>
              <a:t>-</a:t>
            </a:r>
            <a:r>
              <a:rPr lang="en-US" sz="1500" dirty="0"/>
              <a:t>-executor-memory 24G </a:t>
            </a:r>
            <a:endParaRPr lang="en-US" sz="1500" dirty="0" smtClean="0"/>
          </a:p>
          <a:p>
            <a:pPr lvl="1"/>
            <a:r>
              <a:rPr lang="en-US" sz="1500" dirty="0" smtClean="0"/>
              <a:t>-</a:t>
            </a:r>
            <a:r>
              <a:rPr lang="en-US" sz="1500" dirty="0"/>
              <a:t>-total-executor-cores </a:t>
            </a:r>
            <a:r>
              <a:rPr lang="en-US" sz="1500" dirty="0" smtClean="0"/>
              <a:t>48</a:t>
            </a:r>
          </a:p>
          <a:p>
            <a:pPr lvl="1"/>
            <a:r>
              <a:rPr lang="en-US" sz="1500" b="1" dirty="0" smtClean="0"/>
              <a:t>-</a:t>
            </a:r>
            <a:r>
              <a:rPr lang="en-US" sz="1500" b="1" dirty="0"/>
              <a:t>-packages com.github.astrolabsoftware:spark-fits_2.11:0.6.0 </a:t>
            </a:r>
            <a:r>
              <a:rPr lang="en-US" sz="1500" dirty="0" err="1"/>
              <a:t>pyspark</a:t>
            </a:r>
            <a:r>
              <a:rPr lang="en-US" sz="1500" dirty="0"/>
              <a:t>-</a:t>
            </a:r>
            <a:r>
              <a:rPr lang="en-US" sz="1500" dirty="0" smtClean="0"/>
              <a:t>shell</a:t>
            </a:r>
            <a:r>
              <a:rPr lang="en-US" sz="1500" b="1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78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Catalogue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8-10-30 at 19.0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7" y="1071995"/>
            <a:ext cx="7264237" cy="36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10-30 at 10.5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2" y="1326088"/>
            <a:ext cx="7907151" cy="28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10-30 at 19.1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30" y="1057477"/>
            <a:ext cx="4088398" cy="266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extraction with </a:t>
            </a:r>
            <a:r>
              <a:rPr lang="en-US" dirty="0" err="1" smtClean="0"/>
              <a:t>DAOStarFinder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FITS simulated images of 12GB ea.</a:t>
            </a:r>
          </a:p>
          <a:p>
            <a:endParaRPr lang="en-US" dirty="0" smtClean="0"/>
          </a:p>
          <a:p>
            <a:endParaRPr lang="en-US" sz="2400" dirty="0"/>
          </a:p>
          <a:p>
            <a:r>
              <a:rPr lang="en-US" dirty="0"/>
              <a:t>3000 </a:t>
            </a:r>
            <a:r>
              <a:rPr lang="en-US" dirty="0" smtClean="0"/>
              <a:t>sources                                     1500</a:t>
            </a:r>
            <a:r>
              <a:rPr lang="en-US" dirty="0" smtClean="0">
                <a:solidFill>
                  <a:schemeClr val="bg1"/>
                </a:solidFill>
              </a:rPr>
              <a:t>0 sources</a:t>
            </a:r>
          </a:p>
          <a:p>
            <a:endParaRPr lang="en-US" dirty="0"/>
          </a:p>
        </p:txBody>
      </p:sp>
      <p:pic>
        <p:nvPicPr>
          <p:cNvPr id="4" name="Picture 3" descr="Screen Shot 2018-10-30 at 10.5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46" y="2285580"/>
            <a:ext cx="3814064" cy="2411955"/>
          </a:xfrm>
          <a:prstGeom prst="rect">
            <a:avLst/>
          </a:prstGeom>
        </p:spPr>
      </p:pic>
      <p:pic>
        <p:nvPicPr>
          <p:cNvPr id="6" name="Picture 5" descr="Screen Shot 2018-10-30 at 19.12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6" y="2295204"/>
            <a:ext cx="3799069" cy="23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JupyterLab</a:t>
            </a:r>
            <a:r>
              <a:rPr lang="en-US" dirty="0"/>
              <a:t>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-ways-apache-spark-drastically-improves-busi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76"/>
            <a:ext cx="9144000" cy="42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JupyterLab</a:t>
            </a:r>
            <a:r>
              <a:rPr lang="en-US" dirty="0" smtClean="0"/>
              <a:t>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Interactive analysis through </a:t>
            </a:r>
            <a:r>
              <a:rPr lang="en-US" sz="1400" dirty="0" err="1" smtClean="0"/>
              <a:t>JupyterLab</a:t>
            </a:r>
            <a:endParaRPr lang="en-US" sz="1400" dirty="0" smtClean="0"/>
          </a:p>
          <a:p>
            <a:pPr lvl="1"/>
            <a:r>
              <a:rPr lang="en-US" sz="1400" dirty="0" err="1" smtClean="0"/>
              <a:t>PySpark</a:t>
            </a:r>
            <a:r>
              <a:rPr lang="en-US" sz="1400" dirty="0" smtClean="0"/>
              <a:t> kernel - tested</a:t>
            </a:r>
          </a:p>
          <a:p>
            <a:pPr lvl="1"/>
            <a:r>
              <a:rPr lang="en-US" sz="1400" dirty="0" smtClean="0"/>
              <a:t>Apache </a:t>
            </a:r>
            <a:r>
              <a:rPr lang="en-US" sz="1400" dirty="0" err="1" smtClean="0"/>
              <a:t>Toree</a:t>
            </a:r>
            <a:endParaRPr lang="en-US" sz="1400" dirty="0" smtClean="0"/>
          </a:p>
          <a:p>
            <a:r>
              <a:rPr lang="en-US" sz="1400" dirty="0" smtClean="0"/>
              <a:t>Dynamic resource allocation is needed</a:t>
            </a:r>
          </a:p>
          <a:p>
            <a:pPr lvl="1"/>
            <a:r>
              <a:rPr lang="en-US" sz="1400" dirty="0" err="1" smtClean="0"/>
              <a:t>spark.dynamicAllocation.enabled</a:t>
            </a:r>
            <a:endParaRPr lang="en-US" sz="1400" dirty="0" smtClean="0"/>
          </a:p>
          <a:p>
            <a:r>
              <a:rPr lang="en-US" sz="1400" dirty="0" smtClean="0"/>
              <a:t>Livy </a:t>
            </a:r>
            <a:r>
              <a:rPr lang="en-US" sz="1400" dirty="0"/>
              <a:t>– a REST based Spark interface to run statements, </a:t>
            </a:r>
            <a:r>
              <a:rPr lang="en-US" sz="1400" dirty="0" smtClean="0"/>
              <a:t>jobs </a:t>
            </a:r>
            <a:r>
              <a:rPr lang="en-US" sz="1400" dirty="0"/>
              <a:t>and applications</a:t>
            </a:r>
            <a:endParaRPr lang="en-US" sz="1400" dirty="0" smtClean="0"/>
          </a:p>
          <a:p>
            <a:pPr lvl="1"/>
            <a:r>
              <a:rPr lang="en-US" sz="1400" dirty="0"/>
              <a:t>Using programmatic API</a:t>
            </a:r>
          </a:p>
          <a:p>
            <a:pPr lvl="1"/>
            <a:r>
              <a:rPr lang="en-US" sz="1400" dirty="0"/>
              <a:t>Running interactive statements through REST API</a:t>
            </a:r>
          </a:p>
          <a:p>
            <a:pPr lvl="1"/>
            <a:r>
              <a:rPr lang="en-US" sz="1400" dirty="0"/>
              <a:t>Submitting batch applications with REST API</a:t>
            </a:r>
          </a:p>
        </p:txBody>
      </p:sp>
      <p:pic>
        <p:nvPicPr>
          <p:cNvPr id="5" name="Picture 4" descr="sp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69" y="1046757"/>
            <a:ext cx="2955031" cy="1190054"/>
          </a:xfrm>
          <a:prstGeom prst="rect">
            <a:avLst/>
          </a:prstGeom>
        </p:spPr>
      </p:pic>
      <p:pic>
        <p:nvPicPr>
          <p:cNvPr id="4" name="Picture 3" descr="livy-jupyter-sp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39" y="3359462"/>
            <a:ext cx="5615529" cy="14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10-30 at 10.5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430"/>
            <a:ext cx="9144000" cy="2355685"/>
          </a:xfrm>
          <a:prstGeom prst="rect">
            <a:avLst/>
          </a:prstGeom>
        </p:spPr>
      </p:pic>
      <p:pic>
        <p:nvPicPr>
          <p:cNvPr id="5" name="Picture 4" descr="Screen Shot 2018-10-28 at 18.2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428"/>
            <a:ext cx="9144000" cy="14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4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000" dirty="0" smtClean="0"/>
              <a:t>Generate an optimum number of parquet files to optimize the </a:t>
            </a:r>
            <a:r>
              <a:rPr lang="en-US" sz="2000" dirty="0" err="1" smtClean="0"/>
              <a:t>NetApp</a:t>
            </a:r>
            <a:r>
              <a:rPr lang="en-US" sz="2000" dirty="0" smtClean="0"/>
              <a:t> usage.</a:t>
            </a:r>
          </a:p>
          <a:p>
            <a:pPr algn="just"/>
            <a:r>
              <a:rPr lang="en-US" sz="2000" dirty="0" smtClean="0"/>
              <a:t>The overhead of decompression contributes to the query execution time, while transferring compressed data results in less I/O.</a:t>
            </a:r>
          </a:p>
          <a:p>
            <a:r>
              <a:rPr lang="en-US" sz="2000" dirty="0" smtClean="0"/>
              <a:t>Less </a:t>
            </a:r>
            <a:r>
              <a:rPr lang="en-US" sz="2000" dirty="0"/>
              <a:t>overall IO to do, meaning jobs run faster</a:t>
            </a:r>
            <a:endParaRPr lang="en-US" sz="2000" dirty="0" smtClean="0"/>
          </a:p>
          <a:p>
            <a:r>
              <a:rPr lang="en-US" sz="2000" dirty="0"/>
              <a:t>NFS storage is a bottleneck</a:t>
            </a:r>
          </a:p>
          <a:p>
            <a:r>
              <a:rPr lang="en-US" sz="2000" dirty="0" smtClean="0"/>
              <a:t>Filter pushdown reduce the data loaded and improves query performance</a:t>
            </a:r>
          </a:p>
          <a:p>
            <a:r>
              <a:rPr lang="en-US" sz="2000" dirty="0" smtClean="0"/>
              <a:t>Cache (in memory) results after filtering to continue working boosts performance</a:t>
            </a:r>
          </a:p>
          <a:p>
            <a:r>
              <a:rPr lang="en-US" sz="2000" dirty="0" smtClean="0"/>
              <a:t>Difficult to debug errors from </a:t>
            </a:r>
            <a:r>
              <a:rPr lang="en-US" sz="2000" dirty="0" err="1" smtClean="0"/>
              <a:t>Jupyter</a:t>
            </a:r>
            <a:endParaRPr lang="en-US" sz="2000" dirty="0" smtClean="0"/>
          </a:p>
          <a:p>
            <a:r>
              <a:rPr lang="en-US" sz="2000" dirty="0" smtClean="0"/>
              <a:t>Interactive monitoring: spark job progress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4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with HDFS which implies to change the infrastructure</a:t>
            </a:r>
          </a:p>
          <a:p>
            <a:r>
              <a:rPr lang="en-US" dirty="0" smtClean="0"/>
              <a:t>Scale-out the </a:t>
            </a:r>
            <a:r>
              <a:rPr lang="en-US" dirty="0"/>
              <a:t>the cluster (k8s) </a:t>
            </a:r>
            <a:endParaRPr lang="en-US" dirty="0" smtClean="0"/>
          </a:p>
          <a:p>
            <a:r>
              <a:rPr lang="en-US" dirty="0" smtClean="0"/>
              <a:t>Data partitioning by columns</a:t>
            </a:r>
          </a:p>
          <a:p>
            <a:pPr lvl="1"/>
            <a:r>
              <a:rPr lang="en-US" dirty="0" err="1" smtClean="0"/>
              <a:t>Heapix</a:t>
            </a:r>
            <a:r>
              <a:rPr lang="en-US" dirty="0" smtClean="0"/>
              <a:t> index</a:t>
            </a:r>
          </a:p>
          <a:p>
            <a:r>
              <a:rPr lang="en-US" dirty="0" smtClean="0"/>
              <a:t>Livy</a:t>
            </a:r>
          </a:p>
          <a:p>
            <a:r>
              <a:rPr lang="en-US" dirty="0"/>
              <a:t>From </a:t>
            </a:r>
            <a:r>
              <a:rPr lang="en-US" dirty="0" err="1"/>
              <a:t>JupyterHub</a:t>
            </a:r>
            <a:r>
              <a:rPr lang="en-US" dirty="0"/>
              <a:t> sessions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interactive </a:t>
            </a:r>
            <a:r>
              <a:rPr lang="en-US" dirty="0" smtClean="0"/>
              <a:t>monitoring</a:t>
            </a:r>
          </a:p>
          <a:p>
            <a:r>
              <a:rPr lang="en-US" dirty="0"/>
              <a:t>Machine Learning </a:t>
            </a:r>
            <a:r>
              <a:rPr lang="en-US" dirty="0" smtClean="0"/>
              <a:t>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1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SAS storage estimation (6 years mission)</a:t>
            </a:r>
          </a:p>
          <a:p>
            <a:pPr marL="1095750" lvl="1" indent="-285750">
              <a:buFont typeface="Arial"/>
              <a:buChar char="•"/>
            </a:pPr>
            <a:r>
              <a:rPr lang="it-IT" b="1" dirty="0" smtClean="0"/>
              <a:t>10PB</a:t>
            </a:r>
          </a:p>
          <a:p>
            <a:pPr>
              <a:buFont typeface="Arial"/>
              <a:buChar char="•"/>
            </a:pP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dirty="0" smtClean="0"/>
              <a:t>Data </a:t>
            </a:r>
            <a:r>
              <a:rPr lang="it-IT" dirty="0" err="1" smtClean="0"/>
              <a:t>heterogeneity</a:t>
            </a:r>
            <a:endParaRPr lang="it-IT" dirty="0" smtClean="0"/>
          </a:p>
          <a:p>
            <a:pPr marL="1095750" lvl="1" indent="-285750">
              <a:buFont typeface="Arial"/>
              <a:buChar char="•"/>
            </a:pPr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endParaRPr lang="it-IT" dirty="0" smtClean="0"/>
          </a:p>
          <a:p>
            <a:pPr marL="1095750" lvl="1" indent="-285750">
              <a:buFont typeface="Arial"/>
              <a:buChar char="•"/>
            </a:pPr>
            <a:r>
              <a:rPr lang="it-IT" dirty="0" smtClean="0"/>
              <a:t>Images</a:t>
            </a:r>
          </a:p>
          <a:p>
            <a:pPr marL="1095750" lvl="1" indent="-285750">
              <a:buFont typeface="Arial"/>
              <a:buChar char="•"/>
            </a:pPr>
            <a:r>
              <a:rPr lang="it-IT" dirty="0" err="1" smtClean="0"/>
              <a:t>Spectra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Science Use Cases: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Big catalogue analysis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Source extraction on images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Machine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6543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 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397124"/>
              </p:ext>
            </p:extLst>
          </p:nvPr>
        </p:nvGraphicFramePr>
        <p:xfrm>
          <a:off x="4085389" y="1477799"/>
          <a:ext cx="5788527" cy="332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38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Thanks for your attention</a:t>
            </a:r>
            <a:endParaRPr lang="en-US" sz="2000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94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 monitor</a:t>
            </a:r>
          </a:p>
          <a:p>
            <a:r>
              <a:rPr lang="en-US" dirty="0" smtClean="0">
                <a:hlinkClick r:id="rId2"/>
              </a:rPr>
              <a:t>https://krishnan-r.github.io/sparkmonitor/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https://dlab.epfl.ch/2017-09-30-what-i-learned-from-processing-big-data-with-spark/</a:t>
            </a:r>
            <a:endParaRPr lang="en-US" dirty="0" smtClean="0"/>
          </a:p>
          <a:p>
            <a:r>
              <a:rPr lang="en-US" dirty="0" smtClean="0"/>
              <a:t>Spark-fits</a:t>
            </a:r>
          </a:p>
          <a:p>
            <a:r>
              <a:rPr lang="en-US" dirty="0" smtClean="0">
                <a:hlinkClick r:id="rId4"/>
              </a:rPr>
              <a:t>https://astrolabsoftware.github.io/</a:t>
            </a:r>
            <a:endParaRPr lang="en-US" dirty="0" smtClean="0"/>
          </a:p>
          <a:p>
            <a:pPr marL="457200" indent="-457200"/>
            <a:r>
              <a:rPr lang="en-US" dirty="0" smtClean="0"/>
              <a:t>Spark measure</a:t>
            </a:r>
          </a:p>
          <a:p>
            <a:pPr marL="457200" indent="-457200"/>
            <a:r>
              <a:rPr lang="en-US" dirty="0" smtClean="0">
                <a:hlinkClick r:id="rId5"/>
              </a:rPr>
              <a:t>https://github.com/LucaCanali/sparkMeasure</a:t>
            </a:r>
            <a:endParaRPr lang="en-US" dirty="0"/>
          </a:p>
          <a:p>
            <a:pPr indent="-409950"/>
            <a:r>
              <a:rPr lang="en-US" dirty="0" smtClean="0"/>
              <a:t>Compression</a:t>
            </a:r>
          </a:p>
          <a:p>
            <a:pPr indent="-409950"/>
            <a:r>
              <a:rPr lang="en-US" dirty="0" smtClean="0"/>
              <a:t>http</a:t>
            </a:r>
            <a:r>
              <a:rPr lang="en-US" dirty="0"/>
              <a:t>://java-</a:t>
            </a:r>
            <a:r>
              <a:rPr lang="en-US" dirty="0" err="1"/>
              <a:t>performance.info</a:t>
            </a:r>
            <a:r>
              <a:rPr lang="en-US" dirty="0"/>
              <a:t>/performance-general-compression/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en-US" dirty="0" smtClean="0"/>
              <a:t>Framework for large scale cluster computing in Big Data contexts</a:t>
            </a:r>
          </a:p>
          <a:p>
            <a:pPr algn="just">
              <a:buFont typeface="Arial"/>
              <a:buChar char="•"/>
            </a:pPr>
            <a:r>
              <a:rPr lang="en-US" dirty="0"/>
              <a:t>Open source platform with big and active </a:t>
            </a:r>
            <a:r>
              <a:rPr lang="en-US" dirty="0" smtClean="0"/>
              <a:t>community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Written in </a:t>
            </a:r>
            <a:r>
              <a:rPr lang="en-US" dirty="0" err="1" smtClean="0"/>
              <a:t>Scala</a:t>
            </a:r>
            <a:r>
              <a:rPr lang="en-US" dirty="0" smtClean="0"/>
              <a:t> with </a:t>
            </a:r>
            <a:r>
              <a:rPr lang="en-US" dirty="0" err="1" smtClean="0"/>
              <a:t>multilanguage</a:t>
            </a:r>
            <a:r>
              <a:rPr lang="en-US" dirty="0" smtClean="0"/>
              <a:t> API support for </a:t>
            </a:r>
            <a:r>
              <a:rPr lang="en-US" b="1" dirty="0" smtClean="0"/>
              <a:t>Python</a:t>
            </a:r>
            <a:r>
              <a:rPr lang="en-US" dirty="0" smtClean="0"/>
              <a:t>, </a:t>
            </a:r>
            <a:r>
              <a:rPr lang="en-US" b="1" dirty="0" smtClean="0"/>
              <a:t>Java</a:t>
            </a:r>
            <a:r>
              <a:rPr lang="en-US" dirty="0" smtClean="0"/>
              <a:t> and R</a:t>
            </a:r>
          </a:p>
          <a:p>
            <a:pPr algn="just">
              <a:buFont typeface="Arial"/>
              <a:buChar char="•"/>
            </a:pPr>
            <a:r>
              <a:rPr lang="en-US" dirty="0" smtClean="0"/>
              <a:t>Platform of platforms:</a:t>
            </a:r>
          </a:p>
          <a:p>
            <a:pPr marL="1152900" lvl="1" indent="-342900" algn="just">
              <a:buFont typeface="Arial"/>
              <a:buChar char="•"/>
            </a:pPr>
            <a:r>
              <a:rPr lang="en-US" dirty="0" smtClean="0"/>
              <a:t>Machine Learning, SQL-like, Streaming and Graphs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4" name="Picture 3" descr="Screen Shot 2018-11-08 at 18.2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30" y="2587439"/>
            <a:ext cx="3918664" cy="19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Transformations and 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pache-spark-lazy-evalu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6" y="828815"/>
            <a:ext cx="8470946" cy="36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k-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43" y="1150539"/>
            <a:ext cx="5863119" cy="3397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44" y="869345"/>
            <a:ext cx="6801853" cy="339447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Spark v2.3.1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Spark infrastructure: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smtClean="0"/>
              <a:t>Master: 24GB and 8 Cores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smtClean="0"/>
              <a:t>6 Workers: 48 Cores 180 GB RAM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Standalone mode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smtClean="0"/>
              <a:t>No YARN, MESOS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NetApp</a:t>
            </a:r>
            <a:r>
              <a:rPr lang="en-US" sz="2000" dirty="0" smtClean="0"/>
              <a:t> NFS instead HDFS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JupyterHub</a:t>
            </a:r>
            <a:r>
              <a:rPr lang="en-US" sz="2000" dirty="0" smtClean="0"/>
              <a:t> server</a:t>
            </a:r>
          </a:p>
          <a:p>
            <a:pPr marL="1152900" lvl="1" indent="-342900">
              <a:buFont typeface="Arial"/>
              <a:buChar char="•"/>
            </a:pPr>
            <a:r>
              <a:rPr lang="en-US" sz="2000" dirty="0" err="1" smtClean="0"/>
              <a:t>PySpark</a:t>
            </a:r>
            <a:r>
              <a:rPr lang="en-US" sz="2000" dirty="0" smtClean="0"/>
              <a:t> kernel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4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Simulated catalogue of 2.9TB spited in CSV chunks</a:t>
            </a:r>
          </a:p>
          <a:p>
            <a:pPr marL="1152900" lvl="1" indent="-342900">
              <a:buFont typeface="Arial"/>
              <a:buChar char="•"/>
            </a:pPr>
            <a:r>
              <a:rPr lang="en-US" dirty="0" smtClean="0"/>
              <a:t>2.7 billion rows </a:t>
            </a:r>
            <a:r>
              <a:rPr lang="en-US" dirty="0" err="1" smtClean="0"/>
              <a:t>aprox</a:t>
            </a:r>
            <a:r>
              <a:rPr lang="en-US" dirty="0" smtClean="0"/>
              <a:t>. and 119 columns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Simulated NIR stacked images</a:t>
            </a:r>
          </a:p>
          <a:p>
            <a:pPr marL="1152900" lvl="1" indent="-342900">
              <a:buFont typeface="Arial"/>
              <a:buChar char="•"/>
            </a:pPr>
            <a:r>
              <a:rPr lang="en-US" dirty="0" smtClean="0"/>
              <a:t>12GB each</a:t>
            </a:r>
          </a:p>
          <a:p>
            <a:pPr marL="1152900" lvl="1" indent="-342900">
              <a:buFont typeface="Arial"/>
              <a:buChar char="•"/>
            </a:pPr>
            <a:r>
              <a:rPr lang="en-US" dirty="0" smtClean="0"/>
              <a:t>FITS format</a:t>
            </a:r>
            <a:endParaRPr lang="en-US" dirty="0"/>
          </a:p>
          <a:p>
            <a:pPr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Simulated FITS Catalogue</a:t>
            </a:r>
          </a:p>
          <a:p>
            <a:pPr marL="1152900" lvl="1" indent="-342900">
              <a:buFont typeface="Arial"/>
              <a:buChar char="•"/>
            </a:pPr>
            <a:r>
              <a:rPr lang="en-US" dirty="0" smtClean="0"/>
              <a:t>300K rows </a:t>
            </a:r>
            <a:r>
              <a:rPr lang="en-US" dirty="0" err="1" smtClean="0"/>
              <a:t>aprox</a:t>
            </a:r>
            <a:r>
              <a:rPr lang="en-US" dirty="0" smtClean="0"/>
              <a:t>.</a:t>
            </a:r>
          </a:p>
          <a:p>
            <a:pPr marL="1152900" lvl="1" indent="-342900">
              <a:buFont typeface="Arial"/>
              <a:buChar char="•"/>
            </a:pPr>
            <a:r>
              <a:rPr lang="en-US" dirty="0" smtClean="0"/>
              <a:t>FITS format</a:t>
            </a:r>
          </a:p>
        </p:txBody>
      </p:sp>
    </p:spTree>
    <p:extLst>
      <p:ext uri="{BB962C8B-B14F-4D97-AF65-F5344CB8AC3E}">
        <p14:creationId xmlns:p14="http://schemas.microsoft.com/office/powerpoint/2010/main" val="402790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Data Formats: Parquet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Spark accepts: CSV, JSON, XML, Parquet, ORC, </a:t>
            </a:r>
            <a:r>
              <a:rPr lang="en-US" sz="2000" dirty="0"/>
              <a:t>A</a:t>
            </a:r>
            <a:r>
              <a:rPr lang="en-US" sz="2000" dirty="0" smtClean="0"/>
              <a:t>vro and external data sources at </a:t>
            </a:r>
            <a:r>
              <a:rPr lang="en-US" sz="2000" dirty="0" smtClean="0">
                <a:hlinkClick r:id="rId2"/>
              </a:rPr>
              <a:t>https://spark-packages.org/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Parquet, format by default in Spark v2.x.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smtClean="0"/>
              <a:t>Compression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 </a:t>
            </a:r>
            <a:r>
              <a:rPr lang="en-US" sz="2000" dirty="0"/>
              <a:t>snappy is the default Parquet codec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Data Partitioning by columns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Predicate pushdown “where the data lives”</a:t>
            </a:r>
          </a:p>
          <a:p>
            <a:pPr lvl="1">
              <a:buFont typeface="Arial"/>
              <a:buChar char="•"/>
            </a:pPr>
            <a:r>
              <a:rPr lang="en-US" sz="2000" i="1" dirty="0"/>
              <a:t>.filter("</a:t>
            </a:r>
            <a:r>
              <a:rPr lang="en-US" sz="2000" i="1" dirty="0" err="1"/>
              <a:t>ra_gal</a:t>
            </a:r>
            <a:r>
              <a:rPr lang="en-US" sz="2000" i="1" dirty="0"/>
              <a:t> &gt; </a:t>
            </a:r>
            <a:r>
              <a:rPr lang="en-US" sz="2000" i="1" dirty="0" smtClean="0"/>
              <a:t>48”).select(“</a:t>
            </a:r>
            <a:r>
              <a:rPr lang="en-US" sz="2000" i="1" dirty="0" err="1" smtClean="0"/>
              <a:t>galaxy_id</a:t>
            </a:r>
            <a:r>
              <a:rPr lang="en-US" sz="2000" i="1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76450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8935"/>
            <a:ext cx="7011056" cy="2116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 </a:t>
            </a:r>
            <a:r>
              <a:rPr lang="en-US" dirty="0"/>
              <a:t>column oriented data serialization standard for efficient data analytics. </a:t>
            </a:r>
          </a:p>
          <a:p>
            <a:endParaRPr lang="en-US" dirty="0" smtClean="0"/>
          </a:p>
          <a:p>
            <a:r>
              <a:rPr lang="en-US" dirty="0" smtClean="0"/>
              <a:t>Compression: SNAPPY</a:t>
            </a:r>
          </a:p>
          <a:p>
            <a:r>
              <a:rPr lang="en-US" dirty="0" smtClean="0"/>
              <a:t>Parquet block size to 134217728 (128MB)</a:t>
            </a:r>
          </a:p>
          <a:p>
            <a:r>
              <a:rPr lang="en-US" dirty="0" smtClean="0"/>
              <a:t>Parquet page size to 1048576</a:t>
            </a:r>
          </a:p>
          <a:p>
            <a:r>
              <a:rPr lang="en-US" dirty="0" smtClean="0"/>
              <a:t>Parquet dictionary page size to 1048576</a:t>
            </a:r>
          </a:p>
          <a:p>
            <a:r>
              <a:rPr lang="en-US" dirty="0" smtClean="0"/>
              <a:t>Dictionary is on</a:t>
            </a:r>
          </a:p>
          <a:p>
            <a:r>
              <a:rPr lang="en-US" dirty="0" smtClean="0"/>
              <a:t>Validation is off</a:t>
            </a:r>
          </a:p>
          <a:p>
            <a:r>
              <a:rPr lang="en-US" dirty="0" smtClean="0"/>
              <a:t>Writer version is: PARQUET_1_0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Screen Shot 2018-10-28 at 11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84" y="2195806"/>
            <a:ext cx="4686878" cy="2402025"/>
          </a:xfrm>
          <a:prstGeom prst="rect">
            <a:avLst/>
          </a:prstGeom>
        </p:spPr>
      </p:pic>
      <p:pic>
        <p:nvPicPr>
          <p:cNvPr id="6" name="Picture 5" descr="row-column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8" y="3415984"/>
            <a:ext cx="3709190" cy="1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16-9.potx</Template>
  <TotalTime>1188</TotalTime>
  <Words>1891</Words>
  <Application>Microsoft Macintosh PowerPoint</Application>
  <PresentationFormat>On-screen Show (16:9)</PresentationFormat>
  <Paragraphs>364</Paragraphs>
  <Slides>31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ESA Presentation 16-9</vt:lpstr>
      <vt:lpstr>Study on Analysis of Large Datasets with Apache Spark</vt:lpstr>
      <vt:lpstr>Outline</vt:lpstr>
      <vt:lpstr>Motivation</vt:lpstr>
      <vt:lpstr>Apache Spark</vt:lpstr>
      <vt:lpstr>Spark Transformations and Actions</vt:lpstr>
      <vt:lpstr>Spark cluster</vt:lpstr>
      <vt:lpstr>Datasets</vt:lpstr>
      <vt:lpstr>Spark Data Formats: Parquet</vt:lpstr>
      <vt:lpstr>Parquet</vt:lpstr>
      <vt:lpstr>CSV2Parquet Java Tool</vt:lpstr>
      <vt:lpstr>CSV2Parquet</vt:lpstr>
      <vt:lpstr>Parquet File Tuning</vt:lpstr>
      <vt:lpstr>Compression comparison</vt:lpstr>
      <vt:lpstr>SparkSQL Test #1: Count</vt:lpstr>
      <vt:lpstr>SparkSQL Test #2: Box Seach</vt:lpstr>
      <vt:lpstr>SparkSQL Test #3: Box Seach +Color query</vt:lpstr>
      <vt:lpstr>SparkSQL Test #4: Parametric search +OrderBy</vt:lpstr>
      <vt:lpstr>SparkSQL Test #5: Parametric search</vt:lpstr>
      <vt:lpstr>Results summary</vt:lpstr>
      <vt:lpstr>SparkSQL Generic Workflow</vt:lpstr>
      <vt:lpstr>Spark-fits connector</vt:lpstr>
      <vt:lpstr>FITS Catalogue Use Case</vt:lpstr>
      <vt:lpstr>Image Use Case</vt:lpstr>
      <vt:lpstr>Source extraction with DAOStarFinder</vt:lpstr>
      <vt:lpstr>JupyterLab connection</vt:lpstr>
      <vt:lpstr>JupyterLab connection</vt:lpstr>
      <vt:lpstr>Performance metrics</vt:lpstr>
      <vt:lpstr>Conclusions</vt:lpstr>
      <vt:lpstr>Future work</vt:lpstr>
      <vt:lpstr>Questions</vt:lpstr>
      <vt:lpstr>References &amp; Links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Jesus Salgado</cp:lastModifiedBy>
  <cp:revision>623</cp:revision>
  <cp:lastPrinted>2018-11-09T04:53:35Z</cp:lastPrinted>
  <dcterms:created xsi:type="dcterms:W3CDTF">2009-03-03T09:28:14Z</dcterms:created>
  <dcterms:modified xsi:type="dcterms:W3CDTF">2018-11-09T14:03:46Z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