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7"/>
  </p:normalViewPr>
  <p:slideViewPr>
    <p:cSldViewPr snapToGrid="0" snapToObjects="1">
      <p:cViewPr varScale="1">
        <p:scale>
          <a:sx n="77" d="100"/>
          <a:sy n="77" d="100"/>
        </p:scale>
        <p:origin x="5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datacentral.org.au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C73834"/>
              </a:buClr>
              <a:buChar char="▸"/>
            </a:lvl1pPr>
            <a:lvl2pPr>
              <a:buClr>
                <a:srgbClr val="C73834"/>
              </a:buClr>
              <a:buChar char="▸"/>
            </a:lvl2pPr>
            <a:lvl3pPr>
              <a:buClr>
                <a:srgbClr val="C73834"/>
              </a:buClr>
              <a:buChar char="▸"/>
            </a:lvl3pPr>
            <a:lvl4pPr>
              <a:buClr>
                <a:srgbClr val="C73834"/>
              </a:buClr>
              <a:buChar char="▸"/>
            </a:lvl4pPr>
            <a:lvl5pPr>
              <a:buClr>
                <a:srgbClr val="C73834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Image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Image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6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7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8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7" name="Image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8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"/>
          <p:cNvSpPr/>
          <p:nvPr/>
        </p:nvSpPr>
        <p:spPr>
          <a:xfrm flipV="1">
            <a:off x="811362" y="8181158"/>
            <a:ext cx="1" cy="170058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12701" tIns="12701" rIns="12701" bIns="12701"/>
          <a:lstStyle/>
          <a:p>
            <a:pPr defTabSz="1300856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" name="Image"/>
          <p:cNvSpPr>
            <a:spLocks noGrp="1"/>
          </p:cNvSpPr>
          <p:nvPr>
            <p:ph type="pic" idx="13"/>
          </p:nvPr>
        </p:nvSpPr>
        <p:spPr>
          <a:xfrm>
            <a:off x="0" y="1219861"/>
            <a:ext cx="13006123" cy="73160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9458" y="8191370"/>
            <a:ext cx="182170" cy="177801"/>
          </a:xfrm>
          <a:prstGeom prst="rect">
            <a:avLst/>
          </a:prstGeom>
        </p:spPr>
        <p:txBody>
          <a:bodyPr lIns="0" tIns="0" rIns="0" bIns="0"/>
          <a:lstStyle>
            <a:lvl1pPr defTabSz="1300856">
              <a:lnSpc>
                <a:spcPct val="100000"/>
              </a:lnSpc>
              <a:defRPr sz="1200">
                <a:solidFill>
                  <a:srgbClr val="A6A6A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1" name="Line"/>
          <p:cNvSpPr/>
          <p:nvPr/>
        </p:nvSpPr>
        <p:spPr>
          <a:xfrm flipV="1">
            <a:off x="811362" y="8181158"/>
            <a:ext cx="1" cy="170058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12701" tIns="12701" rIns="12701" bIns="12701"/>
          <a:lstStyle/>
          <a:p>
            <a:pPr defTabSz="1300856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mage"/>
          <p:cNvSpPr>
            <a:spLocks noGrp="1"/>
          </p:cNvSpPr>
          <p:nvPr>
            <p:ph type="pic" sz="half" idx="13"/>
          </p:nvPr>
        </p:nvSpPr>
        <p:spPr>
          <a:xfrm>
            <a:off x="6912223" y="1932099"/>
            <a:ext cx="5366812" cy="58916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Line"/>
          <p:cNvSpPr/>
          <p:nvPr/>
        </p:nvSpPr>
        <p:spPr>
          <a:xfrm flipV="1">
            <a:off x="2817369" y="9513964"/>
            <a:ext cx="9367469" cy="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" name="Text"/>
          <p:cNvSpPr txBox="1"/>
          <p:nvPr/>
        </p:nvSpPr>
        <p:spPr>
          <a:xfrm>
            <a:off x="406399" y="9367913"/>
            <a:ext cx="2171796" cy="26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1" tIns="12701" rIns="12701" bIns="12701" anchor="b">
            <a:spAutoFit/>
          </a:bodyPr>
          <a:lstStyle>
            <a:lvl1pPr defTabSz="1300856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46762" y="9355215"/>
            <a:ext cx="277877" cy="317501"/>
          </a:xfrm>
          <a:prstGeom prst="rect">
            <a:avLst/>
          </a:prstGeom>
        </p:spPr>
        <p:txBody>
          <a:bodyPr lIns="0" tIns="0" rIns="0" bIns="0"/>
          <a:lstStyle>
            <a:lvl1pPr defTabSz="1300856">
              <a:lnSpc>
                <a:spcPct val="100000"/>
              </a:lnSpc>
              <a:defRPr sz="1800">
                <a:solidFill>
                  <a:srgbClr val="A6A6A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ine"/>
          <p:cNvSpPr/>
          <p:nvPr/>
        </p:nvSpPr>
        <p:spPr>
          <a:xfrm flipV="1">
            <a:off x="811362" y="8181158"/>
            <a:ext cx="1" cy="170058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12701" tIns="12701" rIns="12701" bIns="12701"/>
          <a:lstStyle/>
          <a:p>
            <a:pPr defTabSz="1300856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9458" y="8191370"/>
            <a:ext cx="182170" cy="177801"/>
          </a:xfrm>
          <a:prstGeom prst="rect">
            <a:avLst/>
          </a:prstGeom>
        </p:spPr>
        <p:txBody>
          <a:bodyPr lIns="0" tIns="0" rIns="0" bIns="0"/>
          <a:lstStyle>
            <a:lvl1pPr defTabSz="1300856">
              <a:lnSpc>
                <a:spcPct val="100000"/>
              </a:lnSpc>
              <a:defRPr sz="1200">
                <a:solidFill>
                  <a:srgbClr val="A6A6A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1" name="Line"/>
          <p:cNvSpPr/>
          <p:nvPr/>
        </p:nvSpPr>
        <p:spPr>
          <a:xfrm flipV="1">
            <a:off x="811362" y="8181158"/>
            <a:ext cx="1" cy="170058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12701" tIns="12701" rIns="12701" bIns="12701"/>
          <a:lstStyle/>
          <a:p>
            <a:pPr defTabSz="1300856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AO DC: Liz mannering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AAO DC: Liz mannering</a:t>
            </a:r>
          </a:p>
        </p:txBody>
      </p:sp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C73834"/>
              </a:buClr>
              <a:buChar char="▸"/>
            </a:lvl1pPr>
            <a:lvl2pPr>
              <a:buClr>
                <a:srgbClr val="C73834"/>
              </a:buClr>
              <a:buChar char="▸"/>
            </a:lvl2pPr>
            <a:lvl3pPr>
              <a:buClr>
                <a:srgbClr val="C73834"/>
              </a:buClr>
              <a:buChar char="▸"/>
            </a:lvl3pPr>
            <a:lvl4pPr>
              <a:buClr>
                <a:srgbClr val="C73834"/>
              </a:buClr>
              <a:buChar char="▸"/>
            </a:lvl4pPr>
            <a:lvl5pPr>
              <a:buClr>
                <a:srgbClr val="C73834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C73834"/>
              </a:buClr>
              <a:buChar char="▸"/>
            </a:lvl1pPr>
            <a:lvl2pPr>
              <a:buClr>
                <a:srgbClr val="C73834"/>
              </a:buClr>
              <a:buChar char="▸"/>
            </a:lvl2pPr>
            <a:lvl3pPr>
              <a:buClr>
                <a:srgbClr val="C73834"/>
              </a:buClr>
              <a:buChar char="▸"/>
            </a:lvl3pPr>
            <a:lvl4pPr>
              <a:buClr>
                <a:srgbClr val="C73834"/>
              </a:buClr>
              <a:buChar char="▸"/>
            </a:lvl4pPr>
            <a:lvl5pPr>
              <a:buClr>
                <a:srgbClr val="C73834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spc="12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Text</a:t>
            </a:r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none">
                <a:solidFill>
                  <a:srgbClr val="1A191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C73834"/>
              </a:buClr>
            </a:lvl1pPr>
            <a:lvl2pPr>
              <a:buClr>
                <a:srgbClr val="C73834"/>
              </a:buClr>
            </a:lvl2pPr>
            <a:lvl3pPr>
              <a:buClr>
                <a:srgbClr val="C73834"/>
              </a:buClr>
            </a:lvl3pPr>
            <a:lvl4pPr>
              <a:buClr>
                <a:srgbClr val="C73834"/>
              </a:buClr>
            </a:lvl4pPr>
            <a:lvl5pPr>
              <a:buClr>
                <a:srgbClr val="C73834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Line"/>
          <p:cNvSpPr/>
          <p:nvPr/>
        </p:nvSpPr>
        <p:spPr>
          <a:xfrm flipV="1">
            <a:off x="2817369" y="9513964"/>
            <a:ext cx="9367469" cy="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6" name="www.asvo.org.au"/>
          <p:cNvSpPr txBox="1"/>
          <p:nvPr/>
        </p:nvSpPr>
        <p:spPr>
          <a:xfrm>
            <a:off x="406399" y="9393313"/>
            <a:ext cx="2171796" cy="26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1" tIns="12701" rIns="12701" bIns="12701" anchor="b">
            <a:spAutoFit/>
          </a:bodyPr>
          <a:lstStyle>
            <a:lvl1pPr defTabSz="1300856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www.asvo.org.au 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54808" y="9304414"/>
            <a:ext cx="408941" cy="4445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8" name="asvo.d62c9bc5559b.png" descr="asvo.d62c9bc5559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6576" y="279003"/>
            <a:ext cx="1143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6" name="Image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 marL="444500" indent="-444500">
              <a:buClr>
                <a:srgbClr val="C73834"/>
              </a:buClr>
              <a:buChar char="▸"/>
              <a:defRPr sz="2800"/>
            </a:lvl1pPr>
            <a:lvl2pPr>
              <a:buClr>
                <a:srgbClr val="C73834"/>
              </a:buClr>
              <a:buChar char="▸"/>
              <a:defRPr sz="2800"/>
            </a:lvl2pPr>
            <a:lvl3pPr>
              <a:buClr>
                <a:srgbClr val="C73834"/>
              </a:buClr>
              <a:buChar char="▸"/>
              <a:defRPr sz="2800"/>
            </a:lvl3pPr>
            <a:lvl4pPr>
              <a:buClr>
                <a:srgbClr val="C73834"/>
              </a:buClr>
              <a:buChar char="▸"/>
              <a:defRPr sz="2800"/>
            </a:lvl4pPr>
            <a:lvl5pPr>
              <a:buClr>
                <a:srgbClr val="C73834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755650" marR="0" indent="-75565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•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•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•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•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•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▸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▸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▸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▸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Relationship Id="rId9" Type="http://schemas.openxmlformats.org/officeDocument/2006/relationships/image" Target="../media/image31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tif"/><Relationship Id="rId5" Type="http://schemas.openxmlformats.org/officeDocument/2006/relationships/image" Target="../media/image17.ti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hyperlink" Target="https://www.ory.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2373646" y="0"/>
            <a:ext cx="17752093" cy="9985740"/>
          </a:xfrm>
          <a:prstGeom prst="rect">
            <a:avLst/>
          </a:prstGeom>
        </p:spPr>
      </p:pic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4627" y="8191370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12" name="Unifying Access Control across the All-Sky Virtual Observatory"/>
          <p:cNvSpPr txBox="1"/>
          <p:nvPr/>
        </p:nvSpPr>
        <p:spPr>
          <a:xfrm>
            <a:off x="743545" y="4355466"/>
            <a:ext cx="11289110" cy="338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5" tIns="27095" rIns="27095" bIns="27095" anchor="ctr">
            <a:spAutoFit/>
          </a:bodyPr>
          <a:lstStyle/>
          <a:p>
            <a:pPr algn="ctr" defTabSz="587192">
              <a:lnSpc>
                <a:spcPct val="90000"/>
              </a:lnSpc>
              <a:spcBef>
                <a:spcPts val="0"/>
              </a:spcBef>
              <a:defRPr sz="4800" b="1" spc="-1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587192">
              <a:lnSpc>
                <a:spcPct val="90000"/>
              </a:lnSpc>
              <a:spcBef>
                <a:spcPts val="0"/>
              </a:spcBef>
              <a:defRPr sz="4800" spc="-1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587192">
              <a:lnSpc>
                <a:spcPct val="120000"/>
              </a:lnSpc>
              <a:spcBef>
                <a:spcPts val="0"/>
              </a:spcBef>
              <a:defRPr sz="4800" spc="-10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400" spc="-117"/>
              <a:t>Unifying Access Control across the All-Sky Virtual Observatory</a:t>
            </a:r>
          </a:p>
        </p:txBody>
      </p:sp>
      <p:sp>
        <p:nvSpPr>
          <p:cNvPr id="213" name="Line"/>
          <p:cNvSpPr/>
          <p:nvPr/>
        </p:nvSpPr>
        <p:spPr>
          <a:xfrm>
            <a:off x="984845" y="8574783"/>
            <a:ext cx="11289110" cy="1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12701" tIns="12701" rIns="12701" bIns="12701"/>
          <a:lstStyle/>
          <a:p>
            <a:pPr defTabSz="1300856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4" name="Dr Simon O’Toole – AAO-Macquarie"/>
          <p:cNvSpPr txBox="1"/>
          <p:nvPr/>
        </p:nvSpPr>
        <p:spPr>
          <a:xfrm>
            <a:off x="3016252" y="8948112"/>
            <a:ext cx="7226295" cy="317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701" tIns="12701" rIns="12701" bIns="12701">
            <a:spAutoFit/>
          </a:bodyPr>
          <a:lstStyle>
            <a:lvl1pPr algn="ctr" defTabSz="1300856">
              <a:spcBef>
                <a:spcPts val="0"/>
              </a:spcBef>
              <a:defRPr>
                <a:solidFill>
                  <a:srgbClr val="FFFFFF">
                    <a:alpha val="8300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Dr Simon O’Toole – AAO-Macquarie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99" y="1456062"/>
            <a:ext cx="13004801" cy="3238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svo: workflo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workflow</a:t>
            </a:r>
          </a:p>
        </p:txBody>
      </p:sp>
      <p:sp>
        <p:nvSpPr>
          <p:cNvPr id="294" name="Work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Workflow</a:t>
            </a:r>
          </a:p>
        </p:txBody>
      </p:sp>
      <p:sp>
        <p:nvSpPr>
          <p:cNvPr id="295" name="Register cli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9181" indent="-559181" defTabSz="432308">
              <a:spcBef>
                <a:spcPts val="2000"/>
              </a:spcBef>
              <a:defRPr sz="2516"/>
            </a:pPr>
            <a:r>
              <a:t>Register client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Generates client specific endpoints to server</a:t>
            </a:r>
          </a:p>
          <a:p>
            <a:pPr marL="559181" indent="-559181" defTabSz="432308">
              <a:spcBef>
                <a:spcPts val="2000"/>
              </a:spcBef>
              <a:defRPr sz="2516"/>
            </a:pPr>
            <a:r>
              <a:t>User accesses endpoint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Client redirects to login provider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User logs in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Login provider redirects to consent endpoint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Client redirects to consent provider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User gives consent (or not)</a:t>
            </a:r>
          </a:p>
          <a:p>
            <a:pPr marL="657859" lvl="1" indent="-328929" defTabSz="432308">
              <a:spcBef>
                <a:spcPts val="2000"/>
              </a:spcBef>
              <a:buChar char="-"/>
              <a:defRPr sz="2516"/>
            </a:pPr>
            <a:r>
              <a:t>Consent provider redirects to client application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97" name="ory_oathkeeper.mp4" descr="ory_oathkeep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40217" y="2491057"/>
            <a:ext cx="4162073" cy="3492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53333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video>
          </p:childTnLst>
        </p:cTn>
      </p:par>
    </p:tnLst>
    <p:bldLst>
      <p:bldP spid="294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asvo: statu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status</a:t>
            </a:r>
          </a:p>
        </p:txBody>
      </p:sp>
      <p:sp>
        <p:nvSpPr>
          <p:cNvPr id="300" name="Status"/>
          <p:cNvSpPr txBox="1">
            <a:spLocks noGrp="1"/>
          </p:cNvSpPr>
          <p:nvPr>
            <p:ph type="title"/>
          </p:nvPr>
        </p:nvSpPr>
        <p:spPr>
          <a:xfrm>
            <a:off x="406400" y="1549400"/>
            <a:ext cx="12192000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Status</a:t>
            </a:r>
          </a:p>
        </p:txBody>
      </p:sp>
      <p:sp>
        <p:nvSpPr>
          <p:cNvPr id="301" name="Data Central pilot with SkyMapper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/>
          <a:lstStyle/>
          <a:p>
            <a:r>
              <a:t>Data Central pilot with SkyMapper</a:t>
            </a:r>
          </a:p>
          <a:p>
            <a:r>
              <a:t>SkyMapper already uses OAuth2.0 with Github, Facebook, Google</a:t>
            </a:r>
          </a:p>
          <a:p>
            <a:r>
              <a:t>Currently implementing Hydra workflow</a:t>
            </a:r>
          </a:p>
          <a:p>
            <a:r>
              <a:t>Next steps: testing then implement at other ASVO nodes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8114" y="-128591"/>
            <a:ext cx="17025139" cy="10010782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Milky Way over the Pinnacles in Australia - Michael Goh"/>
          <p:cNvSpPr txBox="1"/>
          <p:nvPr/>
        </p:nvSpPr>
        <p:spPr>
          <a:xfrm>
            <a:off x="8626855" y="9441536"/>
            <a:ext cx="4333140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400" i="1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Milky Way over the Pinnacles in Australia - Michael Goh</a:t>
            </a:r>
          </a:p>
        </p:txBody>
      </p:sp>
      <p:sp>
        <p:nvSpPr>
          <p:cNvPr id="306" name="Rounded Rectangle"/>
          <p:cNvSpPr/>
          <p:nvPr/>
        </p:nvSpPr>
        <p:spPr>
          <a:xfrm>
            <a:off x="4659988" y="1802175"/>
            <a:ext cx="3888935" cy="5423129"/>
          </a:xfrm>
          <a:prstGeom prst="roundRect">
            <a:avLst>
              <a:gd name="adj" fmla="val 1916"/>
            </a:avLst>
          </a:prstGeom>
          <a:solidFill>
            <a:srgbClr val="D7EF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7" name="Welcome back."/>
          <p:cNvSpPr txBox="1"/>
          <p:nvPr/>
        </p:nvSpPr>
        <p:spPr>
          <a:xfrm>
            <a:off x="5531256" y="1994953"/>
            <a:ext cx="21464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Welcome back.</a:t>
            </a:r>
          </a:p>
        </p:txBody>
      </p:sp>
      <p:sp>
        <p:nvSpPr>
          <p:cNvPr id="308" name="Sign in to access your personalised data portal, collaborate with other researchers and manage your data"/>
          <p:cNvSpPr txBox="1"/>
          <p:nvPr/>
        </p:nvSpPr>
        <p:spPr>
          <a:xfrm>
            <a:off x="5072969" y="2467996"/>
            <a:ext cx="306297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4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Sign in to access your personalised data portal, collaborate with other researchers and manage your data</a:t>
            </a:r>
          </a:p>
        </p:txBody>
      </p:sp>
      <p:sp>
        <p:nvSpPr>
          <p:cNvPr id="309" name="No account? Create one."/>
          <p:cNvSpPr txBox="1"/>
          <p:nvPr/>
        </p:nvSpPr>
        <p:spPr>
          <a:xfrm>
            <a:off x="5072969" y="6056544"/>
            <a:ext cx="306297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5E5E"/>
                </a:solidFill>
              </a:rPr>
              <a:t>No account?</a:t>
            </a:r>
            <a:r>
              <a:t> </a:t>
            </a:r>
            <a:r>
              <a:rPr>
                <a:solidFill>
                  <a:srgbClr val="00A2FF"/>
                </a:solidFill>
              </a:rPr>
              <a:t>Create one.</a:t>
            </a:r>
          </a:p>
        </p:txBody>
      </p:sp>
      <p:sp>
        <p:nvSpPr>
          <p:cNvPr id="310" name="Click “Sign in” above to accept our Terms of Service &amp; Privacy Policy"/>
          <p:cNvSpPr txBox="1"/>
          <p:nvPr/>
        </p:nvSpPr>
        <p:spPr>
          <a:xfrm>
            <a:off x="5072969" y="6481994"/>
            <a:ext cx="306297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Click “Sign in” above to accept our </a:t>
            </a:r>
            <a:r>
              <a:rPr u="sng"/>
              <a:t>Terms of Service</a:t>
            </a:r>
            <a:r>
              <a:t> &amp; </a:t>
            </a:r>
            <a:r>
              <a:rPr u="sng"/>
              <a:t>Privacy Policy</a:t>
            </a:r>
          </a:p>
        </p:txBody>
      </p:sp>
      <p:grpSp>
        <p:nvGrpSpPr>
          <p:cNvPr id="314" name="Group"/>
          <p:cNvGrpSpPr/>
          <p:nvPr/>
        </p:nvGrpSpPr>
        <p:grpSpPr>
          <a:xfrm>
            <a:off x="5140979" y="3518227"/>
            <a:ext cx="2926954" cy="304090"/>
            <a:chOff x="0" y="0"/>
            <a:chExt cx="2926953" cy="304088"/>
          </a:xfrm>
        </p:grpSpPr>
        <p:sp>
          <p:nvSpPr>
            <p:cNvPr id="311" name="Rounded Rectangle"/>
            <p:cNvSpPr/>
            <p:nvPr/>
          </p:nvSpPr>
          <p:spPr>
            <a:xfrm>
              <a:off x="0" y="0"/>
              <a:ext cx="2926954" cy="304089"/>
            </a:xfrm>
            <a:prstGeom prst="roundRect">
              <a:avLst>
                <a:gd name="adj" fmla="val 751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12" name="Data Central_IconOnly_FullColour.png" descr="Data Central_IconOnly_FullColou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3147" y="45123"/>
              <a:ext cx="219671" cy="213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Sign in with Data Central"/>
            <p:cNvSpPr txBox="1"/>
            <p:nvPr/>
          </p:nvSpPr>
          <p:spPr>
            <a:xfrm>
              <a:off x="428376" y="14477"/>
              <a:ext cx="1799236" cy="27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12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Sign in with Data Central</a:t>
              </a:r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5144557" y="3996247"/>
            <a:ext cx="2926954" cy="306016"/>
            <a:chOff x="0" y="0"/>
            <a:chExt cx="2926953" cy="306015"/>
          </a:xfrm>
        </p:grpSpPr>
        <p:sp>
          <p:nvSpPr>
            <p:cNvPr id="315" name="Rounded Rectangle"/>
            <p:cNvSpPr/>
            <p:nvPr/>
          </p:nvSpPr>
          <p:spPr>
            <a:xfrm>
              <a:off x="0" y="0"/>
              <a:ext cx="2926954" cy="304089"/>
            </a:xfrm>
            <a:prstGeom prst="roundRect">
              <a:avLst>
                <a:gd name="adj" fmla="val 751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Sign in with SkyMapper"/>
            <p:cNvSpPr txBox="1"/>
            <p:nvPr/>
          </p:nvSpPr>
          <p:spPr>
            <a:xfrm>
              <a:off x="424798" y="30882"/>
              <a:ext cx="1728827" cy="27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12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Sign in with SkyMapper</a:t>
              </a:r>
            </a:p>
          </p:txBody>
        </p:sp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02" t="204" r="298" b="17164"/>
            <a:stretch>
              <a:fillRect/>
            </a:stretch>
          </p:blipFill>
          <p:spPr>
            <a:xfrm>
              <a:off x="159569" y="88179"/>
              <a:ext cx="195264" cy="160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0844" y="0"/>
                  </a:moveTo>
                  <a:cubicBezTo>
                    <a:pt x="9966" y="31"/>
                    <a:pt x="9347" y="63"/>
                    <a:pt x="9307" y="107"/>
                  </a:cubicBezTo>
                  <a:cubicBezTo>
                    <a:pt x="9214" y="208"/>
                    <a:pt x="8621" y="434"/>
                    <a:pt x="8034" y="587"/>
                  </a:cubicBezTo>
                  <a:cubicBezTo>
                    <a:pt x="6174" y="1072"/>
                    <a:pt x="3724" y="2897"/>
                    <a:pt x="2590" y="4589"/>
                  </a:cubicBezTo>
                  <a:cubicBezTo>
                    <a:pt x="1702" y="5916"/>
                    <a:pt x="739" y="8088"/>
                    <a:pt x="483" y="9392"/>
                  </a:cubicBezTo>
                  <a:cubicBezTo>
                    <a:pt x="366" y="9991"/>
                    <a:pt x="172" y="10613"/>
                    <a:pt x="88" y="10727"/>
                  </a:cubicBezTo>
                  <a:cubicBezTo>
                    <a:pt x="50" y="10778"/>
                    <a:pt x="27" y="11584"/>
                    <a:pt x="0" y="12754"/>
                  </a:cubicBezTo>
                  <a:cubicBezTo>
                    <a:pt x="27" y="13859"/>
                    <a:pt x="50" y="14625"/>
                    <a:pt x="88" y="14676"/>
                  </a:cubicBezTo>
                  <a:cubicBezTo>
                    <a:pt x="172" y="14789"/>
                    <a:pt x="367" y="15320"/>
                    <a:pt x="483" y="15903"/>
                  </a:cubicBezTo>
                  <a:cubicBezTo>
                    <a:pt x="757" y="17286"/>
                    <a:pt x="1440" y="18913"/>
                    <a:pt x="2327" y="20332"/>
                  </a:cubicBezTo>
                  <a:lnTo>
                    <a:pt x="3029" y="21506"/>
                  </a:lnTo>
                  <a:lnTo>
                    <a:pt x="10624" y="21560"/>
                  </a:lnTo>
                  <a:cubicBezTo>
                    <a:pt x="14797" y="21591"/>
                    <a:pt x="18278" y="21600"/>
                    <a:pt x="18395" y="21560"/>
                  </a:cubicBezTo>
                  <a:cubicBezTo>
                    <a:pt x="18709" y="21452"/>
                    <a:pt x="19978" y="19374"/>
                    <a:pt x="20502" y="18091"/>
                  </a:cubicBezTo>
                  <a:cubicBezTo>
                    <a:pt x="20754" y="17477"/>
                    <a:pt x="21045" y="16486"/>
                    <a:pt x="21161" y="15903"/>
                  </a:cubicBezTo>
                  <a:cubicBezTo>
                    <a:pt x="21277" y="15320"/>
                    <a:pt x="21428" y="14789"/>
                    <a:pt x="21512" y="14676"/>
                  </a:cubicBezTo>
                  <a:cubicBezTo>
                    <a:pt x="21547" y="14629"/>
                    <a:pt x="21574" y="13907"/>
                    <a:pt x="21600" y="12968"/>
                  </a:cubicBezTo>
                  <a:cubicBezTo>
                    <a:pt x="21572" y="11925"/>
                    <a:pt x="21550" y="11188"/>
                    <a:pt x="21512" y="11100"/>
                  </a:cubicBezTo>
                  <a:cubicBezTo>
                    <a:pt x="21423" y="10892"/>
                    <a:pt x="21193" y="10085"/>
                    <a:pt x="21029" y="9286"/>
                  </a:cubicBezTo>
                  <a:cubicBezTo>
                    <a:pt x="20203" y="5258"/>
                    <a:pt x="17049" y="1612"/>
                    <a:pt x="13478" y="587"/>
                  </a:cubicBezTo>
                  <a:cubicBezTo>
                    <a:pt x="12940" y="433"/>
                    <a:pt x="12430" y="205"/>
                    <a:pt x="12337" y="107"/>
                  </a:cubicBezTo>
                  <a:cubicBezTo>
                    <a:pt x="12297" y="65"/>
                    <a:pt x="11706" y="30"/>
                    <a:pt x="10844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Group"/>
          <p:cNvGrpSpPr/>
          <p:nvPr/>
        </p:nvGrpSpPr>
        <p:grpSpPr>
          <a:xfrm>
            <a:off x="5144557" y="4487731"/>
            <a:ext cx="2926954" cy="304090"/>
            <a:chOff x="0" y="0"/>
            <a:chExt cx="2926953" cy="304088"/>
          </a:xfrm>
        </p:grpSpPr>
        <p:sp>
          <p:nvSpPr>
            <p:cNvPr id="319" name="Rounded Rectangle"/>
            <p:cNvSpPr/>
            <p:nvPr/>
          </p:nvSpPr>
          <p:spPr>
            <a:xfrm>
              <a:off x="0" y="0"/>
              <a:ext cx="2926954" cy="304089"/>
            </a:xfrm>
            <a:prstGeom prst="roundRect">
              <a:avLst>
                <a:gd name="adj" fmla="val 751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0" name="Sign in with TAO"/>
            <p:cNvSpPr txBox="1"/>
            <p:nvPr/>
          </p:nvSpPr>
          <p:spPr>
            <a:xfrm>
              <a:off x="424799" y="0"/>
              <a:ext cx="1234898" cy="275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12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Sign in with TAO</a:t>
              </a:r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6040" r="51920" b="4"/>
            <a:stretch>
              <a:fillRect/>
            </a:stretch>
          </p:blipFill>
          <p:spPr>
            <a:xfrm>
              <a:off x="159569" y="59345"/>
              <a:ext cx="205186" cy="192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644"/>
                  </a:lnTo>
                  <a:cubicBezTo>
                    <a:pt x="1009" y="16157"/>
                    <a:pt x="2282" y="19302"/>
                    <a:pt x="2256" y="19333"/>
                  </a:cubicBezTo>
                  <a:cubicBezTo>
                    <a:pt x="2217" y="19380"/>
                    <a:pt x="1462" y="19395"/>
                    <a:pt x="585" y="19378"/>
                  </a:cubicBezTo>
                  <a:lnTo>
                    <a:pt x="0" y="1937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26" name="Group"/>
          <p:cNvGrpSpPr/>
          <p:nvPr/>
        </p:nvGrpSpPr>
        <p:grpSpPr>
          <a:xfrm>
            <a:off x="5140979" y="4976645"/>
            <a:ext cx="2926954" cy="306016"/>
            <a:chOff x="0" y="0"/>
            <a:chExt cx="2926953" cy="306015"/>
          </a:xfrm>
        </p:grpSpPr>
        <p:sp>
          <p:nvSpPr>
            <p:cNvPr id="323" name="Rounded Rectangle"/>
            <p:cNvSpPr/>
            <p:nvPr/>
          </p:nvSpPr>
          <p:spPr>
            <a:xfrm>
              <a:off x="0" y="0"/>
              <a:ext cx="2926954" cy="304089"/>
            </a:xfrm>
            <a:prstGeom prst="roundRect">
              <a:avLst>
                <a:gd name="adj" fmla="val 751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Sign in with MWA"/>
            <p:cNvSpPr txBox="1"/>
            <p:nvPr/>
          </p:nvSpPr>
          <p:spPr>
            <a:xfrm>
              <a:off x="428376" y="30882"/>
              <a:ext cx="1315823" cy="27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12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Sign in with MWA</a:t>
              </a:r>
            </a:p>
          </p:txBody>
        </p:sp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61540"/>
            <a:stretch>
              <a:fillRect/>
            </a:stretch>
          </p:blipFill>
          <p:spPr>
            <a:xfrm>
              <a:off x="163147" y="62360"/>
              <a:ext cx="195450" cy="186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" name="Group"/>
          <p:cNvGrpSpPr/>
          <p:nvPr/>
        </p:nvGrpSpPr>
        <p:grpSpPr>
          <a:xfrm>
            <a:off x="5140979" y="5455628"/>
            <a:ext cx="2926954" cy="306016"/>
            <a:chOff x="0" y="0"/>
            <a:chExt cx="2926953" cy="306015"/>
          </a:xfrm>
        </p:grpSpPr>
        <p:sp>
          <p:nvSpPr>
            <p:cNvPr id="327" name="Rounded Rectangle"/>
            <p:cNvSpPr/>
            <p:nvPr/>
          </p:nvSpPr>
          <p:spPr>
            <a:xfrm>
              <a:off x="0" y="0"/>
              <a:ext cx="2926954" cy="304089"/>
            </a:xfrm>
            <a:prstGeom prst="roundRect">
              <a:avLst>
                <a:gd name="adj" fmla="val 751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Sign in with CASDA"/>
            <p:cNvSpPr txBox="1"/>
            <p:nvPr/>
          </p:nvSpPr>
          <p:spPr>
            <a:xfrm>
              <a:off x="428376" y="30882"/>
              <a:ext cx="1460450" cy="27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1200">
                  <a:solidFill>
                    <a:srgbClr val="42424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Sign in with CASDA</a:t>
              </a:r>
            </a:p>
          </p:txBody>
        </p:sp>
        <p:pic>
          <p:nvPicPr>
            <p:cNvPr id="32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5344" t="26215" r="29798" b="32598"/>
            <a:stretch>
              <a:fillRect/>
            </a:stretch>
          </p:blipFill>
          <p:spPr>
            <a:xfrm>
              <a:off x="188547" y="41915"/>
              <a:ext cx="154873" cy="19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4570" y="0"/>
                  </a:moveTo>
                  <a:cubicBezTo>
                    <a:pt x="4227" y="0"/>
                    <a:pt x="4027" y="70"/>
                    <a:pt x="3634" y="394"/>
                  </a:cubicBezTo>
                  <a:cubicBezTo>
                    <a:pt x="3382" y="602"/>
                    <a:pt x="3237" y="798"/>
                    <a:pt x="2918" y="1314"/>
                  </a:cubicBezTo>
                  <a:cubicBezTo>
                    <a:pt x="2133" y="2588"/>
                    <a:pt x="1762" y="3835"/>
                    <a:pt x="1762" y="5258"/>
                  </a:cubicBezTo>
                  <a:cubicBezTo>
                    <a:pt x="1762" y="6599"/>
                    <a:pt x="2187" y="8195"/>
                    <a:pt x="2808" y="9288"/>
                  </a:cubicBezTo>
                  <a:cubicBezTo>
                    <a:pt x="2865" y="9389"/>
                    <a:pt x="2971" y="9661"/>
                    <a:pt x="3083" y="9858"/>
                  </a:cubicBezTo>
                  <a:lnTo>
                    <a:pt x="3304" y="10209"/>
                  </a:lnTo>
                  <a:lnTo>
                    <a:pt x="2808" y="10603"/>
                  </a:lnTo>
                  <a:cubicBezTo>
                    <a:pt x="2540" y="10827"/>
                    <a:pt x="2315" y="11080"/>
                    <a:pt x="2258" y="11172"/>
                  </a:cubicBezTo>
                  <a:cubicBezTo>
                    <a:pt x="1904" y="11740"/>
                    <a:pt x="1910" y="12276"/>
                    <a:pt x="2368" y="13100"/>
                  </a:cubicBezTo>
                  <a:cubicBezTo>
                    <a:pt x="2386" y="13134"/>
                    <a:pt x="2258" y="13194"/>
                    <a:pt x="2037" y="13275"/>
                  </a:cubicBezTo>
                  <a:cubicBezTo>
                    <a:pt x="1525" y="13464"/>
                    <a:pt x="1032" y="13840"/>
                    <a:pt x="826" y="14196"/>
                  </a:cubicBezTo>
                  <a:cubicBezTo>
                    <a:pt x="677" y="14452"/>
                    <a:pt x="661" y="14553"/>
                    <a:pt x="661" y="14984"/>
                  </a:cubicBezTo>
                  <a:cubicBezTo>
                    <a:pt x="661" y="15442"/>
                    <a:pt x="638" y="15454"/>
                    <a:pt x="826" y="15729"/>
                  </a:cubicBezTo>
                  <a:cubicBezTo>
                    <a:pt x="934" y="15887"/>
                    <a:pt x="1168" y="16101"/>
                    <a:pt x="1321" y="16211"/>
                  </a:cubicBezTo>
                  <a:cubicBezTo>
                    <a:pt x="1571" y="16389"/>
                    <a:pt x="2108" y="16605"/>
                    <a:pt x="2313" y="16605"/>
                  </a:cubicBezTo>
                  <a:cubicBezTo>
                    <a:pt x="2507" y="16605"/>
                    <a:pt x="2493" y="16735"/>
                    <a:pt x="2478" y="18270"/>
                  </a:cubicBezTo>
                  <a:lnTo>
                    <a:pt x="2478" y="19760"/>
                  </a:lnTo>
                  <a:lnTo>
                    <a:pt x="2037" y="19847"/>
                  </a:lnTo>
                  <a:cubicBezTo>
                    <a:pt x="1776" y="19880"/>
                    <a:pt x="1379" y="19957"/>
                    <a:pt x="1211" y="20023"/>
                  </a:cubicBezTo>
                  <a:cubicBezTo>
                    <a:pt x="585" y="20267"/>
                    <a:pt x="79" y="20808"/>
                    <a:pt x="0" y="21337"/>
                  </a:cubicBezTo>
                  <a:lnTo>
                    <a:pt x="0" y="21600"/>
                  </a:lnTo>
                  <a:lnTo>
                    <a:pt x="6057" y="21600"/>
                  </a:lnTo>
                  <a:lnTo>
                    <a:pt x="12113" y="21600"/>
                  </a:lnTo>
                  <a:lnTo>
                    <a:pt x="12113" y="21381"/>
                  </a:lnTo>
                  <a:cubicBezTo>
                    <a:pt x="12003" y="20854"/>
                    <a:pt x="11624" y="20415"/>
                    <a:pt x="11122" y="20154"/>
                  </a:cubicBezTo>
                  <a:cubicBezTo>
                    <a:pt x="10704" y="19937"/>
                    <a:pt x="10560" y="19882"/>
                    <a:pt x="10076" y="19847"/>
                  </a:cubicBezTo>
                  <a:lnTo>
                    <a:pt x="9636" y="19847"/>
                  </a:lnTo>
                  <a:lnTo>
                    <a:pt x="9581" y="17482"/>
                  </a:lnTo>
                  <a:cubicBezTo>
                    <a:pt x="9559" y="15685"/>
                    <a:pt x="9582" y="15170"/>
                    <a:pt x="9526" y="15116"/>
                  </a:cubicBezTo>
                  <a:cubicBezTo>
                    <a:pt x="9469" y="15062"/>
                    <a:pt x="9258" y="15009"/>
                    <a:pt x="8645" y="14984"/>
                  </a:cubicBezTo>
                  <a:cubicBezTo>
                    <a:pt x="8205" y="14966"/>
                    <a:pt x="7833" y="14958"/>
                    <a:pt x="7819" y="14940"/>
                  </a:cubicBezTo>
                  <a:cubicBezTo>
                    <a:pt x="7805" y="14922"/>
                    <a:pt x="7908" y="14780"/>
                    <a:pt x="8094" y="14634"/>
                  </a:cubicBezTo>
                  <a:lnTo>
                    <a:pt x="8479" y="14371"/>
                  </a:lnTo>
                  <a:lnTo>
                    <a:pt x="9085" y="14590"/>
                  </a:lnTo>
                  <a:cubicBezTo>
                    <a:pt x="9968" y="14923"/>
                    <a:pt x="10336" y="15023"/>
                    <a:pt x="11288" y="15247"/>
                  </a:cubicBezTo>
                  <a:cubicBezTo>
                    <a:pt x="13680" y="15811"/>
                    <a:pt x="16402" y="15787"/>
                    <a:pt x="18611" y="15159"/>
                  </a:cubicBezTo>
                  <a:cubicBezTo>
                    <a:pt x="20306" y="14678"/>
                    <a:pt x="21328" y="14130"/>
                    <a:pt x="21474" y="13582"/>
                  </a:cubicBezTo>
                  <a:cubicBezTo>
                    <a:pt x="21600" y="13108"/>
                    <a:pt x="20762" y="11637"/>
                    <a:pt x="19657" y="10428"/>
                  </a:cubicBezTo>
                  <a:cubicBezTo>
                    <a:pt x="19594" y="10359"/>
                    <a:pt x="19499" y="10237"/>
                    <a:pt x="19437" y="10165"/>
                  </a:cubicBezTo>
                  <a:cubicBezTo>
                    <a:pt x="19213" y="9907"/>
                    <a:pt x="18614" y="9285"/>
                    <a:pt x="18390" y="9069"/>
                  </a:cubicBezTo>
                  <a:lnTo>
                    <a:pt x="18170" y="8850"/>
                  </a:lnTo>
                  <a:lnTo>
                    <a:pt x="18225" y="7229"/>
                  </a:lnTo>
                  <a:cubicBezTo>
                    <a:pt x="18262" y="6336"/>
                    <a:pt x="18300" y="4955"/>
                    <a:pt x="18335" y="4162"/>
                  </a:cubicBezTo>
                  <a:cubicBezTo>
                    <a:pt x="18370" y="3369"/>
                    <a:pt x="18410" y="2690"/>
                    <a:pt x="18390" y="2629"/>
                  </a:cubicBezTo>
                  <a:cubicBezTo>
                    <a:pt x="18349" y="2498"/>
                    <a:pt x="18095" y="2417"/>
                    <a:pt x="17895" y="2454"/>
                  </a:cubicBezTo>
                  <a:cubicBezTo>
                    <a:pt x="17819" y="2467"/>
                    <a:pt x="17399" y="2472"/>
                    <a:pt x="16959" y="2497"/>
                  </a:cubicBezTo>
                  <a:cubicBezTo>
                    <a:pt x="16519" y="2523"/>
                    <a:pt x="15857" y="2560"/>
                    <a:pt x="15527" y="2585"/>
                  </a:cubicBezTo>
                  <a:cubicBezTo>
                    <a:pt x="15197" y="2610"/>
                    <a:pt x="14457" y="2678"/>
                    <a:pt x="13875" y="2716"/>
                  </a:cubicBezTo>
                  <a:cubicBezTo>
                    <a:pt x="13294" y="2754"/>
                    <a:pt x="12426" y="2811"/>
                    <a:pt x="11893" y="2848"/>
                  </a:cubicBezTo>
                  <a:cubicBezTo>
                    <a:pt x="11360" y="2885"/>
                    <a:pt x="10885" y="2935"/>
                    <a:pt x="10847" y="2935"/>
                  </a:cubicBezTo>
                  <a:cubicBezTo>
                    <a:pt x="10809" y="2935"/>
                    <a:pt x="10425" y="2714"/>
                    <a:pt x="10021" y="2454"/>
                  </a:cubicBezTo>
                  <a:cubicBezTo>
                    <a:pt x="9498" y="2116"/>
                    <a:pt x="9244" y="1983"/>
                    <a:pt x="9195" y="2015"/>
                  </a:cubicBezTo>
                  <a:cubicBezTo>
                    <a:pt x="9097" y="2079"/>
                    <a:pt x="9007" y="2003"/>
                    <a:pt x="9085" y="1928"/>
                  </a:cubicBezTo>
                  <a:cubicBezTo>
                    <a:pt x="9130" y="1884"/>
                    <a:pt x="9092" y="1831"/>
                    <a:pt x="8865" y="1709"/>
                  </a:cubicBezTo>
                  <a:cubicBezTo>
                    <a:pt x="8700" y="1620"/>
                    <a:pt x="8320" y="1426"/>
                    <a:pt x="8039" y="1271"/>
                  </a:cubicBezTo>
                  <a:cubicBezTo>
                    <a:pt x="6616" y="485"/>
                    <a:pt x="5298" y="0"/>
                    <a:pt x="457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33" name="Group"/>
          <p:cNvGrpSpPr/>
          <p:nvPr/>
        </p:nvGrpSpPr>
        <p:grpSpPr>
          <a:xfrm>
            <a:off x="4967627" y="7648956"/>
            <a:ext cx="3168315" cy="987041"/>
            <a:chOff x="0" y="0"/>
            <a:chExt cx="3168314" cy="987040"/>
          </a:xfrm>
        </p:grpSpPr>
        <p:pic>
          <p:nvPicPr>
            <p:cNvPr id="331" name="Data Central_PrimaryLogo_1Col-Wht.png" descr="Data Central_PrimaryLogo_1Col-Wht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91849" cy="987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1924" t="68150" r="65487" b="6346"/>
            <a:stretch>
              <a:fillRect/>
            </a:stretch>
          </p:blipFill>
          <p:spPr>
            <a:xfrm>
              <a:off x="2190797" y="12"/>
              <a:ext cx="977518" cy="986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4" name="Line"/>
          <p:cNvSpPr/>
          <p:nvPr/>
        </p:nvSpPr>
        <p:spPr>
          <a:xfrm flipH="1" flipV="1">
            <a:off x="7469598" y="3629107"/>
            <a:ext cx="154696" cy="1546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Gear"/>
          <p:cNvSpPr/>
          <p:nvPr/>
        </p:nvSpPr>
        <p:spPr>
          <a:xfrm>
            <a:off x="7795913" y="3578307"/>
            <a:ext cx="181637" cy="181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/>
    </mc:Choice>
    <mc:Fallback>
      <p:transition spd="slow" advClick="0" advTm="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99" fill="hold"/>
                                        <p:tgtEl>
                                          <p:spTgt spid="314"/>
                                        </p:tgtEl>
                                      </p:cBhvr>
                                      <p:by x="96999" y="96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99" fill="hold"/>
                                        <p:tgtEl>
                                          <p:spTgt spid="314"/>
                                        </p:tgtEl>
                                      </p:cBhvr>
                                      <p:by x="103092" y="10309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9"/>
                            </p:stCondLst>
                            <p:childTnLst>
                              <p:par>
                                <p:cTn id="14" presetID="9" presetClass="entr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99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8"/>
                            </p:stCondLst>
                            <p:childTnLst>
                              <p:par>
                                <p:cTn id="18" presetID="8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540000">
                                      <p:cBhvr>
                                        <p:cTn id="19" dur="3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2" animBg="1" advAuto="0"/>
      <p:bldP spid="314" grpId="3" animBg="1" advAuto="0"/>
      <p:bldP spid="334" grpId="1" animBg="1" advAuto="0"/>
      <p:bldP spid="335" grpId="4" animBg="1" advAuto="0"/>
      <p:bldP spid="335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asvo: oauth2 &amp; ivoa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oauth2 &amp; ivoa</a:t>
            </a:r>
          </a:p>
        </p:txBody>
      </p:sp>
      <p:sp>
        <p:nvSpPr>
          <p:cNvPr id="338" name="OAuth2.0 &amp; IVO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OAuth2.0 &amp; IVOA</a:t>
            </a:r>
          </a:p>
        </p:txBody>
      </p:sp>
      <p:sp>
        <p:nvSpPr>
          <p:cNvPr id="339" name="OAuth2.0 services must use TLS encryp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OAuth2.0 services must use TLS encryption</a:t>
            </a:r>
          </a:p>
          <a:p>
            <a:r>
              <a:t>OAuth2.0 clients are recommended to use TLS</a:t>
            </a:r>
          </a:p>
          <a:p>
            <a:r>
              <a:t>OAuth2.0 uses revocable tokens, so the user can revoke consent</a:t>
            </a:r>
          </a:p>
          <a:p>
            <a:r>
              <a:t>These might be issues for some VO services and clients</a:t>
            </a:r>
          </a:p>
          <a:p>
            <a:r>
              <a:t>ORY offers Oathkeeper to translate other tokens (e.g. JWT) in OAuth2.0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asvo node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 nodes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100" y="2292350"/>
            <a:ext cx="8432800" cy="473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mmary:…"/>
          <p:cNvSpPr txBox="1"/>
          <p:nvPr/>
        </p:nvSpPr>
        <p:spPr>
          <a:xfrm>
            <a:off x="406399" y="2496112"/>
            <a:ext cx="5459017" cy="661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62712" indent="-362712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Summary: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International Consortium led by Curtin University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Low frequency radio telescope (80-300 MHz)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Operations began mid-2013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Provides pre-processed uncalibrated data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One of the 4 SKA precursor telescopes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28Pb publicly available data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Each observation 10-100 Gb’s in size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MWA ASVO averages data  into smaller volumes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r>
              <a:t>MWA ASVO reduce barriers for astronomer not directly involved in the project by making manageable data</a:t>
            </a:r>
          </a:p>
          <a:p>
            <a:pPr marL="426719" lvl="1" indent="-213359" defTabSz="280415">
              <a:spcBef>
                <a:spcPts val="1300"/>
              </a:spcBef>
              <a:buClr>
                <a:srgbClr val="C73834"/>
              </a:buClr>
              <a:buSzPct val="104999"/>
              <a:buFont typeface="Avenir Next"/>
              <a:buChar char="•"/>
              <a:defRPr sz="1632"/>
            </a:pPr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23" name="asvo: mwa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mwa</a:t>
            </a:r>
          </a:p>
        </p:txBody>
      </p:sp>
      <p:sp>
        <p:nvSpPr>
          <p:cNvPr id="224" name="MWA Nod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126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MWA Node</a:t>
            </a:r>
          </a:p>
        </p:txBody>
      </p:sp>
      <p:pic>
        <p:nvPicPr>
          <p:cNvPr id="225" name="GLEAM_still_2_small.jpeg" descr="GLEAM_still_2_smal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4027" y="4693312"/>
            <a:ext cx="5659768" cy="4558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AGONFLY_029873.jpg" descr="DRAGONFLY_02987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8258" y="2462639"/>
            <a:ext cx="5459017" cy="364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MWA_logo_coloured.jpg" descr="MWA_logo_colour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3383" y="1190732"/>
            <a:ext cx="3479573" cy="1415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mmary:…"/>
          <p:cNvSpPr txBox="1"/>
          <p:nvPr/>
        </p:nvSpPr>
        <p:spPr>
          <a:xfrm>
            <a:off x="406399" y="2496112"/>
            <a:ext cx="5459017" cy="287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15607" indent="-415607" defTabSz="321310">
              <a:spcBef>
                <a:spcPts val="1500"/>
              </a:spcBef>
              <a:buClr>
                <a:srgbClr val="C73834"/>
              </a:buClr>
              <a:buSzPct val="104999"/>
              <a:buFont typeface="Avenir Next"/>
              <a:buChar char="•"/>
              <a:defRPr sz="1870"/>
            </a:pPr>
            <a:r>
              <a:t>Summary:</a:t>
            </a:r>
          </a:p>
          <a:p>
            <a:pPr marL="488950" lvl="1" indent="-244475" defTabSz="321310">
              <a:spcBef>
                <a:spcPts val="1500"/>
              </a:spcBef>
              <a:buClr>
                <a:srgbClr val="C73834"/>
              </a:buClr>
              <a:buSzPct val="104999"/>
              <a:buFont typeface="Avenir Next"/>
              <a:buChar char="•"/>
              <a:defRPr sz="1870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Led by Swinburne University</a:t>
            </a:r>
          </a:p>
          <a:p>
            <a:pPr marL="488950" lvl="1" indent="-244475" defTabSz="321310">
              <a:spcBef>
                <a:spcPts val="1500"/>
              </a:spcBef>
              <a:buClr>
                <a:srgbClr val="C73834"/>
              </a:buClr>
              <a:buSzPct val="104999"/>
              <a:buFont typeface="Avenir Next"/>
              <a:buChar char="•"/>
              <a:defRPr sz="1870"/>
            </a:pPr>
            <a:r>
              <a:t>Cosmological and galaxy formation simulations for astronomers</a:t>
            </a:r>
          </a:p>
          <a:p>
            <a:pPr marL="488950" lvl="1" indent="-244475" defTabSz="321310">
              <a:spcBef>
                <a:spcPts val="1500"/>
              </a:spcBef>
              <a:buClr>
                <a:srgbClr val="C73834"/>
              </a:buClr>
              <a:buSzPct val="104999"/>
              <a:buFont typeface="Avenir Next"/>
              <a:buChar char="•"/>
              <a:defRPr sz="1870"/>
            </a:pPr>
            <a:r>
              <a:t>Launched March 2014</a:t>
            </a:r>
          </a:p>
          <a:p>
            <a:pPr marL="488950" lvl="1" indent="-244475" defTabSz="321310">
              <a:spcBef>
                <a:spcPts val="1500"/>
              </a:spcBef>
              <a:buClr>
                <a:srgbClr val="C73834"/>
              </a:buClr>
              <a:buSzPct val="104999"/>
              <a:buFont typeface="Avenir Next"/>
              <a:buChar char="•"/>
              <a:defRPr sz="1870"/>
            </a:pPr>
            <a:r>
              <a:t>Over 1000 virtual universes built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33" name="asvo: tao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tao</a:t>
            </a:r>
          </a:p>
        </p:txBody>
      </p:sp>
      <p:sp>
        <p:nvSpPr>
          <p:cNvPr id="234" name="TAO Nod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126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TAO Node</a:t>
            </a:r>
          </a:p>
        </p:txBody>
      </p:sp>
      <p:pic>
        <p:nvPicPr>
          <p:cNvPr id="235" name="Screen Shot 2015-03-20 at 6.07.46 pm.png" descr="Screen Shot 2015-03-20 at 6.07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2923" y="5774657"/>
            <a:ext cx="6299127" cy="361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ao.a8f200a7fe9a.png" descr="tao.a8f200a7fe9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0495" y="1447800"/>
            <a:ext cx="5701686" cy="118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6828" y="2688426"/>
            <a:ext cx="3818722" cy="471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1037" y="5430011"/>
            <a:ext cx="1754813" cy="3903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ummary:…"/>
          <p:cNvSpPr txBox="1"/>
          <p:nvPr/>
        </p:nvSpPr>
        <p:spPr>
          <a:xfrm>
            <a:off x="406399" y="2496112"/>
            <a:ext cx="5459017" cy="394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47599" indent="-347599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Summary: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Consortium led by Australian National University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Specially built 1.3m telescope at SSO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SkyMapper Southern Sky Survey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Digital record of the entire southern sky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Multi-epoch, multi-colour processed and calibrated data made available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Total survey 1 Pb data</a:t>
            </a:r>
          </a:p>
          <a:p>
            <a:pPr marL="408940" lvl="1" indent="-204470" defTabSz="268731">
              <a:spcBef>
                <a:spcPts val="1200"/>
              </a:spcBef>
              <a:buClr>
                <a:srgbClr val="C73834"/>
              </a:buClr>
              <a:buSzPct val="104999"/>
              <a:buFont typeface="Avenir Next"/>
              <a:buChar char="•"/>
              <a:defRPr sz="1564"/>
            </a:pPr>
            <a:r>
              <a:t>First data release 2016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42" name="asvo: skymappe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skymapper</a:t>
            </a:r>
          </a:p>
        </p:txBody>
      </p:sp>
      <p:sp>
        <p:nvSpPr>
          <p:cNvPr id="243" name="SkyMapper Nod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126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SkyMapper Node</a:t>
            </a:r>
          </a:p>
        </p:txBody>
      </p:sp>
      <p:pic>
        <p:nvPicPr>
          <p:cNvPr id="244" name="SkyMapper_logo.jpg" descr="SkyMapper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8940" y="1199580"/>
            <a:ext cx="2534056" cy="2488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M_TjumpCW_byCR.jpg" descr="SM_TjumpCW_byC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0601" y="2496112"/>
            <a:ext cx="2940895" cy="440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5934" y="6425290"/>
            <a:ext cx="8733566" cy="2837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ummary:…"/>
          <p:cNvSpPr txBox="1"/>
          <p:nvPr/>
        </p:nvSpPr>
        <p:spPr>
          <a:xfrm>
            <a:off x="406399" y="2496112"/>
            <a:ext cx="5459017" cy="394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5381" indent="-385381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Summary: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Collaboration - CASS, CSIRO IM &amp; T, Pawsey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CSIRO ASKAP Science Data Archive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Data archive Australia SKA Pathfinder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Science ready data products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5 Pb data per year (full operational mode)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First data release late 2015</a:t>
            </a:r>
          </a:p>
          <a:p>
            <a:pPr marL="453390" lvl="1" indent="-226695" defTabSz="297941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34"/>
            </a:pPr>
            <a:r>
              <a:t>36 antenna radio telescope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50" name="asvo: casda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casda</a:t>
            </a:r>
          </a:p>
        </p:txBody>
      </p:sp>
      <p:sp>
        <p:nvSpPr>
          <p:cNvPr id="251" name="CASDA Nod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126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CASDA Node</a:t>
            </a:r>
          </a:p>
        </p:txBody>
      </p:sp>
      <p:pic>
        <p:nvPicPr>
          <p:cNvPr id="252" name="image001.jpg" descr="image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2305" y="3971440"/>
            <a:ext cx="5880092" cy="440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004.jpg" descr="image00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885" y="6340906"/>
            <a:ext cx="5459016" cy="307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6650" y="1199580"/>
            <a:ext cx="901700" cy="116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ummary:…"/>
          <p:cNvSpPr txBox="1"/>
          <p:nvPr/>
        </p:nvSpPr>
        <p:spPr>
          <a:xfrm>
            <a:off x="406399" y="2496112"/>
            <a:ext cx="5459017" cy="394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92938" indent="-392938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Summary: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AAO-MQ (previously AAO)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Virtual Observatory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Launched 2017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0.5Pb, 2020 1Pb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AAT legacy data archive, 40 years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Survey data (optical and other wavelengths)</a:t>
            </a:r>
          </a:p>
          <a:p>
            <a:pPr marL="462279" lvl="1" indent="-231139" defTabSz="303783">
              <a:spcBef>
                <a:spcPts val="1400"/>
              </a:spcBef>
              <a:buClr>
                <a:srgbClr val="C73834"/>
              </a:buClr>
              <a:buSzPct val="104999"/>
              <a:buFont typeface="Avenir Next"/>
              <a:buChar char="•"/>
              <a:defRPr sz="1768"/>
            </a:pPr>
            <a:r>
              <a:t>UI and API access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58" name="asvo: data central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data central</a:t>
            </a:r>
          </a:p>
        </p:txBody>
      </p:sp>
      <p:sp>
        <p:nvSpPr>
          <p:cNvPr id="259" name="Data Central Nod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126" cy="723900"/>
          </a:xfrm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Data Central Node</a:t>
            </a:r>
          </a:p>
        </p:txBody>
      </p:sp>
      <p:pic>
        <p:nvPicPr>
          <p:cNvPr id="260" name="unknown.jpg" descr="unkn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8348" y="2546350"/>
            <a:ext cx="4572252" cy="6858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5367" y="6237963"/>
            <a:ext cx="5285333" cy="318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8033" y="1184228"/>
            <a:ext cx="1779967" cy="1177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asvo: the problem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the problem</a:t>
            </a:r>
          </a:p>
        </p:txBody>
      </p:sp>
      <p:sp>
        <p:nvSpPr>
          <p:cNvPr id="265" name="Th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The problem</a:t>
            </a:r>
          </a:p>
        </p:txBody>
      </p:sp>
      <p:sp>
        <p:nvSpPr>
          <p:cNvPr id="266" name="Five nodes acting as one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12192000" cy="3072694"/>
          </a:xfrm>
          <a:prstGeom prst="rect">
            <a:avLst/>
          </a:prstGeom>
        </p:spPr>
        <p:txBody>
          <a:bodyPr/>
          <a:lstStyle/>
          <a:p>
            <a:pPr marL="649859" indent="-649859" defTabSz="502412">
              <a:spcBef>
                <a:spcPts val="2400"/>
              </a:spcBef>
              <a:defRPr sz="2924"/>
            </a:pPr>
            <a:r>
              <a:t>Five nodes acting as one</a:t>
            </a:r>
          </a:p>
          <a:p>
            <a:pPr marL="649859" indent="-649859" defTabSz="502412">
              <a:spcBef>
                <a:spcPts val="2400"/>
              </a:spcBef>
              <a:defRPr sz="2924"/>
            </a:pPr>
            <a:r>
              <a:t>Each node has different infrastructure, requirements, politics</a:t>
            </a:r>
          </a:p>
          <a:p>
            <a:pPr marL="649859" indent="-649859" defTabSz="502412">
              <a:spcBef>
                <a:spcPts val="2400"/>
              </a:spcBef>
              <a:defRPr sz="2924"/>
            </a:pPr>
            <a:r>
              <a:t>Each node has different user management</a:t>
            </a:r>
          </a:p>
          <a:p>
            <a:pPr marL="649859" indent="-649859" defTabSz="502412">
              <a:spcBef>
                <a:spcPts val="2400"/>
              </a:spcBef>
              <a:defRPr sz="2924"/>
            </a:pPr>
            <a:r>
              <a:t>Require “seamless” integration — from review of ASVO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79" name="Group"/>
          <p:cNvGrpSpPr/>
          <p:nvPr/>
        </p:nvGrpSpPr>
        <p:grpSpPr>
          <a:xfrm>
            <a:off x="2718689" y="6298493"/>
            <a:ext cx="8106530" cy="2621164"/>
            <a:chOff x="0" y="0"/>
            <a:chExt cx="8106529" cy="2621162"/>
          </a:xfrm>
        </p:grpSpPr>
        <p:pic>
          <p:nvPicPr>
            <p:cNvPr id="268" name="MWA_logo_coloured.jpg" descr="MWA_logo_coloure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36575"/>
              <a:ext cx="1886163" cy="76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tao.a8f200a7fe9a.png" descr="tao.a8f200a7fe9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1701"/>
            <a:stretch>
              <a:fillRect/>
            </a:stretch>
          </p:blipFill>
          <p:spPr>
            <a:xfrm>
              <a:off x="2383229" y="1776396"/>
              <a:ext cx="1374973" cy="589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SkyMapper_logo.jpg" descr="SkyMapper_logo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55223" y="1619466"/>
              <a:ext cx="1019847" cy="1001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72136" y="1679571"/>
              <a:ext cx="680279" cy="881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63652" y="1676076"/>
              <a:ext cx="1342878" cy="888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asvo_logo_small.png" descr="asvo_logo_small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45013"/>
            <a:stretch>
              <a:fillRect/>
            </a:stretch>
          </p:blipFill>
          <p:spPr>
            <a:xfrm>
              <a:off x="3049622" y="0"/>
              <a:ext cx="1886275" cy="857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Connection Line"/>
            <p:cNvSpPr/>
            <p:nvPr/>
          </p:nvSpPr>
          <p:spPr>
            <a:xfrm>
              <a:off x="3991609" y="680720"/>
              <a:ext cx="773431" cy="93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884"/>
                  </a:lnTo>
                  <a:lnTo>
                    <a:pt x="21600" y="13884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1" name="Connection Line"/>
            <p:cNvSpPr/>
            <p:nvPr/>
          </p:nvSpPr>
          <p:spPr>
            <a:xfrm>
              <a:off x="3991609" y="680719"/>
              <a:ext cx="2119631" cy="99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026"/>
                  </a:lnTo>
                  <a:lnTo>
                    <a:pt x="21600" y="13026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2" name="Connection Line"/>
            <p:cNvSpPr/>
            <p:nvPr/>
          </p:nvSpPr>
          <p:spPr>
            <a:xfrm>
              <a:off x="3991610" y="680719"/>
              <a:ext cx="3442970" cy="99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076"/>
                  </a:lnTo>
                  <a:lnTo>
                    <a:pt x="21600" y="13076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3" name="Connection Line"/>
            <p:cNvSpPr/>
            <p:nvPr/>
          </p:nvSpPr>
          <p:spPr>
            <a:xfrm>
              <a:off x="3042920" y="693419"/>
              <a:ext cx="947421" cy="127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012"/>
                  </a:lnTo>
                  <a:lnTo>
                    <a:pt x="0" y="10012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4" name="Connection Line"/>
            <p:cNvSpPr/>
            <p:nvPr/>
          </p:nvSpPr>
          <p:spPr>
            <a:xfrm>
              <a:off x="942339" y="718819"/>
              <a:ext cx="3049272" cy="101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973"/>
                  </a:lnTo>
                  <a:lnTo>
                    <a:pt x="0" y="11973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svo: solu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asvo: solution</a:t>
            </a:r>
          </a:p>
        </p:txBody>
      </p:sp>
      <p:sp>
        <p:nvSpPr>
          <p:cNvPr id="287" name="A 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t>A Solution</a:t>
            </a:r>
          </a:p>
        </p:txBody>
      </p:sp>
      <p:sp>
        <p:nvSpPr>
          <p:cNvPr id="288" name="Single Sign-On using OAuth 2.0 &amp; Open ID Connec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Sign-On using OAuth 2.0 &amp; Open ID Connect</a:t>
            </a:r>
          </a:p>
          <a:p>
            <a:r>
              <a:t>Identified ORY/Hydra as lightweight Identity Provider system (</a:t>
            </a:r>
            <a:r>
              <a:rPr u="sng">
                <a:solidFill>
                  <a:schemeClr val="accent1"/>
                </a:solidFill>
                <a:hlinkClick r:id="rId4"/>
              </a:rPr>
              <a:t>https://www.ory.sh</a:t>
            </a:r>
            <a:r>
              <a:t>)</a:t>
            </a:r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2128" y="9304414"/>
            <a:ext cx="261621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90" name="ory_hydra_animation.mp4" descr="ory_hydra_anim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469029" y="4760268"/>
            <a:ext cx="4161103" cy="349183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Allows straightforward integration with your existing local IDP"/>
          <p:cNvSpPr txBox="1"/>
          <p:nvPr/>
        </p:nvSpPr>
        <p:spPr>
          <a:xfrm>
            <a:off x="397387" y="4935955"/>
            <a:ext cx="663918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55650" indent="-755650">
              <a:spcBef>
                <a:spcPts val="2800"/>
              </a:spcBef>
              <a:buClr>
                <a:srgbClr val="C73834"/>
              </a:buClr>
              <a:buSzPct val="104999"/>
              <a:buFont typeface="Avenir Next"/>
              <a:buChar char="•"/>
              <a:defRPr sz="3400"/>
            </a:lvl1pPr>
          </a:lstStyle>
          <a:p>
            <a:r>
              <a:rPr dirty="0"/>
              <a:t>Allows straightforward integration with your existing local IDP</a:t>
            </a:r>
            <a:endParaRPr lang="en-AU" dirty="0"/>
          </a:p>
          <a:p>
            <a:r>
              <a:rPr lang="en-AU" dirty="0"/>
              <a:t>Runs in Docker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53333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video>
          </p:childTnLst>
        </p:cTn>
      </p:par>
    </p:tnLst>
    <p:bldLst>
      <p:bldP spid="287" grpId="1" animBg="1" advAuto="0"/>
    </p:bld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549</Words>
  <Application>Microsoft Macintosh PowerPoint</Application>
  <PresentationFormat>Custom</PresentationFormat>
  <Paragraphs>112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Avenir Book</vt:lpstr>
      <vt:lpstr>Avenir Heavy</vt:lpstr>
      <vt:lpstr>Avenir Next</vt:lpstr>
      <vt:lpstr>Avenir Next Medium</vt:lpstr>
      <vt:lpstr>Calibri</vt:lpstr>
      <vt:lpstr>Calibri Light</vt:lpstr>
      <vt:lpstr>DIN Alternate</vt:lpstr>
      <vt:lpstr>DIN Condensed</vt:lpstr>
      <vt:lpstr>Georgia</vt:lpstr>
      <vt:lpstr>Helvetica</vt:lpstr>
      <vt:lpstr>Helvetica Neue</vt:lpstr>
      <vt:lpstr>Helvetica Neue Medium</vt:lpstr>
      <vt:lpstr>New_Template7</vt:lpstr>
      <vt:lpstr>PowerPoint Presentation</vt:lpstr>
      <vt:lpstr>PowerPoint Presentation</vt:lpstr>
      <vt:lpstr>MWA Node</vt:lpstr>
      <vt:lpstr>TAO Node</vt:lpstr>
      <vt:lpstr>SkyMapper Node</vt:lpstr>
      <vt:lpstr>CASDA Node</vt:lpstr>
      <vt:lpstr>Data Central Node</vt:lpstr>
      <vt:lpstr>The problem</vt:lpstr>
      <vt:lpstr>A Solution</vt:lpstr>
      <vt:lpstr>Workflow</vt:lpstr>
      <vt:lpstr>Status</vt:lpstr>
      <vt:lpstr>PowerPoint Presentation</vt:lpstr>
      <vt:lpstr>OAuth2.0 &amp; IVOA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 O'Toole</cp:lastModifiedBy>
  <cp:revision>4</cp:revision>
  <dcterms:modified xsi:type="dcterms:W3CDTF">2018-11-09T15:11:51Z</dcterms:modified>
</cp:coreProperties>
</file>