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db766714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db766714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db766714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db766714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db766714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db76671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0697c86ee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0697c86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GWS Working Group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Jesús Salgado &amp; Sara Bertocco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GWS WG - </a:t>
            </a:r>
            <a:r>
              <a:rPr lang="en" sz="1700"/>
              <a:t>“T</a:t>
            </a:r>
            <a:r>
              <a:rPr lang="en" sz="1700"/>
              <a:t>he unique and only palindrome WG in the IVOA” - G. Taffoni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What did we do?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</a:t>
            </a:r>
            <a:r>
              <a:rPr lang="en"/>
              <a:t>efine the use of Grid technologies and web services within the VO context and to investigate, specify, and implement required standards in this area.</a:t>
            </a:r>
            <a:endParaRPr/>
          </a:p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What do we do?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Relation between software and resources (Computing, Storage)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Authentication, Authorisation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Clouds, Orchestrators, Containers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Science Platforms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WG name changing to Distributed Services and Protocols (DPS)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DAL/GWS </a:t>
            </a:r>
            <a:r>
              <a:rPr lang="en"/>
              <a:t>Protocol Transitioning Tiger team (P3T)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Upgrade technologies of IVOA protocols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 of OpenAPI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Machine readable interfaces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Clearer Specifications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Faster Development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Community Involvement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Automated Documentation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Potential for Validation, Testing, Version Control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DAL/GWS Protocol Transitioning Tiger team (P3T) (II)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71900" y="2276175"/>
            <a:ext cx="8222100" cy="19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Execution Broker WG designed using new paradigm (D. Morris)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UWS one of the first </a:t>
            </a:r>
            <a:r>
              <a:rPr lang="en"/>
              <a:t>candidate</a:t>
            </a:r>
            <a:r>
              <a:rPr lang="en"/>
              <a:t> of </a:t>
            </a:r>
            <a:r>
              <a:rPr lang="en"/>
              <a:t>existing</a:t>
            </a:r>
            <a:r>
              <a:rPr lang="en"/>
              <a:t> standards to be upgraded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38" y="3471851"/>
            <a:ext cx="8527426" cy="9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Platforms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25" y="1824750"/>
            <a:ext cx="2591676" cy="17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5538" y="27726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0400" y="1824750"/>
            <a:ext cx="3014676" cy="16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9876" y="3497675"/>
            <a:ext cx="2480528" cy="13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386" y="3497675"/>
            <a:ext cx="2801150" cy="11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platforms</a:t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1979375" y="2357650"/>
            <a:ext cx="2087100" cy="1185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Science Platform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6157725" y="2357650"/>
            <a:ext cx="2087100" cy="1185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Science Platform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2642875" y="3420850"/>
            <a:ext cx="476100" cy="4710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App2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3666750" y="3327100"/>
            <a:ext cx="1144500" cy="5250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Execution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Broker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2091375" y="3420850"/>
            <a:ext cx="498300" cy="4710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App1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038175" y="3071875"/>
            <a:ext cx="1745400" cy="3489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SSO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1373975" y="2034550"/>
            <a:ext cx="664200" cy="1386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AAI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5722425" y="2034475"/>
            <a:ext cx="664200" cy="1386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AAI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5888325" y="3354100"/>
            <a:ext cx="498300" cy="4710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" name="Google Shape;113;p18"/>
          <p:cNvCxnSpPr>
            <a:stCxn id="107" idx="3"/>
            <a:endCxn id="112" idx="2"/>
          </p:cNvCxnSpPr>
          <p:nvPr/>
        </p:nvCxnSpPr>
        <p:spPr>
          <a:xfrm>
            <a:off x="4811250" y="3589600"/>
            <a:ext cx="107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375" y="3852100"/>
            <a:ext cx="686700" cy="6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3143713" y="3420850"/>
            <a:ext cx="498300" cy="4710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950" y="3891925"/>
            <a:ext cx="686700" cy="68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8"/>
          <p:cNvCxnSpPr>
            <a:stCxn id="112" idx="4"/>
            <a:endCxn id="114" idx="1"/>
          </p:cNvCxnSpPr>
          <p:nvPr/>
        </p:nvCxnSpPr>
        <p:spPr>
          <a:xfrm flipH="1" rot="-5400000">
            <a:off x="6029775" y="3932800"/>
            <a:ext cx="370200" cy="154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8"/>
          <p:cNvCxnSpPr>
            <a:stCxn id="115" idx="4"/>
            <a:endCxn id="116" idx="1"/>
          </p:cNvCxnSpPr>
          <p:nvPr/>
        </p:nvCxnSpPr>
        <p:spPr>
          <a:xfrm flipH="1" rot="-5400000">
            <a:off x="3286213" y="3998500"/>
            <a:ext cx="343500" cy="130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8"/>
          <p:cNvSpPr/>
          <p:nvPr/>
        </p:nvSpPr>
        <p:spPr>
          <a:xfrm>
            <a:off x="1373975" y="4618450"/>
            <a:ext cx="6870900" cy="3501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VOSpace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7875" y="3702800"/>
            <a:ext cx="1077000" cy="755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8"/>
          <p:cNvGrpSpPr/>
          <p:nvPr/>
        </p:nvGrpSpPr>
        <p:grpSpPr>
          <a:xfrm>
            <a:off x="89325" y="1899850"/>
            <a:ext cx="1997725" cy="2721150"/>
            <a:chOff x="89325" y="1899850"/>
            <a:chExt cx="1997725" cy="2721150"/>
          </a:xfrm>
        </p:grpSpPr>
        <p:sp>
          <p:nvSpPr>
            <p:cNvPr id="122" name="Google Shape;122;p18"/>
            <p:cNvSpPr/>
            <p:nvPr/>
          </p:nvSpPr>
          <p:spPr>
            <a:xfrm>
              <a:off x="1306150" y="1899850"/>
              <a:ext cx="780900" cy="16158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3" name="Google Shape;123;p18"/>
            <p:cNvCxnSpPr>
              <a:stCxn id="122" idx="1"/>
              <a:endCxn id="124" idx="0"/>
            </p:cNvCxnSpPr>
            <p:nvPr/>
          </p:nvCxnSpPr>
          <p:spPr>
            <a:xfrm flipH="1">
              <a:off x="764650" y="2707750"/>
              <a:ext cx="541500" cy="1036200"/>
            </a:xfrm>
            <a:prstGeom prst="curvedConnector2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" name="Google Shape;124;p18"/>
            <p:cNvSpPr txBox="1"/>
            <p:nvPr/>
          </p:nvSpPr>
          <p:spPr>
            <a:xfrm>
              <a:off x="89325" y="3743800"/>
              <a:ext cx="13509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P. </a:t>
              </a: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Le Sidaner</a:t>
              </a: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 + </a:t>
              </a:r>
              <a:endParaRPr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A. </a:t>
              </a: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Shih</a:t>
              </a:r>
              <a:endParaRPr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8"/>
          <p:cNvGrpSpPr/>
          <p:nvPr/>
        </p:nvGrpSpPr>
        <p:grpSpPr>
          <a:xfrm>
            <a:off x="2038180" y="1712575"/>
            <a:ext cx="1996144" cy="1729454"/>
            <a:chOff x="1081304" y="-401768"/>
            <a:chExt cx="1602685" cy="2928300"/>
          </a:xfrm>
        </p:grpSpPr>
        <p:sp>
          <p:nvSpPr>
            <p:cNvPr id="126" name="Google Shape;126;p18"/>
            <p:cNvSpPr/>
            <p:nvPr/>
          </p:nvSpPr>
          <p:spPr>
            <a:xfrm>
              <a:off x="1081304" y="1899832"/>
              <a:ext cx="1401300" cy="6267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7" name="Google Shape;127;p18"/>
            <p:cNvCxnSpPr>
              <a:stCxn id="109" idx="3"/>
              <a:endCxn id="128" idx="3"/>
            </p:cNvCxnSpPr>
            <p:nvPr/>
          </p:nvCxnSpPr>
          <p:spPr>
            <a:xfrm flipH="1" rot="10800000">
              <a:off x="2482665" y="-50033"/>
              <a:ext cx="201300" cy="2245200"/>
            </a:xfrm>
            <a:prstGeom prst="curvedConnector3">
              <a:avLst>
                <a:gd fmla="val 194988" name="adj1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8" name="Google Shape;128;p18"/>
            <p:cNvSpPr txBox="1"/>
            <p:nvPr/>
          </p:nvSpPr>
          <p:spPr>
            <a:xfrm>
              <a:off x="1678088" y="-401768"/>
              <a:ext cx="1005900" cy="7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S. Bertocco</a:t>
              </a:r>
              <a:endParaRPr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" name="Google Shape;129;p18"/>
          <p:cNvGrpSpPr/>
          <p:nvPr/>
        </p:nvGrpSpPr>
        <p:grpSpPr>
          <a:xfrm>
            <a:off x="1272750" y="1712575"/>
            <a:ext cx="4615573" cy="3325487"/>
            <a:chOff x="-650414" y="-659811"/>
            <a:chExt cx="3705800" cy="5630692"/>
          </a:xfrm>
        </p:grpSpPr>
        <p:sp>
          <p:nvSpPr>
            <p:cNvPr id="130" name="Google Shape;130;p18"/>
            <p:cNvSpPr/>
            <p:nvPr/>
          </p:nvSpPr>
          <p:spPr>
            <a:xfrm>
              <a:off x="-650414" y="-542219"/>
              <a:ext cx="2358000" cy="5513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1" name="Google Shape;131;p18"/>
            <p:cNvCxnSpPr>
              <a:stCxn id="130" idx="3"/>
              <a:endCxn id="132" idx="1"/>
            </p:cNvCxnSpPr>
            <p:nvPr/>
          </p:nvCxnSpPr>
          <p:spPr>
            <a:xfrm flipH="1" rot="10800000">
              <a:off x="1707586" y="-112469"/>
              <a:ext cx="342000" cy="2326800"/>
            </a:xfrm>
            <a:prstGeom prst="curvedConnector3">
              <a:avLst>
                <a:gd fmla="val 49985" name="adj1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2" name="Google Shape;132;p18"/>
            <p:cNvSpPr txBox="1"/>
            <p:nvPr/>
          </p:nvSpPr>
          <p:spPr>
            <a:xfrm>
              <a:off x="2049486" y="-659811"/>
              <a:ext cx="1005900" cy="10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V. Navarro + C. Arviset</a:t>
              </a:r>
              <a:endParaRPr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18"/>
          <p:cNvGrpSpPr/>
          <p:nvPr/>
        </p:nvGrpSpPr>
        <p:grpSpPr>
          <a:xfrm>
            <a:off x="3666776" y="3250625"/>
            <a:ext cx="2779800" cy="1301401"/>
            <a:chOff x="-967297" y="2101095"/>
            <a:chExt cx="2779800" cy="2338126"/>
          </a:xfrm>
        </p:grpSpPr>
        <p:sp>
          <p:nvSpPr>
            <p:cNvPr id="134" name="Google Shape;134;p18"/>
            <p:cNvSpPr/>
            <p:nvPr/>
          </p:nvSpPr>
          <p:spPr>
            <a:xfrm>
              <a:off x="-967297" y="2101095"/>
              <a:ext cx="2779800" cy="12336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5" name="Google Shape;135;p18"/>
            <p:cNvCxnSpPr>
              <a:stCxn id="134" idx="2"/>
              <a:endCxn id="136" idx="1"/>
            </p:cNvCxnSpPr>
            <p:nvPr/>
          </p:nvCxnSpPr>
          <p:spPr>
            <a:xfrm rot="5400000">
              <a:off x="-84697" y="3558495"/>
              <a:ext cx="731100" cy="283500"/>
            </a:xfrm>
            <a:prstGeom prst="curvedConnector4">
              <a:avLst>
                <a:gd fmla="val 24472" name="adj1"/>
                <a:gd fmla="val 183973" name="adj2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6" name="Google Shape;136;p18"/>
            <p:cNvSpPr txBox="1"/>
            <p:nvPr/>
          </p:nvSpPr>
          <p:spPr>
            <a:xfrm>
              <a:off x="139165" y="3692521"/>
              <a:ext cx="1144500" cy="7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D. Morris</a:t>
              </a:r>
              <a:endParaRPr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" name="Google Shape;137;p18"/>
          <p:cNvGrpSpPr/>
          <p:nvPr/>
        </p:nvGrpSpPr>
        <p:grpSpPr>
          <a:xfrm>
            <a:off x="-11975" y="4555500"/>
            <a:ext cx="8367425" cy="524985"/>
            <a:chOff x="-2045572" y="2391474"/>
            <a:chExt cx="8367425" cy="943200"/>
          </a:xfrm>
        </p:grpSpPr>
        <p:sp>
          <p:nvSpPr>
            <p:cNvPr id="138" name="Google Shape;138;p18"/>
            <p:cNvSpPr/>
            <p:nvPr/>
          </p:nvSpPr>
          <p:spPr>
            <a:xfrm>
              <a:off x="-760847" y="2391474"/>
              <a:ext cx="7082700" cy="943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9" name="Google Shape;139;p18"/>
            <p:cNvCxnSpPr>
              <a:stCxn id="138" idx="1"/>
              <a:endCxn id="140" idx="3"/>
            </p:cNvCxnSpPr>
            <p:nvPr/>
          </p:nvCxnSpPr>
          <p:spPr>
            <a:xfrm rot="10800000">
              <a:off x="-968447" y="2783874"/>
              <a:ext cx="207600" cy="79200"/>
            </a:xfrm>
            <a:prstGeom prst="curvedConnector3">
              <a:avLst>
                <a:gd fmla="val 50030" name="adj1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0" name="Google Shape;140;p18"/>
            <p:cNvSpPr txBox="1"/>
            <p:nvPr/>
          </p:nvSpPr>
          <p:spPr>
            <a:xfrm>
              <a:off x="-2045572" y="2410653"/>
              <a:ext cx="1077000" cy="7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P. Dowler</a:t>
              </a:r>
              <a:endParaRPr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18"/>
          <p:cNvGrpSpPr/>
          <p:nvPr/>
        </p:nvGrpSpPr>
        <p:grpSpPr>
          <a:xfrm>
            <a:off x="5782475" y="3250630"/>
            <a:ext cx="3344491" cy="1301442"/>
            <a:chOff x="-967322" y="2101116"/>
            <a:chExt cx="7073797" cy="2338200"/>
          </a:xfrm>
        </p:grpSpPr>
        <p:sp>
          <p:nvSpPr>
            <p:cNvPr id="142" name="Google Shape;142;p18"/>
            <p:cNvSpPr/>
            <p:nvPr/>
          </p:nvSpPr>
          <p:spPr>
            <a:xfrm>
              <a:off x="-967322" y="2101116"/>
              <a:ext cx="2779800" cy="23382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3" name="Google Shape;143;p18"/>
            <p:cNvCxnSpPr>
              <a:stCxn id="144" idx="1"/>
              <a:endCxn id="142" idx="3"/>
            </p:cNvCxnSpPr>
            <p:nvPr/>
          </p:nvCxnSpPr>
          <p:spPr>
            <a:xfrm flipH="1">
              <a:off x="1812575" y="2780151"/>
              <a:ext cx="2016000" cy="490200"/>
            </a:xfrm>
            <a:prstGeom prst="curvedConnector3">
              <a:avLst>
                <a:gd fmla="val 50002" name="adj1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4" name="Google Shape;144;p18"/>
            <p:cNvSpPr txBox="1"/>
            <p:nvPr/>
          </p:nvSpPr>
          <p:spPr>
            <a:xfrm>
              <a:off x="3828575" y="2406801"/>
              <a:ext cx="2277900" cy="7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Y. Grange</a:t>
              </a:r>
              <a:endParaRPr sz="15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GWS WG Session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GWS Session: Tuesday May 21, 2024 @ 14:00-15:30 Room C120/121</a:t>
            </a:r>
            <a:endParaRPr sz="2000"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5825"/>
            <a:ext cx="8839199" cy="2448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Contact us: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grid@ivoa.net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302" y="0"/>
            <a:ext cx="59316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