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71" autoAdjust="0"/>
    <p:restoredTop sz="95755" autoAdjust="0"/>
  </p:normalViewPr>
  <p:slideViewPr>
    <p:cSldViewPr snapToGrid="0" snapToObjects="1">
      <p:cViewPr varScale="1">
        <p:scale>
          <a:sx n="124" d="100"/>
          <a:sy n="124" d="100"/>
        </p:scale>
        <p:origin x="11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E9888-22EC-8441-9561-7B8C499E67E5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11F4A-348D-1248-8C72-CED60692B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69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27FD1-8A07-204D-B5F5-310E902967BF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403F-C916-AF46-A1D0-0D1864F4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843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741" y="1524733"/>
            <a:ext cx="3753259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985" y="3884246"/>
            <a:ext cx="330815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98073" y="6427731"/>
            <a:ext cx="1225358" cy="365125"/>
          </a:xfrm>
        </p:spPr>
        <p:txBody>
          <a:bodyPr/>
          <a:lstStyle/>
          <a:p>
            <a:pPr algn="ctr"/>
            <a:r>
              <a:rPr lang="en-US"/>
              <a:t>09 May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3431" y="6426380"/>
            <a:ext cx="1430788" cy="365125"/>
          </a:xfrm>
        </p:spPr>
        <p:txBody>
          <a:bodyPr/>
          <a:lstStyle/>
          <a:p>
            <a:r>
              <a:rPr lang="en-US"/>
              <a:t>IVOA</a:t>
            </a:r>
            <a:endParaRPr lang="en-US" dirty="0"/>
          </a:p>
        </p:txBody>
      </p:sp>
      <p:pic>
        <p:nvPicPr>
          <p:cNvPr id="7" name="Picture 6" descr="IRSA_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0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134" y="1600200"/>
            <a:ext cx="791566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 May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IVOA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ABEA-32D3-6244-855C-8E8EF6DF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8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032" y="274638"/>
            <a:ext cx="567496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 May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IVOA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ABEA-32D3-6244-855C-8E8EF6DF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2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134" y="1600200"/>
            <a:ext cx="791566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 May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IVOA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ABEA-32D3-6244-855C-8E8EF6DF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0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 May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IVOA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ABEA-32D3-6244-855C-8E8EF6DF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8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08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08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 May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IVOA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ABEA-32D3-6244-855C-8E8EF6DF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2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40" y="1535113"/>
            <a:ext cx="367864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40" y="2174875"/>
            <a:ext cx="367864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 May 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IVOA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ABEA-32D3-6244-855C-8E8EF6DF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8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 May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IVOA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ABEA-32D3-6244-855C-8E8EF6DF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6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 May 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ABEA-32D3-6244-855C-8E8EF6DF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7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450" y="273050"/>
            <a:ext cx="289065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778" y="273050"/>
            <a:ext cx="482702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5450" y="1435100"/>
            <a:ext cx="289065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 May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IVOA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ABEA-32D3-6244-855C-8E8EF6DF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1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 May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IVOA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ABEA-32D3-6244-855C-8E8EF6DFC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6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7940" y="274638"/>
            <a:ext cx="76888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50886" y="63395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09 May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4486" y="63479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IVOA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0086" y="6356350"/>
            <a:ext cx="511682" cy="3567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3ABEA-32D3-6244-855C-8E8EF6DFCE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idx="1"/>
          </p:nvPr>
        </p:nvSpPr>
        <p:spPr>
          <a:xfrm>
            <a:off x="997940" y="1447800"/>
            <a:ext cx="7688859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r="9782"/>
          <a:stretch/>
        </p:blipFill>
        <p:spPr>
          <a:xfrm rot="16200000">
            <a:off x="-3014061" y="3014061"/>
            <a:ext cx="6858002" cy="82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2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00000"/>
        <a:buFont typeface="Lucida Grande"/>
        <a:buChar char="∘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800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feature/goddard/2023/millions-of-galaxies-emerge-in-new-simulated-images-from-nasas-roman" TargetMode="External"/><Relationship Id="rId2" Type="http://schemas.openxmlformats.org/officeDocument/2006/relationships/hyperlink" Target="https://academic.oup.com/mnras/article-abstract/522/2/2801/7076879?redirectedFrom=fulltext&amp;login=fals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hyperlink" Target="https://irsa.ipac.caltech.edu/data/theory/Roman/Troxel2023/overview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on how to publish mock data in the VO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Vandana Desai</a:t>
            </a:r>
          </a:p>
          <a:p>
            <a:r>
              <a:rPr lang="en-US" sz="2000" dirty="0"/>
              <a:t>Caltech/IPAC-IRSA</a:t>
            </a:r>
          </a:p>
          <a:p>
            <a:r>
              <a:rPr lang="en-US" sz="2000" dirty="0"/>
              <a:t>09 May 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AB2E8-8638-9EC3-2CA4-134A5644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/>
              <a:t>09 May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671C6-CD61-F9D2-B3F9-1855BEF3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95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632A-04C0-DF48-0968-BE12C3291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40" y="144943"/>
            <a:ext cx="7688859" cy="1143000"/>
          </a:xfrm>
        </p:spPr>
        <p:txBody>
          <a:bodyPr>
            <a:norm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000" b="0" i="0" u="none" strike="noStrike" dirty="0">
                <a:solidFill>
                  <a:srgbClr val="F1C232"/>
                </a:solidFill>
                <a:effectLst/>
                <a:latin typeface="Arial" panose="020B0604020202020204" pitchFamily="34" charset="0"/>
              </a:rPr>
              <a:t>Simulations are an integral part of the </a:t>
            </a:r>
            <a:br>
              <a:rPr lang="en-US" sz="3000" b="0" dirty="0">
                <a:effectLst/>
              </a:rPr>
            </a:br>
            <a:r>
              <a:rPr lang="en-US" sz="3000" b="0" i="0" u="none" strike="noStrike" dirty="0">
                <a:solidFill>
                  <a:srgbClr val="F1C232"/>
                </a:solidFill>
                <a:effectLst/>
                <a:latin typeface="Arial" panose="020B0604020202020204" pitchFamily="34" charset="0"/>
              </a:rPr>
              <a:t>cosmological survey infrastructure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26BC2-C65C-9E04-DE8E-ABAF6492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687" y="1336496"/>
            <a:ext cx="7915665" cy="4525963"/>
          </a:xfrm>
        </p:spPr>
        <p:txBody>
          <a:bodyPr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solidFill>
                  <a:srgbClr val="4DD0E1"/>
                </a:solidFill>
                <a:effectLst/>
                <a:latin typeface="Arial" panose="020B0604020202020204" pitchFamily="34" charset="0"/>
              </a:rPr>
              <a:t>Stress-testing data analysis pipelines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Mocks provide invaluable proving grounds for modern cosmological data processing pipelines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 common synthetic data set creates an opportunity for survey-wide collaboration</a:t>
            </a:r>
            <a:endParaRPr lang="en-US" sz="1600" b="1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solidFill>
                  <a:srgbClr val="4DD0E1"/>
                </a:solidFill>
                <a:effectLst/>
                <a:latin typeface="Arial" panose="020B0604020202020204" pitchFamily="34" charset="0"/>
              </a:rPr>
              <a:t>Validating analysis robustness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Synthetic data provide “truth table” to validate a complex analysis pipeline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Especially powerful when mock data are tailored to intentionally violate analysis assumptions in a physically realistic way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solidFill>
                  <a:srgbClr val="4DD0E1"/>
                </a:solidFill>
                <a:effectLst/>
                <a:latin typeface="Arial" panose="020B0604020202020204" pitchFamily="34" charset="0"/>
              </a:rPr>
              <a:t>Pipeline and algorithm development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Estimation of the magnitude of systematic errors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Tests of schemes to marginalize over residual uncertainty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solidFill>
                  <a:srgbClr val="4DD0E1"/>
                </a:solidFill>
                <a:effectLst/>
                <a:latin typeface="Arial" panose="020B0604020202020204" pitchFamily="34" charset="0"/>
              </a:rPr>
              <a:t>Exploring cross-survey cross-correlation science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Next-generation cosmological data characterized by overlapping multi-</a:t>
            </a:r>
            <a:r>
              <a:rPr lang="el-GR" sz="16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λ 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surveys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Qualitatively new in character: new analysis tools sorely needed!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Realistically complex multi-</a:t>
            </a:r>
            <a:r>
              <a:rPr lang="el-GR" sz="16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λ </a:t>
            </a:r>
            <a:r>
              <a:rPr lang="en-US" sz="16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synthetic data essential to develop tools for new era of cosmology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CCA7E-601B-6E26-53D6-01DC39DD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 May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65A73-0A21-91F7-7E90-E223634E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6E83-9511-C0E3-ABAA-7FBD5469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ABEA-32D3-6244-855C-8E8EF6DFCE0A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FDC4E-E65A-77A4-017B-D8D99D86D73B}"/>
              </a:ext>
            </a:extLst>
          </p:cNvPr>
          <p:cNvSpPr txBox="1"/>
          <p:nvPr/>
        </p:nvSpPr>
        <p:spPr>
          <a:xfrm>
            <a:off x="761086" y="5899813"/>
            <a:ext cx="837286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500" b="0" i="0" u="none" strike="noStrike" dirty="0">
                <a:solidFill>
                  <a:srgbClr val="FFD9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Euclid, Roman, and Rubin share many common needs!</a:t>
            </a:r>
            <a:endParaRPr lang="en-US" sz="25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39535B-53F6-9500-AF9A-02FD59657D0F}"/>
              </a:ext>
            </a:extLst>
          </p:cNvPr>
          <p:cNvSpPr txBox="1"/>
          <p:nvPr/>
        </p:nvSpPr>
        <p:spPr>
          <a:xfrm>
            <a:off x="2286000" y="324738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08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632A-04C0-DF48-0968-BE12C3291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87" y="136034"/>
            <a:ext cx="7688859" cy="491997"/>
          </a:xfrm>
        </p:spPr>
        <p:txBody>
          <a:bodyPr>
            <a:normAutofit fontScale="90000"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000" b="0" i="0" u="none" strike="noStrike" dirty="0">
                <a:solidFill>
                  <a:srgbClr val="FFD966"/>
                </a:solidFill>
                <a:effectLst/>
                <a:latin typeface="Arial" panose="020B0604020202020204" pitchFamily="34" charset="0"/>
              </a:rPr>
              <a:t>Simulated Images</a:t>
            </a:r>
            <a:endParaRPr lang="en-US" sz="3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CCA7E-601B-6E26-53D6-01DC39DD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 May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65A73-0A21-91F7-7E90-E223634E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6E83-9511-C0E3-ABAA-7FBD5469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ABEA-32D3-6244-855C-8E8EF6DFCE0A}" type="slidenum">
              <a:rPr lang="en-US" smtClean="0"/>
              <a:t>3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EB7D2E-A2B3-10CD-BD98-F42A9FF7F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441" y="711573"/>
            <a:ext cx="4137504" cy="5086498"/>
          </a:xfrm>
        </p:spPr>
        <p:txBody>
          <a:bodyPr>
            <a:no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4DD0E1"/>
                </a:solidFill>
                <a:effectLst/>
                <a:latin typeface="Arial" panose="020B0604020202020204" pitchFamily="34" charset="0"/>
              </a:rPr>
              <a:t>Roman and Rubin synthetic images across 20 sq deg observing the DC2 universe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sng" strike="noStrike" dirty="0">
                <a:solidFill>
                  <a:srgbClr val="FFC000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Troxel et al. (2023)</a:t>
            </a:r>
            <a:endParaRPr lang="en-US" sz="2200" b="0" i="0" u="none" strike="noStrike" dirty="0"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sng" strike="noStrike" dirty="0">
                <a:solidFill>
                  <a:srgbClr val="FFC000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 Press release</a:t>
            </a:r>
            <a:endParaRPr lang="en-US" sz="2200" b="0" i="0" u="none" strike="noStrike" dirty="0"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4DD0E1"/>
                </a:solidFill>
                <a:effectLst/>
                <a:latin typeface="Arial" panose="020B0604020202020204" pitchFamily="34" charset="0"/>
              </a:rPr>
              <a:t>The Roman synthetic images, representing the full depth of the High-Latitude Imaging Survey, are publicly available at IRSA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ADADAD"/>
                </a:solidFill>
                <a:effectLst/>
                <a:latin typeface="Arial" panose="020B0604020202020204" pitchFamily="34" charset="0"/>
              </a:rPr>
              <a:t>User-friendly web UI for search and visualization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ADADAD"/>
                </a:solidFill>
                <a:effectLst/>
                <a:latin typeface="Arial" panose="020B0604020202020204" pitchFamily="34" charset="0"/>
              </a:rPr>
              <a:t>Program-friendly VO API</a:t>
            </a:r>
          </a:p>
          <a:p>
            <a:pPr marL="742950" lvl="1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b="0" i="0" u="sng" strike="noStrike" dirty="0">
                <a:solidFill>
                  <a:srgbClr val="FFC000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https://irsa.ipac.caltech.edu/data/theory/Roman/Troxel2023/overview.</a:t>
            </a:r>
            <a:endParaRPr lang="en-US" sz="2200" b="0" i="0" u="none" strike="noStrike" dirty="0"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1405BB-5567-0FB7-FEBD-B8DABE2E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486" y="711573"/>
            <a:ext cx="366475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2DBAAF16-893F-39D9-A4B1-8C552170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1728" y="110968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55C2B535-E586-C735-E2E4-E7B4A9C97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45" y="282621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E361E4-EB4F-331D-3EB7-E4BCD398458B}"/>
              </a:ext>
            </a:extLst>
          </p:cNvPr>
          <p:cNvSpPr txBox="1"/>
          <p:nvPr/>
        </p:nvSpPr>
        <p:spPr>
          <a:xfrm>
            <a:off x="7759145" y="2624129"/>
            <a:ext cx="1183401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500" b="0" i="0" u="none" strike="noStrike" dirty="0">
                <a:solidFill>
                  <a:srgbClr val="4DD0E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Above: </a:t>
            </a:r>
            <a:r>
              <a:rPr lang="en-US" sz="1500" b="0" i="0" u="none" strike="noStrike" dirty="0">
                <a:solidFill>
                  <a:srgbClr val="ADAD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IRSA Visualization of 4 simulated Roman bands</a:t>
            </a:r>
            <a:endParaRPr lang="en-US" sz="15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5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0" i="0" u="none" strike="noStrike" dirty="0">
                <a:solidFill>
                  <a:srgbClr val="4DD0E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Left: </a:t>
            </a:r>
            <a:r>
              <a:rPr lang="en-US" sz="1500" b="0" i="0" u="none" strike="noStrike" dirty="0">
                <a:solidFill>
                  <a:srgbClr val="ADADA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Lensing visualization from NASA Press Release</a:t>
            </a:r>
            <a:endParaRPr lang="en-US" sz="15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19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632A-04C0-DF48-0968-BE12C3291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687" y="136034"/>
            <a:ext cx="7688859" cy="491997"/>
          </a:xfrm>
        </p:spPr>
        <p:txBody>
          <a:bodyPr>
            <a:normAutofit fontScale="90000"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000" b="0" i="0" u="none" strike="noStrike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Simulated Images in CAOM?</a:t>
            </a:r>
            <a:endParaRPr lang="en-US" sz="3000" dirty="0">
              <a:solidFill>
                <a:srgbClr val="FFC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CCA7E-601B-6E26-53D6-01DC39DD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 May 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65A73-0A21-91F7-7E90-E223634E8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IVOA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C6E83-9511-C0E3-ABAA-7FBD5469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3ABEA-32D3-6244-855C-8E8EF6DFCE0A}" type="slidenum">
              <a:rPr lang="en-US" smtClean="0"/>
              <a:t>4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EB7D2E-A2B3-10CD-BD98-F42A9FF7F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440" y="711572"/>
            <a:ext cx="8265560" cy="5619523"/>
          </a:xfrm>
        </p:spPr>
        <p:txBody>
          <a:bodyPr>
            <a:noAutofit/>
          </a:bodyPr>
          <a:lstStyle/>
          <a:p>
            <a:pPr fontAlgn="base">
              <a:spcBef>
                <a:spcPts val="0"/>
              </a:spcBef>
              <a:buClr>
                <a:srgbClr val="FFC000"/>
              </a:buClr>
            </a:pPr>
            <a:r>
              <a:rPr lang="en-US" sz="1800" b="0" i="0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Observation.algorithm.name = "simulation"  [Pat Dowler]</a:t>
            </a:r>
          </a:p>
          <a:p>
            <a:pPr lvl="1" fontAlgn="base">
              <a:spcBef>
                <a:spcPts val="0"/>
              </a:spcBef>
              <a:buClr>
                <a:srgbClr val="FFC000"/>
              </a:buClr>
            </a:pPr>
            <a:r>
              <a:rPr lang="en-US" sz="1800" b="0" i="0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distinguish from "exposure". </a:t>
            </a:r>
          </a:p>
          <a:p>
            <a:pPr lvl="1" fontAlgn="base">
              <a:spcBef>
                <a:spcPts val="0"/>
              </a:spcBef>
              <a:buClr>
                <a:srgbClr val="FFC000"/>
              </a:buClr>
            </a:pP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800" b="0" i="0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ost TAP queries wouldn’t use this as a constraint</a:t>
            </a:r>
          </a:p>
          <a:p>
            <a:pPr marL="0" indent="0" fontAlgn="base">
              <a:spcBef>
                <a:spcPts val="0"/>
              </a:spcBef>
              <a:buClr>
                <a:srgbClr val="FFC000"/>
              </a:buClr>
              <a:buNone/>
            </a:pPr>
            <a:endParaRPr lang="en-US" sz="1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Clr>
                <a:srgbClr val="FFC000"/>
              </a:buClr>
            </a:pP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with new </a:t>
            </a:r>
            <a:r>
              <a:rPr lang="en-US" sz="1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ObservationIntentType</a:t>
            </a: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8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ProductType</a:t>
            </a: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[Brian McLean]</a:t>
            </a:r>
          </a:p>
          <a:p>
            <a:pPr lvl="1" fontAlgn="base">
              <a:spcBef>
                <a:spcPts val="0"/>
              </a:spcBef>
              <a:buClr>
                <a:srgbClr val="FFC000"/>
              </a:buClr>
            </a:pP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Facilitates exclusion by “normal” queries</a:t>
            </a:r>
          </a:p>
          <a:p>
            <a:pPr lvl="1" fontAlgn="base">
              <a:spcBef>
                <a:spcPts val="0"/>
              </a:spcBef>
              <a:buClr>
                <a:srgbClr val="FFC000"/>
              </a:buClr>
            </a:pP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discoverable with TAP</a:t>
            </a:r>
          </a:p>
          <a:p>
            <a:pPr lvl="1" fontAlgn="base">
              <a:spcBef>
                <a:spcPts val="0"/>
              </a:spcBef>
              <a:buClr>
                <a:srgbClr val="FFC000"/>
              </a:buClr>
            </a:pPr>
            <a:endParaRPr lang="en-US" sz="1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Clr>
                <a:srgbClr val="FFC000"/>
              </a:buClr>
            </a:pP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CAOM Tables [Brian McLean]</a:t>
            </a:r>
          </a:p>
          <a:p>
            <a:pPr lvl="1" fontAlgn="base">
              <a:spcBef>
                <a:spcPts val="0"/>
              </a:spcBef>
              <a:buClr>
                <a:srgbClr val="FFC000"/>
              </a:buClr>
            </a:pP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mistaking simulated data with real data</a:t>
            </a:r>
          </a:p>
          <a:p>
            <a:pPr fontAlgn="base">
              <a:spcBef>
                <a:spcPts val="0"/>
              </a:spcBef>
              <a:buClr>
                <a:srgbClr val="FFC000"/>
              </a:buClr>
            </a:pPr>
            <a:endParaRPr lang="en-US" sz="1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Clr>
                <a:srgbClr val="FFC000"/>
              </a:buClr>
            </a:pPr>
            <a:r>
              <a:rPr lang="en-US" sz="1800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facility_name</a:t>
            </a:r>
            <a:r>
              <a:rPr lang="en-US" sz="1800" b="0" i="0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Roman &amp; </a:t>
            </a:r>
            <a:r>
              <a:rPr lang="en-US" sz="1800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instrument_name</a:t>
            </a:r>
            <a:r>
              <a:rPr lang="en-US" sz="1800" b="0" i="0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WFI-simulated [Gregory Dubois-</a:t>
            </a:r>
            <a:r>
              <a:rPr lang="en-US" sz="1800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Felsmann</a:t>
            </a:r>
            <a:r>
              <a:rPr lang="en-US" sz="1800" b="0" i="0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ts val="0"/>
              </a:spcBef>
              <a:buClr>
                <a:srgbClr val="FFC000"/>
              </a:buClr>
            </a:pPr>
            <a:r>
              <a:rPr lang="en-US" sz="1800" b="0" i="0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SIAv2 doesn't support "LIKE Roman%”</a:t>
            </a:r>
          </a:p>
          <a:p>
            <a:pPr lvl="1" fontAlgn="base">
              <a:spcBef>
                <a:spcPts val="0"/>
              </a:spcBef>
              <a:buClr>
                <a:srgbClr val="FFC000"/>
              </a:buClr>
            </a:pPr>
            <a:endParaRPr lang="en-US" sz="1800" b="0" i="0" dirty="0"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Clr>
                <a:srgbClr val="FFC000"/>
              </a:buClr>
            </a:pPr>
            <a:r>
              <a:rPr lang="en-US" sz="1800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targetPosition.coordsys</a:t>
            </a:r>
            <a:r>
              <a:rPr lang="en-US" sz="1800" b="0" i="0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"SICRS” &amp; </a:t>
            </a:r>
            <a:r>
              <a:rPr lang="en-US" sz="1800" b="0" i="0" dirty="0" err="1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targetPosition.equinox</a:t>
            </a:r>
            <a:r>
              <a:rPr lang="en-US" sz="1800" b="0" i="0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"S2000” [Justin Howell]</a:t>
            </a:r>
          </a:p>
          <a:p>
            <a:pPr lvl="1" fontAlgn="base">
              <a:spcBef>
                <a:spcPts val="0"/>
              </a:spcBef>
              <a:buClr>
                <a:srgbClr val="FFC000"/>
              </a:buClr>
            </a:pP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mistaking simulated data with real data</a:t>
            </a:r>
          </a:p>
          <a:p>
            <a:pPr marL="457200" lvl="1" indent="0" fontAlgn="base">
              <a:spcBef>
                <a:spcPts val="0"/>
              </a:spcBef>
              <a:buClr>
                <a:srgbClr val="FFC000"/>
              </a:buClr>
              <a:buNone/>
            </a:pPr>
            <a:endParaRPr lang="en-US" sz="1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 fontAlgn="base">
              <a:spcBef>
                <a:spcPts val="0"/>
              </a:spcBef>
              <a:buClr>
                <a:srgbClr val="FFC000"/>
              </a:buClr>
              <a:buNone/>
            </a:pPr>
            <a:r>
              <a:rPr lang="en-US" sz="25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best practice?</a:t>
            </a:r>
          </a:p>
          <a:p>
            <a:pPr lvl="1" fontAlgn="base">
              <a:spcBef>
                <a:spcPts val="0"/>
              </a:spcBef>
              <a:buClr>
                <a:srgbClr val="FFC000"/>
              </a:buClr>
            </a:pPr>
            <a:endParaRPr lang="en-US" sz="14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ts val="0"/>
              </a:spcBef>
            </a:pPr>
            <a:endParaRPr lang="en-US" sz="1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spcBef>
                <a:spcPts val="0"/>
              </a:spcBef>
              <a:buNone/>
            </a:pPr>
            <a:b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0" i="0" u="none" strike="noStrike" dirty="0"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2DBAAF16-893F-39D9-A4B1-8C552170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1728" y="110968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05638"/>
      </p:ext>
    </p:extLst>
  </p:cSld>
  <p:clrMapOvr>
    <a:masterClrMapping/>
  </p:clrMapOvr>
</p:sld>
</file>

<file path=ppt/theme/theme1.xml><?xml version="1.0" encoding="utf-8"?>
<a:theme xmlns:a="http://schemas.openxmlformats.org/drawingml/2006/main" name="ir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07D96D42-54CC-6D4F-9142-55DED885F705}" vid="{20EB5B1D-C201-0D46-89A7-9855F384AB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irsa</Template>
  <TotalTime>864</TotalTime>
  <Words>393</Words>
  <Application>Microsoft Macintosh PowerPoint</Application>
  <PresentationFormat>On-screen Show (4:3)</PresentationFormat>
  <Paragraphs>63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Lucida Grande</vt:lpstr>
      <vt:lpstr>irsa</vt:lpstr>
      <vt:lpstr>Questions on how to publish mock data in the VO</vt:lpstr>
      <vt:lpstr>Simulations are an integral part of the  cosmological survey infrastructure</vt:lpstr>
      <vt:lpstr>Simulated Images</vt:lpstr>
      <vt:lpstr>Simulated Images in CAOM?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Desai, Vandana R.</dc:creator>
  <cp:keywords/>
  <dc:description/>
  <cp:lastModifiedBy>Simon O'Toole</cp:lastModifiedBy>
  <cp:revision>8</cp:revision>
  <dcterms:created xsi:type="dcterms:W3CDTF">2023-05-08T18:46:56Z</dcterms:created>
  <dcterms:modified xsi:type="dcterms:W3CDTF">2023-05-09T09:38:43Z</dcterms:modified>
  <cp:category/>
</cp:coreProperties>
</file>