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gne"/>
          <p:cNvSpPr/>
          <p:nvPr/>
        </p:nvSpPr>
        <p:spPr>
          <a:xfrm>
            <a:off x="1099983" y="4504861"/>
            <a:ext cx="8807380" cy="1"/>
          </a:xfrm>
          <a:prstGeom prst="line">
            <a:avLst/>
          </a:prstGeom>
          <a:ln w="25400">
            <a:solidFill>
              <a:srgbClr val="31859C"/>
            </a:solidFill>
            <a:bevel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3" name="image3.jpg" descr="image3.jpg"/>
          <p:cNvPicPr>
            <a:picLocks noChangeAspect="1"/>
          </p:cNvPicPr>
          <p:nvPr/>
        </p:nvPicPr>
        <p:blipFill>
          <a:blip r:embed="rId3">
            <a:extLst/>
          </a:blip>
          <a:srcRect l="0" t="7944" r="32595" b="11890"/>
          <a:stretch>
            <a:fillRect/>
          </a:stretch>
        </p:blipFill>
        <p:spPr>
          <a:xfrm>
            <a:off x="1099983" y="7271715"/>
            <a:ext cx="3658290" cy="246478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rré"/>
          <p:cNvSpPr/>
          <p:nvPr/>
        </p:nvSpPr>
        <p:spPr>
          <a:xfrm>
            <a:off x="10013596" y="1087578"/>
            <a:ext cx="1843406" cy="1843406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65023" tIns="65023" rIns="65023" bIns="65023" anchor="ctr"/>
          <a:lstStyle/>
          <a:p>
            <a:pPr algn="ctr">
              <a:defRPr sz="2400"/>
            </a:pPr>
          </a:p>
        </p:txBody>
      </p:sp>
      <p:sp>
        <p:nvSpPr>
          <p:cNvPr id="15" name="Carré"/>
          <p:cNvSpPr/>
          <p:nvPr/>
        </p:nvSpPr>
        <p:spPr>
          <a:xfrm>
            <a:off x="11970172" y="4302300"/>
            <a:ext cx="267266" cy="267266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65023" tIns="65023" rIns="65023" bIns="65023" anchor="ctr"/>
          <a:lstStyle/>
          <a:p>
            <a:pPr algn="ctr">
              <a:defRPr sz="2400"/>
            </a:pPr>
          </a:p>
        </p:txBody>
      </p:sp>
      <p:sp>
        <p:nvSpPr>
          <p:cNvPr id="16" name="Carré"/>
          <p:cNvSpPr/>
          <p:nvPr/>
        </p:nvSpPr>
        <p:spPr>
          <a:xfrm>
            <a:off x="12544670" y="5838471"/>
            <a:ext cx="267267" cy="267266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65023" tIns="65023" rIns="65023" bIns="65023" anchor="ctr"/>
          <a:lstStyle/>
          <a:p>
            <a:pPr algn="ctr">
              <a:defRPr sz="2400"/>
            </a:pPr>
          </a:p>
        </p:txBody>
      </p:sp>
      <p:sp>
        <p:nvSpPr>
          <p:cNvPr id="17" name="Carré"/>
          <p:cNvSpPr/>
          <p:nvPr/>
        </p:nvSpPr>
        <p:spPr>
          <a:xfrm>
            <a:off x="12130896" y="7641907"/>
            <a:ext cx="539115" cy="539120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65023" tIns="65023" rIns="65023" bIns="65023" anchor="ctr"/>
          <a:lstStyle/>
          <a:p>
            <a:pPr algn="ctr">
              <a:defRPr sz="2400"/>
            </a:pPr>
          </a:p>
        </p:txBody>
      </p:sp>
      <p:sp>
        <p:nvSpPr>
          <p:cNvPr id="18" name="Texte du titre"/>
          <p:cNvSpPr txBox="1"/>
          <p:nvPr>
            <p:ph type="title"/>
          </p:nvPr>
        </p:nvSpPr>
        <p:spPr>
          <a:xfrm>
            <a:off x="1079500" y="2082800"/>
            <a:ext cx="9411693" cy="215900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8000">
                <a:solidFill>
                  <a:srgbClr val="2182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9" name="Texte niveau 1…"/>
          <p:cNvSpPr txBox="1"/>
          <p:nvPr>
            <p:ph type="body" sz="half" idx="1"/>
          </p:nvPr>
        </p:nvSpPr>
        <p:spPr>
          <a:xfrm>
            <a:off x="1079500" y="4875067"/>
            <a:ext cx="9411693" cy="279540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1pPr>
            <a:lvl2pPr marL="0" indent="0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2pPr>
            <a:lvl3pPr marL="0" indent="0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3pPr>
            <a:lvl4pPr marL="0" indent="0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4pPr>
            <a:lvl5pPr marL="0" indent="1828800" algn="r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" name="Numéro de diapositive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e du titre"/>
          <p:cNvSpPr txBox="1"/>
          <p:nvPr>
            <p:ph type="title"/>
          </p:nvPr>
        </p:nvSpPr>
        <p:spPr>
          <a:xfrm>
            <a:off x="2113279" y="1317414"/>
            <a:ext cx="8778241" cy="1608667"/>
          </a:xfrm>
          <a:prstGeom prst="rect">
            <a:avLst/>
          </a:prstGeom>
        </p:spPr>
        <p:txBody>
          <a:bodyPr lIns="48767" tIns="48767" rIns="48767" bIns="48767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24" name="Texte niveau 1…"/>
          <p:cNvSpPr txBox="1"/>
          <p:nvPr>
            <p:ph type="body" sz="half" idx="1"/>
          </p:nvPr>
        </p:nvSpPr>
        <p:spPr>
          <a:xfrm>
            <a:off x="2113279" y="2926079"/>
            <a:ext cx="8778241" cy="5608322"/>
          </a:xfrm>
          <a:prstGeom prst="rect">
            <a:avLst/>
          </a:prstGeom>
        </p:spPr>
        <p:txBody>
          <a:bodyPr lIns="48767" tIns="48767" rIns="48767" bIns="48767"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5" name="Numéro de diapositive"/>
          <p:cNvSpPr txBox="1"/>
          <p:nvPr>
            <p:ph type="sldNum" sz="quarter" idx="2"/>
          </p:nvPr>
        </p:nvSpPr>
        <p:spPr>
          <a:xfrm>
            <a:off x="8615680" y="8040695"/>
            <a:ext cx="2275841" cy="306690"/>
          </a:xfrm>
          <a:prstGeom prst="rect">
            <a:avLst/>
          </a:prstGeom>
        </p:spPr>
        <p:txBody>
          <a:bodyPr wrap="square" lIns="48767" tIns="48767" rIns="48767" bIns="48767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33" name="ADASS 2022"/>
          <p:cNvSpPr txBox="1"/>
          <p:nvPr>
            <p:ph type="body" sz="quarter" idx="21"/>
          </p:nvPr>
        </p:nvSpPr>
        <p:spPr>
          <a:xfrm>
            <a:off x="3851644" y="9017592"/>
            <a:ext cx="6144792" cy="5232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ADASS 2022</a:t>
            </a:r>
          </a:p>
        </p:txBody>
      </p:sp>
      <p:sp>
        <p:nvSpPr>
          <p:cNvPr id="134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35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6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44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45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>
            <a:noAutofit/>
          </a:bodyPr>
          <a:lstStyle>
            <a:lvl1pPr marL="4626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1pPr>
            <a:lvl2pPr marL="9198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2pPr>
            <a:lvl3pPr marL="13770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3pPr>
            <a:lvl4pPr marL="18342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4pPr>
            <a:lvl5pPr marL="22914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Numéro de diapositive"/>
          <p:cNvSpPr txBox="1"/>
          <p:nvPr>
            <p:ph type="sldNum" sz="quarter" idx="2"/>
          </p:nvPr>
        </p:nvSpPr>
        <p:spPr>
          <a:xfrm>
            <a:off x="11995077" y="9126812"/>
            <a:ext cx="342550" cy="345949"/>
          </a:xfrm>
          <a:prstGeom prst="rect">
            <a:avLst/>
          </a:prstGeom>
        </p:spPr>
        <p:txBody>
          <a:bodyPr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7" name="AAS June 2021 - Astronomical Data Visualisation workshop"/>
          <p:cNvSpPr txBox="1"/>
          <p:nvPr/>
        </p:nvSpPr>
        <p:spPr>
          <a:xfrm>
            <a:off x="3851644" y="9017592"/>
            <a:ext cx="614479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500">
                <a:solidFill>
                  <a:srgbClr val="888888"/>
                </a:solidFill>
              </a:defRPr>
            </a:lvl1pPr>
          </a:lstStyle>
          <a:p>
            <a:pPr/>
            <a:r>
              <a:t>AAS June 2021 - Astronomical Data Visualisation workshop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55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56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7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65" name="Jupyter widgets workshop - Jan 2018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Jupyter widgets workshop - Jan 2018</a:t>
            </a:r>
          </a:p>
        </p:txBody>
      </p:sp>
      <p:sp>
        <p:nvSpPr>
          <p:cNvPr id="166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67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8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76" name="ADASS 2022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ADASS 2022</a:t>
            </a:r>
          </a:p>
        </p:txBody>
      </p:sp>
      <p:sp>
        <p:nvSpPr>
          <p:cNvPr id="177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78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>
            <a:noAutofit/>
          </a:bodyPr>
          <a:lstStyle>
            <a:lvl1pPr marL="4626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1pPr>
            <a:lvl2pPr marL="9198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2pPr>
            <a:lvl3pPr marL="13770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3pPr>
            <a:lvl4pPr marL="18342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4pPr>
            <a:lvl5pPr marL="22914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9" name="Numéro de diapositive"/>
          <p:cNvSpPr txBox="1"/>
          <p:nvPr>
            <p:ph type="sldNum" sz="quarter" idx="2"/>
          </p:nvPr>
        </p:nvSpPr>
        <p:spPr>
          <a:xfrm>
            <a:off x="11995077" y="9126812"/>
            <a:ext cx="342550" cy="345949"/>
          </a:xfrm>
          <a:prstGeom prst="rect">
            <a:avLst/>
          </a:prstGeom>
        </p:spPr>
        <p:txBody>
          <a:bodyPr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87" name="Aladin - CDS council 2019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Aladin - CDS council 2019</a:t>
            </a:r>
          </a:p>
        </p:txBody>
      </p:sp>
      <p:sp>
        <p:nvSpPr>
          <p:cNvPr id="188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89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>
            <a:noAutofit/>
          </a:bodyPr>
          <a:lstStyle>
            <a:lvl1pPr marL="4626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1pPr>
            <a:lvl2pPr marL="9198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2pPr>
            <a:lvl3pPr marL="13770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3pPr>
            <a:lvl4pPr marL="18342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4pPr>
            <a:lvl5pPr marL="22914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0" name="Numéro de diapositive"/>
          <p:cNvSpPr txBox="1"/>
          <p:nvPr>
            <p:ph type="sldNum" sz="quarter" idx="2"/>
          </p:nvPr>
        </p:nvSpPr>
        <p:spPr>
          <a:xfrm>
            <a:off x="11995077" y="9126812"/>
            <a:ext cx="342550" cy="345949"/>
          </a:xfrm>
          <a:prstGeom prst="rect">
            <a:avLst/>
          </a:prstGeom>
        </p:spPr>
        <p:txBody>
          <a:bodyPr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98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99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0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208" name="ADASS 2022"/>
          <p:cNvSpPr txBox="1"/>
          <p:nvPr>
            <p:ph type="body" sz="quarter" idx="21"/>
          </p:nvPr>
        </p:nvSpPr>
        <p:spPr>
          <a:xfrm>
            <a:off x="3851644" y="9017592"/>
            <a:ext cx="6144792" cy="5232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ADASS 2022</a:t>
            </a:r>
          </a:p>
        </p:txBody>
      </p:sp>
      <p:sp>
        <p:nvSpPr>
          <p:cNvPr id="209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210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1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28" name="IVOA 2023 Bologna - SSIG"/>
          <p:cNvSpPr txBox="1"/>
          <p:nvPr>
            <p:ph type="body" sz="quarter" idx="21"/>
          </p:nvPr>
        </p:nvSpPr>
        <p:spPr>
          <a:xfrm>
            <a:off x="3851644" y="9017592"/>
            <a:ext cx="6144792" cy="5232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IVOA 2023 Bologna - SSIG</a:t>
            </a:r>
          </a:p>
        </p:txBody>
      </p:sp>
      <p:sp>
        <p:nvSpPr>
          <p:cNvPr id="29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30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 and Ima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39" name="Paramètre fictif de l’objet"/>
          <p:cNvSpPr txBox="1"/>
          <p:nvPr>
            <p:ph type="obj" sz="half" idx="3"/>
          </p:nvPr>
        </p:nvSpPr>
        <p:spPr>
          <a:xfrm>
            <a:off x="6612510" y="2897033"/>
            <a:ext cx="5647246" cy="5356496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</a:p>
        </p:txBody>
      </p:sp>
      <p:sp>
        <p:nvSpPr>
          <p:cNvPr id="40" name="Presentation title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41" name="dd/mm/yyy"/>
          <p:cNvSpPr txBox="1"/>
          <p:nvPr>
            <p:ph type="body" sz="quarter" idx="22"/>
          </p:nvPr>
        </p:nvSpPr>
        <p:spPr>
          <a:xfrm>
            <a:off x="691951" y="9131299"/>
            <a:ext cx="213360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dd/mm/yyy</a:t>
            </a:r>
          </a:p>
        </p:txBody>
      </p:sp>
      <p:sp>
        <p:nvSpPr>
          <p:cNvPr id="42" name="Image"/>
          <p:cNvSpPr/>
          <p:nvPr>
            <p:ph type="pic" sz="half" idx="23"/>
          </p:nvPr>
        </p:nvSpPr>
        <p:spPr>
          <a:xfrm>
            <a:off x="6583620" y="2887184"/>
            <a:ext cx="5705026" cy="53564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4" name="Texte niveau 1…"/>
          <p:cNvSpPr txBox="1"/>
          <p:nvPr>
            <p:ph type="body" sz="half" idx="1"/>
          </p:nvPr>
        </p:nvSpPr>
        <p:spPr>
          <a:xfrm>
            <a:off x="1079500" y="2936240"/>
            <a:ext cx="5038594" cy="5356496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 columns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53" name="Presentation title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54" name="dd/mm/yyy"/>
          <p:cNvSpPr txBox="1"/>
          <p:nvPr>
            <p:ph type="body" sz="quarter" idx="22"/>
          </p:nvPr>
        </p:nvSpPr>
        <p:spPr>
          <a:xfrm>
            <a:off x="691951" y="9131299"/>
            <a:ext cx="213360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dd/mm/yyy</a:t>
            </a:r>
          </a:p>
        </p:txBody>
      </p:sp>
      <p:sp>
        <p:nvSpPr>
          <p:cNvPr id="55" name="Body Level One…"/>
          <p:cNvSpPr txBox="1"/>
          <p:nvPr>
            <p:ph type="body" sz="half" idx="23"/>
          </p:nvPr>
        </p:nvSpPr>
        <p:spPr>
          <a:xfrm>
            <a:off x="7268633" y="2933700"/>
            <a:ext cx="5038594" cy="53564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sz="half" idx="1"/>
          </p:nvPr>
        </p:nvSpPr>
        <p:spPr>
          <a:xfrm>
            <a:off x="1079500" y="2936240"/>
            <a:ext cx="5038594" cy="5356496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66" name="Paramètre fictif de l’objet"/>
          <p:cNvSpPr txBox="1"/>
          <p:nvPr>
            <p:ph type="obj" sz="half" idx="3"/>
          </p:nvPr>
        </p:nvSpPr>
        <p:spPr>
          <a:xfrm>
            <a:off x="1079500" y="2933700"/>
            <a:ext cx="5651500" cy="5356496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</a:p>
        </p:txBody>
      </p:sp>
      <p:sp>
        <p:nvSpPr>
          <p:cNvPr id="67" name="Presentation title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68" name="dd/mm/yyy"/>
          <p:cNvSpPr txBox="1"/>
          <p:nvPr>
            <p:ph type="body" sz="quarter" idx="22"/>
          </p:nvPr>
        </p:nvSpPr>
        <p:spPr>
          <a:xfrm>
            <a:off x="691951" y="9131299"/>
            <a:ext cx="213360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dd/mm/yyy</a:t>
            </a:r>
          </a:p>
        </p:txBody>
      </p:sp>
      <p:sp>
        <p:nvSpPr>
          <p:cNvPr id="69" name="Image"/>
          <p:cNvSpPr/>
          <p:nvPr>
            <p:ph type="pic" sz="half" idx="23"/>
          </p:nvPr>
        </p:nvSpPr>
        <p:spPr>
          <a:xfrm>
            <a:off x="1059590" y="2934427"/>
            <a:ext cx="5691320" cy="5355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0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1" name="Texte niveau 1…"/>
          <p:cNvSpPr txBox="1"/>
          <p:nvPr>
            <p:ph type="body" sz="half" idx="1"/>
          </p:nvPr>
        </p:nvSpPr>
        <p:spPr>
          <a:xfrm>
            <a:off x="7264400" y="2933700"/>
            <a:ext cx="5038594" cy="5356496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80" name="Paramètre fictif de l’objet"/>
          <p:cNvSpPr txBox="1"/>
          <p:nvPr>
            <p:ph type="obj" idx="3"/>
          </p:nvPr>
        </p:nvSpPr>
        <p:spPr>
          <a:xfrm>
            <a:off x="1837442" y="2572527"/>
            <a:ext cx="9329915" cy="5916718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</a:p>
        </p:txBody>
      </p:sp>
      <p:sp>
        <p:nvSpPr>
          <p:cNvPr id="81" name="Presentation title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82" name="dd/mm/yyy"/>
          <p:cNvSpPr txBox="1"/>
          <p:nvPr>
            <p:ph type="body" sz="quarter" idx="22"/>
          </p:nvPr>
        </p:nvSpPr>
        <p:spPr>
          <a:xfrm>
            <a:off x="691951" y="9131299"/>
            <a:ext cx="213360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dd/mm/yyy</a:t>
            </a:r>
          </a:p>
        </p:txBody>
      </p:sp>
      <p:sp>
        <p:nvSpPr>
          <p:cNvPr id="83" name="Image"/>
          <p:cNvSpPr/>
          <p:nvPr>
            <p:ph type="pic" idx="23"/>
          </p:nvPr>
        </p:nvSpPr>
        <p:spPr>
          <a:xfrm>
            <a:off x="1849805" y="2572527"/>
            <a:ext cx="9305190" cy="59275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85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93" name="ADASS XXVII - New CDS Portal focus demo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ADASS XXVII - New CDS Portal focus demo</a:t>
            </a:r>
          </a:p>
        </p:txBody>
      </p:sp>
      <p:sp>
        <p:nvSpPr>
          <p:cNvPr id="94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95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>
            <a:noAutofit/>
          </a:bodyPr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6" name="Numéro de diapositive"/>
          <p:cNvSpPr txBox="1"/>
          <p:nvPr>
            <p:ph type="sldNum" sz="quarter" idx="2"/>
          </p:nvPr>
        </p:nvSpPr>
        <p:spPr>
          <a:xfrm>
            <a:off x="11995077" y="9126812"/>
            <a:ext cx="342550" cy="345949"/>
          </a:xfrm>
          <a:prstGeom prst="rect">
            <a:avLst/>
          </a:prstGeom>
        </p:spPr>
        <p:txBody>
          <a:bodyPr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04" name="IVOA College Park - Nov 2018 - Generation of JPEG HiPS tiles - Apps2"/>
          <p:cNvSpPr txBox="1"/>
          <p:nvPr>
            <p:ph type="body" sz="quarter" idx="21"/>
          </p:nvPr>
        </p:nvSpPr>
        <p:spPr>
          <a:xfrm>
            <a:off x="3851644" y="9125542"/>
            <a:ext cx="6144792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IVOA College Park - Nov 2018 - Generation of JPEG HiPS tiles - Apps2</a:t>
            </a:r>
          </a:p>
        </p:txBody>
      </p:sp>
      <p:sp>
        <p:nvSpPr>
          <p:cNvPr id="105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06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7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15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1586653" y="390596"/>
            <a:ext cx="1076790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650239" y="2623749"/>
            <a:ext cx="11704322" cy="6089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 defTabSz="130048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Rectangle 6"/>
          <p:cNvSpPr/>
          <p:nvPr/>
        </p:nvSpPr>
        <p:spPr>
          <a:xfrm>
            <a:off x="972185" y="989348"/>
            <a:ext cx="359377" cy="359377"/>
          </a:xfrm>
          <a:prstGeom prst="rect">
            <a:avLst/>
          </a:prstGeom>
          <a:ln w="25400">
            <a:solidFill>
              <a:srgbClr val="31859C"/>
            </a:solidFill>
          </a:ln>
        </p:spPr>
        <p:txBody>
          <a:bodyPr lIns="65023" tIns="65023" rIns="65023" bIns="65023" anchor="ctr"/>
          <a:lstStyle/>
          <a:p>
            <a:pPr algn="ctr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71487" marR="0" indent="-471487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06235" marR="0" indent="-449035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–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33500" marR="0" indent="-41910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745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–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3317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»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889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461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7033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605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3.png"/><Relationship Id="rId4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adin.cds.unistra.fr/AladinLite/showcase/mars-roulette/" TargetMode="External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adin.cds.unistra.fr/AladinLite/showcase/mars-favorite-locations/" TargetMode="External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6.png"/><Relationship Id="rId5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adin.cds.unistra.fr/AladinLite/planets-explorer/" TargetMode="External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asky.cds.unistra.fr/planetary-features/cs?" TargetMode="External"/><Relationship Id="rId3" Type="http://schemas.openxmlformats.org/officeDocument/2006/relationships/hyperlink" Target="https://alasky.cds.unistra.fr/planetary-features/resolve?" TargetMode="External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unistra.fr/cgi-bin/nph-sesame/SNVI/?Saturn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ent planetary activity at CDS:  Mars MRO CTX HiPS, Aladin Lite planets explorer, planetary features name resolver service,…"/>
          <p:cNvSpPr txBox="1"/>
          <p:nvPr>
            <p:ph type="ctrTitle"/>
          </p:nvPr>
        </p:nvSpPr>
        <p:spPr>
          <a:xfrm>
            <a:off x="1012705" y="745181"/>
            <a:ext cx="8981936" cy="3589605"/>
          </a:xfrm>
          <a:prstGeom prst="rect">
            <a:avLst/>
          </a:prstGeom>
        </p:spPr>
        <p:txBody>
          <a:bodyPr/>
          <a:lstStyle/>
          <a:p>
            <a:pPr defTabSz="262889">
              <a:defRPr sz="3600"/>
            </a:pPr>
            <a:r>
              <a:rPr b="1" sz="3780"/>
              <a:t>Recent planetary activity at CDS:</a:t>
            </a:r>
            <a:br>
              <a:rPr b="1" sz="3780"/>
            </a:br>
            <a:br>
              <a:rPr b="1" sz="3780"/>
            </a:br>
            <a:r>
              <a:t>Mars MRO CTX HiPS,</a:t>
            </a:r>
            <a:br/>
            <a:r>
              <a:t>Aladin Lite planets explorer,</a:t>
            </a:r>
            <a:br/>
            <a:r>
              <a:t>planetary features name resolver service,</a:t>
            </a:r>
          </a:p>
          <a:p>
            <a:pPr defTabSz="262889">
              <a:defRPr sz="3600"/>
            </a:pPr>
            <a:r>
              <a:t>Sesame extension for solar system objects</a:t>
            </a:r>
          </a:p>
        </p:txBody>
      </p:sp>
      <p:sp>
        <p:nvSpPr>
          <p:cNvPr id="221" name="Thomas Boch (CDS),…"/>
          <p:cNvSpPr txBox="1"/>
          <p:nvPr>
            <p:ph type="subTitle" sz="half" idx="1"/>
          </p:nvPr>
        </p:nvSpPr>
        <p:spPr>
          <a:xfrm>
            <a:off x="1035366" y="4574402"/>
            <a:ext cx="9411693" cy="2795403"/>
          </a:xfrm>
          <a:prstGeom prst="rect">
            <a:avLst/>
          </a:prstGeom>
        </p:spPr>
        <p:txBody>
          <a:bodyPr/>
          <a:lstStyle/>
          <a:p>
            <a:pPr/>
            <a:r>
              <a:rPr i="1"/>
              <a:t>Thomas Boch</a:t>
            </a:r>
            <a:r>
              <a:t> (CDS),</a:t>
            </a:r>
          </a:p>
          <a:p>
            <a:pPr/>
            <a:r>
              <a:t>CDS team</a:t>
            </a:r>
            <a:br/>
            <a:br/>
            <a:br/>
            <a:r>
              <a:rPr i="1" sz="2400"/>
              <a:t>IVOA Bologna 2023 - SSIG</a:t>
            </a:r>
          </a:p>
        </p:txBody>
      </p:sp>
      <p:pic>
        <p:nvPicPr>
          <p:cNvPr id="222" name="ALADIN-LOGO.png" descr="ALADIN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1286" y="6591526"/>
            <a:ext cx="5334001" cy="311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7144" y="4894144"/>
            <a:ext cx="5207001" cy="132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IVOA 2023 Bologna - SSI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SSIG</a:t>
            </a:r>
          </a:p>
        </p:txBody>
      </p:sp>
      <p:sp>
        <p:nvSpPr>
          <p:cNvPr id="226" name="Mars MRO CTX H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Mars MRO CTX HiPS</a:t>
            </a:r>
          </a:p>
        </p:txBody>
      </p:sp>
      <p:sp>
        <p:nvSpPr>
          <p:cNvPr id="227" name="MRO CTX images…"/>
          <p:cNvSpPr txBox="1"/>
          <p:nvPr>
            <p:ph type="body" idx="1"/>
          </p:nvPr>
        </p:nvSpPr>
        <p:spPr>
          <a:xfrm>
            <a:off x="914976" y="1934145"/>
            <a:ext cx="10845802" cy="7003642"/>
          </a:xfrm>
          <a:prstGeom prst="rect">
            <a:avLst/>
          </a:prstGeom>
        </p:spPr>
        <p:txBody>
          <a:bodyPr/>
          <a:lstStyle/>
          <a:p>
            <a:pPr marL="335279" indent="-335279" defTabSz="804672">
              <a:spcBef>
                <a:spcPts val="600"/>
              </a:spcBef>
              <a:defRPr sz="2464"/>
            </a:pPr>
            <a:r>
              <a:t>MRO CTX images</a:t>
            </a:r>
          </a:p>
          <a:p>
            <a:pPr lvl="1" marL="737615" indent="-335279" defTabSz="804672">
              <a:spcBef>
                <a:spcPts val="600"/>
              </a:spcBef>
              <a:defRPr i="1" sz="2464"/>
            </a:pPr>
            <a:r>
              <a:t>« The Context Camera, called CTX, provides a big-picture, background view of the terrain around smaller rock and mineral targets that are studied by other cameras on the Mars Reconnaissance Orbiter »</a:t>
            </a:r>
          </a:p>
          <a:p>
            <a:pPr lvl="1" marL="737615" indent="-335279" defTabSz="804672">
              <a:spcBef>
                <a:spcPts val="600"/>
              </a:spcBef>
              <a:defRPr sz="2464"/>
            </a:pPr>
            <a:r>
              <a:t>5 meters/pixel resolution</a:t>
            </a:r>
          </a:p>
          <a:p>
            <a:pPr marL="335279" indent="-335279" defTabSz="804672">
              <a:spcBef>
                <a:spcPts val="600"/>
              </a:spcBef>
              <a:defRPr sz="2464"/>
            </a:pPr>
            <a:r>
              <a:t>Mosaics from Murray Lab (V00)</a:t>
            </a:r>
          </a:p>
          <a:p>
            <a:pPr lvl="1" marL="737615" indent="-335279" defTabSz="804672">
              <a:spcBef>
                <a:spcPts val="600"/>
              </a:spcBef>
              <a:defRPr sz="2464"/>
            </a:pPr>
            <a:r>
              <a:t>3960 4°x4° tiles</a:t>
            </a:r>
          </a:p>
          <a:p>
            <a:pPr lvl="1" marL="737615" indent="-335279" defTabSz="804672">
              <a:spcBef>
                <a:spcPts val="600"/>
              </a:spcBef>
              <a:defRPr sz="2464"/>
            </a:pPr>
          </a:p>
          <a:p>
            <a:pPr marL="335279" indent="-335279" defTabSz="804672">
              <a:spcBef>
                <a:spcPts val="600"/>
              </a:spcBef>
              <a:defRPr sz="2464"/>
            </a:pPr>
            <a:r>
              <a:t>HiPS generation process</a:t>
            </a:r>
          </a:p>
          <a:p>
            <a:pPr lvl="1" marL="737615" indent="-335279" defTabSz="804672">
              <a:spcBef>
                <a:spcPts val="600"/>
              </a:spcBef>
              <a:defRPr sz="2464"/>
            </a:pPr>
            <a:r>
              <a:t>Conversion from TIFF to FITS</a:t>
            </a:r>
          </a:p>
          <a:p>
            <a:pPr lvl="1" marL="737615" indent="-335279" defTabSz="804672">
              <a:spcBef>
                <a:spcPts val="600"/>
              </a:spcBef>
              <a:defRPr sz="2464"/>
            </a:pPr>
            <a:r>
              <a:t>Adding WCS headers</a:t>
            </a:r>
          </a:p>
          <a:p>
            <a:pPr lvl="1" marL="737615" indent="-335279" defTabSz="804672">
              <a:spcBef>
                <a:spcPts val="600"/>
              </a:spcBef>
              <a:defRPr sz="2464"/>
            </a:pPr>
            <a:r>
              <a:t>Hipsgen</a:t>
            </a:r>
          </a:p>
          <a:p>
            <a:pPr marL="335279" indent="-335279" defTabSz="804672">
              <a:spcBef>
                <a:spcPts val="600"/>
              </a:spcBef>
              <a:defRPr sz="2464"/>
            </a:pPr>
            <a:r>
              <a:t>HiPS generated (order 11) and published - 16 TB</a:t>
            </a:r>
          </a:p>
          <a:p>
            <a:pPr marL="335279" indent="-335279" defTabSz="804672">
              <a:spcBef>
                <a:spcPts val="600"/>
              </a:spcBef>
              <a:defRPr sz="2464"/>
            </a:pPr>
            <a:r>
              <a:t>Better V01 mosaics available from Murray Lab, will update HiPS in the future</a:t>
            </a:r>
            <a:br/>
          </a:p>
          <a:p>
            <a:pPr marL="335279" indent="-335279" defTabSz="804672">
              <a:spcBef>
                <a:spcPts val="600"/>
              </a:spcBef>
              <a:defRPr sz="2464"/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Standard</a:t>
            </a:r>
            <a:r>
              <a:t>: how to properly describe Mars frame</a:t>
            </a:r>
          </a:p>
        </p:txBody>
      </p:sp>
      <p:sp>
        <p:nvSpPr>
          <p:cNvPr id="22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821770" y="3804973"/>
            <a:ext cx="5869105" cy="300951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redit: Murray Lab"/>
          <p:cNvSpPr txBox="1"/>
          <p:nvPr/>
        </p:nvSpPr>
        <p:spPr>
          <a:xfrm>
            <a:off x="10700442" y="6725138"/>
            <a:ext cx="160450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Credit: Murray Lab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IVOA 2023 Bologna - SSI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SSIG</a:t>
            </a:r>
          </a:p>
        </p:txBody>
      </p:sp>
      <p:sp>
        <p:nvSpPr>
          <p:cNvPr id="233" name="Mars roulet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Mars roulette</a:t>
            </a:r>
          </a:p>
        </p:txBody>
      </p:sp>
      <p:sp>
        <p:nvSpPr>
          <p:cNvPr id="234" name="https://aladin.cds.unistra.fr/AladinLite/showcase/mars-roulette/"/>
          <p:cNvSpPr txBox="1"/>
          <p:nvPr>
            <p:ph type="body" sz="quarter" idx="1"/>
          </p:nvPr>
        </p:nvSpPr>
        <p:spPr>
          <a:xfrm>
            <a:off x="1143211" y="8159484"/>
            <a:ext cx="10718378" cy="54650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>
                <a:solidFill>
                  <a:schemeClr val="accent1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https://aladin.cds.unistra.fr/AladinLite/showcase/mars-roulette/</a:t>
            </a:r>
            <a:r>
              <a:t> </a:t>
            </a:r>
          </a:p>
        </p:txBody>
      </p:sp>
      <p:sp>
        <p:nvSpPr>
          <p:cNvPr id="2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6" name="Capture d’écran 2023-05-08 à 09.46.24.png" descr="Capture d’écran 2023-05-08 à 09.46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578" y="1577503"/>
            <a:ext cx="11533644" cy="6270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IVOA 2023 Bologna - SSI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SSIG</a:t>
            </a:r>
          </a:p>
        </p:txBody>
      </p:sp>
      <p:sp>
        <p:nvSpPr>
          <p:cNvPr id="239" name="Animation &quot;favorite Mars locations&quot;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5890"/>
            </a:lvl1pPr>
          </a:lstStyle>
          <a:p>
            <a:pPr/>
            <a:r>
              <a:t>Animation "favorite Mars locations"</a:t>
            </a:r>
          </a:p>
        </p:txBody>
      </p:sp>
      <p:sp>
        <p:nvSpPr>
          <p:cNvPr id="240" name="https://aladin.cds.unistra.fr/AladinLite/showcase/mars-favorite-locations/"/>
          <p:cNvSpPr txBox="1"/>
          <p:nvPr>
            <p:ph type="body" idx="1"/>
          </p:nvPr>
        </p:nvSpPr>
        <p:spPr>
          <a:xfrm>
            <a:off x="1214109" y="5735775"/>
            <a:ext cx="10845802" cy="534815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br/>
            <a:br/>
            <a:br/>
            <a:br/>
            <a:br/>
            <a:br/>
            <a:r>
              <a:rPr u="sng">
                <a:solidFill>
                  <a:schemeClr val="accent1"/>
                </a:solidFill>
                <a:hlinkClick r:id="rId2" invalidUrl="" action="" tgtFrame="" tooltip="" history="1" highlightClick="0" endSnd="0"/>
              </a:rPr>
              <a:t>https://aladin.cds.unistra.fr/AladinLite/showcase/mars-favorite-locations/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2" name="Capture d’écran 2023-05-08 à 09.37.16.png" descr="Capture d’écran 2023-05-08 à 09.37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5709" y="1890194"/>
            <a:ext cx="7876662" cy="5973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IVOA 2023 Bologna - SSI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SSIG</a:t>
            </a:r>
          </a:p>
        </p:txBody>
      </p:sp>
      <p:sp>
        <p:nvSpPr>
          <p:cNvPr id="245" name="Mirroring China-VO Chang'e2 H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6138"/>
            </a:lvl1pPr>
          </a:lstStyle>
          <a:p>
            <a:pPr/>
            <a:r>
              <a:t>Mirroring China-VO Chang'e2 HiPS</a:t>
            </a:r>
          </a:p>
        </p:txBody>
      </p:sp>
      <p:sp>
        <p:nvSpPr>
          <p:cNvPr id="246" name="Chang'e2…"/>
          <p:cNvSpPr txBox="1"/>
          <p:nvPr>
            <p:ph type="body" sz="half" idx="1"/>
          </p:nvPr>
        </p:nvSpPr>
        <p:spPr>
          <a:xfrm>
            <a:off x="795323" y="3115719"/>
            <a:ext cx="6663843" cy="5408111"/>
          </a:xfrm>
          <a:prstGeom prst="rect">
            <a:avLst/>
          </a:prstGeom>
        </p:spPr>
        <p:txBody>
          <a:bodyPr/>
          <a:lstStyle/>
          <a:p>
            <a:pPr/>
            <a:r>
              <a:t>Chang'e2</a:t>
            </a:r>
          </a:p>
          <a:p>
            <a:pPr lvl="1"/>
            <a:r>
              <a:t>chinese lunar probe</a:t>
            </a:r>
            <a:br/>
            <a:r>
              <a:t>launched in 2010</a:t>
            </a:r>
          </a:p>
          <a:p>
            <a:pPr lvl="1"/>
            <a:r>
              <a:t>7 meters/pixel resolution</a:t>
            </a:r>
            <a:br/>
          </a:p>
          <a:p>
            <a:pPr/>
            <a:r>
              <a:t>HiPS created by China-VO</a:t>
            </a:r>
          </a:p>
          <a:p>
            <a:pPr lvl="1"/>
            <a:r>
              <a:t>HiPS order 9</a:t>
            </a:r>
            <a:br/>
            <a:r>
              <a:t>1.5 TB</a:t>
            </a:r>
            <a:br/>
          </a:p>
          <a:p>
            <a:pPr/>
            <a:r>
              <a:t>Mirrored at CDS</a:t>
            </a:r>
          </a:p>
          <a:p>
            <a:pPr lvl="1"/>
            <a:r>
              <a:t>Allow for faster access from Europe</a:t>
            </a:r>
          </a:p>
        </p:txBody>
      </p:sp>
      <p:sp>
        <p:nvSpPr>
          <p:cNvPr id="2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8" name="moon-change2-animation.mp4" descr="moon-change2-animati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21030" y="1915733"/>
            <a:ext cx="6144792" cy="3955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5769" y="1214672"/>
            <a:ext cx="3034454" cy="162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IVOA 2023 Bologna - SSI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SSIG</a:t>
            </a:r>
          </a:p>
        </p:txBody>
      </p:sp>
      <p:sp>
        <p:nvSpPr>
          <p:cNvPr id="252" name="Aladin Lite planets explorer p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Aladin Lite planets explorer page</a:t>
            </a:r>
          </a:p>
        </p:txBody>
      </p:sp>
      <p:sp>
        <p:nvSpPr>
          <p:cNvPr id="253" name="Aim: promoting available planetary surfaces HiPS datasets…"/>
          <p:cNvSpPr txBox="1"/>
          <p:nvPr>
            <p:ph type="body" idx="1"/>
          </p:nvPr>
        </p:nvSpPr>
        <p:spPr>
          <a:xfrm>
            <a:off x="1692722" y="7296199"/>
            <a:ext cx="10845802" cy="4976886"/>
          </a:xfrm>
          <a:prstGeom prst="rect">
            <a:avLst/>
          </a:prstGeom>
        </p:spPr>
        <p:txBody>
          <a:bodyPr/>
          <a:lstStyle/>
          <a:p>
            <a:pPr/>
            <a:r>
              <a:t>Aim: promoting available planetary surfaces HiPS datasets</a:t>
            </a:r>
          </a:p>
          <a:p>
            <a:pPr/>
            <a:r>
              <a:t>Curated list of planetary surfaces HiPS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https://aladin.cds.unistra.fr/AladinLite/planets-explorer/</a:t>
            </a:r>
            <a:r>
              <a:t> </a:t>
            </a:r>
          </a:p>
        </p:txBody>
      </p:sp>
      <p:sp>
        <p:nvSpPr>
          <p:cNvPr id="25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5" name="Capture d’écran 2023-05-08 à 11.06.46.png" descr="Capture d’écran 2023-05-08 à 11.06.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1968" y="1765198"/>
            <a:ext cx="9320864" cy="5124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IVOA 2023 Bologna - SSI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SSIG</a:t>
            </a:r>
          </a:p>
        </p:txBody>
      </p:sp>
      <p:sp>
        <p:nvSpPr>
          <p:cNvPr id="258" name="Name resolver for planetary featu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41247">
              <a:defRPr sz="5704"/>
            </a:lvl1pPr>
          </a:lstStyle>
          <a:p>
            <a:pPr/>
            <a:r>
              <a:t>Name resolver for planetary features</a:t>
            </a:r>
          </a:p>
        </p:txBody>
      </p:sp>
      <p:sp>
        <p:nvSpPr>
          <p:cNvPr id="259" name="USGS planetary features page…"/>
          <p:cNvSpPr txBox="1"/>
          <p:nvPr>
            <p:ph type="body" sz="half" idx="1"/>
          </p:nvPr>
        </p:nvSpPr>
        <p:spPr>
          <a:xfrm>
            <a:off x="197058" y="2921283"/>
            <a:ext cx="6144792" cy="5576601"/>
          </a:xfrm>
          <a:prstGeom prst="rect">
            <a:avLst/>
          </a:prstGeom>
        </p:spPr>
        <p:txBody>
          <a:bodyPr/>
          <a:lstStyle/>
          <a:p>
            <a:pPr/>
            <a:r>
              <a:t>USGS planetary features page</a:t>
            </a:r>
          </a:p>
          <a:p>
            <a:pPr lvl="1"/>
            <a:r>
              <a:t>List of IAU-approved names</a:t>
            </a:r>
            <a:br/>
            <a:r>
              <a:t>for solar system planetary features</a:t>
            </a:r>
          </a:p>
          <a:p>
            <a:pPr lvl="1"/>
            <a:r>
              <a:t>46 different bodies</a:t>
            </a:r>
            <a:br/>
            <a:r>
              <a:t>(planets, asteroids, satellites) </a:t>
            </a:r>
          </a:p>
          <a:p>
            <a:pPr lvl="1"/>
            <a:r>
              <a:t>16k features, 18 columns</a:t>
            </a:r>
            <a:br/>
          </a:p>
          <a:p>
            <a:pPr lvl="1"/>
          </a:p>
          <a:p>
            <a:pPr/>
            <a:r>
              <a:t>No existing usable API</a:t>
            </a:r>
            <a:br/>
            <a:r>
              <a:t>(to my knowledge)</a:t>
            </a:r>
            <a:br/>
          </a:p>
        </p:txBody>
      </p:sp>
      <p:sp>
        <p:nvSpPr>
          <p:cNvPr id="26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1" name="Capture d’écran 2023-05-08 à 11.15.59.png" descr="Capture d’écran 2023-05-08 à 11.15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3570" y="3078476"/>
            <a:ext cx="6596381" cy="3596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IVOA 2023 Bologna - SSI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SSIG</a:t>
            </a:r>
          </a:p>
        </p:txBody>
      </p:sp>
      <p:sp>
        <p:nvSpPr>
          <p:cNvPr id="264" name="Dedicated servi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Dedicated service</a:t>
            </a:r>
          </a:p>
        </p:txBody>
      </p:sp>
      <p:sp>
        <p:nvSpPr>
          <p:cNvPr id="265" name="2 endpoints…"/>
          <p:cNvSpPr txBox="1"/>
          <p:nvPr>
            <p:ph type="body" idx="1"/>
          </p:nvPr>
        </p:nvSpPr>
        <p:spPr>
          <a:xfrm>
            <a:off x="1079499" y="1884447"/>
            <a:ext cx="10845802" cy="6995361"/>
          </a:xfrm>
          <a:prstGeom prst="rect">
            <a:avLst/>
          </a:prstGeom>
        </p:spPr>
        <p:txBody>
          <a:bodyPr/>
          <a:lstStyle/>
          <a:p>
            <a:pPr/>
            <a:r>
              <a:t>2 endpoints</a:t>
            </a:r>
          </a:p>
          <a:p>
            <a:pPr lvl="1">
              <a:defRPr b="1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</a:defRPr>
            </a:pPr>
            <a:r>
              <a:t>"Cone search"</a:t>
            </a:r>
          </a:p>
          <a:p>
            <a:pPr lvl="2" marL="1295399" indent="-380999">
              <a:defRPr i="1" sz="2400"/>
            </a:pPr>
            <a:r>
              <a:t>LON, LAT, Search Radius</a:t>
            </a:r>
          </a:p>
          <a:p>
            <a:pPr lvl="2" marL="1295399" indent="-380999">
              <a:buClr>
                <a:schemeClr val="accent1">
                  <a:lumOff val="16847"/>
                </a:schemeClr>
              </a:buClr>
              <a:defRPr i="1" sz="2400">
                <a:solidFill>
                  <a:schemeClr val="accent1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https://alasky.cds.unistra.fr/planetary-features/cs?</a:t>
            </a:r>
            <a:r>
              <a:t> </a:t>
            </a:r>
          </a:p>
          <a:p>
            <a:pPr lvl="1">
              <a:defRPr b="1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</a:defRPr>
            </a:pPr>
            <a:r>
              <a:t>Name resolver</a:t>
            </a:r>
          </a:p>
          <a:p>
            <a:pPr lvl="2" marL="1295399" indent="-380999">
              <a:defRPr i="1" sz="2400"/>
            </a:pPr>
            <a:r>
              <a:t>Feature name, body</a:t>
            </a:r>
          </a:p>
          <a:p>
            <a:pPr lvl="2" marL="1295399" indent="-380999">
              <a:defRPr i="1" sz="2400">
                <a:solidFill>
                  <a:schemeClr val="accent1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https://alasky.cds.unistra.fr/planetary-features/resolve?</a:t>
            </a:r>
            <a:r>
              <a:t> </a:t>
            </a:r>
          </a:p>
          <a:p>
            <a:pPr/>
            <a:r>
              <a:t>Powered by Falcon Python application</a:t>
            </a:r>
          </a:p>
          <a:p>
            <a:pPr/>
            <a:r>
              <a:t>Used by Aladin Lite v3</a:t>
            </a:r>
          </a:p>
          <a:p>
            <a:pPr lvl="1"/>
            <a:r>
              <a:t>demo</a:t>
            </a:r>
            <a:br/>
            <a:br/>
          </a:p>
          <a:p>
            <a:pPr/>
            <a:r>
              <a:rPr>
                <a:solidFill>
                  <a:schemeClr val="accent5">
                    <a:lumOff val="-29866"/>
                  </a:schemeClr>
                </a:solidFill>
              </a:rPr>
              <a:t>Standard</a:t>
            </a:r>
            <a:r>
              <a:t>: add keyword to HiPS properties in order to describe</a:t>
            </a:r>
            <a:br/>
            <a:r>
              <a:t>if longitude is increasing towards East or West?</a:t>
            </a:r>
          </a:p>
        </p:txBody>
      </p:sp>
      <p:sp>
        <p:nvSpPr>
          <p:cNvPr id="26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7" name="Capture d’écran 2023-05-08 à 11.23.27.png" descr="Capture d’écran 2023-05-08 à 11.23.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83971" y="5337287"/>
            <a:ext cx="3680132" cy="2470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IVOA 2023 Bologna - SSIG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SSIG</a:t>
            </a:r>
          </a:p>
        </p:txBody>
      </p:sp>
      <p:sp>
        <p:nvSpPr>
          <p:cNvPr id="270" name="Sesame extension to solar system obj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9808">
              <a:defRPr sz="5084"/>
            </a:lvl1pPr>
          </a:lstStyle>
          <a:p>
            <a:pPr/>
            <a:r>
              <a:t>Sesame extension to solar system objects</a:t>
            </a:r>
          </a:p>
        </p:txBody>
      </p:sp>
      <p:sp>
        <p:nvSpPr>
          <p:cNvPr id="271" name="Sesame: name resolver gathering results from SIMBAD, VizieR and NED…"/>
          <p:cNvSpPr txBox="1"/>
          <p:nvPr>
            <p:ph type="body" idx="1"/>
          </p:nvPr>
        </p:nvSpPr>
        <p:spPr>
          <a:xfrm>
            <a:off x="1079500" y="2936240"/>
            <a:ext cx="10845801" cy="5629929"/>
          </a:xfrm>
          <a:prstGeom prst="rect">
            <a:avLst/>
          </a:prstGeom>
        </p:spPr>
        <p:txBody>
          <a:bodyPr/>
          <a:lstStyle/>
          <a:p>
            <a:pPr marL="350520" indent="-350520" defTabSz="841247">
              <a:defRPr sz="2576"/>
            </a:pPr>
            <a:r>
              <a:t>Sesame: name resolver gathering results from SIMBAD, VizieR and NED</a:t>
            </a:r>
          </a:p>
          <a:p>
            <a:pPr lvl="1" marL="771144" indent="-350520" defTabSz="841247">
              <a:defRPr sz="2576"/>
            </a:pPr>
            <a:r>
              <a:t>Input: object name</a:t>
            </a:r>
          </a:p>
          <a:p>
            <a:pPr lvl="1" marL="771144" indent="-350520" defTabSz="841247">
              <a:defRPr sz="2576"/>
            </a:pPr>
            <a:r>
              <a:t>Output: ICRS coordinates</a:t>
            </a:r>
            <a:br/>
          </a:p>
          <a:p>
            <a:pPr marL="350520" indent="-350520" defTabSz="841247">
              <a:defRPr sz="2576"/>
            </a:pPr>
            <a:r>
              <a:t>Experiment by G. Landais (CDS) with help from J.Berthier and J.Normand (IMCCE)</a:t>
            </a:r>
          </a:p>
          <a:p>
            <a:pPr lvl="1" marL="771144" indent="-350520" defTabSz="841247">
              <a:defRPr sz="2576"/>
            </a:pPr>
            <a:r>
              <a:t>Extension to results from IMCCE for solar system objects</a:t>
            </a:r>
          </a:p>
          <a:p>
            <a:pPr lvl="2" marL="1191768" indent="-350520" defTabSz="841247">
              <a:defRPr sz="2576"/>
            </a:pPr>
            <a:r>
              <a:t>Example: </a:t>
            </a:r>
            <a:r>
              <a:rPr u="sng">
                <a:solidFill>
                  <a:schemeClr val="accent1"/>
                </a:solidFill>
                <a:hlinkClick r:id="rId2" invalidUrl="" action="" tgtFrame="" tooltip="" history="1" highlightClick="0" endSnd="0"/>
              </a:rPr>
              <a:t>https://cds.unistra.fr/cgi-bin/nph-sesame/SNVI/?Saturn</a:t>
            </a:r>
            <a:r>
              <a:rPr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  <a:p>
            <a:pPr lvl="1" marL="771144" indent="-350520" defTabSz="841247">
              <a:defRPr sz="2576"/>
            </a:pPr>
            <a:r>
              <a:t>Query to IMCCE resolver</a:t>
            </a:r>
          </a:p>
          <a:p>
            <a:pPr lvl="1" marL="771144" indent="-350520" defTabSz="841247">
              <a:defRPr sz="2576"/>
            </a:pPr>
            <a:r>
              <a:t>Result not cacheable</a:t>
            </a:r>
          </a:p>
          <a:p>
            <a:pPr lvl="1" marL="771144" indent="-350520" defTabSz="841247">
              <a:defRPr sz="2576"/>
            </a:pPr>
          </a:p>
          <a:p>
            <a:pPr marL="350520" indent="-350520" defTabSz="841247">
              <a:defRPr sz="2576"/>
            </a:pPr>
            <a:r>
              <a:t>Available in latest Aladin Desktop beta version</a:t>
            </a:r>
          </a:p>
        </p:txBody>
      </p:sp>
      <p:sp>
        <p:nvSpPr>
          <p:cNvPr id="27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