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  <Override PartName="/ppt/media/image6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Trebuchet M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gne"/>
          <p:cNvSpPr/>
          <p:nvPr/>
        </p:nvSpPr>
        <p:spPr>
          <a:xfrm>
            <a:off x="1099983" y="4504861"/>
            <a:ext cx="8807380" cy="1"/>
          </a:xfrm>
          <a:prstGeom prst="line">
            <a:avLst/>
          </a:prstGeom>
          <a:ln w="25400">
            <a:solidFill>
              <a:srgbClr val="31859C"/>
            </a:solidFill>
            <a:bevel/>
          </a:ln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13" name="image3.jpg" descr="image3.jpg"/>
          <p:cNvPicPr>
            <a:picLocks noChangeAspect="1"/>
          </p:cNvPicPr>
          <p:nvPr/>
        </p:nvPicPr>
        <p:blipFill>
          <a:blip r:embed="rId3">
            <a:extLst/>
          </a:blip>
          <a:srcRect l="0" t="7944" r="32595" b="11890"/>
          <a:stretch>
            <a:fillRect/>
          </a:stretch>
        </p:blipFill>
        <p:spPr>
          <a:xfrm>
            <a:off x="1099983" y="7271715"/>
            <a:ext cx="3658290" cy="246478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Carré"/>
          <p:cNvSpPr/>
          <p:nvPr/>
        </p:nvSpPr>
        <p:spPr>
          <a:xfrm>
            <a:off x="10013596" y="1087578"/>
            <a:ext cx="1843406" cy="1843406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65023" tIns="65023" rIns="65023" bIns="65023" anchor="ctr"/>
          <a:lstStyle/>
          <a:p>
            <a:pPr algn="ctr">
              <a:defRPr sz="2400"/>
            </a:pPr>
          </a:p>
        </p:txBody>
      </p:sp>
      <p:sp>
        <p:nvSpPr>
          <p:cNvPr id="15" name="Carré"/>
          <p:cNvSpPr/>
          <p:nvPr/>
        </p:nvSpPr>
        <p:spPr>
          <a:xfrm>
            <a:off x="11970172" y="4302300"/>
            <a:ext cx="267266" cy="267266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65023" tIns="65023" rIns="65023" bIns="65023" anchor="ctr"/>
          <a:lstStyle/>
          <a:p>
            <a:pPr algn="ctr">
              <a:defRPr sz="2400"/>
            </a:pPr>
          </a:p>
        </p:txBody>
      </p:sp>
      <p:sp>
        <p:nvSpPr>
          <p:cNvPr id="16" name="Carré"/>
          <p:cNvSpPr/>
          <p:nvPr/>
        </p:nvSpPr>
        <p:spPr>
          <a:xfrm>
            <a:off x="12544670" y="5838471"/>
            <a:ext cx="267267" cy="267266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65023" tIns="65023" rIns="65023" bIns="65023" anchor="ctr"/>
          <a:lstStyle/>
          <a:p>
            <a:pPr algn="ctr">
              <a:defRPr sz="2400"/>
            </a:pPr>
          </a:p>
        </p:txBody>
      </p:sp>
      <p:sp>
        <p:nvSpPr>
          <p:cNvPr id="17" name="Carré"/>
          <p:cNvSpPr/>
          <p:nvPr/>
        </p:nvSpPr>
        <p:spPr>
          <a:xfrm>
            <a:off x="12130896" y="7641907"/>
            <a:ext cx="539115" cy="539120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65023" tIns="65023" rIns="65023" bIns="65023" anchor="ctr"/>
          <a:lstStyle/>
          <a:p>
            <a:pPr algn="ctr">
              <a:defRPr sz="2400"/>
            </a:pPr>
          </a:p>
        </p:txBody>
      </p:sp>
      <p:sp>
        <p:nvSpPr>
          <p:cNvPr id="18" name="Texte du titre"/>
          <p:cNvSpPr txBox="1"/>
          <p:nvPr>
            <p:ph type="title"/>
          </p:nvPr>
        </p:nvSpPr>
        <p:spPr>
          <a:xfrm>
            <a:off x="1079500" y="2082800"/>
            <a:ext cx="9411693" cy="2159000"/>
          </a:xfrm>
          <a:prstGeom prst="rect">
            <a:avLst/>
          </a:prstGeom>
        </p:spPr>
        <p:txBody>
          <a:bodyPr lIns="50800" tIns="50800" rIns="50800" bIns="50800"/>
          <a:lstStyle>
            <a:lvl1pPr defTabSz="584200">
              <a:defRPr sz="8000">
                <a:solidFill>
                  <a:srgbClr val="2182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9" name="Texte niveau 1…"/>
          <p:cNvSpPr txBox="1"/>
          <p:nvPr>
            <p:ph type="body" sz="half" idx="1"/>
          </p:nvPr>
        </p:nvSpPr>
        <p:spPr>
          <a:xfrm>
            <a:off x="1079500" y="4875067"/>
            <a:ext cx="9411693" cy="2795403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1pPr>
            <a:lvl2pPr marL="0" indent="0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2pPr>
            <a:lvl3pPr marL="0" indent="0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3pPr>
            <a:lvl4pPr marL="0" indent="0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4pPr>
            <a:lvl5pPr marL="0" indent="1828800" algn="r" defTabSz="914400">
              <a:spcBef>
                <a:spcPts val="700"/>
              </a:spcBef>
              <a:buClrTx/>
              <a:buSzTx/>
              <a:buFontTx/>
              <a:buNone/>
              <a:defRPr sz="2800">
                <a:latin typeface="+mn-lt"/>
                <a:ea typeface="+mn-ea"/>
                <a:cs typeface="+mn-cs"/>
                <a:sym typeface="Trebuchet MS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" name="Numéro de diapositive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584200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e du titre"/>
          <p:cNvSpPr txBox="1"/>
          <p:nvPr>
            <p:ph type="title"/>
          </p:nvPr>
        </p:nvSpPr>
        <p:spPr>
          <a:xfrm>
            <a:off x="2113279" y="1317414"/>
            <a:ext cx="8778241" cy="1608667"/>
          </a:xfrm>
          <a:prstGeom prst="rect">
            <a:avLst/>
          </a:prstGeom>
        </p:spPr>
        <p:txBody>
          <a:bodyPr lIns="48767" tIns="48767" rIns="48767" bIns="48767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24" name="Texte niveau 1…"/>
          <p:cNvSpPr txBox="1"/>
          <p:nvPr>
            <p:ph type="body" sz="half" idx="1"/>
          </p:nvPr>
        </p:nvSpPr>
        <p:spPr>
          <a:xfrm>
            <a:off x="2113279" y="2926079"/>
            <a:ext cx="8778241" cy="5608322"/>
          </a:xfrm>
          <a:prstGeom prst="rect">
            <a:avLst/>
          </a:prstGeom>
        </p:spPr>
        <p:txBody>
          <a:bodyPr lIns="48767" tIns="48767" rIns="48767" bIns="48767"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5" name="Numéro de diapositive"/>
          <p:cNvSpPr txBox="1"/>
          <p:nvPr>
            <p:ph type="sldNum" sz="quarter" idx="2"/>
          </p:nvPr>
        </p:nvSpPr>
        <p:spPr>
          <a:xfrm>
            <a:off x="8615680" y="8040695"/>
            <a:ext cx="2275841" cy="306690"/>
          </a:xfrm>
          <a:prstGeom prst="rect">
            <a:avLst/>
          </a:prstGeom>
        </p:spPr>
        <p:txBody>
          <a:bodyPr wrap="square" lIns="48767" tIns="48767" rIns="48767" bIns="48767"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33" name="ADASS 2022"/>
          <p:cNvSpPr txBox="1"/>
          <p:nvPr>
            <p:ph type="body" sz="quarter" idx="21"/>
          </p:nvPr>
        </p:nvSpPr>
        <p:spPr>
          <a:xfrm>
            <a:off x="3851644" y="9017592"/>
            <a:ext cx="6144792" cy="5232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ADASS 2022</a:t>
            </a:r>
          </a:p>
        </p:txBody>
      </p:sp>
      <p:sp>
        <p:nvSpPr>
          <p:cNvPr id="134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35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6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44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45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>
            <a:noAutofit/>
          </a:bodyPr>
          <a:lstStyle>
            <a:lvl1pPr marL="4626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1pPr>
            <a:lvl2pPr marL="9198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2pPr>
            <a:lvl3pPr marL="13770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3pPr>
            <a:lvl4pPr marL="18342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4pPr>
            <a:lvl5pPr marL="22914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Numéro de diapositive"/>
          <p:cNvSpPr txBox="1"/>
          <p:nvPr>
            <p:ph type="sldNum" sz="quarter" idx="2"/>
          </p:nvPr>
        </p:nvSpPr>
        <p:spPr>
          <a:xfrm>
            <a:off x="11995077" y="9126812"/>
            <a:ext cx="342550" cy="345949"/>
          </a:xfrm>
          <a:prstGeom prst="rect">
            <a:avLst/>
          </a:prstGeom>
        </p:spPr>
        <p:txBody>
          <a:bodyPr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7" name="AAS June 2021 - Astronomical Data Visualisation workshop"/>
          <p:cNvSpPr txBox="1"/>
          <p:nvPr/>
        </p:nvSpPr>
        <p:spPr>
          <a:xfrm>
            <a:off x="3851644" y="9017592"/>
            <a:ext cx="614479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500">
                <a:solidFill>
                  <a:srgbClr val="888888"/>
                </a:solidFill>
              </a:defRPr>
            </a:lvl1pPr>
          </a:lstStyle>
          <a:p>
            <a:pPr/>
            <a:r>
              <a:t>AAS June 2021 - Astronomical Data Visualisation workshop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55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56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7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65" name="Jupyter widgets workshop - Jan 2018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Jupyter widgets workshop - Jan 2018</a:t>
            </a:r>
          </a:p>
        </p:txBody>
      </p:sp>
      <p:sp>
        <p:nvSpPr>
          <p:cNvPr id="166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67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8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76" name="ADASS 2022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ADASS 2022</a:t>
            </a:r>
          </a:p>
        </p:txBody>
      </p:sp>
      <p:sp>
        <p:nvSpPr>
          <p:cNvPr id="177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78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>
            <a:noAutofit/>
          </a:bodyPr>
          <a:lstStyle>
            <a:lvl1pPr marL="4626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1pPr>
            <a:lvl2pPr marL="9198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2pPr>
            <a:lvl3pPr marL="13770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3pPr>
            <a:lvl4pPr marL="18342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4pPr>
            <a:lvl5pPr marL="22914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9" name="Numéro de diapositive"/>
          <p:cNvSpPr txBox="1"/>
          <p:nvPr>
            <p:ph type="sldNum" sz="quarter" idx="2"/>
          </p:nvPr>
        </p:nvSpPr>
        <p:spPr>
          <a:xfrm>
            <a:off x="11995077" y="9126812"/>
            <a:ext cx="342550" cy="345949"/>
          </a:xfrm>
          <a:prstGeom prst="rect">
            <a:avLst/>
          </a:prstGeom>
        </p:spPr>
        <p:txBody>
          <a:bodyPr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87" name="Aladin - CDS council 2019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Aladin - CDS council 2019</a:t>
            </a:r>
          </a:p>
        </p:txBody>
      </p:sp>
      <p:sp>
        <p:nvSpPr>
          <p:cNvPr id="188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89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>
            <a:noAutofit/>
          </a:bodyPr>
          <a:lstStyle>
            <a:lvl1pPr marL="4626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1pPr>
            <a:lvl2pPr marL="9198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2pPr>
            <a:lvl3pPr marL="13770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3400"/>
            </a:lvl3pPr>
            <a:lvl4pPr marL="18342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4pPr>
            <a:lvl5pPr marL="2291442" indent="-462642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3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0" name="Numéro de diapositive"/>
          <p:cNvSpPr txBox="1"/>
          <p:nvPr>
            <p:ph type="sldNum" sz="quarter" idx="2"/>
          </p:nvPr>
        </p:nvSpPr>
        <p:spPr>
          <a:xfrm>
            <a:off x="11995077" y="9126812"/>
            <a:ext cx="342550" cy="345949"/>
          </a:xfrm>
          <a:prstGeom prst="rect">
            <a:avLst/>
          </a:prstGeom>
        </p:spPr>
        <p:txBody>
          <a:bodyPr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98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99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0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208" name="ADASS 2022"/>
          <p:cNvSpPr txBox="1"/>
          <p:nvPr>
            <p:ph type="body" sz="quarter" idx="21"/>
          </p:nvPr>
        </p:nvSpPr>
        <p:spPr>
          <a:xfrm>
            <a:off x="3851644" y="9017592"/>
            <a:ext cx="6144792" cy="5232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ADASS 2022</a:t>
            </a:r>
          </a:p>
        </p:txBody>
      </p:sp>
      <p:sp>
        <p:nvSpPr>
          <p:cNvPr id="209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210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1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28" name="IVOA 2023 Bologna - Apps1"/>
          <p:cNvSpPr txBox="1"/>
          <p:nvPr>
            <p:ph type="body" sz="quarter" idx="21"/>
          </p:nvPr>
        </p:nvSpPr>
        <p:spPr>
          <a:xfrm>
            <a:off x="3851644" y="9017592"/>
            <a:ext cx="6144792" cy="5232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IVOA 2023 Bologna - Apps1</a:t>
            </a:r>
          </a:p>
        </p:txBody>
      </p:sp>
      <p:sp>
        <p:nvSpPr>
          <p:cNvPr id="29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30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 and Ima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39" name="Paramètre fictif de l’objet"/>
          <p:cNvSpPr txBox="1"/>
          <p:nvPr>
            <p:ph type="obj" sz="half" idx="3"/>
          </p:nvPr>
        </p:nvSpPr>
        <p:spPr>
          <a:xfrm>
            <a:off x="6612510" y="2897033"/>
            <a:ext cx="5647246" cy="5356496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</a:p>
        </p:txBody>
      </p:sp>
      <p:sp>
        <p:nvSpPr>
          <p:cNvPr id="40" name="Presentation title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41" name="dd/mm/yyy"/>
          <p:cNvSpPr txBox="1"/>
          <p:nvPr>
            <p:ph type="body" sz="quarter" idx="22"/>
          </p:nvPr>
        </p:nvSpPr>
        <p:spPr>
          <a:xfrm>
            <a:off x="691951" y="9131299"/>
            <a:ext cx="213360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dd/mm/yyy</a:t>
            </a:r>
          </a:p>
        </p:txBody>
      </p:sp>
      <p:sp>
        <p:nvSpPr>
          <p:cNvPr id="42" name="Image"/>
          <p:cNvSpPr/>
          <p:nvPr>
            <p:ph type="pic" sz="half" idx="23"/>
          </p:nvPr>
        </p:nvSpPr>
        <p:spPr>
          <a:xfrm>
            <a:off x="6583620" y="2887184"/>
            <a:ext cx="5705026" cy="53564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4" name="Texte niveau 1…"/>
          <p:cNvSpPr txBox="1"/>
          <p:nvPr>
            <p:ph type="body" sz="half" idx="1"/>
          </p:nvPr>
        </p:nvSpPr>
        <p:spPr>
          <a:xfrm>
            <a:off x="1079500" y="2936240"/>
            <a:ext cx="5038594" cy="5356496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 columns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53" name="Presentation title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54" name="dd/mm/yyy"/>
          <p:cNvSpPr txBox="1"/>
          <p:nvPr>
            <p:ph type="body" sz="quarter" idx="22"/>
          </p:nvPr>
        </p:nvSpPr>
        <p:spPr>
          <a:xfrm>
            <a:off x="691951" y="9131299"/>
            <a:ext cx="213360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dd/mm/yyy</a:t>
            </a:r>
          </a:p>
        </p:txBody>
      </p:sp>
      <p:sp>
        <p:nvSpPr>
          <p:cNvPr id="55" name="Body Level One…"/>
          <p:cNvSpPr txBox="1"/>
          <p:nvPr>
            <p:ph type="body" sz="half" idx="23"/>
          </p:nvPr>
        </p:nvSpPr>
        <p:spPr>
          <a:xfrm>
            <a:off x="7268633" y="2933700"/>
            <a:ext cx="5038594" cy="535649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sz="half" idx="1"/>
          </p:nvPr>
        </p:nvSpPr>
        <p:spPr>
          <a:xfrm>
            <a:off x="1079500" y="2936240"/>
            <a:ext cx="5038594" cy="5356496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 and 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66" name="Paramètre fictif de l’objet"/>
          <p:cNvSpPr txBox="1"/>
          <p:nvPr>
            <p:ph type="obj" sz="half" idx="3"/>
          </p:nvPr>
        </p:nvSpPr>
        <p:spPr>
          <a:xfrm>
            <a:off x="1079500" y="2933700"/>
            <a:ext cx="5651500" cy="5356496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</a:p>
        </p:txBody>
      </p:sp>
      <p:sp>
        <p:nvSpPr>
          <p:cNvPr id="67" name="Presentation title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68" name="dd/mm/yyy"/>
          <p:cNvSpPr txBox="1"/>
          <p:nvPr>
            <p:ph type="body" sz="quarter" idx="22"/>
          </p:nvPr>
        </p:nvSpPr>
        <p:spPr>
          <a:xfrm>
            <a:off x="691951" y="9131299"/>
            <a:ext cx="213360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dd/mm/yyy</a:t>
            </a:r>
          </a:p>
        </p:txBody>
      </p:sp>
      <p:sp>
        <p:nvSpPr>
          <p:cNvPr id="69" name="Image"/>
          <p:cNvSpPr/>
          <p:nvPr>
            <p:ph type="pic" sz="half" idx="23"/>
          </p:nvPr>
        </p:nvSpPr>
        <p:spPr>
          <a:xfrm>
            <a:off x="1059590" y="2934427"/>
            <a:ext cx="5691320" cy="5355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0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1" name="Texte niveau 1…"/>
          <p:cNvSpPr txBox="1"/>
          <p:nvPr>
            <p:ph type="body" sz="half" idx="1"/>
          </p:nvPr>
        </p:nvSpPr>
        <p:spPr>
          <a:xfrm>
            <a:off x="7264400" y="2933700"/>
            <a:ext cx="5038594" cy="5356496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>
                <a:latin typeface="+mj-lt"/>
                <a:ea typeface="+mj-ea"/>
                <a:cs typeface="+mj-cs"/>
                <a:sym typeface="Helvetica"/>
              </a:defRPr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80" name="Paramètre fictif de l’objet"/>
          <p:cNvSpPr txBox="1"/>
          <p:nvPr>
            <p:ph type="obj" idx="3"/>
          </p:nvPr>
        </p:nvSpPr>
        <p:spPr>
          <a:xfrm>
            <a:off x="1837442" y="2572527"/>
            <a:ext cx="9329915" cy="5916718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marL="0" indent="0" defTabSz="914400">
              <a:spcBef>
                <a:spcPts val="0"/>
              </a:spcBef>
              <a:buClrTx/>
              <a:buSzTx/>
              <a:buFontTx/>
              <a:buNone/>
              <a:defRPr sz="5000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</a:p>
        </p:txBody>
      </p:sp>
      <p:sp>
        <p:nvSpPr>
          <p:cNvPr id="81" name="Presentation title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82" name="dd/mm/yyy"/>
          <p:cNvSpPr txBox="1"/>
          <p:nvPr>
            <p:ph type="body" sz="quarter" idx="22"/>
          </p:nvPr>
        </p:nvSpPr>
        <p:spPr>
          <a:xfrm>
            <a:off x="691951" y="9131299"/>
            <a:ext cx="213360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dd/mm/yyy</a:t>
            </a:r>
          </a:p>
        </p:txBody>
      </p:sp>
      <p:sp>
        <p:nvSpPr>
          <p:cNvPr id="83" name="Image"/>
          <p:cNvSpPr/>
          <p:nvPr>
            <p:ph type="pic" idx="23"/>
          </p:nvPr>
        </p:nvSpPr>
        <p:spPr>
          <a:xfrm>
            <a:off x="1849805" y="2572527"/>
            <a:ext cx="9305190" cy="59275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85" name="Numéro de diapositive"/>
          <p:cNvSpPr txBox="1"/>
          <p:nvPr>
            <p:ph type="sldNum" sz="quarter" idx="2"/>
          </p:nvPr>
        </p:nvSpPr>
        <p:spPr>
          <a:xfrm>
            <a:off x="9303173" y="89538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93" name="ADASS XXVII - New CDS Portal focus demo"/>
          <p:cNvSpPr txBox="1"/>
          <p:nvPr>
            <p:ph type="body" sz="quarter" idx="21"/>
          </p:nvPr>
        </p:nvSpPr>
        <p:spPr>
          <a:xfrm>
            <a:off x="4771164" y="9131299"/>
            <a:ext cx="4148271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ADASS XXVII - New CDS Portal focus demo</a:t>
            </a:r>
          </a:p>
        </p:txBody>
      </p:sp>
      <p:sp>
        <p:nvSpPr>
          <p:cNvPr id="94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95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>
            <a:noAutofit/>
          </a:bodyPr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6" name="Numéro de diapositive"/>
          <p:cNvSpPr txBox="1"/>
          <p:nvPr>
            <p:ph type="sldNum" sz="quarter" idx="2"/>
          </p:nvPr>
        </p:nvSpPr>
        <p:spPr>
          <a:xfrm>
            <a:off x="11995077" y="9126812"/>
            <a:ext cx="342550" cy="345949"/>
          </a:xfrm>
          <a:prstGeom prst="rect">
            <a:avLst/>
          </a:prstGeom>
        </p:spPr>
        <p:txBody>
          <a:bodyPr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tem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arré"/>
          <p:cNvSpPr/>
          <p:nvPr/>
        </p:nvSpPr>
        <p:spPr>
          <a:xfrm>
            <a:off x="812800" y="584200"/>
            <a:ext cx="338998" cy="339725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45719" rIns="45719" anchor="ctr"/>
          <a:lstStyle/>
          <a:p>
            <a:pPr algn="ctr">
              <a:defRPr sz="1800"/>
            </a:pPr>
          </a:p>
        </p:txBody>
      </p:sp>
      <p:sp>
        <p:nvSpPr>
          <p:cNvPr id="104" name="IVOA College Park - Nov 2018 - Generation of JPEG HiPS tiles - Apps2"/>
          <p:cNvSpPr txBox="1"/>
          <p:nvPr>
            <p:ph type="body" sz="quarter" idx="21"/>
          </p:nvPr>
        </p:nvSpPr>
        <p:spPr>
          <a:xfrm>
            <a:off x="3851644" y="9125542"/>
            <a:ext cx="6144792" cy="30734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FontTx/>
              <a:buNone/>
              <a:defRPr sz="15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r>
              <a:t>IVOA College Park - Nov 2018 - Generation of JPEG HiPS tiles - Apps2</a:t>
            </a:r>
          </a:p>
        </p:txBody>
      </p:sp>
      <p:sp>
        <p:nvSpPr>
          <p:cNvPr id="105" name="Texte du titre"/>
          <p:cNvSpPr txBox="1"/>
          <p:nvPr>
            <p:ph type="title"/>
          </p:nvPr>
        </p:nvSpPr>
        <p:spPr>
          <a:xfrm>
            <a:off x="1397000" y="50800"/>
            <a:ext cx="11054081" cy="1409700"/>
          </a:xfrm>
          <a:prstGeom prst="rect">
            <a:avLst/>
          </a:prstGeom>
        </p:spPr>
        <p:txBody>
          <a:bodyPr/>
          <a:lstStyle>
            <a:lvl1pPr defTabSz="914400"/>
          </a:lstStyle>
          <a:p>
            <a:pPr/>
            <a:r>
              <a:t>Texte du titre</a:t>
            </a:r>
          </a:p>
        </p:txBody>
      </p:sp>
      <p:sp>
        <p:nvSpPr>
          <p:cNvPr id="106" name="Texte niveau 1…"/>
          <p:cNvSpPr txBox="1"/>
          <p:nvPr>
            <p:ph type="body" idx="1"/>
          </p:nvPr>
        </p:nvSpPr>
        <p:spPr>
          <a:xfrm>
            <a:off x="1079500" y="2936240"/>
            <a:ext cx="10845801" cy="4976885"/>
          </a:xfrm>
          <a:prstGeom prst="rect">
            <a:avLst/>
          </a:prstGeom>
        </p:spPr>
        <p:txBody>
          <a:bodyPr/>
          <a:lstStyle>
            <a:lvl1pPr marL="3810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1pPr>
            <a:lvl2pPr marL="8382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2pPr>
            <a:lvl3pPr marL="12954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defRPr sz="2800"/>
            </a:lvl3pPr>
            <a:lvl4pPr marL="17526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4pPr>
            <a:lvl5pPr marL="2209800" indent="-381000" defTabSz="914400">
              <a:spcBef>
                <a:spcPts val="700"/>
              </a:spcBef>
              <a:buClr>
                <a:srgbClr val="31859B"/>
              </a:buClr>
              <a:buSzPct val="150000"/>
              <a:buFontTx/>
              <a:buChar char="•"/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7" name="Numéro de diapositive"/>
          <p:cNvSpPr txBox="1"/>
          <p:nvPr>
            <p:ph type="sldNum" sz="quarter" idx="2"/>
          </p:nvPr>
        </p:nvSpPr>
        <p:spPr>
          <a:xfrm>
            <a:off x="9303173" y="9106238"/>
            <a:ext cx="3034454" cy="345949"/>
          </a:xfrm>
          <a:prstGeom prst="rect">
            <a:avLst/>
          </a:prstGeom>
        </p:spPr>
        <p:txBody>
          <a:bodyPr wrap="square"/>
          <a:lstStyle>
            <a:lvl1pPr defTabSz="914400">
              <a:defRPr sz="1500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15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1586653" y="390596"/>
            <a:ext cx="10767908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650239" y="2623749"/>
            <a:ext cx="11704322" cy="6089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 defTabSz="130048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Rectangle 6"/>
          <p:cNvSpPr/>
          <p:nvPr/>
        </p:nvSpPr>
        <p:spPr>
          <a:xfrm>
            <a:off x="972185" y="989348"/>
            <a:ext cx="359377" cy="359377"/>
          </a:xfrm>
          <a:prstGeom prst="rect">
            <a:avLst/>
          </a:prstGeom>
          <a:ln w="25400">
            <a:solidFill>
              <a:srgbClr val="31859C"/>
            </a:solidFill>
          </a:ln>
        </p:spPr>
        <p:txBody>
          <a:bodyPr lIns="65023" tIns="65023" rIns="65023" bIns="65023" anchor="ctr"/>
          <a:lstStyle/>
          <a:p>
            <a:pPr algn="ctr" defTabSz="130048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FFFFFF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71487" marR="0" indent="-471487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06235" marR="0" indent="-449035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–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333500" marR="0" indent="-41910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8745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–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3317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»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889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461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7033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60520" marR="0" indent="-502920" algn="l" defTabSz="1300480" latinLnBrk="0">
        <a:lnSpc>
          <a:spcPct val="100000"/>
        </a:lnSpc>
        <a:spcBef>
          <a:spcPts val="1000"/>
        </a:spcBef>
        <a:spcAft>
          <a:spcPts val="0"/>
        </a:spcAft>
        <a:buClr>
          <a:srgbClr val="31859C"/>
        </a:buClr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iki.ivoa.net/internal/IVOA/InteropOct2016GWS/GWS1-TBoch-CORS.pdf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Relationship Id="rId3" Type="http://schemas.openxmlformats.org/officeDocument/2006/relationships/image" Target="../media/image8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0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ladin.cds.unistra.fr/hips/HipsIn10Steps.gml" TargetMode="External"/><Relationship Id="rId3" Type="http://schemas.openxmlformats.org/officeDocument/2006/relationships/hyperlink" Target="https://aladin.cds.unistra.fr/hips/HipsgenManuel.pdf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ent HiPS activities at CDS"/>
          <p:cNvSpPr txBox="1"/>
          <p:nvPr>
            <p:ph type="ctrTitle"/>
          </p:nvPr>
        </p:nvSpPr>
        <p:spPr>
          <a:xfrm>
            <a:off x="1012705" y="745181"/>
            <a:ext cx="8981936" cy="300986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>
              <a:defRPr b="0"/>
            </a:pPr>
            <a:r>
              <a:rPr b="1"/>
              <a:t>Recent HiPS activities at CDS</a:t>
            </a:r>
          </a:p>
        </p:txBody>
      </p:sp>
      <p:sp>
        <p:nvSpPr>
          <p:cNvPr id="221" name="Thomas Boch,…"/>
          <p:cNvSpPr txBox="1"/>
          <p:nvPr>
            <p:ph type="subTitle" sz="half" idx="1"/>
          </p:nvPr>
        </p:nvSpPr>
        <p:spPr>
          <a:xfrm>
            <a:off x="1035366" y="4574402"/>
            <a:ext cx="9411693" cy="2795403"/>
          </a:xfrm>
          <a:prstGeom prst="rect">
            <a:avLst/>
          </a:prstGeom>
        </p:spPr>
        <p:txBody>
          <a:bodyPr/>
          <a:lstStyle/>
          <a:p>
            <a:pPr defTabSz="804672">
              <a:spcBef>
                <a:spcPts val="600"/>
              </a:spcBef>
              <a:defRPr sz="2464"/>
            </a:pPr>
            <a:r>
              <a:rPr i="1"/>
              <a:t>Thomas Boch</a:t>
            </a:r>
            <a:r>
              <a:t>,</a:t>
            </a:r>
          </a:p>
          <a:p>
            <a:pPr defTabSz="804672">
              <a:spcBef>
                <a:spcPts val="600"/>
              </a:spcBef>
              <a:defRPr sz="2464"/>
            </a:pPr>
            <a:r>
              <a:t>Caroline Bot, Pierre Fernique,</a:t>
            </a:r>
            <a:br/>
            <a:r>
              <a:t>Matthieu Baumann, Mihaela Buga (CDS),</a:t>
            </a:r>
            <a:br/>
            <a:r>
              <a:t>Daniel Durand</a:t>
            </a:r>
          </a:p>
          <a:p>
            <a:pPr defTabSz="804672">
              <a:spcBef>
                <a:spcPts val="600"/>
              </a:spcBef>
              <a:defRPr sz="2464"/>
            </a:pPr>
            <a:r>
              <a:t>and the CDS team</a:t>
            </a:r>
            <a:br/>
            <a:br/>
            <a:r>
              <a:rPr i="1" sz="2112"/>
              <a:t>IVOA Bologna 2023 - Apps I</a:t>
            </a:r>
          </a:p>
        </p:txBody>
      </p:sp>
      <p:pic>
        <p:nvPicPr>
          <p:cNvPr id="222" name="ALADIN-LOGO.png" descr="ALADIN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1286" y="6591526"/>
            <a:ext cx="5334001" cy="311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89" name="CORS iss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CORS issues</a:t>
            </a:r>
          </a:p>
        </p:txBody>
      </p:sp>
      <p:sp>
        <p:nvSpPr>
          <p:cNvPr id="290" name="CORS: set of HTTP headers allowing to give permission to give access to selected resources to web clients running from a different origin…"/>
          <p:cNvSpPr txBox="1"/>
          <p:nvPr>
            <p:ph type="body" idx="1"/>
          </p:nvPr>
        </p:nvSpPr>
        <p:spPr>
          <a:xfrm>
            <a:off x="888252" y="1950582"/>
            <a:ext cx="10845802" cy="6964235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CORS</a:t>
            </a:r>
            <a:r>
              <a:t>: set of HTTP headers allowing to give permission to give access to selected resources to web clients running from a different origin</a:t>
            </a:r>
            <a:br/>
          </a:p>
          <a:p>
            <a:pPr/>
            <a:r>
              <a:rPr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</a:rPr>
              <a:t>WebGL clients</a:t>
            </a:r>
            <a:r>
              <a:t> (World Wide Telescope, Aladin Lite v3, …)</a:t>
            </a:r>
          </a:p>
          <a:p>
            <a:pPr lvl="1"/>
            <a:r>
              <a:t>Need to be able to read HiPS tiles to display them</a:t>
            </a:r>
          </a:p>
          <a:p>
            <a:pPr lvl="1"/>
            <a:r>
              <a:t>Must go through a proxy if CORS headers missing</a:t>
            </a:r>
          </a:p>
          <a:p>
            <a:pPr/>
            <a:r>
              <a:t>2016 talk in Trieste</a:t>
            </a:r>
          </a:p>
          <a:p>
            <a:pPr lvl="1">
              <a:defRPr>
                <a:solidFill>
                  <a:schemeClr val="accent1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https://wiki.ivoa.net/internal/IVOA/InteropOct2016GWS/GWS1-TBoch-CORS.pdf</a:t>
            </a:r>
            <a:r>
              <a:t> </a:t>
            </a:r>
            <a:br/>
          </a:p>
          <a:p>
            <a:pPr/>
            <a:r>
              <a:rPr>
                <a:solidFill>
                  <a:schemeClr val="accent3"/>
                </a:solidFill>
              </a:rPr>
              <a:t>16</a:t>
            </a:r>
            <a:r>
              <a:t>/22 HiPS nodes set CORS headers</a:t>
            </a:r>
            <a:br/>
          </a:p>
          <a:p>
            <a:pPr/>
            <a:r>
              <a:t>Not only HiPS related, also relevant to Cone Search, TAP, SIA, SSA, …</a:t>
            </a:r>
          </a:p>
          <a:p>
            <a:pPr/>
            <a:r>
              <a:t>Topic for DALI?</a:t>
            </a:r>
          </a:p>
        </p:txBody>
      </p:sp>
      <p:sp>
        <p:nvSpPr>
          <p:cNvPr id="29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25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226" name="New and updated HiPS datase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 and updated HiPS datasets</a:t>
            </a:r>
            <a:br/>
          </a:p>
          <a:p>
            <a:pPr/>
            <a:r>
              <a:t>PNG cuts by region</a:t>
            </a:r>
          </a:p>
          <a:p>
            <a:pPr/>
            <a:r>
              <a:t>Hipsgen new features</a:t>
            </a:r>
            <a:br/>
          </a:p>
          <a:p>
            <a:pPr/>
            <a:r>
              <a:t>Experiments</a:t>
            </a:r>
          </a:p>
          <a:p>
            <a:pPr lvl="1"/>
            <a:r>
              <a:t>WebP compression tests</a:t>
            </a:r>
          </a:p>
          <a:p>
            <a:pPr lvl="1"/>
            <a:r>
              <a:t>Services over HiPS cubes</a:t>
            </a:r>
            <a:br/>
          </a:p>
          <a:p>
            <a:pPr/>
            <a:r>
              <a:t>CORS issues for WebGL clients</a:t>
            </a:r>
          </a:p>
        </p:txBody>
      </p:sp>
      <p:sp>
        <p:nvSpPr>
          <p:cNvPr id="22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30" name="New and updated HiPS datasets (1/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32104">
              <a:defRPr sz="5642"/>
            </a:lvl1pPr>
          </a:lstStyle>
          <a:p>
            <a:pPr/>
            <a:r>
              <a:t>New and updated HiPS datasets (1/2)</a:t>
            </a:r>
          </a:p>
        </p:txBody>
      </p:sp>
      <p:sp>
        <p:nvSpPr>
          <p:cNvPr id="231" name="MzLS, DECaLS, BASS…"/>
          <p:cNvSpPr txBox="1"/>
          <p:nvPr>
            <p:ph type="body" sz="quarter" idx="1"/>
          </p:nvPr>
        </p:nvSpPr>
        <p:spPr>
          <a:xfrm>
            <a:off x="-121888" y="6805315"/>
            <a:ext cx="7547307" cy="2846668"/>
          </a:xfrm>
          <a:prstGeom prst="rect">
            <a:avLst/>
          </a:prstGeom>
        </p:spPr>
        <p:txBody>
          <a:bodyPr/>
          <a:lstStyle/>
          <a:p>
            <a:pPr/>
          </a:p>
          <a:p>
            <a:pPr lvl="1"/>
            <a:r>
              <a:t>MzLS, DECaLS, BASS</a:t>
            </a:r>
          </a:p>
          <a:p>
            <a:pPr lvl="1"/>
            <a:r>
              <a:t>20,000+ deg2 at 0.26arcsec/pixel</a:t>
            </a:r>
          </a:p>
          <a:p>
            <a:pPr lvl="1"/>
            <a:r>
              <a:t>3 bands</a:t>
            </a:r>
          </a:p>
          <a:p>
            <a:pPr lvl="1"/>
            <a:r>
              <a:t>color and g band HiPS available</a:t>
            </a:r>
          </a:p>
        </p:txBody>
      </p:sp>
      <p:sp>
        <p:nvSpPr>
          <p:cNvPr id="23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35" name="Grouper"/>
          <p:cNvGrpSpPr/>
          <p:nvPr/>
        </p:nvGrpSpPr>
        <p:grpSpPr>
          <a:xfrm>
            <a:off x="478519" y="1871179"/>
            <a:ext cx="3729032" cy="2209354"/>
            <a:chOff x="0" y="0"/>
            <a:chExt cx="3729030" cy="2209353"/>
          </a:xfrm>
        </p:grpSpPr>
        <p:pic>
          <p:nvPicPr>
            <p:cNvPr id="23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729031" cy="2209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Planck R3"/>
            <p:cNvSpPr txBox="1"/>
            <p:nvPr/>
          </p:nvSpPr>
          <p:spPr>
            <a:xfrm>
              <a:off x="262479" y="1414275"/>
              <a:ext cx="2424746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/>
              </a:lvl1pPr>
            </a:lstStyle>
            <a:p>
              <a:pPr/>
              <a:r>
                <a:t>Planck R3</a:t>
              </a:r>
            </a:p>
          </p:txBody>
        </p:sp>
      </p:grpSp>
      <p:grpSp>
        <p:nvGrpSpPr>
          <p:cNvPr id="238" name="Grouper"/>
          <p:cNvGrpSpPr/>
          <p:nvPr/>
        </p:nvGrpSpPr>
        <p:grpSpPr>
          <a:xfrm>
            <a:off x="4994891" y="1871179"/>
            <a:ext cx="3729032" cy="2209354"/>
            <a:chOff x="0" y="0"/>
            <a:chExt cx="3729030" cy="2209353"/>
          </a:xfrm>
        </p:grpSpPr>
        <p:pic>
          <p:nvPicPr>
            <p:cNvPr id="23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729031" cy="22093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" name="DECaPS DR2"/>
            <p:cNvSpPr txBox="1"/>
            <p:nvPr/>
          </p:nvSpPr>
          <p:spPr>
            <a:xfrm>
              <a:off x="385316" y="1458434"/>
              <a:ext cx="2958406" cy="71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200"/>
              </a:lvl1pPr>
            </a:lstStyle>
            <a:p>
              <a:pPr/>
              <a:r>
                <a:t>DECaPS DR2</a:t>
              </a:r>
            </a:p>
          </p:txBody>
        </p:sp>
      </p:grpSp>
      <p:pic>
        <p:nvPicPr>
          <p:cNvPr id="2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4660" y="4800149"/>
            <a:ext cx="3729032" cy="220935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DES DR2"/>
          <p:cNvSpPr txBox="1"/>
          <p:nvPr/>
        </p:nvSpPr>
        <p:spPr>
          <a:xfrm>
            <a:off x="7237881" y="6368153"/>
            <a:ext cx="206168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DES DR2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0529" y="4800149"/>
            <a:ext cx="3729032" cy="2209355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DESI Legacy Survey"/>
          <p:cNvSpPr txBox="1"/>
          <p:nvPr/>
        </p:nvSpPr>
        <p:spPr>
          <a:xfrm>
            <a:off x="1186131" y="6438003"/>
            <a:ext cx="357782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DESI Legacy Survey</a:t>
            </a:r>
          </a:p>
        </p:txBody>
      </p:sp>
      <p:sp>
        <p:nvSpPr>
          <p:cNvPr id="243" name="Extended coverage: 2730 deg2 (DR1: 1460 deg2)…"/>
          <p:cNvSpPr txBox="1"/>
          <p:nvPr/>
        </p:nvSpPr>
        <p:spPr>
          <a:xfrm>
            <a:off x="8297352" y="1871179"/>
            <a:ext cx="7547307" cy="220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marL="350520" indent="-350520" defTabSz="841247">
              <a:spcBef>
                <a:spcPts val="700"/>
              </a:spcBef>
              <a:buClr>
                <a:srgbClr val="31859B"/>
              </a:buClr>
              <a:buSzPct val="150000"/>
              <a:buChar char="•"/>
              <a:defRPr sz="25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marL="771144" indent="-350520" defTabSz="841247">
              <a:spcBef>
                <a:spcPts val="700"/>
              </a:spcBef>
              <a:buClr>
                <a:srgbClr val="31859B"/>
              </a:buClr>
              <a:buSzPct val="150000"/>
              <a:buChar char="•"/>
              <a:defRPr sz="25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Extended coverage:</a:t>
            </a:r>
            <a:br/>
            <a:r>
              <a:t>2730 deg2</a:t>
            </a:r>
            <a:br/>
            <a:r>
              <a:t>(DR1: 1460 deg2)</a:t>
            </a:r>
          </a:p>
          <a:p>
            <a:pPr lvl="1" marL="771144" indent="-350520" defTabSz="841247">
              <a:spcBef>
                <a:spcPts val="700"/>
              </a:spcBef>
              <a:buClr>
                <a:srgbClr val="31859B"/>
              </a:buClr>
              <a:buSzPct val="150000"/>
              <a:buChar char="•"/>
              <a:defRPr sz="257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 bands + color HiPS</a:t>
            </a:r>
          </a:p>
        </p:txBody>
      </p:sp>
      <p:sp>
        <p:nvSpPr>
          <p:cNvPr id="244" name="Same coverage as DR1…"/>
          <p:cNvSpPr txBox="1"/>
          <p:nvPr/>
        </p:nvSpPr>
        <p:spPr>
          <a:xfrm>
            <a:off x="6433956" y="6805315"/>
            <a:ext cx="7547306" cy="284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marL="381000" indent="-381000">
              <a:spcBef>
                <a:spcPts val="700"/>
              </a:spcBef>
              <a:buClr>
                <a:srgbClr val="31859B"/>
              </a:buClr>
              <a:buSzPct val="150000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marL="838200" indent="-381000">
              <a:spcBef>
                <a:spcPts val="700"/>
              </a:spcBef>
              <a:buClr>
                <a:srgbClr val="31859B"/>
              </a:buClr>
              <a:buSzPct val="150000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Same coverage as DR1</a:t>
            </a:r>
          </a:p>
          <a:p>
            <a:pPr lvl="1" marL="838200" indent="-381000">
              <a:spcBef>
                <a:spcPts val="700"/>
              </a:spcBef>
              <a:buClr>
                <a:srgbClr val="31859B"/>
              </a:buClr>
              <a:buSzPct val="150000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Deeper coadds</a:t>
            </a:r>
          </a:p>
          <a:p>
            <a:pPr lvl="1" marL="838200" indent="-381000">
              <a:spcBef>
                <a:spcPts val="700"/>
              </a:spcBef>
              <a:buClr>
                <a:srgbClr val="31859B"/>
              </a:buClr>
              <a:buSzPct val="150000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5 bands + color HiPS available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47" name="New and updated HiPS datasets (2/2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32104">
              <a:defRPr sz="5642"/>
            </a:lvl1pPr>
          </a:lstStyle>
          <a:p>
            <a:pPr/>
            <a:r>
              <a:t>New and updated HiPS datasets (2/2)</a:t>
            </a:r>
          </a:p>
        </p:txBody>
      </p:sp>
      <p:sp>
        <p:nvSpPr>
          <p:cNvPr id="248" name="HST…"/>
          <p:cNvSpPr txBox="1"/>
          <p:nvPr>
            <p:ph type="body" sz="half" idx="1"/>
          </p:nvPr>
        </p:nvSpPr>
        <p:spPr>
          <a:xfrm>
            <a:off x="932386" y="1759146"/>
            <a:ext cx="6404652" cy="7360512"/>
          </a:xfrm>
          <a:prstGeom prst="rect">
            <a:avLst/>
          </a:prstGeom>
        </p:spPr>
        <p:txBody>
          <a:bodyPr/>
          <a:lstStyle/>
          <a:p>
            <a:pPr marL="224789" indent="-224789" defTabSz="539495">
              <a:spcBef>
                <a:spcPts val="400"/>
              </a:spcBef>
              <a:defRPr sz="2359"/>
            </a:pPr>
            <a:r>
              <a:t> HST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Covers HST observations until early 2023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Images retrieved from MAST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Astrometric correction 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24 HiPS updated (observations grouped by sets of filters)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Links to progenitors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PNG tiles take advantage of cuts by region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Thanks to Daniel Durand for this work!</a:t>
            </a:r>
          </a:p>
          <a:p>
            <a:pPr lvl="1" marL="494537" indent="-224789" defTabSz="539495">
              <a:spcBef>
                <a:spcPts val="400"/>
              </a:spcBef>
              <a:defRPr sz="1651"/>
            </a:pPr>
          </a:p>
          <a:p>
            <a:pPr marL="224789" indent="-224789" defTabSz="539495">
              <a:spcBef>
                <a:spcPts val="400"/>
              </a:spcBef>
              <a:defRPr sz="2359"/>
            </a:pPr>
            <a:r>
              <a:t> JWST observations until early 2023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8 HiPS published</a:t>
            </a:r>
            <a:br/>
            <a:r>
              <a:rPr i="1"/>
              <a:t>(filters F115W, F150W, F200W, F210M, F212N, F444W, F480M, OPEN)</a:t>
            </a:r>
            <a:endParaRPr i="1"/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In beta while we learn about these data products</a:t>
            </a:r>
          </a:p>
          <a:p>
            <a:pPr lvl="1" marL="494537" indent="-224789" defTabSz="539495">
              <a:spcBef>
                <a:spcPts val="400"/>
              </a:spcBef>
              <a:defRPr sz="1887"/>
            </a:pPr>
            <a:r>
              <a:t>Thanks to Daniel Durand</a:t>
            </a:r>
          </a:p>
          <a:p>
            <a:pPr lvl="1" marL="494537" indent="-224789" defTabSz="539495">
              <a:spcBef>
                <a:spcPts val="400"/>
              </a:spcBef>
              <a:defRPr sz="1651"/>
            </a:pPr>
          </a:p>
          <a:p>
            <a:pPr marL="224789" indent="-224789" defTabSz="539495">
              <a:spcBef>
                <a:spcPts val="400"/>
              </a:spcBef>
              <a:defRPr sz="1651"/>
            </a:pPr>
            <a:r>
              <a:t>Planetary surfaces HiPS</a:t>
            </a:r>
          </a:p>
          <a:p>
            <a:pPr lvl="1" marL="494537" indent="-224789" defTabSz="539495">
              <a:spcBef>
                <a:spcPts val="400"/>
              </a:spcBef>
              <a:defRPr sz="1651"/>
            </a:pPr>
            <a:r>
              <a:t>See talk in SSIG session</a:t>
            </a:r>
            <a:br/>
          </a:p>
          <a:p>
            <a:pPr marL="224789" indent="-224789" defTabSz="539495">
              <a:spcBef>
                <a:spcPts val="400"/>
              </a:spcBef>
              <a:defRPr sz="1651"/>
            </a:pPr>
            <a:r>
              <a:t>HiPS from ESO/HST outreach images</a:t>
            </a:r>
          </a:p>
          <a:p>
            <a:pPr lvl="1" marL="494537" indent="-224789" defTabSz="539495">
              <a:spcBef>
                <a:spcPts val="400"/>
              </a:spcBef>
              <a:defRPr sz="1651"/>
            </a:pPr>
            <a:r>
              <a:t>See talk in Edu session</a:t>
            </a:r>
          </a:p>
        </p:txBody>
      </p:sp>
      <p:sp>
        <p:nvSpPr>
          <p:cNvPr id="2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944" y="1883385"/>
            <a:ext cx="5027362" cy="2533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4945" y="4839513"/>
            <a:ext cx="5027361" cy="2533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54" name="PNG cuts by reg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PNG cuts by regions</a:t>
            </a:r>
          </a:p>
        </p:txBody>
      </p:sp>
      <p:sp>
        <p:nvSpPr>
          <p:cNvPr id="255" name="Global cut on pointed observations is difficult…"/>
          <p:cNvSpPr txBox="1"/>
          <p:nvPr>
            <p:ph type="body" idx="1"/>
          </p:nvPr>
        </p:nvSpPr>
        <p:spPr>
          <a:xfrm>
            <a:off x="1079499" y="1891736"/>
            <a:ext cx="10845802" cy="6783267"/>
          </a:xfrm>
          <a:prstGeom prst="rect">
            <a:avLst/>
          </a:prstGeom>
        </p:spPr>
        <p:txBody>
          <a:bodyPr/>
          <a:lstStyle/>
          <a:p>
            <a:pPr marL="350520" indent="-350520" defTabSz="841247">
              <a:defRPr sz="2576"/>
            </a:pPr>
            <a:r>
              <a:t>Global cut on pointed observations is difficult</a:t>
            </a:r>
          </a:p>
          <a:p>
            <a:pPr marL="350520" indent="-350520" defTabSz="841247">
              <a:defRPr sz="2576"/>
            </a:pPr>
          </a:p>
          <a:p>
            <a:pPr marL="350520" indent="-350520" defTabSz="841247">
              <a:defRPr sz="2576"/>
            </a:pPr>
          </a:p>
          <a:p>
            <a:pPr marL="350520" indent="-350520" defTabSz="841247">
              <a:defRPr sz="2576"/>
            </a:pPr>
          </a:p>
          <a:p>
            <a:pPr marL="350520" indent="-350520" defTabSz="841247">
              <a:defRPr sz="2576"/>
            </a:pPr>
          </a:p>
          <a:p>
            <a:pPr marL="350520" indent="-350520" defTabSz="841247">
              <a:defRPr sz="2576"/>
            </a:pPr>
          </a:p>
          <a:p>
            <a:pPr marL="350520" indent="-350520" defTabSz="841247">
              <a:defRPr sz="2576"/>
            </a:pPr>
          </a:p>
          <a:p>
            <a:pPr marL="350520" indent="-350520" defTabSz="841247">
              <a:defRPr sz="2576"/>
            </a:pPr>
            <a:r>
              <a:t>Cuts by region</a:t>
            </a:r>
          </a:p>
          <a:p>
            <a:pPr lvl="1" marL="771144" indent="-350520" defTabSz="841247">
              <a:defRPr sz="2576"/>
            </a:pPr>
            <a:r>
              <a:t>Consider disjoint regions of the HiPS coverage (MOC)</a:t>
            </a:r>
          </a:p>
          <a:p>
            <a:pPr lvl="1" marL="771144" indent="-350520" defTabSz="841247">
              <a:defRPr sz="2576"/>
            </a:pPr>
            <a:r>
              <a:t>For each region</a:t>
            </a:r>
          </a:p>
          <a:p>
            <a:pPr lvl="2" marL="1191768" indent="-350520" defTabSz="841247">
              <a:defRPr sz="2576"/>
            </a:pPr>
            <a:r>
              <a:t>Get a sample of pixels in the region</a:t>
            </a:r>
          </a:p>
          <a:p>
            <a:pPr lvl="2" marL="1191768" indent="-350520" defTabSz="841247">
              <a:defRPr sz="2576"/>
            </a:pPr>
            <a:r>
              <a:t>Compute a sensible cut based on percentiles</a:t>
            </a:r>
          </a:p>
          <a:p>
            <a:pPr lvl="2" marL="1191768" indent="-350520" defTabSz="841247">
              <a:defRPr sz="2576"/>
            </a:pPr>
            <a:r>
              <a:t>Apply this cut to generate PNG tiles</a:t>
            </a:r>
          </a:p>
          <a:p>
            <a:pPr marL="350520" indent="-350520" defTabSz="841247">
              <a:defRPr sz="2576"/>
            </a:pPr>
            <a:r>
              <a:t>Implemented in latest Hipsgen version</a:t>
            </a:r>
          </a:p>
        </p:txBody>
      </p:sp>
      <p:sp>
        <p:nvSpPr>
          <p:cNvPr id="2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874734" y="2591134"/>
            <a:ext cx="5169834" cy="260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5217" y="2591134"/>
            <a:ext cx="5169835" cy="260503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oo bright"/>
          <p:cNvSpPr txBox="1"/>
          <p:nvPr/>
        </p:nvSpPr>
        <p:spPr>
          <a:xfrm>
            <a:off x="2903446" y="4295875"/>
            <a:ext cx="297583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satOff val="18029"/>
                    <a:lumOff val="12067"/>
                  </a:schemeClr>
                </a:solidFill>
              </a:defRPr>
            </a:lvl1pPr>
          </a:lstStyle>
          <a:p>
            <a:pPr/>
            <a:r>
              <a:t>Too bright</a:t>
            </a:r>
          </a:p>
        </p:txBody>
      </p:sp>
      <p:sp>
        <p:nvSpPr>
          <p:cNvPr id="260" name="Too faint"/>
          <p:cNvSpPr txBox="1"/>
          <p:nvPr/>
        </p:nvSpPr>
        <p:spPr>
          <a:xfrm>
            <a:off x="9507977" y="4295875"/>
            <a:ext cx="26248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>
                    <a:satOff val="18029"/>
                    <a:lumOff val="12067"/>
                  </a:schemeClr>
                </a:solidFill>
              </a:defRPr>
            </a:lvl1pPr>
          </a:lstStyle>
          <a:p>
            <a:pPr/>
            <a:r>
              <a:t>Too faint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63" name="Global cut vs cuts by reg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Global cut vs cuts by region</a:t>
            </a:r>
          </a:p>
        </p:txBody>
      </p:sp>
      <p:sp>
        <p:nvSpPr>
          <p:cNvPr id="2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2241" y="2120372"/>
            <a:ext cx="5169835" cy="260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2725" y="2120372"/>
            <a:ext cx="5169834" cy="260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2725" y="5568982"/>
            <a:ext cx="5169834" cy="260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2241" y="5568982"/>
            <a:ext cx="5169834" cy="2605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71" name="Hipsgen new featu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Hipsgen new features</a:t>
            </a:r>
          </a:p>
        </p:txBody>
      </p:sp>
      <p:sp>
        <p:nvSpPr>
          <p:cNvPr id="272" name="Hipsgen: CDS tool to generate HiPS…"/>
          <p:cNvSpPr txBox="1"/>
          <p:nvPr>
            <p:ph type="body" idx="1"/>
          </p:nvPr>
        </p:nvSpPr>
        <p:spPr>
          <a:xfrm>
            <a:off x="1079500" y="1994716"/>
            <a:ext cx="10845801" cy="6890555"/>
          </a:xfrm>
          <a:prstGeom prst="rect">
            <a:avLst/>
          </a:prstGeom>
        </p:spPr>
        <p:txBody>
          <a:bodyPr/>
          <a:lstStyle/>
          <a:p>
            <a:pPr marL="297179" indent="-297179" defTabSz="713231">
              <a:spcBef>
                <a:spcPts val="500"/>
              </a:spcBef>
              <a:defRPr sz="2807"/>
            </a:pPr>
            <a:r>
              <a:rPr b="1"/>
              <a:t>Hipsgen</a:t>
            </a:r>
            <a:r>
              <a:t>: CDS tool to generate HiPS</a:t>
            </a:r>
          </a:p>
          <a:p>
            <a:pPr lvl="1" marL="653795" indent="-297179" defTabSz="713231">
              <a:spcBef>
                <a:spcPts val="500"/>
              </a:spcBef>
              <a:defRPr sz="2807"/>
            </a:pPr>
            <a:r>
              <a:t>&gt;95% available HiPS produced with Hipsgen</a:t>
            </a:r>
          </a:p>
          <a:p>
            <a:pPr marL="297179" indent="-297179" defTabSz="713231">
              <a:spcBef>
                <a:spcPts val="500"/>
              </a:spcBef>
              <a:defRPr sz="2184"/>
            </a:pPr>
            <a:r>
              <a:t>Recent improvements (April 2023)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Code redesign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Non-regression tests</a:t>
            </a:r>
          </a:p>
          <a:p>
            <a:pPr marL="297179" indent="-297179" defTabSz="713231">
              <a:spcBef>
                <a:spcPts val="500"/>
              </a:spcBef>
              <a:defRPr sz="2184"/>
            </a:pPr>
            <a:r>
              <a:t>Documentation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User manual </a:t>
            </a:r>
            <a:r>
              <a:rPr u="sng">
                <a:hlinkClick r:id="rId2" invalidUrl="" action="" tgtFrame="" tooltip="" history="1" highlightClick="0" endSnd="0"/>
              </a:rPr>
              <a:t>in english</a:t>
            </a:r>
            <a:r>
              <a:t> and </a:t>
            </a:r>
            <a:r>
              <a:rPr u="sng">
                <a:hlinkClick r:id="rId3" invalidUrl="" action="" tgtFrame="" tooltip="" history="1" highlightClick="0" endSnd="0"/>
              </a:rPr>
              <a:t>french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Updated «</a:t>
            </a:r>
            <a:r>
              <a:rPr u="sng">
                <a:hlinkClick r:id="rId3" invalidUrl="" action="" tgtFrame="" tooltip="" history="1" highlightClick="0" endSnd="0"/>
              </a:rPr>
              <a:t> Make your HiPS in 10 steps »</a:t>
            </a:r>
            <a:r>
              <a:t> instructions</a:t>
            </a:r>
          </a:p>
          <a:p>
            <a:pPr marL="297179" indent="-297179" defTabSz="713231">
              <a:spcBef>
                <a:spcPts val="500"/>
              </a:spcBef>
              <a:defRPr sz="2184"/>
            </a:pPr>
            <a:r>
              <a:t>New features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Checksum code facilities (basic-fast check method or full DATASUM)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Full FITS RICE support (CFITSIO4.2.0 compatibility)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8 bits cut by region (adapted for pointed surveys - preview mode)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Support for "no XMP" AVM tags (outreach JPEG or PNG images)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FITS trimmed tile support (R&amp;D)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STMOC generation</a:t>
            </a:r>
          </a:p>
          <a:p>
            <a:pPr lvl="1" marL="653795" indent="-297179" defTabSz="713231">
              <a:spcBef>
                <a:spcPts val="500"/>
              </a:spcBef>
              <a:defRPr sz="2184"/>
            </a:pPr>
            <a:r>
              <a:t>RGB HiPS with Lupton method</a:t>
            </a:r>
          </a:p>
        </p:txBody>
      </p:sp>
      <p:sp>
        <p:nvSpPr>
          <p:cNvPr id="27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76" name="WebP compression tes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WebP compression tests </a:t>
            </a:r>
          </a:p>
        </p:txBody>
      </p:sp>
      <p:sp>
        <p:nvSpPr>
          <p:cNvPr id="277" name="WebP: new open format for lossy compressed true-color graphics on the web, producing files that were smaller than JPEG files for comparable image quality (Wikipedia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0520" indent="-350520" defTabSz="841247">
              <a:defRPr sz="2576"/>
            </a:pPr>
            <a:r>
              <a:rPr b="1"/>
              <a:t>WebP</a:t>
            </a:r>
            <a:r>
              <a:t>: new open format for lossy compressed true-color graphics on the web, producing files that were smaller than JPEG files for comparable image quality (</a:t>
            </a:r>
            <a:r>
              <a:rPr i="1"/>
              <a:t>Wikipedia</a:t>
            </a:r>
            <a:r>
              <a:t>)</a:t>
            </a:r>
            <a:br/>
          </a:p>
          <a:p>
            <a:pPr marL="350520" indent="-350520" defTabSz="841247">
              <a:defRPr sz="2576"/>
            </a:pPr>
            <a:r>
              <a:t>Test on DSS2 color HiPS</a:t>
            </a:r>
          </a:p>
          <a:p>
            <a:pPr lvl="1" marL="771144" indent="-350520" defTabSz="841247">
              <a:defRPr sz="2576"/>
            </a:pPr>
            <a:r>
              <a:t>Total size: 277GB (JPEG) vs 85GB (WebP)</a:t>
            </a:r>
          </a:p>
          <a:p>
            <a:pPr lvl="1" marL="771144" indent="-350520" defTabSz="841247">
              <a:defRPr sz="2576"/>
            </a:pPr>
            <a:r>
              <a:t>well suited for low-bandwidth situations (smartphones) </a:t>
            </a:r>
            <a:br/>
          </a:p>
          <a:p>
            <a:pPr marL="350520" indent="-350520" defTabSz="841247">
              <a:defRPr sz="2576">
                <a:solidFill>
                  <a:schemeClr val="accent5">
                    <a:lumOff val="-29866"/>
                  </a:schemeClr>
                </a:solidFill>
              </a:defRPr>
            </a:pPr>
            <a:r>
              <a:t>Standard update?</a:t>
            </a:r>
          </a:p>
          <a:p>
            <a:pPr lvl="1" marL="771144" indent="-350520" defTabSz="841247">
              <a:defRPr sz="2576"/>
            </a:pPr>
            <a:r>
              <a:t>minor change to existing document: add </a:t>
            </a:r>
            <a:r>
              <a:rPr i="1">
                <a:solidFill>
                  <a:schemeClr val="accent1">
                    <a:lumOff val="-13575"/>
                  </a:schemeClr>
                </a:solidFill>
              </a:rPr>
              <a:t>webp</a:t>
            </a:r>
            <a:r>
              <a:t> to the list of allowed values for FORMAT </a:t>
            </a:r>
          </a:p>
        </p:txBody>
      </p:sp>
      <p:sp>
        <p:nvSpPr>
          <p:cNvPr id="27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9" name="comparison-jpg-webp-for-DSS-with-fast-3G-throttling.mp4" descr="comparison-jpg-webp-for-DSS-with-fast-3G-throttling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3889" y="2985593"/>
            <a:ext cx="12572403" cy="3182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717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video>
            <p:seq concurrent="1" prevAc="none" nextAc="seek">
              <p:cTn id="11" evtFilter="cancelBubble" nodeType="interactiveSeq" restart="whenNotActive" fill="hold">
                <p:stCondLst>
                  <p:cond delay="0" evt="onClick">
                    <p:tgtEl>
                      <p:spTgt spid="2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9"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IVOA 2023 Bologna - Apps1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IVOA 2023 Bologna - Apps1</a:t>
            </a:r>
          </a:p>
        </p:txBody>
      </p:sp>
      <p:sp>
        <p:nvSpPr>
          <p:cNvPr id="282" name="Services over HiPS cub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Services over HiPS cubes</a:t>
            </a:r>
          </a:p>
        </p:txBody>
      </p:sp>
      <p:sp>
        <p:nvSpPr>
          <p:cNvPr id="283" name="Experimental services…"/>
          <p:cNvSpPr txBox="1"/>
          <p:nvPr>
            <p:ph type="body" sz="half" idx="1"/>
          </p:nvPr>
        </p:nvSpPr>
        <p:spPr>
          <a:xfrm>
            <a:off x="270377" y="1685589"/>
            <a:ext cx="6602911" cy="7376431"/>
          </a:xfrm>
          <a:prstGeom prst="rect">
            <a:avLst/>
          </a:prstGeom>
        </p:spPr>
        <p:txBody>
          <a:bodyPr/>
          <a:lstStyle/>
          <a:p>
            <a:pPr marL="327660" indent="-327660" defTabSz="786384">
              <a:spcBef>
                <a:spcPts val="600"/>
              </a:spcBef>
              <a:defRPr sz="2408"/>
            </a:pPr>
            <a:r>
              <a:t>Experimental services</a:t>
            </a:r>
          </a:p>
          <a:p>
            <a:pPr lvl="1" marL="720851" indent="-327659" defTabSz="786384">
              <a:spcBef>
                <a:spcPts val="600"/>
              </a:spcBef>
              <a:defRPr sz="2064"/>
            </a:pPr>
            <a:r>
              <a:t>Generation of RGB 2D HiPS</a:t>
            </a:r>
          </a:p>
          <a:p>
            <a:pPr lvl="1" marL="720851" indent="-327659" defTabSz="786384">
              <a:spcBef>
                <a:spcPts val="600"/>
              </a:spcBef>
              <a:defRPr sz="2064"/>
            </a:pPr>
            <a:r>
              <a:t>Moment maps HiPS generation on the fly</a:t>
            </a:r>
          </a:p>
          <a:p>
            <a:pPr lvl="1" marL="720851" indent="-327659" defTabSz="786384">
              <a:spcBef>
                <a:spcPts val="600"/>
              </a:spcBef>
              <a:defRPr sz="2064"/>
            </a:pPr>
            <a:r>
              <a:t>Spectrum extraction</a:t>
            </a:r>
          </a:p>
          <a:p>
            <a:pPr lvl="1" marL="720852" indent="-327660" defTabSz="786384">
              <a:spcBef>
                <a:spcPts val="600"/>
              </a:spcBef>
              <a:defRPr sz="2408"/>
            </a:pPr>
          </a:p>
          <a:p>
            <a:pPr marL="327660" indent="-327660" defTabSz="786384">
              <a:spcBef>
                <a:spcPts val="600"/>
              </a:spcBef>
              <a:defRPr sz="2408"/>
            </a:pPr>
            <a:r>
              <a:t>Current format not well suited for operations involving all slices</a:t>
            </a:r>
          </a:p>
          <a:p>
            <a:pPr lvl="1" marL="720852" indent="-327660" defTabSz="786384">
              <a:spcBef>
                <a:spcPts val="600"/>
              </a:spcBef>
              <a:defRPr sz="2408"/>
            </a:pPr>
            <a:r>
              <a:t>Too many files to open ==&gt; can be quite slow</a:t>
            </a:r>
          </a:p>
          <a:p>
            <a:pPr lvl="1" marL="720852" indent="-327660" defTabSz="786384">
              <a:spcBef>
                <a:spcPts val="600"/>
              </a:spcBef>
              <a:defRPr sz="2408"/>
            </a:pPr>
          </a:p>
          <a:p>
            <a:pPr marL="327660" indent="-327660" defTabSz="786384">
              <a:spcBef>
                <a:spcPts val="600"/>
              </a:spcBef>
              <a:defRPr sz="2408"/>
            </a:pPr>
            <a:r>
              <a:t>Experimenting with « cubic » tiles: each tile is a FITS cube</a:t>
            </a:r>
          </a:p>
          <a:p>
            <a:pPr lvl="1" marL="720852" indent="-327660" defTabSz="786384">
              <a:spcBef>
                <a:spcPts val="600"/>
              </a:spcBef>
              <a:defRPr sz="2408"/>
            </a:pPr>
            <a:r>
              <a:t>Reduces number of files to open</a:t>
            </a:r>
          </a:p>
          <a:p>
            <a:pPr lvl="1" marL="720852" indent="-327660" defTabSz="786384">
              <a:spcBef>
                <a:spcPts val="600"/>
              </a:spcBef>
              <a:defRPr sz="2408"/>
            </a:pPr>
            <a:r>
              <a:t>Much faster</a:t>
            </a:r>
          </a:p>
          <a:p>
            <a:pPr lvl="1" marL="720852" indent="-327660" defTabSz="786384">
              <a:spcBef>
                <a:spcPts val="600"/>
              </a:spcBef>
              <a:defRPr sz="2408"/>
            </a:pPr>
          </a:p>
          <a:p>
            <a:pPr marL="327660" indent="-327660" defTabSz="786384">
              <a:spcBef>
                <a:spcPts val="600"/>
              </a:spcBef>
              <a:defRPr sz="2408"/>
            </a:pPr>
            <a:r>
              <a:t>Pointed observations</a:t>
            </a:r>
          </a:p>
          <a:p>
            <a:pPr lvl="1" marL="720852" indent="-327660" defTabSz="786384">
              <a:spcBef>
                <a:spcPts val="600"/>
              </a:spcBef>
              <a:defRPr sz="2408"/>
            </a:pPr>
            <a:r>
              <a:t>HiPS tiles are mostly empty</a:t>
            </a:r>
          </a:p>
          <a:p>
            <a:pPr lvl="1" marL="720852" indent="-327660" defTabSz="786384">
              <a:spcBef>
                <a:spcPts val="600"/>
              </a:spcBef>
              <a:defRPr sz="2408"/>
            </a:pPr>
            <a:r>
              <a:t>Wasted disk space</a:t>
            </a:r>
          </a:p>
        </p:txBody>
      </p:sp>
      <p:sp>
        <p:nvSpPr>
          <p:cNvPr id="28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0050" y="1685589"/>
            <a:ext cx="3597661" cy="2131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Capture d’écran 2023-05-09 à 11.37.00.png" descr="Capture d’écran 2023-05-09 à 11.37.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9922" y="3905436"/>
            <a:ext cx="5154628" cy="2667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2"/>
      <p:bldP build="whole" bldLvl="1" animBg="1" rev="0" advAuto="0" spid="285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