
<file path=[Content_Types].xml><?xml version="1.0" encoding="utf-8"?>
<Types xmlns="http://schemas.openxmlformats.org/package/2006/content-types">
  <Default Extension="xlsx" ContentType="application/vnd.openxmlformats-officedocument.spreadsheetml.sheet"/>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9"/>
  </p:notesMasterIdLst>
  <p:handoutMasterIdLst>
    <p:handoutMasterId r:id="rId21"/>
  </p:handoutMasterIdLst>
  <p:sldIdLst>
    <p:sldId id="256" r:id="rId4"/>
    <p:sldId id="282" r:id="rId5"/>
    <p:sldId id="284" r:id="rId6"/>
    <p:sldId id="257" r:id="rId7"/>
    <p:sldId id="258" r:id="rId8"/>
    <p:sldId id="260" r:id="rId10"/>
    <p:sldId id="261" r:id="rId11"/>
    <p:sldId id="265" r:id="rId12"/>
    <p:sldId id="262" r:id="rId13"/>
    <p:sldId id="275" r:id="rId14"/>
    <p:sldId id="285" r:id="rId15"/>
    <p:sldId id="274" r:id="rId16"/>
    <p:sldId id="270" r:id="rId17"/>
    <p:sldId id="263" r:id="rId18"/>
    <p:sldId id="276" r:id="rId19"/>
    <p:sldId id="264" r:id="rId20"/>
  </p:sldIdLst>
  <p:sldSz cx="12192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 shanshan" initials="ls" lastIdx="3" clrIdx="0"/>
  <p:cmAuthor id="75" name="作者"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6" d="100"/>
          <a:sy n="116" d="100"/>
        </p:scale>
        <p:origin x="336" y="108"/>
      </p:cViewPr>
      <p:guideLst>
        <p:guide orient="horz" pos="2163"/>
        <p:guide pos="37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valid tours</c:v>
                </c:pt>
              </c:strCache>
            </c:strRef>
          </c:tx>
          <c:spPr>
            <a:solidFill>
              <a:srgbClr val="4BA6A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solidFill>
              </a:ln>
              <a:effectLst/>
            </c:spPr>
            <c:trendlineType val="linear"/>
            <c:dispRSqr val="0"/>
            <c:dispEq val="0"/>
          </c:trendline>
          <c:cat>
            <c:strRef>
              <c:f>Sheet1!$A$2:$A$5</c:f>
              <c:strCache>
                <c:ptCount val="4"/>
                <c:pt idx="0">
                  <c:v>1st</c:v>
                </c:pt>
                <c:pt idx="1">
                  <c:v>2nd</c:v>
                </c:pt>
                <c:pt idx="2">
                  <c:v>3rd</c:v>
                </c:pt>
                <c:pt idx="3">
                  <c:v>4th</c:v>
                </c:pt>
              </c:strCache>
            </c:strRef>
          </c:cat>
          <c:val>
            <c:numRef>
              <c:f>Sheet1!$C$2:$C$5</c:f>
              <c:numCache>
                <c:formatCode>General</c:formatCode>
                <c:ptCount val="4"/>
                <c:pt idx="0">
                  <c:v>33</c:v>
                </c:pt>
                <c:pt idx="1">
                  <c:v>65</c:v>
                </c:pt>
                <c:pt idx="2">
                  <c:v>88</c:v>
                </c:pt>
                <c:pt idx="3">
                  <c:v>121</c:v>
                </c:pt>
              </c:numCache>
            </c:numRef>
          </c:val>
        </c:ser>
        <c:ser>
          <c:idx val="0"/>
          <c:order val="2"/>
          <c:tx>
            <c:strRef>
              <c:f>Sheet1!$B$1</c:f>
              <c:strCache>
                <c:ptCount val="1"/>
                <c:pt idx="0">
                  <c:v>winning tours</c:v>
                </c:pt>
              </c:strCache>
            </c:strRef>
          </c:tx>
          <c:spPr>
            <a:solidFill>
              <a:schemeClr val="tx2">
                <a:lumMod val="40000"/>
                <a:lumOff val="6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c:v>
                </c:pt>
                <c:pt idx="1">
                  <c:v>2nd</c:v>
                </c:pt>
                <c:pt idx="2">
                  <c:v>3rd</c:v>
                </c:pt>
                <c:pt idx="3">
                  <c:v>4th</c:v>
                </c:pt>
              </c:strCache>
            </c:strRef>
          </c:cat>
          <c:val>
            <c:numRef>
              <c:f>Sheet1!$B$2:$B$5</c:f>
              <c:numCache>
                <c:formatCode>General</c:formatCode>
                <c:ptCount val="4"/>
                <c:pt idx="0">
                  <c:v>18</c:v>
                </c:pt>
                <c:pt idx="1">
                  <c:v>45</c:v>
                </c:pt>
                <c:pt idx="2">
                  <c:v>51</c:v>
                </c:pt>
                <c:pt idx="3">
                  <c:v>90</c:v>
                </c:pt>
              </c:numCache>
            </c:numRef>
          </c:val>
        </c:ser>
        <c:dLbls>
          <c:showLegendKey val="0"/>
          <c:showVal val="1"/>
          <c:showCatName val="0"/>
          <c:showSerName val="0"/>
          <c:showPercent val="0"/>
          <c:showBubbleSize val="0"/>
        </c:dLbls>
        <c:gapWidth val="100"/>
        <c:overlap val="-24"/>
        <c:axId val="1472798272"/>
        <c:axId val="1476616992"/>
        <c:extLst>
          <c:ext xmlns:c15="http://schemas.microsoft.com/office/drawing/2012/chart" uri="{02D57815-91ED-43cb-92C2-25804820EDAC}">
            <c15:filteredBarSeries>
              <c15:ser>
                <c:idx val="2"/>
                <c:order val="1"/>
                <c:tx>
                  <c:strRef>
                    <c:extLst>
                      <c:ext uri="{02D57815-91ED-43cb-92C2-25804820EDAC}">
                        <c15:formulaRef>
                          <c15:sqref>Sheet1!$D$1</c15:sqref>
                        </c15:formulaRef>
                      </c:ext>
                    </c:extLst>
                    <c:strCache>
                      <c:ptCount val="1"/>
                      <c:pt idx="0">
                        <c:v>Participation Award</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Sheet1!$A$2:$A$5</c15:sqref>
                        </c15:formulaRef>
                      </c:ext>
                    </c:extLst>
                    <c:strCache>
                      <c:ptCount val="4"/>
                      <c:pt idx="0">
                        <c:v>1st</c:v>
                      </c:pt>
                      <c:pt idx="1">
                        <c:v>2nd</c:v>
                      </c:pt>
                      <c:pt idx="2">
                        <c:v>3rd</c:v>
                      </c:pt>
                      <c:pt idx="3">
                        <c:v>4th</c:v>
                      </c:pt>
                    </c:strCache>
                  </c:strRef>
                </c:cat>
                <c:val>
                  <c:numRef>
                    <c:extLst>
                      <c:ext uri="{02D57815-91ED-43cb-92C2-25804820EDAC}">
                        <c15:formulaRef>
                          <c15:sqref>Sheet1!$D$2:$D$5</c15:sqref>
                        </c15:formulaRef>
                      </c:ext>
                    </c:extLst>
                    <c:numCache>
                      <c:formatCode>General</c:formatCode>
                      <c:ptCount val="4"/>
                      <c:pt idx="0">
                        <c:v>10</c:v>
                      </c:pt>
                      <c:pt idx="1">
                        <c:v>22</c:v>
                      </c:pt>
                      <c:pt idx="2">
                        <c:v>27</c:v>
                      </c:pt>
                      <c:pt idx="3">
                        <c:v>56</c:v>
                      </c:pt>
                    </c:numCache>
                  </c:numRef>
                </c:val>
              </c15:ser>
            </c15:filteredBarSeries>
          </c:ext>
        </c:extLst>
      </c:barChart>
      <c:catAx>
        <c:axId val="1472798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1476616992"/>
        <c:crosses val="autoZero"/>
        <c:auto val="1"/>
        <c:lblAlgn val="ctr"/>
        <c:lblOffset val="100"/>
        <c:noMultiLvlLbl val="0"/>
      </c:catAx>
      <c:valAx>
        <c:axId val="1476616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1472798272"/>
        <c:crosses val="autoZero"/>
        <c:crossBetween val="between"/>
      </c:valAx>
      <c:spPr>
        <a:noFill/>
        <a:ln>
          <a:noFill/>
        </a:ln>
        <a:effectLst/>
      </c:spPr>
    </c:plotArea>
    <c:legend>
      <c:legendPos val="b"/>
      <c:layout>
        <c:manualLayout>
          <c:xMode val="edge"/>
          <c:yMode val="edge"/>
          <c:x val="0"/>
          <c:y val="0.861444152639279"/>
          <c:w val="1"/>
          <c:h val="0.106757458161958"/>
        </c:manualLayout>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427994773068"/>
          <c:y val="0.049403601620022"/>
          <c:w val="0.868777366888688"/>
          <c:h val="0.70008824777045"/>
        </c:manualLayout>
      </c:layout>
      <c:barChart>
        <c:barDir val="col"/>
        <c:grouping val="clustered"/>
        <c:varyColors val="0"/>
        <c:ser>
          <c:idx val="0"/>
          <c:order val="0"/>
          <c:tx>
            <c:strRef>
              <c:f>Sheet1!$B$1</c:f>
              <c:strCache>
                <c:ptCount val="1"/>
                <c:pt idx="0">
                  <c:v>Participants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c:v>
                </c:pt>
                <c:pt idx="1">
                  <c:v>2nd</c:v>
                </c:pt>
                <c:pt idx="2">
                  <c:v>3rd</c:v>
                </c:pt>
                <c:pt idx="3">
                  <c:v>4th</c:v>
                </c:pt>
              </c:strCache>
            </c:strRef>
          </c:cat>
          <c:val>
            <c:numRef>
              <c:f>Sheet1!$B$2:$B$5</c:f>
              <c:numCache>
                <c:formatCode>General</c:formatCode>
                <c:ptCount val="4"/>
                <c:pt idx="0">
                  <c:v>22</c:v>
                </c:pt>
                <c:pt idx="1">
                  <c:v>80</c:v>
                </c:pt>
                <c:pt idx="2">
                  <c:v>107</c:v>
                </c:pt>
                <c:pt idx="3">
                  <c:v>254</c:v>
                </c:pt>
              </c:numCache>
            </c:numRef>
          </c:val>
        </c:ser>
        <c:ser>
          <c:idx val="1"/>
          <c:order val="1"/>
          <c:tx>
            <c:strRef>
              <c:f>Sheet1!$C$1</c:f>
              <c:strCache>
                <c:ptCount val="1"/>
                <c:pt idx="0">
                  <c:v>Instructors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c:v>
                </c:pt>
                <c:pt idx="1">
                  <c:v>2nd</c:v>
                </c:pt>
                <c:pt idx="2">
                  <c:v>3rd</c:v>
                </c:pt>
                <c:pt idx="3">
                  <c:v>4th</c:v>
                </c:pt>
              </c:strCache>
            </c:strRef>
          </c:cat>
          <c:val>
            <c:numRef>
              <c:f>Sheet1!$C$2:$C$5</c:f>
              <c:numCache>
                <c:formatCode>General</c:formatCode>
                <c:ptCount val="4"/>
                <c:pt idx="0">
                  <c:v>5</c:v>
                </c:pt>
                <c:pt idx="1">
                  <c:v>19</c:v>
                </c:pt>
                <c:pt idx="2">
                  <c:v>28</c:v>
                </c:pt>
                <c:pt idx="3">
                  <c:v>40</c:v>
                </c:pt>
              </c:numCache>
            </c:numRef>
          </c:val>
        </c:ser>
        <c:ser>
          <c:idx val="2"/>
          <c:order val="2"/>
          <c:tx>
            <c:strRef>
              <c:f>Sheet1!$D$1</c:f>
              <c:strCache>
                <c:ptCount val="1"/>
                <c:pt idx="0">
                  <c:v>Schools or Organizations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c:v>
                </c:pt>
                <c:pt idx="1">
                  <c:v>2nd</c:v>
                </c:pt>
                <c:pt idx="2">
                  <c:v>3rd</c:v>
                </c:pt>
                <c:pt idx="3">
                  <c:v>4th</c:v>
                </c:pt>
              </c:strCache>
            </c:strRef>
          </c:cat>
          <c:val>
            <c:numRef>
              <c:f>Sheet1!$D$2:$D$5</c:f>
              <c:numCache>
                <c:formatCode>General</c:formatCode>
                <c:ptCount val="4"/>
                <c:pt idx="0">
                  <c:v>11</c:v>
                </c:pt>
                <c:pt idx="1">
                  <c:v>20</c:v>
                </c:pt>
                <c:pt idx="2">
                  <c:v>20</c:v>
                </c:pt>
                <c:pt idx="3">
                  <c:v>38</c:v>
                </c:pt>
              </c:numCache>
            </c:numRef>
          </c:val>
        </c:ser>
        <c:dLbls>
          <c:showLegendKey val="0"/>
          <c:showVal val="1"/>
          <c:showCatName val="0"/>
          <c:showSerName val="0"/>
          <c:showPercent val="0"/>
          <c:showBubbleSize val="0"/>
        </c:dLbls>
        <c:gapWidth val="150"/>
        <c:axId val="1745494640"/>
        <c:axId val="1737570464"/>
      </c:barChart>
      <c:catAx>
        <c:axId val="174549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800" b="0" i="0" u="none" strike="noStrike" kern="1200" baseline="0">
                <a:solidFill>
                  <a:schemeClr val="tx1">
                    <a:lumMod val="65000"/>
                    <a:lumOff val="35000"/>
                  </a:schemeClr>
                </a:solidFill>
                <a:latin typeface="+mn-lt"/>
                <a:ea typeface="+mn-ea"/>
                <a:cs typeface="+mn-cs"/>
              </a:defRPr>
            </a:pPr>
          </a:p>
        </c:txPr>
        <c:crossAx val="1737570464"/>
        <c:crosses val="autoZero"/>
        <c:auto val="1"/>
        <c:lblAlgn val="ctr"/>
        <c:lblOffset val="100"/>
        <c:noMultiLvlLbl val="0"/>
      </c:catAx>
      <c:valAx>
        <c:axId val="1737570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1745494640"/>
        <c:crosses val="autoZero"/>
        <c:crossBetween val="between"/>
      </c:valAx>
      <c:spPr>
        <a:noFill/>
        <a:ln>
          <a:noFill/>
        </a:ln>
        <a:effectLst/>
      </c:spPr>
    </c:plotArea>
    <c:legend>
      <c:legendPos val="b"/>
      <c:layout>
        <c:manualLayout>
          <c:xMode val="edge"/>
          <c:yMode val="edge"/>
          <c:x val="0"/>
          <c:y val="0.907449385965662"/>
          <c:w val="1"/>
          <c:h val="0.0905988784255634"/>
        </c:manualLayout>
      </c:layout>
      <c:overlay val="0"/>
      <c:spPr>
        <a:noFill/>
        <a:ln>
          <a:noFill/>
        </a:ln>
        <a:effectLst/>
      </c:spPr>
      <c:txPr>
        <a:bodyPr rot="0" spcFirstLastPara="1" vertOverflow="ellipsis" vert="horz" wrap="square" anchor="ctr" anchorCtr="1"/>
        <a:lstStyle/>
        <a:p>
          <a:pPr>
            <a:defRPr lang="zh-CN" sz="16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solidFill>
        <a:schemeClr val="bg1">
          <a:lumMod val="85000"/>
        </a:schemeClr>
      </a:solid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比赛时长增加，给参赛者更多准备时间。</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altLang="zh-CN" sz="1200" dirty="0"/>
              <a:t>The purpose of this collaboration is to bring together the global resources and expertise to advance the application of astronomical data and technology use in different areas of society. </a:t>
            </a:r>
            <a:endParaRPr lang="en-US" altLang="zh-CN" sz="1200" dirty="0"/>
          </a:p>
          <a:p>
            <a:endParaRPr lang="zh-CN" altLang="en-US" dirty="0"/>
          </a:p>
        </p:txBody>
      </p:sp>
      <p:sp>
        <p:nvSpPr>
          <p:cNvPr id="4" name="灯片编号占位符 3"/>
          <p:cNvSpPr>
            <a:spLocks noGrp="1"/>
          </p:cNvSpPr>
          <p:nvPr>
            <p:ph type="sldNum" sz="quarter" idx="5"/>
          </p:nvPr>
        </p:nvSpPr>
        <p:spPr/>
        <p:txBody>
          <a:bodyPr/>
          <a:lstStyle/>
          <a:p>
            <a:pPr>
              <a:defRPr/>
            </a:pPr>
            <a:fld id="{614A2BB4-76FB-45C9-8C01-704ECD4F6255}"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IAU OAD Kevin send email to all ragion office</a:t>
            </a:r>
            <a:endParaRPr lang="en-US" altLang="zh-CN" dirty="0"/>
          </a:p>
          <a:p>
            <a:endParaRPr lang="en-US" altLang="zh-CN" dirty="0"/>
          </a:p>
          <a:p>
            <a:endParaRPr lang="en-US" altLang="zh-CN" dirty="0"/>
          </a:p>
          <a:p>
            <a:r>
              <a:rPr lang="en-US" altLang="zh-CN" dirty="0"/>
              <a:t>The WWT Guided Tour Contest is another pilot project for the collaboration. The news about the contest was officially announced by the IAU outreach newsletter and OAD network.</a:t>
            </a:r>
            <a:endParaRPr lang="zh-CN" altLang="en-US" dirty="0"/>
          </a:p>
        </p:txBody>
      </p:sp>
      <p:sp>
        <p:nvSpPr>
          <p:cNvPr id="4" name="灯片编号占位符 3"/>
          <p:cNvSpPr>
            <a:spLocks noGrp="1"/>
          </p:cNvSpPr>
          <p:nvPr>
            <p:ph type="sldNum" sz="quarter" idx="5"/>
          </p:nvPr>
        </p:nvSpPr>
        <p:spPr/>
        <p:txBody>
          <a:bodyPr/>
          <a:lstStyle/>
          <a:p>
            <a:pPr>
              <a:defRPr/>
            </a:pPr>
            <a:fld id="{614A2BB4-76FB-45C9-8C01-704ECD4F6255}"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0" Type="http://schemas.openxmlformats.org/officeDocument/2006/relationships/tags" Target="../tags/tag95.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spc="6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u="none" strike="noStrike" kern="1200" cap="none" spc="300" normalizeH="0">
                <a:solidFill>
                  <a:schemeClr val="tx1"/>
                </a:solidFill>
                <a:uFillTx/>
                <a:latin typeface="微软雅黑" panose="020B0503020204020204" charset="-122"/>
                <a:ea typeface="微软雅黑" panose="020B0503020204020204" charset="-122"/>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07.xml"/><Relationship Id="rId23" Type="http://schemas.openxmlformats.org/officeDocument/2006/relationships/tags" Target="../tags/tag106.xml"/><Relationship Id="rId22" Type="http://schemas.openxmlformats.org/officeDocument/2006/relationships/tags" Target="../tags/tag105.xml"/><Relationship Id="rId21" Type="http://schemas.openxmlformats.org/officeDocument/2006/relationships/tags" Target="../tags/tag104.xml"/><Relationship Id="rId20" Type="http://schemas.openxmlformats.org/officeDocument/2006/relationships/tags" Target="../tags/tag103.xml"/><Relationship Id="rId2" Type="http://schemas.openxmlformats.org/officeDocument/2006/relationships/slideLayout" Target="../slideLayouts/slideLayout13.xml"/><Relationship Id="rId19" Type="http://schemas.openxmlformats.org/officeDocument/2006/relationships/tags" Target="../tags/tag102.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wrap="square"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8"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charset="-122"/>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9" Type="http://schemas.openxmlformats.org/officeDocument/2006/relationships/notesSlide" Target="../notesSlides/notesSlide4.xml"/><Relationship Id="rId18" Type="http://schemas.openxmlformats.org/officeDocument/2006/relationships/slideLayout" Target="../slideLayouts/slideLayout2.xml"/><Relationship Id="rId17" Type="http://schemas.openxmlformats.org/officeDocument/2006/relationships/tags" Target="../tags/tag143.xml"/><Relationship Id="rId16" Type="http://schemas.openxmlformats.org/officeDocument/2006/relationships/tags" Target="../tags/tag142.xml"/><Relationship Id="rId15" Type="http://schemas.openxmlformats.org/officeDocument/2006/relationships/tags" Target="../tags/tag141.xml"/><Relationship Id="rId14" Type="http://schemas.openxmlformats.org/officeDocument/2006/relationships/tags" Target="../tags/tag140.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tags" Target="../tags/tag127.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jpe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jpeg"/><Relationship Id="rId3" Type="http://schemas.openxmlformats.org/officeDocument/2006/relationships/hyperlink" Target="transit%20of%20mercury.mp4" TargetMode="External"/><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image" Target="../media/image5.png"/><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9.png"/><Relationship Id="rId7" Type="http://schemas.openxmlformats.org/officeDocument/2006/relationships/tags" Target="../tags/tag116.xml"/><Relationship Id="rId6" Type="http://schemas.openxmlformats.org/officeDocument/2006/relationships/image" Target="../media/image8.jpeg"/><Relationship Id="rId5" Type="http://schemas.openxmlformats.org/officeDocument/2006/relationships/tags" Target="../tags/tag115.xml"/><Relationship Id="rId4" Type="http://schemas.openxmlformats.org/officeDocument/2006/relationships/image" Target="../media/image7.jpeg"/><Relationship Id="rId3" Type="http://schemas.openxmlformats.org/officeDocument/2006/relationships/tags" Target="../tags/tag114.xml"/><Relationship Id="rId2" Type="http://schemas.openxmlformats.org/officeDocument/2006/relationships/image" Target="../media/image6.png"/><Relationship Id="rId10" Type="http://schemas.openxmlformats.org/officeDocument/2006/relationships/notesSlide" Target="../notesSlides/notesSlide1.xml"/><Relationship Id="rId1" Type="http://schemas.openxmlformats.org/officeDocument/2006/relationships/tags" Target="../tags/tag1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tags" Target="../tags/tag117.xml"/></Relationships>
</file>

<file path=ppt/slides/_rels/slide9.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image" Target="../media/image14.jpeg"/><Relationship Id="rId7" Type="http://schemas.openxmlformats.org/officeDocument/2006/relationships/tags" Target="../tags/tag121.xml"/><Relationship Id="rId6" Type="http://schemas.openxmlformats.org/officeDocument/2006/relationships/image" Target="../media/image13.png"/><Relationship Id="rId5" Type="http://schemas.openxmlformats.org/officeDocument/2006/relationships/tags" Target="../tags/tag120.xml"/><Relationship Id="rId4" Type="http://schemas.openxmlformats.org/officeDocument/2006/relationships/image" Target="../media/image12.jpeg"/><Relationship Id="rId3" Type="http://schemas.openxmlformats.org/officeDocument/2006/relationships/tags" Target="../tags/tag119.xml"/><Relationship Id="rId2" Type="http://schemas.openxmlformats.org/officeDocument/2006/relationships/image" Target="../media/image11.jpeg"/><Relationship Id="rId19" Type="http://schemas.openxmlformats.org/officeDocument/2006/relationships/slideLayout" Target="../slideLayouts/slideLayout2.xml"/><Relationship Id="rId18" Type="http://schemas.openxmlformats.org/officeDocument/2006/relationships/image" Target="../media/image19.png"/><Relationship Id="rId17" Type="http://schemas.openxmlformats.org/officeDocument/2006/relationships/tags" Target="../tags/tag126.xml"/><Relationship Id="rId16" Type="http://schemas.openxmlformats.org/officeDocument/2006/relationships/image" Target="../media/image18.png"/><Relationship Id="rId15" Type="http://schemas.openxmlformats.org/officeDocument/2006/relationships/tags" Target="../tags/tag125.xml"/><Relationship Id="rId14" Type="http://schemas.openxmlformats.org/officeDocument/2006/relationships/image" Target="../media/image17.jpeg"/><Relationship Id="rId13" Type="http://schemas.openxmlformats.org/officeDocument/2006/relationships/tags" Target="../tags/tag124.xml"/><Relationship Id="rId12" Type="http://schemas.openxmlformats.org/officeDocument/2006/relationships/image" Target="../media/image16.jpeg"/><Relationship Id="rId11" Type="http://schemas.openxmlformats.org/officeDocument/2006/relationships/tags" Target="../tags/tag123.xml"/><Relationship Id="rId10" Type="http://schemas.openxmlformats.org/officeDocument/2006/relationships/image" Target="../media/image15.jpeg"/><Relationship Id="rId1" Type="http://schemas.openxmlformats.org/officeDocument/2006/relationships/tags" Target="../tags/tag1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ctrTitle"/>
          </p:nvPr>
        </p:nvSpPr>
        <p:spPr>
          <a:xfrm>
            <a:off x="1002030" y="1122680"/>
            <a:ext cx="10292715" cy="2387600"/>
          </a:xfrm>
        </p:spPr>
        <p:txBody>
          <a:bodyPr>
            <a:normAutofit fontScale="90000"/>
          </a:bodyPr>
          <a:p>
            <a:r>
              <a:rPr lang="en-US" altLang="zh-CN">
                <a:solidFill>
                  <a:schemeClr val="bg1"/>
                </a:solidFill>
                <a:latin typeface="Adobe Garamond Pro Bold" panose="02020702060506020403" charset="0"/>
                <a:cs typeface="Adobe Garamond Pro Bold" panose="02020702060506020403" charset="0"/>
              </a:rPr>
              <a:t>International WorldWide Telescope</a:t>
            </a:r>
            <a:br>
              <a:rPr lang="en-US" altLang="zh-CN">
                <a:solidFill>
                  <a:schemeClr val="bg1"/>
                </a:solidFill>
                <a:latin typeface="Adobe Garamond Pro Bold" panose="02020702060506020403" charset="0"/>
                <a:cs typeface="Adobe Garamond Pro Bold" panose="02020702060506020403" charset="0"/>
              </a:rPr>
            </a:br>
            <a:r>
              <a:rPr lang="en-US" altLang="zh-CN">
                <a:solidFill>
                  <a:schemeClr val="bg1"/>
                </a:solidFill>
                <a:latin typeface="Adobe Garamond Pro Bold" panose="02020702060506020403" charset="0"/>
                <a:cs typeface="Adobe Garamond Pro Bold" panose="02020702060506020403" charset="0"/>
              </a:rPr>
              <a:t>Guided Tour Contest</a:t>
            </a:r>
            <a:endParaRPr lang="en-US" altLang="zh-CN">
              <a:solidFill>
                <a:schemeClr val="bg1"/>
              </a:solidFill>
              <a:latin typeface="Adobe Garamond Pro Bold" panose="02020702060506020403" charset="0"/>
              <a:cs typeface="Adobe Garamond Pro Bold" panose="02020702060506020403" charset="0"/>
            </a:endParaRPr>
          </a:p>
        </p:txBody>
      </p:sp>
      <p:sp>
        <p:nvSpPr>
          <p:cNvPr id="3" name="副标题 2"/>
          <p:cNvSpPr>
            <a:spLocks noGrp="1"/>
          </p:cNvSpPr>
          <p:nvPr>
            <p:ph type="subTitle" idx="1"/>
          </p:nvPr>
        </p:nvSpPr>
        <p:spPr>
          <a:xfrm>
            <a:off x="1524000" y="4939983"/>
            <a:ext cx="9144000" cy="1655762"/>
          </a:xfrm>
        </p:spPr>
        <p:txBody>
          <a:bodyPr/>
          <a:p>
            <a:r>
              <a:rPr lang="en-US" altLang="zh-CN">
                <a:solidFill>
                  <a:schemeClr val="bg1"/>
                </a:solidFill>
              </a:rPr>
              <a:t>Shanshan Li</a:t>
            </a:r>
            <a:endParaRPr lang="en-US" altLang="zh-CN">
              <a:solidFill>
                <a:schemeClr val="bg1"/>
              </a:solidFill>
            </a:endParaRPr>
          </a:p>
          <a:p>
            <a:r>
              <a:rPr lang="en-US" altLang="zh-CN">
                <a:solidFill>
                  <a:schemeClr val="bg1"/>
                </a:solidFill>
              </a:rPr>
              <a:t>2021.5</a:t>
            </a:r>
            <a:endParaRPr lang="en-US" altLang="zh-CN">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MoU between IVOA and OAD</a:t>
            </a:r>
            <a:endParaRPr lang="zh-CN" altLang="en-US" dirty="0"/>
          </a:p>
        </p:txBody>
      </p:sp>
      <p:sp>
        <p:nvSpPr>
          <p:cNvPr id="3" name="内容占位符 2"/>
          <p:cNvSpPr>
            <a:spLocks noGrp="1"/>
          </p:cNvSpPr>
          <p:nvPr>
            <p:ph idx="1"/>
          </p:nvPr>
        </p:nvSpPr>
        <p:spPr/>
        <p:txBody>
          <a:bodyPr>
            <a:noAutofit/>
          </a:bodyPr>
          <a:lstStyle/>
          <a:p>
            <a:r>
              <a:rPr lang="en-US" altLang="zh-CN" sz="2400" dirty="0"/>
              <a:t>Both the OAD and IVOA have ongoing projects of astronomical education and public outreach and realize that astronomical data and technology have the potential to be applied in various fields to benefit society.</a:t>
            </a:r>
            <a:endParaRPr lang="en-US" altLang="zh-CN" sz="2400" dirty="0"/>
          </a:p>
          <a:p>
            <a:r>
              <a:rPr lang="en-US" altLang="zh-CN" sz="2400" dirty="0"/>
              <a:t>Purpose of the collaboration</a:t>
            </a:r>
            <a:endParaRPr lang="en-US" altLang="zh-CN" sz="2400" dirty="0"/>
          </a:p>
          <a:p>
            <a:pPr lvl="1"/>
            <a:r>
              <a:rPr lang="en-US" altLang="zh-CN" sz="1800" dirty="0"/>
              <a:t>Both the OAD and IVOA are motivated to use astronomical data for education, development and public outreach. The purpose of this collaboration is to bring together the complementary resources and expertise of IVOA and of the OAD to advance the application of astronomical data and technology use in different areas of society. </a:t>
            </a:r>
            <a:endParaRPr lang="en-US" altLang="zh-CN" sz="1800" dirty="0"/>
          </a:p>
          <a:p>
            <a:r>
              <a:rPr lang="en-US" altLang="zh-CN" sz="2400" dirty="0"/>
              <a:t>Initial pilot activities</a:t>
            </a:r>
            <a:endParaRPr lang="en-US" altLang="zh-CN" sz="2400" dirty="0"/>
          </a:p>
          <a:p>
            <a:pPr marL="800100" lvl="1" indent="-342900">
              <a:buFont typeface="+mj-lt"/>
              <a:buAutoNum type="arabicPeriod"/>
            </a:pPr>
            <a:r>
              <a:rPr lang="en-US" altLang="zh-CN" sz="1800" b="1" i="1" dirty="0"/>
              <a:t>The development of a blended-learning Masters course in Astrophysics </a:t>
            </a:r>
            <a:r>
              <a:rPr lang="en-US" altLang="zh-CN" sz="1800" dirty="0"/>
              <a:t>for universities based in </a:t>
            </a:r>
            <a:r>
              <a:rPr lang="en-US" altLang="zh-CN" sz="1800" dirty="0">
                <a:solidFill>
                  <a:srgbClr val="0000FF"/>
                </a:solidFill>
              </a:rPr>
              <a:t>Southern Africa</a:t>
            </a:r>
            <a:r>
              <a:rPr lang="en-US" altLang="zh-CN" sz="1800" dirty="0"/>
              <a:t>. This pilot initiative could later be expanded to other regions. </a:t>
            </a:r>
            <a:endParaRPr lang="en-US" altLang="zh-CN" sz="1800" dirty="0"/>
          </a:p>
          <a:p>
            <a:pPr marL="800100" lvl="1" indent="-342900">
              <a:buFont typeface="+mj-lt"/>
              <a:buAutoNum type="arabicPeriod"/>
            </a:pPr>
            <a:r>
              <a:rPr lang="en-US" altLang="zh-CN" sz="1800" b="1" i="1" dirty="0"/>
              <a:t>Astronomy for development and education activities</a:t>
            </a:r>
            <a:r>
              <a:rPr lang="en-US" altLang="zh-CN" sz="1800" dirty="0"/>
              <a:t>, for example the </a:t>
            </a:r>
            <a:r>
              <a:rPr lang="en-US" altLang="zh-CN" sz="1800" dirty="0" err="1">
                <a:solidFill>
                  <a:srgbClr val="0000FF"/>
                </a:solidFill>
              </a:rPr>
              <a:t>Shristi</a:t>
            </a:r>
            <a:r>
              <a:rPr lang="en-US" altLang="zh-CN" sz="1800" dirty="0">
                <a:solidFill>
                  <a:srgbClr val="0000FF"/>
                </a:solidFill>
              </a:rPr>
              <a:t> Astronomy Project , run virtually from India</a:t>
            </a:r>
            <a:r>
              <a:rPr lang="en-US" altLang="zh-CN" sz="1800" dirty="0"/>
              <a:t>, which trains students on using archival astronomy data for discoveries.</a:t>
            </a:r>
            <a:endParaRPr lang="en-US" altLang="zh-CN" sz="1800" dirty="0"/>
          </a:p>
          <a:p>
            <a:pPr marL="800100" lvl="1" indent="-342900">
              <a:buFont typeface="+mj-lt"/>
              <a:buAutoNum type="arabicPeriod"/>
            </a:pPr>
            <a:r>
              <a:rPr lang="en-US" altLang="zh-CN" sz="1800" b="1" i="1" dirty="0">
                <a:solidFill>
                  <a:srgbClr val="FF0000"/>
                </a:solidFill>
              </a:rPr>
              <a:t>Data driven citizen science projects</a:t>
            </a:r>
            <a:r>
              <a:rPr lang="en-US" altLang="zh-CN" sz="1800" b="1" dirty="0">
                <a:solidFill>
                  <a:srgbClr val="FF0000"/>
                </a:solidFill>
              </a:rPr>
              <a:t>, for example Worldwide Telescope (WWT) guided tour contest.</a:t>
            </a:r>
            <a:endParaRPr lang="en-US" altLang="zh-CN" sz="1800" b="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solidFill>
                  <a:schemeClr val="tx1"/>
                </a:solidFill>
                <a:sym typeface="+mn-ea"/>
              </a:rPr>
              <a:t>International WWT Tour Contest</a:t>
            </a:r>
            <a:r>
              <a:rPr lang="en-US" altLang="zh-CN">
                <a:solidFill>
                  <a:schemeClr val="tx1"/>
                </a:solidFill>
              </a:rPr>
              <a:t> - Organization</a:t>
            </a:r>
            <a:endParaRPr lang="en-US" altLang="zh-CN">
              <a:solidFill>
                <a:schemeClr val="tx1"/>
              </a:solidFill>
            </a:endParaRPr>
          </a:p>
        </p:txBody>
      </p:sp>
      <p:sp>
        <p:nvSpPr>
          <p:cNvPr id="4" name="矩形 3"/>
          <p:cNvSpPr/>
          <p:nvPr>
            <p:custDataLst>
              <p:tags r:id="rId1"/>
            </p:custDataLst>
          </p:nvPr>
        </p:nvSpPr>
        <p:spPr>
          <a:xfrm>
            <a:off x="876300" y="1921193"/>
            <a:ext cx="925195" cy="8661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5" name="矩形 4"/>
          <p:cNvSpPr/>
          <p:nvPr>
            <p:custDataLst>
              <p:tags r:id="rId2"/>
            </p:custDataLst>
          </p:nvPr>
        </p:nvSpPr>
        <p:spPr>
          <a:xfrm>
            <a:off x="1800860" y="1921193"/>
            <a:ext cx="9514840" cy="866140"/>
          </a:xfrm>
          <a:prstGeom prst="rect">
            <a:avLst/>
          </a:prstGeom>
          <a:solidFill>
            <a:schemeClr val="lt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17" name="文本框 16"/>
          <p:cNvSpPr txBox="1"/>
          <p:nvPr>
            <p:custDataLst>
              <p:tags r:id="rId3"/>
            </p:custDataLst>
          </p:nvPr>
        </p:nvSpPr>
        <p:spPr>
          <a:xfrm>
            <a:off x="2093595" y="1973263"/>
            <a:ext cx="9069705" cy="762000"/>
          </a:xfrm>
          <a:prstGeom prst="rect">
            <a:avLst/>
          </a:prstGeom>
        </p:spPr>
        <p:txBody>
          <a:bodyPr wrap="square" lIns="90000" tIns="46800" rIns="90000" bIns="46800" anchor="ctr" anchorCtr="0">
            <a:normAutofit/>
          </a:bodyPr>
          <a:lstStyle>
            <a:defPPr>
              <a:defRPr lang="zh-CN"/>
            </a:defPPr>
            <a:lvl1pPr>
              <a:defRPr sz="1400">
                <a:solidFill>
                  <a:prstClr val="white"/>
                </a:solidFill>
              </a:defRPr>
            </a:lvl1pPr>
          </a:lstStyle>
          <a:p>
            <a:pPr marL="0" lvl="0" indent="0" algn="l">
              <a:lnSpc>
                <a:spcPct val="120000"/>
              </a:lnSpc>
              <a:spcBef>
                <a:spcPts val="0"/>
              </a:spcBef>
              <a:spcAft>
                <a:spcPts val="0"/>
              </a:spcAft>
              <a:buSzPct val="100000"/>
              <a:buFontTx/>
            </a:pPr>
            <a:r>
              <a:rPr lang="en-US" altLang="zh-CN" sz="1600" spc="100">
                <a:solidFill>
                  <a:schemeClr val="dk1">
                    <a:lumMod val="85000"/>
                    <a:lumOff val="15000"/>
                  </a:schemeClr>
                </a:solidFill>
                <a:latin typeface="Arial" panose="020B0604020202020204" pitchFamily="34" charset="0"/>
                <a:ea typeface="微软雅黑" panose="020B0503020204020204" charset="-122"/>
              </a:rPr>
              <a:t>Organization: IVOA, OAD, AAS, CAS</a:t>
            </a:r>
            <a:endParaRPr lang="en-US" altLang="zh-CN" sz="1600" spc="100">
              <a:solidFill>
                <a:schemeClr val="dk1">
                  <a:lumMod val="85000"/>
                  <a:lumOff val="15000"/>
                </a:schemeClr>
              </a:solidFill>
              <a:latin typeface="Arial" panose="020B0604020202020204" pitchFamily="34" charset="0"/>
              <a:ea typeface="微软雅黑" panose="020B0503020204020204" charset="-122"/>
            </a:endParaRPr>
          </a:p>
        </p:txBody>
      </p:sp>
      <p:sp>
        <p:nvSpPr>
          <p:cNvPr id="8" name="矩形 7"/>
          <p:cNvSpPr/>
          <p:nvPr>
            <p:custDataLst>
              <p:tags r:id="rId4"/>
            </p:custDataLst>
          </p:nvPr>
        </p:nvSpPr>
        <p:spPr>
          <a:xfrm>
            <a:off x="876300" y="3001963"/>
            <a:ext cx="925195" cy="8661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9" name="矩形 8"/>
          <p:cNvSpPr/>
          <p:nvPr>
            <p:custDataLst>
              <p:tags r:id="rId5"/>
            </p:custDataLst>
          </p:nvPr>
        </p:nvSpPr>
        <p:spPr>
          <a:xfrm>
            <a:off x="1800860" y="3001963"/>
            <a:ext cx="9514840" cy="866140"/>
          </a:xfrm>
          <a:prstGeom prst="rect">
            <a:avLst/>
          </a:prstGeom>
          <a:solidFill>
            <a:schemeClr val="lt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18" name="文本框 17"/>
          <p:cNvSpPr txBox="1"/>
          <p:nvPr>
            <p:custDataLst>
              <p:tags r:id="rId6"/>
            </p:custDataLst>
          </p:nvPr>
        </p:nvSpPr>
        <p:spPr>
          <a:xfrm>
            <a:off x="2093595" y="3053398"/>
            <a:ext cx="9069705" cy="762000"/>
          </a:xfrm>
          <a:prstGeom prst="rect">
            <a:avLst/>
          </a:prstGeom>
        </p:spPr>
        <p:txBody>
          <a:bodyPr wrap="square" lIns="90000" tIns="46800" rIns="90000" bIns="46800" anchor="ctr" anchorCtr="0">
            <a:normAutofit/>
          </a:bodyPr>
          <a:lstStyle>
            <a:defPPr>
              <a:defRPr lang="zh-CN"/>
            </a:defPPr>
            <a:lvl1pPr>
              <a:defRPr sz="1400">
                <a:solidFill>
                  <a:prstClr val="white"/>
                </a:solidFill>
              </a:defRPr>
            </a:lvl1pPr>
          </a:lstStyle>
          <a:p>
            <a:pPr marL="0" lvl="0" indent="0" algn="l">
              <a:lnSpc>
                <a:spcPct val="120000"/>
              </a:lnSpc>
              <a:spcBef>
                <a:spcPts val="0"/>
              </a:spcBef>
              <a:spcAft>
                <a:spcPts val="0"/>
              </a:spcAft>
              <a:buSzPct val="100000"/>
              <a:buFontTx/>
            </a:pPr>
            <a:r>
              <a:rPr lang="en-US" altLang="zh-CN" sz="1600" spc="100">
                <a:solidFill>
                  <a:schemeClr val="dk1">
                    <a:lumMod val="85000"/>
                    <a:lumOff val="15000"/>
                  </a:schemeClr>
                </a:solidFill>
                <a:latin typeface="Arial" panose="020B0604020202020204" pitchFamily="34" charset="0"/>
                <a:ea typeface="微软雅黑" panose="020B0503020204020204" charset="-122"/>
              </a:rPr>
              <a:t>Sponsor: (if any)</a:t>
            </a:r>
            <a:endParaRPr lang="en-US" altLang="zh-CN" sz="1600" spc="100">
              <a:solidFill>
                <a:schemeClr val="dk1">
                  <a:lumMod val="85000"/>
                  <a:lumOff val="15000"/>
                </a:schemeClr>
              </a:solidFill>
              <a:latin typeface="Arial" panose="020B0604020202020204" pitchFamily="34" charset="0"/>
              <a:ea typeface="微软雅黑" panose="020B0503020204020204" charset="-122"/>
            </a:endParaRPr>
          </a:p>
        </p:txBody>
      </p:sp>
      <p:sp>
        <p:nvSpPr>
          <p:cNvPr id="12" name="矩形 11"/>
          <p:cNvSpPr/>
          <p:nvPr>
            <p:custDataLst>
              <p:tags r:id="rId7"/>
            </p:custDataLst>
          </p:nvPr>
        </p:nvSpPr>
        <p:spPr>
          <a:xfrm>
            <a:off x="876300" y="4082098"/>
            <a:ext cx="925195" cy="8661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13" name="矩形 12"/>
          <p:cNvSpPr/>
          <p:nvPr>
            <p:custDataLst>
              <p:tags r:id="rId8"/>
            </p:custDataLst>
          </p:nvPr>
        </p:nvSpPr>
        <p:spPr>
          <a:xfrm>
            <a:off x="1800860" y="4082098"/>
            <a:ext cx="9514840" cy="866140"/>
          </a:xfrm>
          <a:prstGeom prst="rect">
            <a:avLst/>
          </a:prstGeom>
          <a:solidFill>
            <a:schemeClr val="lt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19" name="文本框 18"/>
          <p:cNvSpPr txBox="1"/>
          <p:nvPr>
            <p:custDataLst>
              <p:tags r:id="rId9"/>
            </p:custDataLst>
          </p:nvPr>
        </p:nvSpPr>
        <p:spPr>
          <a:xfrm>
            <a:off x="2093595" y="4134168"/>
            <a:ext cx="9069705" cy="762000"/>
          </a:xfrm>
          <a:prstGeom prst="rect">
            <a:avLst/>
          </a:prstGeom>
        </p:spPr>
        <p:txBody>
          <a:bodyPr wrap="square" lIns="90000" tIns="46800" rIns="90000" bIns="46800" anchor="ctr" anchorCtr="0">
            <a:normAutofit/>
          </a:bodyPr>
          <a:lstStyle>
            <a:defPPr>
              <a:defRPr lang="zh-CN"/>
            </a:defPPr>
            <a:lvl1pPr>
              <a:defRPr sz="1400">
                <a:solidFill>
                  <a:prstClr val="white"/>
                </a:solidFill>
              </a:defRPr>
            </a:lvl1pPr>
          </a:lstStyle>
          <a:p>
            <a:pPr marL="0" lvl="0" indent="0" algn="l">
              <a:lnSpc>
                <a:spcPct val="120000"/>
              </a:lnSpc>
              <a:spcBef>
                <a:spcPts val="0"/>
              </a:spcBef>
              <a:spcAft>
                <a:spcPts val="0"/>
              </a:spcAft>
              <a:buSzPct val="100000"/>
              <a:buFontTx/>
            </a:pPr>
            <a:r>
              <a:rPr lang="en-US" altLang="zh-CN" sz="1600" spc="100">
                <a:solidFill>
                  <a:schemeClr val="dk1">
                    <a:lumMod val="85000"/>
                    <a:lumOff val="15000"/>
                  </a:schemeClr>
                </a:solidFill>
                <a:latin typeface="Arial" panose="020B0604020202020204" pitchFamily="34" charset="0"/>
                <a:ea typeface="微软雅黑" panose="020B0503020204020204" charset="-122"/>
                <a:sym typeface="+mn-ea"/>
              </a:rPr>
              <a:t>International Organizing Committee establish In May 2021</a:t>
            </a:r>
            <a:endParaRPr lang="en-US" altLang="zh-CN" sz="1600" spc="100">
              <a:solidFill>
                <a:schemeClr val="dk1">
                  <a:lumMod val="85000"/>
                  <a:lumOff val="15000"/>
                </a:schemeClr>
              </a:solidFill>
              <a:latin typeface="Arial" panose="020B0604020202020204" pitchFamily="34" charset="0"/>
              <a:ea typeface="微软雅黑" panose="020B0503020204020204" charset="-122"/>
              <a:sym typeface="+mn-ea"/>
            </a:endParaRPr>
          </a:p>
        </p:txBody>
      </p:sp>
      <p:sp>
        <p:nvSpPr>
          <p:cNvPr id="20" name="矩形 19"/>
          <p:cNvSpPr/>
          <p:nvPr>
            <p:custDataLst>
              <p:tags r:id="rId10"/>
            </p:custDataLst>
          </p:nvPr>
        </p:nvSpPr>
        <p:spPr>
          <a:xfrm>
            <a:off x="876300" y="5162868"/>
            <a:ext cx="925195" cy="8661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21" name="矩形 20"/>
          <p:cNvSpPr/>
          <p:nvPr>
            <p:custDataLst>
              <p:tags r:id="rId11"/>
            </p:custDataLst>
          </p:nvPr>
        </p:nvSpPr>
        <p:spPr>
          <a:xfrm>
            <a:off x="1800860" y="5162868"/>
            <a:ext cx="9514840" cy="866140"/>
          </a:xfrm>
          <a:prstGeom prst="rect">
            <a:avLst/>
          </a:prstGeom>
          <a:solidFill>
            <a:schemeClr val="lt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endParaRPr>
          </a:p>
        </p:txBody>
      </p:sp>
      <p:sp>
        <p:nvSpPr>
          <p:cNvPr id="23" name="文本框 22"/>
          <p:cNvSpPr txBox="1"/>
          <p:nvPr>
            <p:custDataLst>
              <p:tags r:id="rId12"/>
            </p:custDataLst>
          </p:nvPr>
        </p:nvSpPr>
        <p:spPr>
          <a:xfrm>
            <a:off x="2093595" y="5214938"/>
            <a:ext cx="9069705" cy="762000"/>
          </a:xfrm>
          <a:prstGeom prst="rect">
            <a:avLst/>
          </a:prstGeom>
        </p:spPr>
        <p:txBody>
          <a:bodyPr wrap="square" lIns="90000" tIns="46800" rIns="90000" bIns="46800" anchor="ctr" anchorCtr="0">
            <a:normAutofit/>
          </a:bodyPr>
          <a:lstStyle>
            <a:defPPr>
              <a:defRPr lang="zh-CN"/>
            </a:defPPr>
            <a:lvl1pPr>
              <a:defRPr sz="1400">
                <a:solidFill>
                  <a:prstClr val="white"/>
                </a:solidFill>
              </a:defRPr>
            </a:lvl1pPr>
          </a:lstStyle>
          <a:p>
            <a:pPr marL="0" lvl="0" indent="0" algn="l">
              <a:lnSpc>
                <a:spcPct val="120000"/>
              </a:lnSpc>
              <a:spcBef>
                <a:spcPts val="0"/>
              </a:spcBef>
              <a:spcAft>
                <a:spcPts val="0"/>
              </a:spcAft>
              <a:buSzPct val="100000"/>
              <a:buFontTx/>
            </a:pPr>
            <a:r>
              <a:rPr lang="en-US" altLang="zh-CN" sz="1600" spc="100">
                <a:solidFill>
                  <a:schemeClr val="dk1">
                    <a:lumMod val="85000"/>
                    <a:lumOff val="15000"/>
                  </a:schemeClr>
                </a:solidFill>
                <a:latin typeface="Arial" panose="020B0604020202020204" pitchFamily="34" charset="0"/>
                <a:ea typeface="微软雅黑" panose="020B0503020204020204" charset="-122"/>
              </a:rPr>
              <a:t>LOCAL organization sign up: countries and areas (before Oct 2021)</a:t>
            </a:r>
            <a:endParaRPr lang="en-US" altLang="zh-CN" sz="1600" spc="100">
              <a:solidFill>
                <a:schemeClr val="dk1">
                  <a:lumMod val="85000"/>
                  <a:lumOff val="15000"/>
                </a:schemeClr>
              </a:solidFill>
              <a:latin typeface="Arial" panose="020B0604020202020204" pitchFamily="34" charset="0"/>
              <a:ea typeface="微软雅黑" panose="020B0503020204020204" charset="-122"/>
            </a:endParaRPr>
          </a:p>
        </p:txBody>
      </p:sp>
      <p:sp>
        <p:nvSpPr>
          <p:cNvPr id="15" name="文本框 14"/>
          <p:cNvSpPr txBox="1"/>
          <p:nvPr>
            <p:custDataLst>
              <p:tags r:id="rId13"/>
            </p:custDataLst>
          </p:nvPr>
        </p:nvSpPr>
        <p:spPr>
          <a:xfrm>
            <a:off x="1042670" y="4192905"/>
            <a:ext cx="651510" cy="645160"/>
          </a:xfrm>
          <a:prstGeom prst="rect">
            <a:avLst/>
          </a:prstGeom>
          <a:noFill/>
        </p:spPr>
        <p:txBody>
          <a:bodyPr wrap="square" rtlCol="0"/>
          <a:lstStyle/>
          <a:p>
            <a:r>
              <a:rPr lang="zh-CN" altLang="en-US" sz="3600" b="1">
                <a:solidFill>
                  <a:schemeClr val="lt1"/>
                </a:solidFill>
                <a:latin typeface="微软雅黑" panose="020B0503020204020204" charset="-122"/>
                <a:ea typeface="微软雅黑" panose="020B0503020204020204" charset="-122"/>
                <a:sym typeface="+mn-ea"/>
              </a:rPr>
              <a:t>✸</a:t>
            </a:r>
            <a:endParaRPr lang="zh-CN" altLang="en-US" sz="3600" b="1">
              <a:solidFill>
                <a:schemeClr val="lt1"/>
              </a:solidFill>
              <a:latin typeface="微软雅黑" panose="020B0503020204020204" charset="-122"/>
              <a:ea typeface="微软雅黑" panose="020B0503020204020204" charset="-122"/>
              <a:sym typeface="+mn-ea"/>
            </a:endParaRPr>
          </a:p>
        </p:txBody>
      </p:sp>
      <p:sp>
        <p:nvSpPr>
          <p:cNvPr id="6" name="文本框 5"/>
          <p:cNvSpPr txBox="1"/>
          <p:nvPr>
            <p:custDataLst>
              <p:tags r:id="rId14"/>
            </p:custDataLst>
          </p:nvPr>
        </p:nvSpPr>
        <p:spPr>
          <a:xfrm>
            <a:off x="1042670" y="3111818"/>
            <a:ext cx="464820" cy="645160"/>
          </a:xfrm>
          <a:prstGeom prst="rect">
            <a:avLst/>
          </a:prstGeom>
          <a:noFill/>
        </p:spPr>
        <p:txBody>
          <a:bodyPr wrap="square" rtlCol="0"/>
          <a:lstStyle/>
          <a:p>
            <a:r>
              <a:rPr lang="zh-CN" altLang="en-US" sz="3600" b="1">
                <a:solidFill>
                  <a:schemeClr val="lt1"/>
                </a:solidFill>
                <a:latin typeface="微软雅黑" panose="020B0503020204020204" charset="-122"/>
                <a:ea typeface="微软雅黑" panose="020B0503020204020204" charset="-122"/>
                <a:sym typeface="+mn-ea"/>
              </a:rPr>
              <a:t>✸</a:t>
            </a:r>
            <a:endParaRPr lang="zh-CN" altLang="en-US" sz="3600" b="1">
              <a:solidFill>
                <a:schemeClr val="lt1"/>
              </a:solidFill>
              <a:latin typeface="微软雅黑" panose="020B0503020204020204" charset="-122"/>
              <a:ea typeface="微软雅黑" panose="020B0503020204020204" charset="-122"/>
              <a:sym typeface="+mn-ea"/>
            </a:endParaRPr>
          </a:p>
        </p:txBody>
      </p:sp>
      <p:sp>
        <p:nvSpPr>
          <p:cNvPr id="7" name="文本框 6"/>
          <p:cNvSpPr txBox="1"/>
          <p:nvPr>
            <p:custDataLst>
              <p:tags r:id="rId15"/>
            </p:custDataLst>
          </p:nvPr>
        </p:nvSpPr>
        <p:spPr>
          <a:xfrm>
            <a:off x="1042670" y="2031683"/>
            <a:ext cx="464820" cy="645160"/>
          </a:xfrm>
          <a:prstGeom prst="rect">
            <a:avLst/>
          </a:prstGeom>
          <a:noFill/>
        </p:spPr>
        <p:txBody>
          <a:bodyPr wrap="square" rtlCol="0"/>
          <a:lstStyle/>
          <a:p>
            <a:r>
              <a:rPr lang="zh-CN" altLang="en-US" sz="3600" b="1">
                <a:solidFill>
                  <a:schemeClr val="lt1"/>
                </a:solidFill>
                <a:latin typeface="微软雅黑" panose="020B0503020204020204" charset="-122"/>
                <a:ea typeface="微软雅黑" panose="020B0503020204020204" charset="-122"/>
              </a:rPr>
              <a:t>✸</a:t>
            </a:r>
            <a:endParaRPr lang="zh-CN" altLang="en-US" sz="3600" b="1">
              <a:solidFill>
                <a:schemeClr val="lt1"/>
              </a:solidFill>
              <a:latin typeface="微软雅黑" panose="020B0503020204020204" charset="-122"/>
              <a:ea typeface="微软雅黑" panose="020B0503020204020204" charset="-122"/>
            </a:endParaRPr>
          </a:p>
        </p:txBody>
      </p:sp>
      <p:sp>
        <p:nvSpPr>
          <p:cNvPr id="11" name="文本框 10"/>
          <p:cNvSpPr txBox="1"/>
          <p:nvPr>
            <p:custDataLst>
              <p:tags r:id="rId16"/>
            </p:custDataLst>
          </p:nvPr>
        </p:nvSpPr>
        <p:spPr>
          <a:xfrm>
            <a:off x="1026160" y="5273675"/>
            <a:ext cx="605155" cy="645160"/>
          </a:xfrm>
          <a:prstGeom prst="rect">
            <a:avLst/>
          </a:prstGeom>
          <a:noFill/>
        </p:spPr>
        <p:txBody>
          <a:bodyPr wrap="square" rtlCol="0"/>
          <a:lstStyle/>
          <a:p>
            <a:r>
              <a:rPr lang="zh-CN" altLang="en-US" sz="3600" b="1">
                <a:solidFill>
                  <a:schemeClr val="lt1"/>
                </a:solidFill>
                <a:latin typeface="微软雅黑" panose="020B0503020204020204" charset="-122"/>
                <a:ea typeface="微软雅黑" panose="020B0503020204020204" charset="-122"/>
                <a:sym typeface="+mn-ea"/>
              </a:rPr>
              <a:t>✸</a:t>
            </a:r>
            <a:endParaRPr lang="zh-CN" altLang="en-US" sz="3600" b="1">
              <a:solidFill>
                <a:schemeClr val="lt1"/>
              </a:solidFill>
              <a:latin typeface="微软雅黑" panose="020B0503020204020204" charset="-122"/>
              <a:ea typeface="微软雅黑" panose="020B0503020204020204" charset="-122"/>
              <a:sym typeface="+mn-ea"/>
            </a:endParaRPr>
          </a:p>
        </p:txBody>
      </p:sp>
    </p:spTree>
    <p:custDataLst>
      <p:tags r:id="rId17"/>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IAU Astronomy Outreach newsletter</a:t>
            </a:r>
            <a:endParaRPr lang="zh-CN" altLang="en-US" dirty="0"/>
          </a:p>
        </p:txBody>
      </p:sp>
      <p:sp>
        <p:nvSpPr>
          <p:cNvPr id="3" name="内容占位符 2"/>
          <p:cNvSpPr>
            <a:spLocks noGrp="1"/>
          </p:cNvSpPr>
          <p:nvPr>
            <p:ph idx="1"/>
          </p:nvPr>
        </p:nvSpPr>
        <p:spPr/>
        <p:txBody>
          <a:bodyPr/>
          <a:lstStyle/>
          <a:p>
            <a:endParaRPr lang="zh-CN" altLang="en-US"/>
          </a:p>
        </p:txBody>
      </p:sp>
      <p:pic>
        <p:nvPicPr>
          <p:cNvPr id="6" name="图片 5"/>
          <p:cNvPicPr>
            <a:picLocks noChangeAspect="1"/>
          </p:cNvPicPr>
          <p:nvPr/>
        </p:nvPicPr>
        <p:blipFill>
          <a:blip r:embed="rId1"/>
          <a:stretch>
            <a:fillRect/>
          </a:stretch>
        </p:blipFill>
        <p:spPr>
          <a:xfrm>
            <a:off x="21119" y="1329378"/>
            <a:ext cx="6083613" cy="4934204"/>
          </a:xfrm>
          <a:prstGeom prst="rect">
            <a:avLst/>
          </a:prstGeom>
        </p:spPr>
      </p:pic>
      <p:pic>
        <p:nvPicPr>
          <p:cNvPr id="8" name="图片 7"/>
          <p:cNvPicPr>
            <a:picLocks noChangeAspect="1"/>
          </p:cNvPicPr>
          <p:nvPr/>
        </p:nvPicPr>
        <p:blipFill>
          <a:blip r:embed="rId2"/>
          <a:stretch>
            <a:fillRect/>
          </a:stretch>
        </p:blipFill>
        <p:spPr>
          <a:xfrm>
            <a:off x="5807968" y="1300502"/>
            <a:ext cx="6216970" cy="4000706"/>
          </a:xfrm>
          <a:prstGeom prst="rect">
            <a:avLst/>
          </a:prstGeom>
        </p:spPr>
      </p:pic>
      <p:pic>
        <p:nvPicPr>
          <p:cNvPr id="10" name="图片 9"/>
          <p:cNvPicPr>
            <a:picLocks noChangeAspect="1"/>
          </p:cNvPicPr>
          <p:nvPr/>
        </p:nvPicPr>
        <p:blipFill>
          <a:blip r:embed="rId3"/>
          <a:stretch>
            <a:fillRect/>
          </a:stretch>
        </p:blipFill>
        <p:spPr>
          <a:xfrm>
            <a:off x="5375920" y="3407812"/>
            <a:ext cx="5467631" cy="3016405"/>
          </a:xfrm>
          <a:prstGeom prst="rect">
            <a:avLst/>
          </a:prstGeom>
        </p:spPr>
      </p:pic>
      <p:sp>
        <p:nvSpPr>
          <p:cNvPr id="5" name="文本框 4"/>
          <p:cNvSpPr txBox="1"/>
          <p:nvPr/>
        </p:nvSpPr>
        <p:spPr>
          <a:xfrm>
            <a:off x="1466215" y="2708910"/>
            <a:ext cx="9100185" cy="258445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p>
            <a:pPr marL="571500" indent="-571500">
              <a:lnSpc>
                <a:spcPct val="150000"/>
              </a:lnSpc>
              <a:buFont typeface="Arial" panose="020B0604020202020204" pitchFamily="34" charset="0"/>
              <a:buChar char="•"/>
            </a:pPr>
            <a:r>
              <a:rPr lang="en-US" altLang="zh-CN" sz="3600">
                <a:sym typeface="+mn-ea"/>
              </a:rPr>
              <a:t>45 feedback</a:t>
            </a:r>
            <a:endParaRPr lang="en-US" altLang="zh-CN" sz="3600"/>
          </a:p>
          <a:p>
            <a:pPr marL="571500" indent="-571500">
              <a:lnSpc>
                <a:spcPct val="150000"/>
              </a:lnSpc>
              <a:buFont typeface="Arial" panose="020B0604020202020204" pitchFamily="34" charset="0"/>
              <a:buChar char="•"/>
            </a:pPr>
            <a:r>
              <a:rPr lang="en-US" altLang="zh-CN" sz="3600">
                <a:sym typeface="+mn-ea"/>
              </a:rPr>
              <a:t>27 of them from different Organizations</a:t>
            </a:r>
            <a:endParaRPr lang="en-US" altLang="zh-CN" sz="3600"/>
          </a:p>
          <a:p>
            <a:pPr marL="571500" indent="-571500">
              <a:lnSpc>
                <a:spcPct val="150000"/>
              </a:lnSpc>
              <a:buFont typeface="Arial" panose="020B0604020202020204" pitchFamily="34" charset="0"/>
              <a:buChar char="•"/>
            </a:pPr>
            <a:r>
              <a:rPr lang="en-US" altLang="zh-CN" sz="3600">
                <a:sym typeface="+mn-ea"/>
              </a:rPr>
              <a:t>From 19 different Countries or Areas</a:t>
            </a:r>
            <a:endParaRPr lang="en-US" altLang="zh-CN" sz="360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6" name="标题 5"/>
          <p:cNvSpPr>
            <a:spLocks noGrp="1"/>
          </p:cNvSpPr>
          <p:nvPr>
            <p:ph type="title"/>
          </p:nvPr>
        </p:nvSpPr>
        <p:spPr/>
        <p:txBody>
          <a:bodyPr/>
          <a:p>
            <a:pPr algn="l"/>
            <a:r>
              <a:rPr lang="en-US" altLang="zh-CN"/>
              <a:t>From Local to International</a:t>
            </a:r>
            <a:endParaRPr lang="en-US" altLang="zh-CN"/>
          </a:p>
        </p:txBody>
      </p:sp>
      <p:grpSp>
        <p:nvGrpSpPr>
          <p:cNvPr id="3" name="组合 2"/>
          <p:cNvGrpSpPr/>
          <p:nvPr/>
        </p:nvGrpSpPr>
        <p:grpSpPr>
          <a:xfrm>
            <a:off x="1937385" y="1876425"/>
            <a:ext cx="8413750" cy="4025900"/>
            <a:chOff x="3051" y="2955"/>
            <a:chExt cx="13250" cy="6340"/>
          </a:xfrm>
        </p:grpSpPr>
        <p:sp>
          <p:nvSpPr>
            <p:cNvPr id="4" name="圆角矩形 3"/>
            <p:cNvSpPr/>
            <p:nvPr/>
          </p:nvSpPr>
          <p:spPr>
            <a:xfrm>
              <a:off x="8069" y="2955"/>
              <a:ext cx="2947" cy="14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International</a:t>
              </a:r>
              <a:endParaRPr lang="en-US" altLang="zh-CN"/>
            </a:p>
            <a:p>
              <a:pPr algn="ctr"/>
              <a:r>
                <a:rPr lang="en-US" altLang="zh-CN"/>
                <a:t>Contest</a:t>
              </a:r>
              <a:endParaRPr lang="en-US" altLang="zh-CN"/>
            </a:p>
          </p:txBody>
        </p:sp>
        <p:sp>
          <p:nvSpPr>
            <p:cNvPr id="5" name="圆角矩形 4"/>
            <p:cNvSpPr/>
            <p:nvPr/>
          </p:nvSpPr>
          <p:spPr>
            <a:xfrm>
              <a:off x="3051" y="5431"/>
              <a:ext cx="2862" cy="10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ym typeface="+mn-ea"/>
                </a:rPr>
                <a:t>China</a:t>
              </a:r>
              <a:endParaRPr lang="en-US" altLang="zh-CN">
                <a:sym typeface="+mn-ea"/>
              </a:endParaRPr>
            </a:p>
            <a:p>
              <a:pPr algn="ctr"/>
              <a:r>
                <a:rPr lang="en-US" altLang="zh-CN">
                  <a:sym typeface="+mn-ea"/>
                </a:rPr>
                <a:t>Organization</a:t>
              </a:r>
              <a:endParaRPr lang="en-US" altLang="zh-CN"/>
            </a:p>
          </p:txBody>
        </p:sp>
        <p:sp>
          <p:nvSpPr>
            <p:cNvPr id="7" name="圆角矩形 6"/>
            <p:cNvSpPr/>
            <p:nvPr/>
          </p:nvSpPr>
          <p:spPr>
            <a:xfrm>
              <a:off x="6820" y="5431"/>
              <a:ext cx="2524" cy="10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Local</a:t>
              </a:r>
              <a:endParaRPr lang="en-US" altLang="zh-CN"/>
            </a:p>
            <a:p>
              <a:pPr algn="ctr"/>
              <a:r>
                <a:rPr lang="en-US" altLang="zh-CN"/>
                <a:t>Organization</a:t>
              </a:r>
              <a:endParaRPr lang="en-US" altLang="zh-CN"/>
            </a:p>
          </p:txBody>
        </p:sp>
        <p:sp>
          <p:nvSpPr>
            <p:cNvPr id="9" name="圆角矩形 8"/>
            <p:cNvSpPr/>
            <p:nvPr/>
          </p:nvSpPr>
          <p:spPr>
            <a:xfrm>
              <a:off x="10315" y="5431"/>
              <a:ext cx="2524" cy="10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Local</a:t>
              </a:r>
              <a:endParaRPr lang="en-US" altLang="zh-CN"/>
            </a:p>
            <a:p>
              <a:pPr algn="ctr"/>
              <a:r>
                <a:rPr lang="en-US" altLang="zh-CN"/>
                <a:t>Organization</a:t>
              </a:r>
              <a:endParaRPr lang="en-US" altLang="zh-CN"/>
            </a:p>
          </p:txBody>
        </p:sp>
        <p:sp>
          <p:nvSpPr>
            <p:cNvPr id="10" name="圆角矩形 9"/>
            <p:cNvSpPr/>
            <p:nvPr/>
          </p:nvSpPr>
          <p:spPr>
            <a:xfrm>
              <a:off x="13672" y="5431"/>
              <a:ext cx="2524" cy="10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Local</a:t>
              </a:r>
              <a:endParaRPr lang="en-US" altLang="zh-CN"/>
            </a:p>
            <a:p>
              <a:pPr algn="ctr"/>
              <a:r>
                <a:rPr lang="en-US" altLang="zh-CN"/>
                <a:t>Organization</a:t>
              </a:r>
              <a:endParaRPr lang="en-US" altLang="zh-CN"/>
            </a:p>
          </p:txBody>
        </p:sp>
        <p:sp>
          <p:nvSpPr>
            <p:cNvPr id="19" name="椭圆 18"/>
            <p:cNvSpPr/>
            <p:nvPr/>
          </p:nvSpPr>
          <p:spPr>
            <a:xfrm>
              <a:off x="3115" y="7353"/>
              <a:ext cx="2734" cy="1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ym typeface="+mn-ea"/>
                </a:rPr>
                <a:t>5th WWT Tour</a:t>
              </a:r>
              <a:endParaRPr lang="en-US" altLang="zh-CN"/>
            </a:p>
            <a:p>
              <a:pPr algn="ctr"/>
              <a:r>
                <a:rPr lang="en-US" altLang="zh-CN">
                  <a:sym typeface="+mn-ea"/>
                </a:rPr>
                <a:t>Contest in China</a:t>
              </a:r>
              <a:endParaRPr lang="en-US" altLang="zh-CN"/>
            </a:p>
          </p:txBody>
        </p:sp>
        <p:sp>
          <p:nvSpPr>
            <p:cNvPr id="20" name="椭圆 19"/>
            <p:cNvSpPr/>
            <p:nvPr/>
          </p:nvSpPr>
          <p:spPr>
            <a:xfrm>
              <a:off x="6715" y="7353"/>
              <a:ext cx="2734" cy="1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ym typeface="+mn-ea"/>
                </a:rPr>
                <a:t>Local Contest</a:t>
              </a:r>
              <a:endParaRPr lang="en-US" altLang="zh-CN"/>
            </a:p>
          </p:txBody>
        </p:sp>
        <p:sp>
          <p:nvSpPr>
            <p:cNvPr id="24" name="椭圆 23"/>
            <p:cNvSpPr/>
            <p:nvPr/>
          </p:nvSpPr>
          <p:spPr>
            <a:xfrm>
              <a:off x="10210" y="7353"/>
              <a:ext cx="2734" cy="1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ym typeface="+mn-ea"/>
                </a:rPr>
                <a:t>Local </a:t>
              </a:r>
              <a:r>
                <a:rPr lang="en-US" altLang="zh-CN"/>
                <a:t>Tour Collect </a:t>
              </a:r>
              <a:endParaRPr lang="en-US" altLang="zh-CN"/>
            </a:p>
          </p:txBody>
        </p:sp>
        <p:sp>
          <p:nvSpPr>
            <p:cNvPr id="30" name="椭圆 29"/>
            <p:cNvSpPr/>
            <p:nvPr/>
          </p:nvSpPr>
          <p:spPr>
            <a:xfrm>
              <a:off x="13567" y="7353"/>
              <a:ext cx="2734" cy="1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ym typeface="+mn-ea"/>
                </a:rPr>
                <a:t>Local Promotion or ceremony</a:t>
              </a:r>
              <a:endParaRPr lang="en-US" altLang="zh-CN"/>
            </a:p>
          </p:txBody>
        </p:sp>
        <p:cxnSp>
          <p:nvCxnSpPr>
            <p:cNvPr id="31" name="肘形连接符 30"/>
            <p:cNvCxnSpPr>
              <a:stCxn id="4" idx="2"/>
              <a:endCxn id="5" idx="0"/>
            </p:cNvCxnSpPr>
            <p:nvPr/>
          </p:nvCxnSpPr>
          <p:spPr>
            <a:xfrm rot="5400000">
              <a:off x="6516" y="2403"/>
              <a:ext cx="993" cy="5061"/>
            </a:xfrm>
            <a:prstGeom prst="bentConnector3">
              <a:avLst>
                <a:gd name="adj1" fmla="val 50050"/>
              </a:avLst>
            </a:prstGeom>
            <a:ln>
              <a:tailEnd type="arrow" w="med" len="med"/>
            </a:ln>
          </p:spPr>
          <p:style>
            <a:lnRef idx="3">
              <a:schemeClr val="dk1"/>
            </a:lnRef>
            <a:fillRef idx="0">
              <a:schemeClr val="dk1"/>
            </a:fillRef>
            <a:effectRef idx="2">
              <a:schemeClr val="dk1"/>
            </a:effectRef>
            <a:fontRef idx="minor">
              <a:schemeClr val="tx1"/>
            </a:fontRef>
          </p:style>
        </p:cxnSp>
        <p:cxnSp>
          <p:nvCxnSpPr>
            <p:cNvPr id="32" name="肘形连接符 31"/>
            <p:cNvCxnSpPr>
              <a:stCxn id="4" idx="2"/>
              <a:endCxn id="7" idx="0"/>
            </p:cNvCxnSpPr>
            <p:nvPr/>
          </p:nvCxnSpPr>
          <p:spPr>
            <a:xfrm rot="5400000">
              <a:off x="8316" y="4203"/>
              <a:ext cx="993" cy="1461"/>
            </a:xfrm>
            <a:prstGeom prst="bentConnector3">
              <a:avLst>
                <a:gd name="adj1" fmla="val 50050"/>
              </a:avLst>
            </a:prstGeom>
            <a:ln>
              <a:tailEnd type="arrow" w="med" len="med"/>
            </a:ln>
          </p:spPr>
          <p:style>
            <a:lnRef idx="3">
              <a:schemeClr val="dk1"/>
            </a:lnRef>
            <a:fillRef idx="0">
              <a:schemeClr val="dk1"/>
            </a:fillRef>
            <a:effectRef idx="2">
              <a:schemeClr val="dk1"/>
            </a:effectRef>
            <a:fontRef idx="minor">
              <a:schemeClr val="tx1"/>
            </a:fontRef>
          </p:style>
        </p:cxnSp>
        <p:cxnSp>
          <p:nvCxnSpPr>
            <p:cNvPr id="33" name="肘形连接符 32"/>
            <p:cNvCxnSpPr>
              <a:stCxn id="4" idx="2"/>
              <a:endCxn id="9" idx="0"/>
            </p:cNvCxnSpPr>
            <p:nvPr/>
          </p:nvCxnSpPr>
          <p:spPr>
            <a:xfrm rot="5400000" flipV="1">
              <a:off x="10064" y="3917"/>
              <a:ext cx="993" cy="2034"/>
            </a:xfrm>
            <a:prstGeom prst="bentConnector3">
              <a:avLst>
                <a:gd name="adj1" fmla="val 50000"/>
              </a:avLst>
            </a:prstGeom>
            <a:ln>
              <a:tailEnd type="arrow" w="med" len="med"/>
            </a:ln>
          </p:spPr>
          <p:style>
            <a:lnRef idx="3">
              <a:schemeClr val="dk1"/>
            </a:lnRef>
            <a:fillRef idx="0">
              <a:schemeClr val="dk1"/>
            </a:fillRef>
            <a:effectRef idx="2">
              <a:schemeClr val="dk1"/>
            </a:effectRef>
            <a:fontRef idx="minor">
              <a:schemeClr val="tx1"/>
            </a:fontRef>
          </p:style>
        </p:cxnSp>
        <p:cxnSp>
          <p:nvCxnSpPr>
            <p:cNvPr id="34" name="肘形连接符 33"/>
            <p:cNvCxnSpPr>
              <a:stCxn id="4" idx="2"/>
              <a:endCxn id="10" idx="0"/>
            </p:cNvCxnSpPr>
            <p:nvPr/>
          </p:nvCxnSpPr>
          <p:spPr>
            <a:xfrm rot="5400000" flipV="1">
              <a:off x="11742" y="2238"/>
              <a:ext cx="993" cy="5391"/>
            </a:xfrm>
            <a:prstGeom prst="bentConnector3">
              <a:avLst>
                <a:gd name="adj1" fmla="val 50050"/>
              </a:avLst>
            </a:prstGeom>
            <a:ln>
              <a:tailEnd type="arrow" w="med" len="med"/>
            </a:ln>
          </p:spPr>
          <p:style>
            <a:lnRef idx="3">
              <a:schemeClr val="dk1"/>
            </a:lnRef>
            <a:fillRef idx="0">
              <a:schemeClr val="dk1"/>
            </a:fillRef>
            <a:effectRef idx="2">
              <a:schemeClr val="dk1"/>
            </a:effectRef>
            <a:fontRef idx="minor">
              <a:schemeClr val="tx1"/>
            </a:fontRef>
          </p:style>
        </p:cxnSp>
        <p:cxnSp>
          <p:nvCxnSpPr>
            <p:cNvPr id="35" name="直接箭头连接符 34"/>
            <p:cNvCxnSpPr>
              <a:stCxn id="5" idx="2"/>
              <a:endCxn id="19" idx="0"/>
            </p:cNvCxnSpPr>
            <p:nvPr/>
          </p:nvCxnSpPr>
          <p:spPr>
            <a:xfrm>
              <a:off x="4482" y="6458"/>
              <a:ext cx="0" cy="89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36" name="直接箭头连接符 35"/>
            <p:cNvCxnSpPr>
              <a:stCxn id="7" idx="2"/>
              <a:endCxn id="20" idx="0"/>
            </p:cNvCxnSpPr>
            <p:nvPr/>
          </p:nvCxnSpPr>
          <p:spPr>
            <a:xfrm>
              <a:off x="8082" y="6458"/>
              <a:ext cx="0" cy="89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37" name="直接箭头连接符 36"/>
            <p:cNvCxnSpPr>
              <a:stCxn id="9" idx="2"/>
              <a:endCxn id="24" idx="0"/>
            </p:cNvCxnSpPr>
            <p:nvPr/>
          </p:nvCxnSpPr>
          <p:spPr>
            <a:xfrm>
              <a:off x="11577" y="6458"/>
              <a:ext cx="0" cy="89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38" name="直接箭头连接符 37"/>
            <p:cNvCxnSpPr>
              <a:stCxn id="10" idx="2"/>
              <a:endCxn id="30" idx="0"/>
            </p:cNvCxnSpPr>
            <p:nvPr/>
          </p:nvCxnSpPr>
          <p:spPr>
            <a:xfrm>
              <a:off x="14934" y="6458"/>
              <a:ext cx="0" cy="89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International WWT Tour Contest</a:t>
            </a:r>
            <a:r>
              <a:rPr lang="en-US" altLang="zh-CN"/>
              <a:t> - timeline</a:t>
            </a:r>
            <a:endParaRPr lang="en-US" altLang="zh-CN"/>
          </a:p>
        </p:txBody>
      </p:sp>
      <p:sp>
        <p:nvSpPr>
          <p:cNvPr id="3" name="内容占位符 2"/>
          <p:cNvSpPr>
            <a:spLocks noGrp="1"/>
          </p:cNvSpPr>
          <p:nvPr>
            <p:ph idx="1"/>
          </p:nvPr>
        </p:nvSpPr>
        <p:spPr>
          <a:xfrm>
            <a:off x="838200" y="1825625"/>
            <a:ext cx="10744835" cy="4351655"/>
          </a:xfrm>
        </p:spPr>
        <p:txBody>
          <a:bodyPr>
            <a:normAutofit/>
          </a:bodyPr>
          <a:p>
            <a:r>
              <a:rPr lang="en-US" altLang="zh-CN" b="1">
                <a:sym typeface="+mn-ea"/>
              </a:rPr>
              <a:t>2021</a:t>
            </a:r>
            <a:endParaRPr lang="en-US" altLang="zh-CN" b="1">
              <a:sym typeface="+mn-ea"/>
            </a:endParaRPr>
          </a:p>
          <a:p>
            <a:pPr lvl="1"/>
            <a:r>
              <a:rPr lang="en-US" altLang="zh-CN" b="1">
                <a:sym typeface="+mn-ea"/>
              </a:rPr>
              <a:t>May</a:t>
            </a:r>
            <a:r>
              <a:rPr lang="en-US" altLang="zh-CN">
                <a:sym typeface="+mn-ea"/>
              </a:rPr>
              <a:t> </a:t>
            </a:r>
            <a:r>
              <a:rPr lang="en-US" altLang="zh-CN"/>
              <a:t>Pre-organizing meeting</a:t>
            </a:r>
            <a:endParaRPr lang="en-US" altLang="zh-CN"/>
          </a:p>
          <a:p>
            <a:pPr lvl="1"/>
            <a:r>
              <a:rPr lang="en-US" altLang="zh-CN" b="1"/>
              <a:t>Oct </a:t>
            </a:r>
            <a:r>
              <a:rPr lang="en-US" altLang="zh-CN"/>
              <a:t> Contest Start (Local and International)</a:t>
            </a:r>
            <a:endParaRPr lang="en-US" altLang="zh-CN"/>
          </a:p>
          <a:p>
            <a:r>
              <a:rPr lang="en-US" altLang="zh-CN" b="1">
                <a:sym typeface="+mn-ea"/>
              </a:rPr>
              <a:t>Oct </a:t>
            </a:r>
            <a:r>
              <a:rPr lang="en-US" altLang="zh-CN" b="1">
                <a:sym typeface="+mn-ea"/>
              </a:rPr>
              <a:t>2021</a:t>
            </a:r>
            <a:r>
              <a:rPr lang="en-US" altLang="zh-CN" b="1">
                <a:sym typeface="+mn-ea"/>
              </a:rPr>
              <a:t> -</a:t>
            </a:r>
            <a:r>
              <a:rPr lang="en-US" altLang="zh-CN" b="1">
                <a:sym typeface="+mn-ea"/>
              </a:rPr>
              <a:t> Apr</a:t>
            </a:r>
            <a:r>
              <a:rPr lang="en-US" altLang="zh-CN" b="1">
                <a:sym typeface="+mn-ea"/>
              </a:rPr>
              <a:t> 2022</a:t>
            </a:r>
            <a:r>
              <a:rPr lang="en-US" altLang="zh-CN">
                <a:sym typeface="+mn-ea"/>
              </a:rPr>
              <a:t> </a:t>
            </a:r>
            <a:r>
              <a:rPr lang="en-US" altLang="zh-CN"/>
              <a:t>Promotion and training</a:t>
            </a:r>
            <a:endParaRPr lang="en-US" altLang="zh-CN"/>
          </a:p>
          <a:p>
            <a:r>
              <a:rPr lang="en-US" altLang="zh-CN" b="1"/>
              <a:t>2022</a:t>
            </a:r>
            <a:endParaRPr lang="en-US" altLang="zh-CN" b="1"/>
          </a:p>
          <a:p>
            <a:pPr lvl="1"/>
            <a:r>
              <a:rPr lang="en-US" altLang="zh-CN" b="1">
                <a:sym typeface="+mn-ea"/>
              </a:rPr>
              <a:t>Apr - May	</a:t>
            </a:r>
            <a:r>
              <a:rPr lang="en-US" altLang="zh-CN"/>
              <a:t>Tours review in local contest </a:t>
            </a:r>
            <a:endParaRPr lang="en-US" altLang="zh-CN"/>
          </a:p>
          <a:p>
            <a:pPr lvl="1"/>
            <a:r>
              <a:rPr lang="en-US" altLang="zh-CN" b="1">
                <a:sym typeface="+mn-ea"/>
              </a:rPr>
              <a:t>May - June	</a:t>
            </a:r>
            <a:r>
              <a:rPr lang="en-US" altLang="zh-CN">
                <a:sym typeface="+mn-ea"/>
              </a:rPr>
              <a:t>Tours recommendation to international contest</a:t>
            </a:r>
            <a:endParaRPr lang="en-US" altLang="zh-CN">
              <a:sym typeface="+mn-ea"/>
            </a:endParaRPr>
          </a:p>
          <a:p>
            <a:pPr lvl="1"/>
            <a:r>
              <a:rPr lang="en-US" altLang="zh-CN" b="1">
                <a:sym typeface="+mn-ea"/>
              </a:rPr>
              <a:t>Jun - July	</a:t>
            </a:r>
            <a:r>
              <a:rPr lang="en-US" altLang="zh-CN">
                <a:sym typeface="+mn-ea"/>
              </a:rPr>
              <a:t>T</a:t>
            </a:r>
            <a:r>
              <a:rPr lang="en-US" altLang="zh-CN">
                <a:sym typeface="+mn-ea"/>
              </a:rPr>
              <a:t>ours review in international contest</a:t>
            </a:r>
            <a:endParaRPr lang="en-US" altLang="zh-CN">
              <a:sym typeface="+mn-ea"/>
            </a:endParaRPr>
          </a:p>
          <a:p>
            <a:pPr lvl="1"/>
            <a:r>
              <a:rPr lang="en-US" altLang="zh-CN" b="1">
                <a:sym typeface="+mn-ea"/>
              </a:rPr>
              <a:t>July</a:t>
            </a:r>
            <a:r>
              <a:rPr lang="en-US" altLang="zh-CN">
                <a:sym typeface="+mn-ea"/>
              </a:rPr>
              <a:t> 		</a:t>
            </a:r>
            <a:r>
              <a:rPr lang="en-US" altLang="zh-CN">
                <a:sym typeface="+mn-ea"/>
              </a:rPr>
              <a:t>Results announcement</a:t>
            </a:r>
            <a:endParaRPr lang="en-US" altLang="zh-CN">
              <a:sym typeface="+mn-ea"/>
            </a:endParaRPr>
          </a:p>
          <a:p>
            <a:pPr lvl="1"/>
            <a:r>
              <a:rPr lang="en-US" altLang="zh-CN" b="1">
                <a:sym typeface="+mn-ea"/>
              </a:rPr>
              <a:t>Aug		</a:t>
            </a:r>
            <a:r>
              <a:rPr lang="en-US" altLang="zh-CN">
                <a:sym typeface="+mn-ea"/>
              </a:rPr>
              <a:t>Award Ceremony </a:t>
            </a:r>
            <a:endParaRPr lang="en-US" altLang="zh-CN">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ctrTitle"/>
          </p:nvPr>
        </p:nvSpPr>
        <p:spPr>
          <a:xfrm>
            <a:off x="1002030" y="1122680"/>
            <a:ext cx="10292715" cy="932180"/>
          </a:xfrm>
        </p:spPr>
        <p:txBody>
          <a:bodyPr>
            <a:normAutofit/>
          </a:bodyPr>
          <a:p>
            <a:r>
              <a:rPr lang="en-US" altLang="zh-CN">
                <a:solidFill>
                  <a:schemeClr val="bg1"/>
                </a:solidFill>
                <a:latin typeface="Adobe Garamond Pro Bold" panose="02020702060506020403" charset="0"/>
                <a:cs typeface="Adobe Garamond Pro Bold" panose="02020702060506020403" charset="0"/>
              </a:rPr>
              <a:t>THANK YOU</a:t>
            </a:r>
            <a:endParaRPr lang="en-US" altLang="zh-CN">
              <a:solidFill>
                <a:schemeClr val="bg1"/>
              </a:solidFill>
              <a:latin typeface="Adobe Garamond Pro Bold" panose="02020702060506020403" charset="0"/>
              <a:cs typeface="Adobe Garamond Pro Bold" panose="02020702060506020403" charset="0"/>
            </a:endParaRPr>
          </a:p>
        </p:txBody>
      </p:sp>
      <p:sp>
        <p:nvSpPr>
          <p:cNvPr id="3" name="副标题 2"/>
          <p:cNvSpPr>
            <a:spLocks noGrp="1"/>
          </p:cNvSpPr>
          <p:nvPr>
            <p:ph type="subTitle" idx="1"/>
          </p:nvPr>
        </p:nvSpPr>
        <p:spPr>
          <a:xfrm>
            <a:off x="1524000" y="4939983"/>
            <a:ext cx="9144000" cy="1655762"/>
          </a:xfrm>
        </p:spPr>
        <p:txBody>
          <a:bodyPr/>
          <a:p>
            <a:r>
              <a:rPr lang="en-US" altLang="zh-CN">
                <a:solidFill>
                  <a:schemeClr val="bg1"/>
                </a:solidFill>
              </a:rPr>
              <a:t>China-VO WeChat</a:t>
            </a:r>
            <a:endParaRPr lang="en-US" altLang="zh-CN">
              <a:solidFill>
                <a:schemeClr val="bg1"/>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6160" y="2169160"/>
            <a:ext cx="2519045" cy="251904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International WWT Tour Contest</a:t>
            </a:r>
            <a:r>
              <a:rPr lang="en-US" altLang="zh-CN">
                <a:sym typeface="+mn-ea"/>
              </a:rPr>
              <a:t> - </a:t>
            </a:r>
            <a:r>
              <a:rPr lang="en-US" altLang="zh-CN"/>
              <a:t>Works</a:t>
            </a:r>
            <a:endParaRPr lang="en-US" altLang="zh-CN"/>
          </a:p>
        </p:txBody>
      </p:sp>
      <p:sp>
        <p:nvSpPr>
          <p:cNvPr id="3" name="内容占位符 2"/>
          <p:cNvSpPr>
            <a:spLocks noGrp="1"/>
          </p:cNvSpPr>
          <p:nvPr>
            <p:ph idx="1"/>
          </p:nvPr>
        </p:nvSpPr>
        <p:spPr>
          <a:xfrm>
            <a:off x="838200" y="1691005"/>
            <a:ext cx="10515600" cy="4770120"/>
          </a:xfrm>
        </p:spPr>
        <p:txBody>
          <a:bodyPr>
            <a:normAutofit fontScale="90000"/>
          </a:bodyPr>
          <a:p>
            <a:r>
              <a:rPr lang="en-US" altLang="zh-CN">
                <a:sym typeface="+mn-ea"/>
              </a:rPr>
              <a:t>May 2021 - Oct 2021</a:t>
            </a:r>
            <a:endParaRPr lang="en-US" altLang="zh-CN">
              <a:sym typeface="+mn-ea"/>
            </a:endParaRPr>
          </a:p>
          <a:p>
            <a:pPr lvl="1"/>
            <a:r>
              <a:rPr lang="en-US" altLang="zh-CN">
                <a:sym typeface="+mn-ea"/>
              </a:rPr>
              <a:t>Poster design</a:t>
            </a:r>
            <a:endParaRPr lang="en-US" altLang="zh-CN">
              <a:sym typeface="+mn-ea"/>
            </a:endParaRPr>
          </a:p>
          <a:p>
            <a:pPr lvl="1"/>
            <a:r>
              <a:rPr lang="en-US" altLang="zh-CN">
                <a:sym typeface="+mn-ea"/>
              </a:rPr>
              <a:t>Contest theme (if any)</a:t>
            </a:r>
            <a:endParaRPr lang="en-US" altLang="zh-CN">
              <a:sym typeface="+mn-ea"/>
            </a:endParaRPr>
          </a:p>
          <a:p>
            <a:pPr lvl="1"/>
            <a:r>
              <a:rPr lang="en-US" altLang="zh-CN">
                <a:sym typeface="+mn-ea"/>
              </a:rPr>
              <a:t>Official website</a:t>
            </a:r>
            <a:endParaRPr lang="en-US" altLang="zh-CN">
              <a:sym typeface="+mn-ea"/>
            </a:endParaRPr>
          </a:p>
          <a:p>
            <a:pPr lvl="1"/>
            <a:r>
              <a:rPr lang="en-US" altLang="zh-CN">
                <a:sym typeface="+mn-ea"/>
              </a:rPr>
              <a:t>Regulation of tours: language, script, introduction, length,...</a:t>
            </a:r>
            <a:endParaRPr lang="en-US" altLang="zh-CN">
              <a:sym typeface="+mn-ea"/>
            </a:endParaRPr>
          </a:p>
          <a:p>
            <a:pPr lvl="1"/>
            <a:r>
              <a:rPr lang="en-US" altLang="zh-CN">
                <a:sym typeface="+mn-ea"/>
              </a:rPr>
              <a:t>Number of tours (from local to international contest) and Award setting</a:t>
            </a:r>
            <a:endParaRPr lang="en-US" altLang="zh-CN">
              <a:sym typeface="+mn-ea"/>
            </a:endParaRPr>
          </a:p>
          <a:p>
            <a:pPr lvl="1"/>
            <a:r>
              <a:rPr lang="en-US" altLang="zh-CN">
                <a:sym typeface="+mn-ea"/>
              </a:rPr>
              <a:t>Software platform (any update?)</a:t>
            </a:r>
            <a:endParaRPr lang="en-US" altLang="zh-CN">
              <a:sym typeface="+mn-ea"/>
            </a:endParaRPr>
          </a:p>
          <a:p>
            <a:pPr lvl="1"/>
            <a:r>
              <a:rPr lang="en-US" altLang="zh-CN"/>
              <a:t>Tutorials or manuals guidance (can push to </a:t>
            </a:r>
            <a:r>
              <a:rPr lang="en-US" altLang="zh-CN">
                <a:sym typeface="+mn-ea"/>
              </a:rPr>
              <a:t>Jan </a:t>
            </a:r>
            <a:r>
              <a:rPr lang="en-US" altLang="zh-CN"/>
              <a:t>2022)</a:t>
            </a:r>
            <a:endParaRPr lang="en-US" altLang="zh-CN"/>
          </a:p>
          <a:p>
            <a:pPr lvl="0"/>
            <a:r>
              <a:rPr lang="en-US" altLang="zh-CN"/>
              <a:t>Oct 2021 - Apr 2022</a:t>
            </a:r>
            <a:endParaRPr lang="en-US" altLang="zh-CN"/>
          </a:p>
          <a:p>
            <a:pPr lvl="1" algn="l">
              <a:buClrTx/>
              <a:buSzTx/>
            </a:pPr>
            <a:r>
              <a:rPr lang="en-US" altLang="zh-CN" sz="2400">
                <a:sym typeface="+mn-ea"/>
              </a:rPr>
              <a:t>Promotion (IVOA twitter? in China Wechat)</a:t>
            </a:r>
            <a:endParaRPr lang="en-US" altLang="zh-CN" sz="2400"/>
          </a:p>
          <a:p>
            <a:pPr lvl="1" algn="l">
              <a:buClrTx/>
              <a:buSzTx/>
            </a:pPr>
            <a:r>
              <a:rPr lang="en-US" altLang="zh-CN" sz="2400">
                <a:sym typeface="+mn-ea"/>
              </a:rPr>
              <a:t>Invite Judges (Local and International) </a:t>
            </a:r>
            <a:endParaRPr lang="en-US" altLang="zh-CN" sz="2400">
              <a:sym typeface="+mn-ea"/>
            </a:endParaRPr>
          </a:p>
          <a:p>
            <a:pPr lvl="1" algn="l">
              <a:buClrTx/>
              <a:buSzTx/>
            </a:pPr>
            <a:r>
              <a:rPr lang="en-US" altLang="zh-CN" sz="2400">
                <a:sym typeface="+mn-ea"/>
              </a:rPr>
              <a:t>Certificates design (Local and International)</a:t>
            </a:r>
            <a:endParaRPr lang="en-US" altLang="zh-CN"/>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err="1"/>
              <a:t>WorldWide</a:t>
            </a:r>
            <a:r>
              <a:rPr lang="en-US" altLang="zh-CN" b="1" dirty="0"/>
              <a:t> Telescope</a:t>
            </a:r>
            <a:r>
              <a:rPr lang="zh-CN" altLang="en-US" b="1" dirty="0"/>
              <a:t>（</a:t>
            </a:r>
            <a:r>
              <a:rPr lang="en-US" altLang="zh-CN" b="1" dirty="0"/>
              <a:t>WWT</a:t>
            </a:r>
            <a:r>
              <a:rPr lang="zh-CN" altLang="en-US" b="1" dirty="0"/>
              <a:t>）</a:t>
            </a:r>
            <a:endParaRPr lang="zh-CN" altLang="en-US" b="1" dirty="0"/>
          </a:p>
        </p:txBody>
      </p:sp>
      <p:sp>
        <p:nvSpPr>
          <p:cNvPr id="3" name="内容占位符 2"/>
          <p:cNvSpPr>
            <a:spLocks noGrp="1"/>
          </p:cNvSpPr>
          <p:nvPr>
            <p:ph idx="1"/>
          </p:nvPr>
        </p:nvSpPr>
        <p:spPr>
          <a:xfrm>
            <a:off x="624205" y="1691005"/>
            <a:ext cx="4825365" cy="4516120"/>
          </a:xfrm>
        </p:spPr>
        <p:txBody>
          <a:bodyPr>
            <a:noAutofit/>
          </a:bodyPr>
          <a:lstStyle/>
          <a:p>
            <a:pPr marL="285750" indent="-285750" algn="l" defTabSz="913765">
              <a:lnSpc>
                <a:spcPct val="120000"/>
              </a:lnSpc>
              <a:spcBef>
                <a:spcPts val="0"/>
              </a:spcBef>
              <a:spcAft>
                <a:spcPts val="800"/>
              </a:spcAft>
              <a:buClrTx/>
              <a:buSzTx/>
            </a:pPr>
            <a:r>
              <a:rPr lang="zh-CN" altLang="en-US" sz="1600" spc="180" smtClean="0">
                <a:ln w="3175">
                  <a:noFill/>
                  <a:prstDash val="dash"/>
                </a:ln>
                <a:solidFill>
                  <a:srgbClr val="000000">
                    <a:lumMod val="75000"/>
                    <a:lumOff val="25000"/>
                  </a:srgbClr>
                </a:solidFill>
                <a:effectLst/>
                <a:latin typeface="微软雅黑" panose="020B0503020204020204" charset="-122"/>
                <a:ea typeface="微软雅黑" panose="020B0503020204020204" charset="-122"/>
                <a:cs typeface="微软雅黑" panose="020B0503020204020204" charset="-122"/>
              </a:rPr>
              <a:t>WorldWide Telescope (WWT) was first designed as a tool for astrophysical data exploration and discovery in the era of large and disparate data. </a:t>
            </a:r>
            <a:r>
              <a:rPr lang="zh-CN" altLang="en-US" sz="1600" b="1" spc="180" smtClean="0">
                <a:ln w="3175">
                  <a:noFill/>
                  <a:prstDash val="dash"/>
                </a:ln>
                <a:solidFill>
                  <a:srgbClr val="000000">
                    <a:lumMod val="75000"/>
                    <a:lumOff val="25000"/>
                  </a:srgbClr>
                </a:solidFill>
                <a:effectLst/>
                <a:latin typeface="微软雅黑" panose="020B0503020204020204" charset="-122"/>
                <a:ea typeface="微软雅黑" panose="020B0503020204020204" charset="-122"/>
                <a:cs typeface="微软雅黑" panose="020B0503020204020204" charset="-122"/>
              </a:rPr>
              <a:t>It is a scientific data visualization platform.</a:t>
            </a:r>
            <a:r>
              <a:rPr lang="zh-CN" altLang="en-US" sz="1600" spc="180" smtClean="0">
                <a:ln w="3175">
                  <a:noFill/>
                  <a:prstDash val="dash"/>
                </a:ln>
                <a:solidFill>
                  <a:srgbClr val="000000">
                    <a:lumMod val="75000"/>
                    <a:lumOff val="25000"/>
                  </a:srgbClr>
                </a:solidFill>
                <a:effectLst/>
                <a:latin typeface="微软雅黑" panose="020B0503020204020204" charset="-122"/>
                <a:ea typeface="微软雅黑" panose="020B0503020204020204" charset="-122"/>
                <a:cs typeface="微软雅黑" panose="020B0503020204020204" charset="-122"/>
              </a:rPr>
              <a:t> </a:t>
            </a:r>
            <a:endParaRPr lang="zh-CN" altLang="en-US" sz="1600" spc="180" smtClean="0">
              <a:ln w="3175">
                <a:noFill/>
                <a:prstDash val="dash"/>
              </a:ln>
              <a:solidFill>
                <a:srgbClr val="000000">
                  <a:lumMod val="75000"/>
                  <a:lumOff val="25000"/>
                </a:srgbClr>
              </a:solidFill>
              <a:effectLst/>
              <a:latin typeface="微软雅黑" panose="020B0503020204020204" charset="-122"/>
              <a:ea typeface="微软雅黑" panose="020B0503020204020204" charset="-122"/>
              <a:cs typeface="微软雅黑" panose="020B0503020204020204" charset="-122"/>
            </a:endParaRPr>
          </a:p>
          <a:p>
            <a:pPr marL="285750" indent="-285750" algn="l" defTabSz="913765">
              <a:lnSpc>
                <a:spcPct val="120000"/>
              </a:lnSpc>
              <a:spcBef>
                <a:spcPts val="0"/>
              </a:spcBef>
              <a:spcAft>
                <a:spcPts val="800"/>
              </a:spcAft>
              <a:buClrTx/>
              <a:buSzTx/>
            </a:pPr>
            <a:r>
              <a:rPr lang="zh-CN" altLang="en-US" sz="1600" spc="180" smtClean="0">
                <a:ln w="3175">
                  <a:noFill/>
                  <a:prstDash val="dash"/>
                </a:ln>
                <a:solidFill>
                  <a:srgbClr val="000000">
                    <a:lumMod val="75000"/>
                    <a:lumOff val="25000"/>
                  </a:srgbClr>
                </a:solidFill>
                <a:effectLst/>
                <a:latin typeface="微软雅黑" panose="020B0503020204020204" charset="-122"/>
                <a:ea typeface="微软雅黑" panose="020B0503020204020204" charset="-122"/>
                <a:cs typeface="微软雅黑" panose="020B0503020204020204" charset="-122"/>
              </a:rPr>
              <a:t>Launched in 2008 by Microsoft Research, WWT was open-sourced (under the MIT license)  Seven years later with copyrights transferred to the .NET Foundation and project direction and management taken up by the American Astronomical Society (AAS).</a:t>
            </a:r>
            <a:endParaRPr lang="zh-CN" altLang="en-US" sz="1600" spc="180" smtClean="0">
              <a:ln w="3175">
                <a:noFill/>
                <a:prstDash val="dash"/>
              </a:ln>
              <a:solidFill>
                <a:srgbClr val="000000">
                  <a:lumMod val="75000"/>
                  <a:lumOff val="25000"/>
                </a:srgbClr>
              </a:solidFill>
              <a:effectLst/>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19870" y="4793615"/>
            <a:ext cx="2531745" cy="1621790"/>
          </a:xfrm>
          <a:prstGeom prst="rect">
            <a:avLst/>
          </a:prstGeom>
        </p:spPr>
      </p:pic>
      <p:pic>
        <p:nvPicPr>
          <p:cNvPr id="8" name="内容占位符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744345"/>
            <a:ext cx="5445125" cy="3275330"/>
          </a:xfrm>
          <a:prstGeom prst="rect">
            <a:avLst/>
          </a:prstGeom>
        </p:spPr>
      </p:pic>
      <p:pic>
        <p:nvPicPr>
          <p:cNvPr id="4" name="图片 3">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5310" y="5073015"/>
            <a:ext cx="3081655" cy="13468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09600" y="658400"/>
            <a:ext cx="10972800" cy="702944"/>
          </a:xfrm>
          <a:prstGeom prst="rect">
            <a:avLst/>
          </a:prstGeom>
          <a:noFill/>
        </p:spPr>
        <p:txBody>
          <a:bodyPr wrap="square" lIns="63500" tIns="25400" rIns="63500" bIns="25400" rtlCol="0" anchor="t" anchorCtr="0">
            <a:normAutofit/>
          </a:bodyPr>
          <a:p>
            <a:pPr marL="0" indent="0" algn="l">
              <a:lnSpc>
                <a:spcPct val="100000"/>
              </a:lnSpc>
              <a:spcBef>
                <a:spcPts val="0"/>
              </a:spcBef>
              <a:spcAft>
                <a:spcPts val="0"/>
              </a:spcAft>
              <a:buSzPct val="100000"/>
              <a:buNone/>
            </a:pPr>
            <a:r>
              <a:rPr lang="zh-CN" altLang="en-US" sz="4000" b="1" spc="240">
                <a:solidFill>
                  <a:schemeClr val="accent1"/>
                </a:solidFill>
                <a:latin typeface="微软雅黑" panose="020B0503020204020204" charset="-122"/>
                <a:ea typeface="微软雅黑" panose="020B0503020204020204" charset="-122"/>
              </a:rPr>
              <a:t>WWT Tours</a:t>
            </a:r>
            <a:endParaRPr lang="zh-CN" altLang="en-US" sz="4000" b="1" spc="240">
              <a:solidFill>
                <a:schemeClr val="accent1"/>
              </a:solidFill>
              <a:latin typeface="微软雅黑" panose="020B0503020204020204" charset="-122"/>
              <a:ea typeface="微软雅黑" panose="020B0503020204020204" charset="-122"/>
            </a:endParaRPr>
          </a:p>
        </p:txBody>
      </p:sp>
      <p:sp>
        <p:nvSpPr>
          <p:cNvPr id="6" name="矩形 5"/>
          <p:cNvSpPr/>
          <p:nvPr>
            <p:custDataLst>
              <p:tags r:id="rId2"/>
            </p:custDataLst>
          </p:nvPr>
        </p:nvSpPr>
        <p:spPr>
          <a:xfrm>
            <a:off x="0" y="1666144"/>
            <a:ext cx="12192000" cy="50800"/>
          </a:xfrm>
          <a:prstGeom prst="rect">
            <a:avLst/>
          </a:prstGeom>
          <a:solidFill>
            <a:srgbClr val="266CBA"/>
          </a:solidFill>
          <a:ln>
            <a:noFill/>
          </a:ln>
        </p:spPr>
        <p:style>
          <a:lnRef idx="2">
            <a:srgbClr val="266CBA">
              <a:shade val="50000"/>
            </a:srgbClr>
          </a:lnRef>
          <a:fillRef idx="1">
            <a:srgbClr val="266CBA"/>
          </a:fillRef>
          <a:effectRef idx="0">
            <a:srgbClr val="266CBA"/>
          </a:effectRef>
          <a:fontRef idx="minor">
            <a:srgbClr val="FFFFFF"/>
          </a:fontRef>
        </p:style>
        <p:txBody>
          <a:bodyPr rtlCol="0" anchor="ctr"/>
          <a:p>
            <a:pPr algn="ctr">
              <a:lnSpc>
                <a:spcPct val="120000"/>
              </a:lnSpc>
            </a:pPr>
            <a:endParaRPr lang="zh-CN" altLang="en-US">
              <a:solidFill>
                <a:srgbClr val="FFFFFF"/>
              </a:solidFill>
              <a:latin typeface="微软雅黑" panose="020B0503020204020204" charset="-122"/>
              <a:ea typeface="微软雅黑" panose="020B0503020204020204" charset="-122"/>
              <a:sym typeface="Arial" panose="020B0604020202020204" pitchFamily="34" charset="0"/>
            </a:endParaRPr>
          </a:p>
        </p:txBody>
      </p:sp>
      <p:pic>
        <p:nvPicPr>
          <p:cNvPr id="7" name="图片 6"/>
          <p:cNvPicPr>
            <a:picLocks noChangeAspect="1"/>
          </p:cNvPicPr>
          <p:nvPr>
            <p:custDataLst>
              <p:tags r:id="rId3"/>
            </p:custDataLst>
          </p:nvPr>
        </p:nvPicPr>
        <p:blipFill rotWithShape="1">
          <a:blip r:embed="rId4"/>
          <a:srcRect l="7943" r="7943"/>
          <a:stretch>
            <a:fillRect/>
          </a:stretch>
        </p:blipFill>
        <p:spPr>
          <a:xfrm>
            <a:off x="609600" y="1969021"/>
            <a:ext cx="5753100" cy="3974579"/>
          </a:xfrm>
          <a:custGeom>
            <a:avLst/>
            <a:gdLst/>
            <a:ahLst/>
            <a:cxnLst>
              <a:cxn ang="3">
                <a:pos x="hc" y="t"/>
              </a:cxn>
              <a:cxn ang="cd2">
                <a:pos x="l" y="vc"/>
              </a:cxn>
              <a:cxn ang="cd4">
                <a:pos x="hc" y="b"/>
              </a:cxn>
              <a:cxn ang="0">
                <a:pos x="r" y="vc"/>
              </a:cxn>
            </a:cxnLst>
            <a:rect l="l" t="t" r="r" b="b"/>
            <a:pathLst>
              <a:path w="8400" h="6000">
                <a:moveTo>
                  <a:pt x="0" y="0"/>
                </a:moveTo>
                <a:lnTo>
                  <a:pt x="8400" y="0"/>
                </a:lnTo>
                <a:lnTo>
                  <a:pt x="8400" y="6000"/>
                </a:lnTo>
                <a:lnTo>
                  <a:pt x="0" y="6000"/>
                </a:lnTo>
                <a:lnTo>
                  <a:pt x="0" y="0"/>
                </a:lnTo>
                <a:close/>
              </a:path>
            </a:pathLst>
          </a:custGeom>
        </p:spPr>
      </p:pic>
      <p:sp>
        <p:nvSpPr>
          <p:cNvPr id="11" name="Title 6"/>
          <p:cNvSpPr txBox="1"/>
          <p:nvPr>
            <p:custDataLst>
              <p:tags r:id="rId5"/>
            </p:custDataLst>
          </p:nvPr>
        </p:nvSpPr>
        <p:spPr>
          <a:xfrm>
            <a:off x="6819900" y="1969021"/>
            <a:ext cx="4762500" cy="3974579"/>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Arial" panose="020B0604020202020204" pitchFamily="34" charset="0"/>
                <a:ea typeface="微软雅黑" panose="020B0503020204020204" charset="-122"/>
                <a:cs typeface="Segoe UI" panose="020B0502040204020203" pitchFamily="34" charset="0"/>
              </a:defRPr>
            </a:lvl1pPr>
          </a:lstStyle>
          <a:p>
            <a:pPr marL="285750" lvl="0" indent="-285750" algn="l" fontAlgn="auto">
              <a:lnSpc>
                <a:spcPct val="120000"/>
              </a:lnSpc>
              <a:spcBef>
                <a:spcPts val="0"/>
              </a:spcBef>
              <a:spcAft>
                <a:spcPts val="800"/>
              </a:spcAft>
              <a:buSzPct val="100000"/>
              <a:buFont typeface="Arial" panose="020B0604020202020204" pitchFamily="34" charset="0"/>
              <a:buChar char="•"/>
            </a:pPr>
            <a:r>
              <a:rPr lang="zh-CN" altLang="en-US" sz="1600" spc="180">
                <a:ln w="3175">
                  <a:noFill/>
                  <a:prstDash val="dash"/>
                </a:ln>
                <a:solidFill>
                  <a:srgbClr val="000000">
                    <a:lumMod val="75000"/>
                    <a:lumOff val="25000"/>
                  </a:srgbClr>
                </a:solidFill>
                <a:latin typeface="微软雅黑" panose="020B0503020204020204" charset="-122"/>
                <a:ea typeface="微软雅黑" panose="020B0503020204020204" charset="-122"/>
                <a:cs typeface="微软雅黑" panose="020B0503020204020204" charset="-122"/>
              </a:rPr>
              <a:t>"Tours" are interactive paths through the night sky, designed to tell a story or teach a particular astronomy concept.</a:t>
            </a:r>
            <a:endParaRPr lang="zh-CN" altLang="en-US" sz="1600" spc="180">
              <a:ln w="3175">
                <a:noFill/>
                <a:prstDash val="dash"/>
              </a:ln>
              <a:solidFill>
                <a:srgbClr val="000000">
                  <a:lumMod val="75000"/>
                  <a:lumOff val="25000"/>
                </a:srgbClr>
              </a:solidFill>
              <a:latin typeface="微软雅黑" panose="020B0503020204020204" charset="-122"/>
              <a:ea typeface="微软雅黑" panose="020B0503020204020204" charset="-122"/>
              <a:cs typeface="微软雅黑" panose="020B0503020204020204" charset="-122"/>
            </a:endParaRPr>
          </a:p>
          <a:p>
            <a:pPr marL="285750" lvl="0" indent="-285750" algn="l" fontAlgn="auto">
              <a:lnSpc>
                <a:spcPct val="120000"/>
              </a:lnSpc>
              <a:spcBef>
                <a:spcPts val="0"/>
              </a:spcBef>
              <a:spcAft>
                <a:spcPts val="800"/>
              </a:spcAft>
              <a:buSzPct val="100000"/>
              <a:buFont typeface="Arial" panose="020B0604020202020204" pitchFamily="34" charset="0"/>
              <a:buChar char="•"/>
            </a:pPr>
            <a:r>
              <a:rPr lang="zh-CN" altLang="en-US" sz="1600" spc="180">
                <a:ln w="3175">
                  <a:noFill/>
                  <a:prstDash val="dash"/>
                </a:ln>
                <a:solidFill>
                  <a:srgbClr val="000000">
                    <a:lumMod val="75000"/>
                    <a:lumOff val="25000"/>
                  </a:srgbClr>
                </a:solidFill>
                <a:latin typeface="微软雅黑" panose="020B0503020204020204" charset="-122"/>
                <a:ea typeface="微软雅黑" panose="020B0503020204020204" charset="-122"/>
                <a:cs typeface="微软雅黑" panose="020B0503020204020204" charset="-122"/>
              </a:rPr>
              <a:t>They look like movies, but when viewed in WWT, you can pause the tour to explore regions of the sky that catch your interest, and you can click on hyperlinks throughout the tour to learn more about an object or phenomenon. </a:t>
            </a:r>
            <a:endParaRPr lang="zh-CN" altLang="en-US" sz="1600" spc="180">
              <a:ln w="3175">
                <a:noFill/>
                <a:prstDash val="dash"/>
              </a:ln>
              <a:solidFill>
                <a:srgbClr val="000000">
                  <a:lumMod val="75000"/>
                  <a:lumOff val="25000"/>
                </a:srgbClr>
              </a:solidFill>
              <a:latin typeface="微软雅黑" panose="020B0503020204020204" charset="-122"/>
              <a:ea typeface="微软雅黑" panose="020B0503020204020204" charset="-122"/>
              <a:cs typeface="微软雅黑" panose="020B0503020204020204" charset="-122"/>
            </a:endParaRPr>
          </a:p>
        </p:txBody>
      </p:sp>
    </p:spTree>
    <p:custDataLst>
      <p:tags r:id="rId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标题 1"/>
          <p:cNvSpPr>
            <a:spLocks noGrp="1"/>
          </p:cNvSpPr>
          <p:nvPr>
            <p:ph type="title"/>
          </p:nvPr>
        </p:nvSpPr>
        <p:spPr/>
        <p:txBody>
          <a:bodyPr/>
          <a:p>
            <a:r>
              <a:rPr lang="en-US" altLang="zh-CN">
                <a:solidFill>
                  <a:schemeClr val="tx2">
                    <a:lumMod val="50000"/>
                  </a:schemeClr>
                </a:solidFill>
              </a:rPr>
              <a:t>Brief Introduction of WWT Tour Contest</a:t>
            </a:r>
            <a:endParaRPr lang="en-US" altLang="zh-CN">
              <a:solidFill>
                <a:schemeClr val="tx2">
                  <a:lumMod val="50000"/>
                </a:schemeClr>
              </a:solidFill>
            </a:endParaRPr>
          </a:p>
        </p:txBody>
      </p:sp>
      <p:sp>
        <p:nvSpPr>
          <p:cNvPr id="3" name="内容占位符 2"/>
          <p:cNvSpPr>
            <a:spLocks noGrp="1"/>
          </p:cNvSpPr>
          <p:nvPr>
            <p:ph idx="1"/>
          </p:nvPr>
        </p:nvSpPr>
        <p:spPr>
          <a:xfrm>
            <a:off x="663575" y="1537335"/>
            <a:ext cx="10515600" cy="5032375"/>
          </a:xfrm>
        </p:spPr>
        <p:txBody>
          <a:bodyPr>
            <a:normAutofit fontScale="70000"/>
          </a:bodyPr>
          <a:p>
            <a:pPr>
              <a:lnSpc>
                <a:spcPct val="150000"/>
              </a:lnSpc>
            </a:pPr>
            <a:r>
              <a:rPr lang="en-US" altLang="zh-CN" b="1">
                <a:solidFill>
                  <a:schemeClr val="accent1">
                    <a:lumMod val="50000"/>
                  </a:schemeClr>
                </a:solidFill>
              </a:rPr>
              <a:t>WWT Tour Contest is a contest encourage students, amateur astronomer and who ever interested in astronomy, geography and other science  to use astronomical data and the platform provided by WorldWide Telescope (WWT) to create WWT tour.</a:t>
            </a:r>
            <a:endParaRPr lang="en-US" altLang="zh-CN" b="1">
              <a:solidFill>
                <a:schemeClr val="accent1">
                  <a:lumMod val="50000"/>
                </a:schemeClr>
              </a:solidFill>
            </a:endParaRPr>
          </a:p>
          <a:p>
            <a:pPr>
              <a:lnSpc>
                <a:spcPct val="150000"/>
              </a:lnSpc>
            </a:pPr>
            <a:r>
              <a:rPr lang="en-US" altLang="zh-CN" u="sng">
                <a:solidFill>
                  <a:schemeClr val="accent1">
                    <a:lumMod val="50000"/>
                  </a:schemeClr>
                </a:solidFill>
              </a:rPr>
              <a:t>A WWT tour can cover all topics related to astronomy and other science,</a:t>
            </a:r>
            <a:r>
              <a:rPr lang="en-US" altLang="zh-CN">
                <a:solidFill>
                  <a:schemeClr val="accent1">
                    <a:lumMod val="50000"/>
                  </a:schemeClr>
                </a:solidFill>
              </a:rPr>
              <a:t> Including concept teaching, interpret of science knowledge, data analysis and display, story telling, science fiction and so on.</a:t>
            </a:r>
            <a:endParaRPr lang="en-US" altLang="zh-CN">
              <a:solidFill>
                <a:schemeClr val="accent1">
                  <a:lumMod val="50000"/>
                </a:schemeClr>
              </a:solidFill>
            </a:endParaRPr>
          </a:p>
          <a:p>
            <a:pPr>
              <a:lnSpc>
                <a:spcPct val="150000"/>
              </a:lnSpc>
            </a:pPr>
            <a:r>
              <a:rPr lang="en-US" altLang="zh-CN" u="sng">
                <a:solidFill>
                  <a:schemeClr val="accent1">
                    <a:lumMod val="50000"/>
                  </a:schemeClr>
                </a:solidFill>
              </a:rPr>
              <a:t>Concept and purpose:</a:t>
            </a:r>
            <a:endParaRPr lang="en-US" altLang="zh-CN" u="sng">
              <a:solidFill>
                <a:schemeClr val="accent1">
                  <a:lumMod val="50000"/>
                </a:schemeClr>
              </a:solidFill>
            </a:endParaRPr>
          </a:p>
          <a:p>
            <a:pPr lvl="1">
              <a:lnSpc>
                <a:spcPct val="150000"/>
              </a:lnSpc>
            </a:pPr>
            <a:r>
              <a:rPr lang="en-US" altLang="zh-CN">
                <a:solidFill>
                  <a:schemeClr val="accent1">
                    <a:lumMod val="50000"/>
                  </a:schemeClr>
                </a:solidFill>
              </a:rPr>
              <a:t>Push the social influence  of astronomy and astronomical data;</a:t>
            </a:r>
            <a:endParaRPr lang="en-US" altLang="zh-CN">
              <a:solidFill>
                <a:schemeClr val="accent1">
                  <a:lumMod val="50000"/>
                </a:schemeClr>
              </a:solidFill>
            </a:endParaRPr>
          </a:p>
          <a:p>
            <a:pPr lvl="1">
              <a:lnSpc>
                <a:spcPct val="150000"/>
              </a:lnSpc>
            </a:pPr>
            <a:r>
              <a:rPr lang="en-US" altLang="zh-CN">
                <a:solidFill>
                  <a:schemeClr val="accent1">
                    <a:lumMod val="50000"/>
                  </a:schemeClr>
                </a:solidFill>
              </a:rPr>
              <a:t>Stimulate the scientific interest and technological innovation of students;</a:t>
            </a:r>
            <a:endParaRPr lang="en-US" altLang="zh-CN">
              <a:solidFill>
                <a:schemeClr val="accent1">
                  <a:lumMod val="50000"/>
                </a:schemeClr>
              </a:solidFill>
            </a:endParaRPr>
          </a:p>
          <a:p>
            <a:pPr lvl="1">
              <a:lnSpc>
                <a:spcPct val="150000"/>
              </a:lnSpc>
            </a:pPr>
            <a:r>
              <a:rPr lang="en-US" altLang="zh-CN">
                <a:solidFill>
                  <a:schemeClr val="accent1">
                    <a:lumMod val="50000"/>
                  </a:schemeClr>
                </a:solidFill>
              </a:rPr>
              <a:t>Cultivate the cooperate and team-work spirit of teenagers;</a:t>
            </a:r>
            <a:endParaRPr lang="en-US" altLang="zh-CN">
              <a:solidFill>
                <a:schemeClr val="accent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olidFill>
                  <a:schemeClr val="tx2">
                    <a:lumMod val="50000"/>
                  </a:schemeClr>
                </a:solidFill>
                <a:sym typeface="+mn-ea"/>
              </a:rPr>
              <a:t>History of WWT Tour Contest in China</a:t>
            </a:r>
            <a:endParaRPr lang="en-US" altLang="zh-CN">
              <a:solidFill>
                <a:schemeClr val="tx2">
                  <a:lumMod val="50000"/>
                </a:schemeClr>
              </a:solidFill>
              <a:sym typeface="+mn-ea"/>
            </a:endParaRPr>
          </a:p>
        </p:txBody>
      </p:sp>
      <p:sp>
        <p:nvSpPr>
          <p:cNvPr id="3" name="内容占位符 2"/>
          <p:cNvSpPr>
            <a:spLocks noGrp="1"/>
          </p:cNvSpPr>
          <p:nvPr>
            <p:ph idx="1"/>
          </p:nvPr>
        </p:nvSpPr>
        <p:spPr/>
        <p:txBody>
          <a:bodyPr/>
          <a:p>
            <a:r>
              <a:rPr lang="en-US" altLang="zh-CN">
                <a:solidFill>
                  <a:schemeClr val="accent1">
                    <a:lumMod val="50000"/>
                  </a:schemeClr>
                </a:solidFill>
              </a:rPr>
              <a:t>1st WWT Tour Contest (August 2010 - November 2010)</a:t>
            </a:r>
            <a:endParaRPr lang="en-US" altLang="zh-CN">
              <a:solidFill>
                <a:schemeClr val="accent1">
                  <a:lumMod val="50000"/>
                </a:schemeClr>
              </a:solidFill>
            </a:endParaRPr>
          </a:p>
          <a:p>
            <a:r>
              <a:rPr lang="en-US" altLang="zh-CN">
                <a:solidFill>
                  <a:schemeClr val="accent1">
                    <a:lumMod val="50000"/>
                  </a:schemeClr>
                </a:solidFill>
              </a:rPr>
              <a:t>2nd WWT Tour Contest (January 2015 - July 2015)</a:t>
            </a:r>
            <a:endParaRPr lang="en-US" altLang="zh-CN">
              <a:solidFill>
                <a:schemeClr val="accent1">
                  <a:lumMod val="50000"/>
                </a:schemeClr>
              </a:solidFill>
            </a:endParaRPr>
          </a:p>
          <a:p>
            <a:r>
              <a:rPr lang="en-US" altLang="zh-CN">
                <a:solidFill>
                  <a:schemeClr val="accent1">
                    <a:lumMod val="50000"/>
                  </a:schemeClr>
                </a:solidFill>
              </a:rPr>
              <a:t>3rd WWT Tour Contest (October 2016 - June 2017 )</a:t>
            </a:r>
            <a:endParaRPr lang="en-US" altLang="zh-CN">
              <a:solidFill>
                <a:schemeClr val="accent1">
                  <a:lumMod val="50000"/>
                </a:schemeClr>
              </a:solidFill>
            </a:endParaRPr>
          </a:p>
          <a:p>
            <a:r>
              <a:rPr lang="en-US" altLang="zh-CN">
                <a:solidFill>
                  <a:schemeClr val="accent1">
                    <a:lumMod val="50000"/>
                  </a:schemeClr>
                </a:solidFill>
              </a:rPr>
              <a:t>4th WWT Tour Contest (</a:t>
            </a:r>
            <a:r>
              <a:rPr lang="en-US" altLang="zh-CN">
                <a:solidFill>
                  <a:schemeClr val="accent1">
                    <a:lumMod val="50000"/>
                  </a:schemeClr>
                </a:solidFill>
                <a:sym typeface="+mn-ea"/>
              </a:rPr>
              <a:t>October </a:t>
            </a:r>
            <a:r>
              <a:rPr lang="en-US" altLang="zh-CN">
                <a:solidFill>
                  <a:schemeClr val="accent1">
                    <a:lumMod val="50000"/>
                  </a:schemeClr>
                </a:solidFill>
              </a:rPr>
              <a:t>2019 - August 2020)</a:t>
            </a:r>
            <a:endParaRPr lang="en-US" altLang="zh-CN">
              <a:solidFill>
                <a:schemeClr val="accent1">
                  <a:lumMod val="50000"/>
                </a:schemeClr>
              </a:solidFill>
            </a:endParaRPr>
          </a:p>
        </p:txBody>
      </p:sp>
      <p:pic>
        <p:nvPicPr>
          <p:cNvPr id="36" name="Picture 4" descr="tours2010a"/>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942340" y="4197985"/>
            <a:ext cx="3841115" cy="2364105"/>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7" descr="http://wwt.china-vo.org/tours2015/images/POSTER-blue.jpg"/>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5024120" y="4212590"/>
            <a:ext cx="1615440" cy="226123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38" name="内容占位符 5"/>
          <p:cNvPicPr>
            <a:picLocks noGrp="1"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7077710" y="4197985"/>
            <a:ext cx="1542415" cy="2275840"/>
          </a:xfrm>
          <a:prstGeom prst="rect">
            <a:avLst/>
          </a:prstGeom>
          <a:ln>
            <a:noFill/>
          </a:ln>
          <a:effectLst/>
        </p:spPr>
      </p:pic>
      <p:pic>
        <p:nvPicPr>
          <p:cNvPr id="4" name="图片 3" descr="C:/Users/dell/AppData/Local/Temp/picturescale_20210329105358/output_20210329105412.pngoutput_20210329105412"/>
          <p:cNvPicPr>
            <a:picLocks noChangeAspect="1"/>
          </p:cNvPicPr>
          <p:nvPr>
            <p:custDataLst>
              <p:tags r:id="rId7"/>
            </p:custDataLst>
          </p:nvPr>
        </p:nvPicPr>
        <p:blipFill>
          <a:blip r:embed="rId8"/>
          <a:stretch>
            <a:fillRect/>
          </a:stretch>
        </p:blipFill>
        <p:spPr>
          <a:xfrm>
            <a:off x="9146540" y="3023870"/>
            <a:ext cx="1940560" cy="34499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olidFill>
                  <a:schemeClr val="tx2">
                    <a:lumMod val="50000"/>
                  </a:schemeClr>
                </a:solidFill>
              </a:rPr>
              <a:t>Statistics - Tours</a:t>
            </a:r>
            <a:endParaRPr lang="en-US" altLang="zh-CN">
              <a:solidFill>
                <a:schemeClr val="tx2">
                  <a:lumMod val="50000"/>
                </a:schemeClr>
              </a:solidFill>
            </a:endParaRPr>
          </a:p>
        </p:txBody>
      </p:sp>
      <p:graphicFrame>
        <p:nvGraphicFramePr>
          <p:cNvPr id="4" name="内容占位符 3"/>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a:sym typeface="+mn-ea"/>
              </a:rPr>
              <a:t>Statistics - Participants</a:t>
            </a:r>
            <a:endParaRPr lang="zh-CN" altLang="en-US">
              <a:sym typeface="+mn-ea"/>
            </a:endParaRPr>
          </a:p>
        </p:txBody>
      </p:sp>
      <p:graphicFrame>
        <p:nvGraphicFramePr>
          <p:cNvPr id="17" name="内容占位符 16"/>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标题 1"/>
          <p:cNvSpPr>
            <a:spLocks noGrp="1"/>
          </p:cNvSpPr>
          <p:nvPr>
            <p:ph type="title"/>
          </p:nvPr>
        </p:nvSpPr>
        <p:spPr/>
        <p:txBody>
          <a:bodyPr/>
          <a:p>
            <a:r>
              <a:rPr lang="en-US" altLang="zh-CN"/>
              <a:t>E</a:t>
            </a:r>
            <a:r>
              <a:rPr lang="zh-CN" altLang="en-US"/>
              <a:t>xhibition of </a:t>
            </a:r>
            <a:r>
              <a:rPr lang="en-US" altLang="zh-CN"/>
              <a:t>tours</a:t>
            </a:r>
            <a:endParaRPr lang="en-US" altLang="zh-CN"/>
          </a:p>
        </p:txBody>
      </p:sp>
      <p:pic>
        <p:nvPicPr>
          <p:cNvPr id="4" name="内容占位符 3"/>
          <p:cNvPicPr>
            <a:picLocks noChangeAspect="1"/>
          </p:cNvPicPr>
          <p:nvPr>
            <p:ph idx="1"/>
            <p:custDataLst>
              <p:tags r:id="rId1"/>
            </p:custDataLst>
          </p:nvPr>
        </p:nvPicPr>
        <p:blipFill>
          <a:blip r:embed="rId2"/>
          <a:stretch>
            <a:fillRect/>
          </a:stretch>
        </p:blipFill>
        <p:spPr>
          <a:xfrm>
            <a:off x="1607185" y="1772285"/>
            <a:ext cx="8976995" cy="4351655"/>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Related Activities</a:t>
            </a:r>
            <a:endParaRPr lang="en-US" altLang="zh-CN"/>
          </a:p>
        </p:txBody>
      </p:sp>
      <p:sp>
        <p:nvSpPr>
          <p:cNvPr id="3" name="内容占位符 2"/>
          <p:cNvSpPr>
            <a:spLocks noGrp="1"/>
          </p:cNvSpPr>
          <p:nvPr>
            <p:ph idx="1"/>
          </p:nvPr>
        </p:nvSpPr>
        <p:spPr/>
        <p:txBody>
          <a:bodyPr>
            <a:normAutofit fontScale="90000" lnSpcReduction="20000"/>
          </a:bodyPr>
          <a:p>
            <a:pPr>
              <a:lnSpc>
                <a:spcPct val="150000"/>
              </a:lnSpc>
            </a:pPr>
            <a:r>
              <a:rPr lang="en-US" altLang="zh-CN"/>
              <a:t>WWT Teacher Training</a:t>
            </a:r>
            <a:endParaRPr lang="en-US" altLang="zh-CN"/>
          </a:p>
          <a:p>
            <a:pPr>
              <a:lnSpc>
                <a:spcPct val="150000"/>
              </a:lnSpc>
            </a:pPr>
            <a:r>
              <a:rPr lang="en-US" altLang="zh-CN" b="1"/>
              <a:t>MOOCs</a:t>
            </a:r>
            <a:endParaRPr lang="en-US" altLang="zh-CN" b="1"/>
          </a:p>
          <a:p>
            <a:pPr>
              <a:lnSpc>
                <a:spcPct val="150000"/>
              </a:lnSpc>
            </a:pPr>
            <a:r>
              <a:rPr lang="en-US" altLang="zh-CN"/>
              <a:t>Online Question Answer</a:t>
            </a:r>
            <a:endParaRPr lang="en-US" altLang="zh-CN"/>
          </a:p>
          <a:p>
            <a:pPr>
              <a:lnSpc>
                <a:spcPct val="150000"/>
              </a:lnSpc>
            </a:pPr>
            <a:r>
              <a:rPr lang="en-US" altLang="zh-CN"/>
              <a:t>Guidance Course in School</a:t>
            </a:r>
            <a:endParaRPr lang="en-US" altLang="zh-CN"/>
          </a:p>
          <a:p>
            <a:pPr>
              <a:lnSpc>
                <a:spcPct val="150000"/>
              </a:lnSpc>
            </a:pPr>
            <a:r>
              <a:rPr lang="en-US" altLang="zh-CN"/>
              <a:t>Social Media Promotion</a:t>
            </a:r>
            <a:endParaRPr lang="en-US" altLang="zh-CN"/>
          </a:p>
          <a:p>
            <a:pPr>
              <a:lnSpc>
                <a:spcPct val="150000"/>
              </a:lnSpc>
            </a:pPr>
            <a:r>
              <a:rPr lang="en-US" altLang="zh-CN"/>
              <a:t>Tour Review</a:t>
            </a:r>
            <a:endParaRPr lang="en-US" altLang="zh-CN"/>
          </a:p>
          <a:p>
            <a:pPr>
              <a:lnSpc>
                <a:spcPct val="150000"/>
              </a:lnSpc>
            </a:pPr>
            <a:r>
              <a:rPr lang="en-US" altLang="zh-CN"/>
              <a:t>Award Ceremony</a:t>
            </a:r>
            <a:endParaRPr lang="en-US" altLang="zh-CN"/>
          </a:p>
        </p:txBody>
      </p:sp>
      <p:pic>
        <p:nvPicPr>
          <p:cNvPr id="41" name="Picture 4" descr="groupphotos"/>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a:off x="9535795" y="3164840"/>
            <a:ext cx="2075815" cy="1383665"/>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 descr="D:\mydoc\events\1107_wwttraining\WWT培训合影.jpg"/>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7270750" y="3170555"/>
            <a:ext cx="2086610" cy="138493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43" name="Picture 2"/>
          <p:cNvPicPr>
            <a:picLocks noChangeAspect="1" noChangeArrowheads="1"/>
          </p:cNvPicPr>
          <p:nvPr>
            <p:custDataLst>
              <p:tags r:id="rId5"/>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137785" y="3198495"/>
            <a:ext cx="1970405" cy="1329055"/>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pic>
        <p:nvPicPr>
          <p:cNvPr id="45" name="Picture 3" descr="D:\mydoc\cvo\collaboration\MSR\review\tmp\groupphoto.jpg"/>
          <p:cNvPicPr>
            <a:picLocks noChangeAspect="1" noChangeArrowheads="1"/>
          </p:cNvPicPr>
          <p:nvPr>
            <p:custDataLst>
              <p:tags r:id="rId7"/>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7270750" y="1565910"/>
            <a:ext cx="2086610" cy="136588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46" name="Picture 2" descr="http://www.msra.cn/zh-cn/news/images/ur/20140801_1.jpg"/>
          <p:cNvPicPr>
            <a:picLocks noChangeAspect="1" noChangeArrowheads="1"/>
          </p:cNvPicPr>
          <p:nvPr>
            <p:custDataLst>
              <p:tags r:id="rId9"/>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9544685" y="1551305"/>
            <a:ext cx="1994535" cy="13684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47" name="Picture 2" descr="wwt2016"/>
          <p:cNvPicPr>
            <a:picLocks noChangeAspect="1" noChangeArrowheads="1"/>
          </p:cNvPicPr>
          <p:nvPr>
            <p:custDataLst>
              <p:tags r:id="rId11"/>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7270750" y="4749800"/>
            <a:ext cx="2086610" cy="1392555"/>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descr="002"/>
          <p:cNvPicPr>
            <a:picLocks noChangeAspect="1"/>
          </p:cNvPicPr>
          <p:nvPr>
            <p:custDataLst>
              <p:tags r:id="rId13"/>
            </p:custDataLst>
          </p:nvPr>
        </p:nvPicPr>
        <p:blipFill>
          <a:blip r:embed="rId14"/>
          <a:srcRect r="18321"/>
          <a:stretch>
            <a:fillRect/>
          </a:stretch>
        </p:blipFill>
        <p:spPr>
          <a:xfrm>
            <a:off x="5130800" y="4749800"/>
            <a:ext cx="1977390" cy="1362075"/>
          </a:xfrm>
          <a:prstGeom prst="rect">
            <a:avLst/>
          </a:prstGeom>
        </p:spPr>
      </p:pic>
      <p:pic>
        <p:nvPicPr>
          <p:cNvPr id="5" name="图片 4"/>
          <p:cNvPicPr>
            <a:picLocks noChangeAspect="1"/>
          </p:cNvPicPr>
          <p:nvPr>
            <p:custDataLst>
              <p:tags r:id="rId15"/>
            </p:custDataLst>
          </p:nvPr>
        </p:nvPicPr>
        <p:blipFill>
          <a:blip r:embed="rId16"/>
          <a:stretch>
            <a:fillRect/>
          </a:stretch>
        </p:blipFill>
        <p:spPr>
          <a:xfrm>
            <a:off x="5130800" y="1555115"/>
            <a:ext cx="2047240" cy="1365250"/>
          </a:xfrm>
          <a:prstGeom prst="rect">
            <a:avLst/>
          </a:prstGeom>
        </p:spPr>
      </p:pic>
      <p:pic>
        <p:nvPicPr>
          <p:cNvPr id="4" name="图片 3"/>
          <p:cNvPicPr>
            <a:picLocks noChangeAspect="1"/>
          </p:cNvPicPr>
          <p:nvPr>
            <p:custDataLst>
              <p:tags r:id="rId17"/>
            </p:custDataLst>
          </p:nvPr>
        </p:nvPicPr>
        <p:blipFill>
          <a:blip r:embed="rId18"/>
          <a:stretch>
            <a:fillRect/>
          </a:stretch>
        </p:blipFill>
        <p:spPr>
          <a:xfrm>
            <a:off x="9544685" y="4762500"/>
            <a:ext cx="2065655" cy="1377315"/>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INDEX" val="20213029"/>
  <p:tag name="KSO_WM_TEMPLATE_CATEGORY" val="diagra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INDEX" val="20213029"/>
  <p:tag name="KSO_WM_TEMPLATE_CATEGORY" val="diagra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7.xml><?xml version="1.0" encoding="utf-8"?>
<p:tagLst xmlns:p="http://schemas.openxmlformats.org/presentationml/2006/main">
  <p:tag name="KSO_WM_BEAUTIFY_FLAG" val="#wm#"/>
  <p:tag name="KSO_WM_TAG_VERSION" val="1.0"/>
  <p:tag name="KSO_WM_TEMPLATE_CATEGORY" val="diagram"/>
  <p:tag name="KSO_WM_TEMPLATE_INDEX" val="20213029"/>
</p:tagLst>
</file>

<file path=ppt/tags/tag108.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3029_1*a*1"/>
  <p:tag name="KSO_WM_TEMPLATE_CATEGORY" val="diagram"/>
  <p:tag name="KSO_WM_TEMPLATE_INDEX" val="2021302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1d9a509cee1242f793c0c2ee4863b9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2f0a7bdeacd430bb74c113201763ad2"/>
  <p:tag name="KSO_WM_UNIT_TEXT_FILL_FORE_SCHEMECOLOR_INDEX_BRIGHTNESS" val="0"/>
  <p:tag name="KSO_WM_UNIT_TEXT_FILL_FORE_SCHEMECOLOR_INDEX" val="13"/>
  <p:tag name="KSO_WM_UNIT_TEXT_FILL_TYPE" val="1"/>
  <p:tag name="KSO_WM_TEMPLATE_ASSEMBLE_XID" val="60656f2b4054ed1e2fb804c5"/>
  <p:tag name="KSO_WM_TEMPLATE_ASSEMBLE_GROUPID" val="60656f2b4054ed1e2fb804c5"/>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3029_1*i*1"/>
  <p:tag name="KSO_WM_TEMPLATE_CATEGORY" val="diagram"/>
  <p:tag name="KSO_WM_TEMPLATE_INDEX" val="20213029"/>
  <p:tag name="KSO_WM_UNIT_LAYERLEVEL" val="1"/>
  <p:tag name="KSO_WM_TAG_VERSION" val="1.0"/>
  <p:tag name="KSO_WM_BEAUTIFY_FLAG" val="#wm#"/>
  <p:tag name="KSO_WM_UNIT_BLOCK" val="0"/>
  <p:tag name="KSO_WM_UNIT_SM_LIMIT_TYPE" val="0"/>
  <p:tag name="KSO_WM_UNIT_DEC_AREA_ID" val="c1cc87d515d64b4a86b5c776b3af5d20"/>
  <p:tag name="KSO_WM_UNIT_DECORATE_INFO" val="{&quot;DecorateInfoH&quot;:{&quot;IsAbs&quot;:true},&quot;DecorateInfoW&quot;:{&quot;IsAbs&quot;:true},&quot;DecorateInfoX&quot;:{&quot;IsAbs&quot;:true,&quot;Pos&quot;:1},&quot;DecorateInfoY&quot;:{&quot;IsAbs&quot;:true,&quot;Pos&quot;:0},&quot;ReferentInfo&quot;:{&quot;Id&quot;:&quot;1d9a509cee1242f793c0c2ee4863b999&quot;,&quot;X&quot;:{&quot;Pos&quot;:1},&quot;Y&quot;:{&quot;Pos&quot;:2}},&quot;whChangeMode&quot;:0}"/>
  <p:tag name="KSO_WM_CHIP_GROUPID" val="5f0e73c28050c250ba65b219"/>
  <p:tag name="KSO_WM_CHIP_XID" val="5f631d070e9bcbd1695b17db"/>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53"/>
  <p:tag name="KSO_WM_TEMPLATE_ASSEMBLE_XID" val="60656f2b4054ed1e2fb804c5"/>
  <p:tag name="KSO_WM_TEMPLATE_ASSEMBLE_GROUPID" val="60656f2b4054ed1e2fb804c5"/>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VALUE" val="1058*1481"/>
  <p:tag name="KSO_WM_UNIT_HIGHLIGHT" val="0"/>
  <p:tag name="KSO_WM_UNIT_COMPATIBLE" val="0"/>
  <p:tag name="KSO_WM_UNIT_DIAGRAM_ISNUMVISUAL" val="0"/>
  <p:tag name="KSO_WM_UNIT_DIAGRAM_ISREFERUNIT" val="0"/>
  <p:tag name="KSO_WM_UNIT_TYPE" val="d"/>
  <p:tag name="KSO_WM_UNIT_INDEX" val="1"/>
  <p:tag name="KSO_WM_UNIT_ID" val="diagram20213029_1*d*1"/>
  <p:tag name="KSO_WM_TEMPLATE_CATEGORY" val="diagram"/>
  <p:tag name="KSO_WM_TEMPLATE_INDEX" val="20213029"/>
  <p:tag name="KSO_WM_UNIT_LAYERLEVEL" val="1"/>
  <p:tag name="KSO_WM_TAG_VERSION" val="1.0"/>
  <p:tag name="KSO_WM_BEAUTIFY_FLAG" val="#wm#"/>
  <p:tag name="KSO_WM_CHIP_GROUPID" val="5e7310da9a230a26b9e88a19"/>
  <p:tag name="KSO_WM_CHIP_XID" val="5e7310da9a230a26b9e88a1a"/>
  <p:tag name="KSO_WM_UNIT_DEC_AREA_ID" val="41a5ca8b54b1421e8b6b1aa20345f1a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7e98ba878d7743afb0388193b1f4455b"/>
  <p:tag name="KSO_WM_UNIT_PLACING_PICTURE" val="7e98ba878d7743afb0388193b1f4455b"/>
  <p:tag name="KSO_WM_UNIT_SUPPORT_UNIT_TYPE" val="[&quot;l&quot;,&quot;m&quot;,&quot;n&quot;,&quot;o&quot;,&quot;p&quot;,&quot;q&quot;,&quot;r&quot;,&quot;δ&quot;,&quot;ε&quot;,&quot;ζ&quot;,&quot;η&quot;,&quot;d&quot;,&quot;α&quot;,&quot;β&quot;,&quot;θ&quot;]"/>
  <p:tag name="KSO_WM_TEMPLATE_ASSEMBLE_XID" val="60656f2b4054ed1e2fb804c5"/>
  <p:tag name="KSO_WM_TEMPLATE_ASSEMBLE_GROUPID" val="60656f2b4054ed1e2fb804c5"/>
</p:tagLst>
</file>

<file path=ppt/tags/tag11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029_1*f*1"/>
  <p:tag name="KSO_WM_TEMPLATE_CATEGORY" val="diagram"/>
  <p:tag name="KSO_WM_TEMPLATE_INDEX" val="20213029"/>
  <p:tag name="KSO_WM_UNIT_LAYERLEVEL" val="1"/>
  <p:tag name="KSO_WM_TAG_VERSION" val="1.0"/>
  <p:tag name="KSO_WM_BEAUTIFY_FLAG" val="#wm#"/>
  <p:tag name="KSO_WM_UNIT_DEFAULT_FONT" val="14;20;2"/>
  <p:tag name="KSO_WM_UNIT_BLOCK" val="0"/>
  <p:tag name="KSO_WM_UNIT_VALUE" val="200"/>
  <p:tag name="KSO_WM_UNIT_SHOW_EDIT_AREA_INDICATION" val="1"/>
  <p:tag name="KSO_WM_CHIP_GROUPID" val="5e6b05596848fb12bee65ac8"/>
  <p:tag name="KSO_WM_CHIP_XID" val="5e6b05596848fb12bee65aca"/>
  <p:tag name="KSO_WM_UNIT_DEC_AREA_ID" val="83ff44033384492aa1635976fafd8c1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f386ac4e2ce4f918dd8f3dc0d4c1b5a"/>
  <p:tag name="KSO_WM_UNIT_SUPPORT_UNIT_TYPE" val="[&quot;d&quot;,&quot;α&quot;]"/>
  <p:tag name="KSO_WM_UNIT_TEXT_FILL_FORE_SCHEMECOLOR_INDEX_BRIGHTNESS" val="0.25"/>
  <p:tag name="KSO_WM_UNIT_TEXT_FILL_FORE_SCHEMECOLOR_INDEX" val="13"/>
  <p:tag name="KSO_WM_UNIT_TEXT_FILL_TYPE" val="1"/>
  <p:tag name="KSO_WM_TEMPLATE_ASSEMBLE_XID" val="60656f2b4054ed1e2fb804c5"/>
  <p:tag name="KSO_WM_TEMPLATE_ASSEMBLE_GROUPID" val="60656f2b4054ed1e2fb804c5"/>
</p:tagLst>
</file>

<file path=ppt/tags/tag112.xml><?xml version="1.0" encoding="utf-8"?>
<p:tagLst xmlns:p="http://schemas.openxmlformats.org/presentationml/2006/main">
  <p:tag name="KSO_WM_SLIDE_ID" val="diagram2021302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08"/>
  <p:tag name="KSO_WM_SLIDE_POSITION" val="0*60"/>
  <p:tag name="KSO_WM_TAG_VERSION" val="1.0"/>
  <p:tag name="KSO_WM_BEAUTIFY_FLAG" val="#wm#"/>
  <p:tag name="KSO_WM_TEMPLATE_CATEGORY" val="diagram"/>
  <p:tag name="KSO_WM_TEMPLATE_INDEX" val="20213029"/>
  <p:tag name="KSO_WM_SLIDE_LAYOUT" val="a_d_f"/>
  <p:tag name="KSO_WM_SLIDE_LAYOUT_CNT" val="1_1_1"/>
  <p:tag name="KSO_WM_SLIDE_LAYOUT_INFO" val="{&quot;id&quot;:&quot;2021-04-01T15:31:55&quot;,&quot;maxSize&quot;:{&quot;size1&quot;:26.699999999999999},&quot;minSize&quot;:{&quot;size1&quot;:20},&quot;normalSize&quot;:{&quot;size1&quot;:20.000185185185181},&quot;subLayout&quot;:[{&quot;id&quot;:&quot;2021-04-01T15:31:55&quot;,&quot;margin&quot;:{&quot;bottom&quot;:0.026000002399086952,&quot;left&quot;:1.6929999589920044,&quot;right&quot;:1.6929999589920044,&quot;top&quot;:1.6929999589920044},&quot;type&quot;:0},{&quot;direction&quot;:1,&quot;id&quot;:&quot;2021-04-01T15:31:55&quot;,&quot;maxSize&quot;:{&quot;size1&quot;:67.5},&quot;minSize&quot;:{&quot;size1&quot;:45},&quot;normalSize&quot;:{&quot;size1&quot;:55.837499999999999},&quot;subLayout&quot;:[{&quot;id&quot;:&quot;2021-04-01T15:31:55&quot;,&quot;margin&quot;:{&quot;bottom&quot;:1.6929999589920044,&quot;left&quot;:1.6929999589920044,&quot;right&quot;:1.2439998388290405,&quot;top&quot;:1.6670000553131104},&quot;type&quot;:0},{&quot;id&quot;:&quot;2021-04-01T15:31:55&quot;,&quot;margin&quot;:{&quot;bottom&quot;:1.6929999589920044,&quot;left&quot;:0.026000002399086952,&quot;right&quot;:1.6929999589920044,&quot;top&quot;:1.6670000553131104},&quot;type&quot;:0}],&quot;type&quot;:0}],&quot;type&quot;:0}"/>
  <p:tag name="KSO_WM_SLIDE_CAN_ADD_NAVIGATION" val="1"/>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DECFILLPROP" val="[]"/>
  <p:tag name="KSO_WM_CHIP_GROUPID" val="5f0e73c28050c250ba65b219"/>
  <p:tag name="KSO_WM_SLIDE_BK_DARK_LIGHT" val="2"/>
  <p:tag name="KSO_WM_SLIDE_BACKGROUND_TYPE" val="general"/>
  <p:tag name="KSO_WM_SLIDE_SUPPORT_FEATURE_TYPE" val="1"/>
  <p:tag name="KSO_WM_TEMPLATE_ASSEMBLE_XID" val="60656f2b4054ed1e2fb804c5"/>
  <p:tag name="KSO_WM_TEMPLATE_ASSEMBLE_GROUPID" val="60656f2b4054ed1e2fb804c5"/>
</p:tagLst>
</file>

<file path=ppt/tags/tag113.xml><?xml version="1.0" encoding="utf-8"?>
<p:tagLst xmlns:p="http://schemas.openxmlformats.org/presentationml/2006/main">
  <p:tag name="KSO_WM_UNIT_PLACING_PICTURE_USER_VIEWPORT" val="{&quot;height&quot;:3723,&quot;width&quot;:6049}"/>
</p:tagLst>
</file>

<file path=ppt/tags/tag114.xml><?xml version="1.0" encoding="utf-8"?>
<p:tagLst xmlns:p="http://schemas.openxmlformats.org/presentationml/2006/main">
  <p:tag name="KSO_WM_UNIT_PLACING_PICTURE_USER_VIEWPORT" val="{&quot;height&quot;:3561,&quot;width&quot;:2544}"/>
</p:tagLst>
</file>

<file path=ppt/tags/tag115.xml><?xml version="1.0" encoding="utf-8"?>
<p:tagLst xmlns:p="http://schemas.openxmlformats.org/presentationml/2006/main">
  <p:tag name="KSO_WM_UNIT_PLACING_PICTURE_USER_VIEWPORT" val="{&quot;height&quot;:3584,&quot;width&quot;:2429}"/>
</p:tagLst>
</file>

<file path=ppt/tags/tag116.xml><?xml version="1.0" encoding="utf-8"?>
<p:tagLst xmlns:p="http://schemas.openxmlformats.org/presentationml/2006/main">
  <p:tag name="KSO_WM_UNIT_PLACING_PICTURE_USER_VIEWPORT" val="{&quot;height&quot;:5433,&quot;width&quot;:3056}"/>
</p:tagLst>
</file>

<file path=ppt/tags/tag117.xml><?xml version="1.0" encoding="utf-8"?>
<p:tagLst xmlns:p="http://schemas.openxmlformats.org/presentationml/2006/main">
  <p:tag name="KSO_WM_UNIT_PLACING_PICTURE_USER_VIEWPORT" val="{&quot;height&quot;:6853,&quot;width&quot;:14137}"/>
</p:tagLst>
</file>

<file path=ppt/tags/tag118.xml><?xml version="1.0" encoding="utf-8"?>
<p:tagLst xmlns:p="http://schemas.openxmlformats.org/presentationml/2006/main">
  <p:tag name="KSO_WM_UNIT_PLACING_PICTURE_USER_VIEWPORT" val="{&quot;height&quot;:2179,&quot;width&quot;:3269}"/>
</p:tagLst>
</file>

<file path=ppt/tags/tag119.xml><?xml version="1.0" encoding="utf-8"?>
<p:tagLst xmlns:p="http://schemas.openxmlformats.org/presentationml/2006/main">
  <p:tag name="KSO_WM_UNIT_PLACING_PICTURE_USER_VIEWPORT" val="{&quot;height&quot;:2181,&quot;width&quot;:328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PLACING_PICTURE_USER_VIEWPORT" val="{&quot;height&quot;:2093,&quot;width&quot;:3103}"/>
</p:tagLst>
</file>

<file path=ppt/tags/tag121.xml><?xml version="1.0" encoding="utf-8"?>
<p:tagLst xmlns:p="http://schemas.openxmlformats.org/presentationml/2006/main">
  <p:tag name="KSO_WM_UNIT_PLACING_PICTURE_USER_VIEWPORT" val="{&quot;height&quot;:2151,&quot;width&quot;:3286}"/>
</p:tagLst>
</file>

<file path=ppt/tags/tag122.xml><?xml version="1.0" encoding="utf-8"?>
<p:tagLst xmlns:p="http://schemas.openxmlformats.org/presentationml/2006/main">
  <p:tag name="KSO_WM_UNIT_PLACING_PICTURE_USER_VIEWPORT" val="{&quot;height&quot;:2155,&quot;width&quot;:3141}"/>
</p:tagLst>
</file>

<file path=ppt/tags/tag123.xml><?xml version="1.0" encoding="utf-8"?>
<p:tagLst xmlns:p="http://schemas.openxmlformats.org/presentationml/2006/main">
  <p:tag name="KSO_WM_UNIT_PLACING_PICTURE_USER_VIEWPORT" val="{&quot;height&quot;:2193,&quot;width&quot;:3286}"/>
</p:tagLst>
</file>

<file path=ppt/tags/tag124.xml><?xml version="1.0" encoding="utf-8"?>
<p:tagLst xmlns:p="http://schemas.openxmlformats.org/presentationml/2006/main">
  <p:tag name="KSO_WM_UNIT_PLACING_PICTURE_USER_VIEWPORT" val="{&quot;height&quot;:2145,&quot;width&quot;:3114}"/>
</p:tagLst>
</file>

<file path=ppt/tags/tag125.xml><?xml version="1.0" encoding="utf-8"?>
<p:tagLst xmlns:p="http://schemas.openxmlformats.org/presentationml/2006/main">
  <p:tag name="KSO_WM_UNIT_PLACING_PICTURE_USER_VIEWPORT" val="{&quot;height&quot;:2150,&quot;width&quot;:3224}"/>
</p:tagLst>
</file>

<file path=ppt/tags/tag126.xml><?xml version="1.0" encoding="utf-8"?>
<p:tagLst xmlns:p="http://schemas.openxmlformats.org/presentationml/2006/main">
  <p:tag name="KSO_WM_UNIT_PLACING_PICTURE_USER_VIEWPORT" val="{&quot;height&quot;:2169,&quot;width&quot;:3253}"/>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70849_3*l_h_i*1_1_1"/>
  <p:tag name="KSO_WM_TEMPLATE_CATEGORY" val="diagram"/>
  <p:tag name="KSO_WM_TEMPLATE_INDEX" val="20170849"/>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70849_3*l_h_i*1_1_2"/>
  <p:tag name="KSO_WM_TEMPLATE_CATEGORY" val="diagram"/>
  <p:tag name="KSO_WM_TEMPLATE_INDEX" val="20170849"/>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29.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7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0849_3*l_h_f*1_1_1"/>
  <p:tag name="KSO_WM_TEMPLATE_CATEGORY" val="diagram"/>
  <p:tag name="KSO_WM_TEMPLATE_INDEX" val="20170849"/>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70849_3*l_h_i*1_2_1"/>
  <p:tag name="KSO_WM_TEMPLATE_CATEGORY" val="diagram"/>
  <p:tag name="KSO_WM_TEMPLATE_INDEX" val="20170849"/>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70849_3*l_h_i*1_2_2"/>
  <p:tag name="KSO_WM_TEMPLATE_CATEGORY" val="diagram"/>
  <p:tag name="KSO_WM_TEMPLATE_INDEX" val="20170849"/>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32.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7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0849_3*l_h_f*1_2_1"/>
  <p:tag name="KSO_WM_TEMPLATE_CATEGORY" val="diagram"/>
  <p:tag name="KSO_WM_TEMPLATE_INDEX" val="20170849"/>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70849_3*l_h_i*1_3_1"/>
  <p:tag name="KSO_WM_TEMPLATE_CATEGORY" val="diagram"/>
  <p:tag name="KSO_WM_TEMPLATE_INDEX" val="20170849"/>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70849_3*l_h_i*1_3_2"/>
  <p:tag name="KSO_WM_TEMPLATE_CATEGORY" val="diagram"/>
  <p:tag name="KSO_WM_TEMPLATE_INDEX" val="20170849"/>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35.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7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70849_3*l_h_f*1_3_1"/>
  <p:tag name="KSO_WM_TEMPLATE_CATEGORY" val="diagram"/>
  <p:tag name="KSO_WM_TEMPLATE_INDEX" val="20170849"/>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70849_3*l_h_i*1_4_1"/>
  <p:tag name="KSO_WM_TEMPLATE_CATEGORY" val="diagram"/>
  <p:tag name="KSO_WM_TEMPLATE_INDEX" val="20170849"/>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70849_3*l_h_i*1_4_2"/>
  <p:tag name="KSO_WM_TEMPLATE_CATEGORY" val="diagram"/>
  <p:tag name="KSO_WM_TEMPLATE_INDEX" val="20170849"/>
  <p:tag name="KSO_WM_UNIT_LAYERLEVEL" val="1_1_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138.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VALUE" val="7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70849_3*l_h_f*1_4_1"/>
  <p:tag name="KSO_WM_TEMPLATE_CATEGORY" val="diagram"/>
  <p:tag name="KSO_WM_TEMPLATE_INDEX" val="20170849"/>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3"/>
  <p:tag name="KSO_WM_UNIT_ID" val="diagram20170849_3*l_h_i*1_3_3"/>
  <p:tag name="KSO_WM_TEMPLATE_CATEGORY" val="diagram"/>
  <p:tag name="KSO_WM_TEMPLATE_INDEX" val="201708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3"/>
  <p:tag name="KSO_WM_UNIT_ID" val="diagram20170849_3*l_h_i*1_2_3"/>
  <p:tag name="KSO_WM_TEMPLATE_CATEGORY" val="diagram"/>
  <p:tag name="KSO_WM_TEMPLATE_INDEX" val="201708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3"/>
  <p:tag name="KSO_WM_UNIT_ID" val="diagram20170849_3*l_h_i*1_1_3"/>
  <p:tag name="KSO_WM_TEMPLATE_CATEGORY" val="diagram"/>
  <p:tag name="KSO_WM_TEMPLATE_INDEX" val="201708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3"/>
  <p:tag name="KSO_WM_UNIT_ID" val="diagram20170849_3*l_h_i*1_4_3"/>
  <p:tag name="KSO_WM_TEMPLATE_CATEGORY" val="diagram"/>
  <p:tag name="KSO_WM_TEMPLATE_INDEX" val="201708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43.xml><?xml version="1.0" encoding="utf-8"?>
<p:tagLst xmlns:p="http://schemas.openxmlformats.org/presentationml/2006/main">
  <p:tag name="KSO_WM_SLIDE_ITEM_CNT" val="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F2F2F2"/>
      </a:dk2>
      <a:lt2>
        <a:srgbClr val="FFFFFF"/>
      </a:lt2>
      <a:accent1>
        <a:srgbClr val="266CBA"/>
      </a:accent1>
      <a:accent2>
        <a:srgbClr val="0887CE"/>
      </a:accent2>
      <a:accent3>
        <a:srgbClr val="089AC2"/>
      </a:accent3>
      <a:accent4>
        <a:srgbClr val="07A99D"/>
      </a:accent4>
      <a:accent5>
        <a:srgbClr val="07B566"/>
      </a:accent5>
      <a:accent6>
        <a:srgbClr val="6CBA26"/>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4462</Words>
  <Application>WPS 演示</Application>
  <PresentationFormat>宽屏</PresentationFormat>
  <Paragraphs>139</Paragraphs>
  <Slides>16</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16</vt:i4>
      </vt:variant>
    </vt:vector>
  </HeadingPairs>
  <TitlesOfParts>
    <vt:vector size="26" baseType="lpstr">
      <vt:lpstr>Arial</vt:lpstr>
      <vt:lpstr>宋体</vt:lpstr>
      <vt:lpstr>Wingdings</vt:lpstr>
      <vt:lpstr>Adobe Garamond Pro Bold</vt:lpstr>
      <vt:lpstr>Calibri</vt:lpstr>
      <vt:lpstr>微软雅黑</vt:lpstr>
      <vt:lpstr>Arial Unicode MS</vt:lpstr>
      <vt:lpstr>Segoe UI</vt:lpstr>
      <vt:lpstr>Office 主题</vt:lpstr>
      <vt:lpstr>1_Office 主题</vt:lpstr>
      <vt:lpstr>International WorldWide Telescope Guided Tour Contest</vt:lpstr>
      <vt:lpstr>万维望远镜 WorldWide Telescope（WWT）</vt:lpstr>
      <vt:lpstr>PowerPoint 演示文稿</vt:lpstr>
      <vt:lpstr>Brief Introduction of WWT Tour Contest</vt:lpstr>
      <vt:lpstr>History of WWT Tour Contest in China</vt:lpstr>
      <vt:lpstr>Statistics - Tours</vt:lpstr>
      <vt:lpstr>Statistics - Participants</vt:lpstr>
      <vt:lpstr>Exhibition of tours</vt:lpstr>
      <vt:lpstr>Related Activities</vt:lpstr>
      <vt:lpstr>MoU between IVOA and OAD</vt:lpstr>
      <vt:lpstr>International WWT Tour Contest - Organization</vt:lpstr>
      <vt:lpstr>WWT Guided Tour Contest</vt:lpstr>
      <vt:lpstr>From Local to International</vt:lpstr>
      <vt:lpstr>International WWT Tour Contest - timeline</vt:lpstr>
      <vt:lpstr>THANK YOU</vt:lpstr>
      <vt:lpstr>International WWT Tour Contest - Works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珊珊</cp:lastModifiedBy>
  <cp:revision>77</cp:revision>
  <dcterms:created xsi:type="dcterms:W3CDTF">1900-01-01T00:00:00Z</dcterms:created>
  <dcterms:modified xsi:type="dcterms:W3CDTF">2021-05-26T06:55:39Z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92392E6DCD284EDB90382FD4E9596170</vt:lpwstr>
  </property>
  <property fmtid="{D5CDD505-2E9C-101B-9397-08002B2CF9AE}" pid="3" name="KSOProductBuildVer">
    <vt:lpwstr>2052-11.1.0.10495</vt:lpwstr>
  </property>
</Properties>
</file>