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</p:sldMasterIdLst>
  <p:notesMasterIdLst>
    <p:notesMasterId r:id="rId14"/>
  </p:notesMasterIdLst>
  <p:handoutMasterIdLst>
    <p:handoutMasterId r:id="rId15"/>
  </p:handoutMasterIdLst>
  <p:sldIdLst>
    <p:sldId id="303" r:id="rId3"/>
    <p:sldId id="319" r:id="rId4"/>
    <p:sldId id="320" r:id="rId5"/>
    <p:sldId id="327" r:id="rId6"/>
    <p:sldId id="295" r:id="rId7"/>
    <p:sldId id="317" r:id="rId8"/>
    <p:sldId id="326" r:id="rId9"/>
    <p:sldId id="322" r:id="rId10"/>
    <p:sldId id="324" r:id="rId11"/>
    <p:sldId id="325" r:id="rId12"/>
    <p:sldId id="328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75374" autoAdjust="0"/>
  </p:normalViewPr>
  <p:slideViewPr>
    <p:cSldViewPr snapToGrid="0" snapToObjects="1">
      <p:cViewPr varScale="1">
        <p:scale>
          <a:sx n="110" d="100"/>
          <a:sy n="110" d="100"/>
        </p:scale>
        <p:origin x="-888" y="-1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5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12150-1F1D-394A-B3B4-F47BD1245040}" type="datetime1">
              <a:rPr lang="en-US" smtClean="0"/>
              <a:t>5/6/20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8A273-44A3-F742-8364-1DBF8ADA4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055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4A312-3390-3044-982F-2A0D318970D6}" type="datetime1">
              <a:rPr lang="en-US" smtClean="0"/>
              <a:t>5/6/20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39331-6BA6-1A49-9DCF-2309E1F98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781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Challenges for KOA</a:t>
            </a:r>
          </a:p>
          <a:p>
            <a:r>
              <a:rPr lang="en-US" dirty="0"/>
              <a:t>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39331-6BA6-1A49-9DCF-2309E1F982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4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39331-6BA6-1A49-9DCF-2309E1F982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19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Lightweight Python implementation (install via pip).</a:t>
            </a:r>
          </a:p>
          <a:p>
            <a:r>
              <a:rPr lang="en-US" sz="1200" dirty="0" smtClean="0"/>
              <a:t>DBMS agnostic (we use Oracle and SQLite).</a:t>
            </a:r>
          </a:p>
          <a:p>
            <a:r>
              <a:rPr lang="en-US" sz="1200" dirty="0" smtClean="0"/>
              <a:t>Require no DBMS extensions.</a:t>
            </a:r>
          </a:p>
          <a:p>
            <a:endParaRPr lang="en-US" sz="1200" dirty="0" smtClean="0"/>
          </a:p>
          <a:p>
            <a:r>
              <a:rPr lang="en-US" sz="1200" dirty="0" smtClean="0"/>
              <a:t>The hard work in making the service simple is not TAP itself, but in supporting ADQL.</a:t>
            </a:r>
          </a:p>
          <a:p>
            <a:r>
              <a:rPr lang="en-US" sz="1200" dirty="0" smtClean="0"/>
              <a:t>Keep the complexity away from the DBMS.</a:t>
            </a:r>
          </a:p>
          <a:p>
            <a:r>
              <a:rPr lang="en-US" sz="1200" dirty="0" smtClean="0"/>
              <a:t>Instead translate the ADQL into SQL in a way an DBMS can handle</a:t>
            </a:r>
          </a:p>
          <a:p>
            <a:endParaRPr lang="en-US" sz="1200" dirty="0" smtClean="0"/>
          </a:p>
          <a:p>
            <a:r>
              <a:rPr lang="en-US" dirty="0" smtClean="0"/>
              <a:t>Only supports HTM and HPX indexing (any others would have to be added).</a:t>
            </a:r>
          </a:p>
          <a:p>
            <a:r>
              <a:rPr lang="en-US" dirty="0" smtClean="0"/>
              <a:t>We don't have any databases that contain geometric objects  so haven't implemented INTERSECTS().  </a:t>
            </a:r>
          </a:p>
          <a:p>
            <a:pPr lvl="1"/>
            <a:r>
              <a:rPr lang="en-US" dirty="0" smtClean="0"/>
              <a:t>We do have an R-Tree implementation external to the DBMSs that could be folded </a:t>
            </a:r>
            <a:r>
              <a:rPr lang="pl-PL" dirty="0" smtClean="0"/>
              <a:t>in.</a:t>
            </a:r>
          </a:p>
          <a:p>
            <a:r>
              <a:rPr lang="en-US" dirty="0" smtClean="0"/>
              <a:t>Since we place no constraints on the DBMS, we could support uploads and joins but do not have plans to do so.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39331-6BA6-1A49-9DCF-2309E1F982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40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9766" y="24971"/>
            <a:ext cx="7543800" cy="1143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057" y="1953657"/>
            <a:ext cx="6858000" cy="74295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C081-023E-7644-B74D-D57C5F5598CA}" type="datetime1">
              <a:rPr lang="en-US" smtClean="0"/>
              <a:t>5/6/20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14350"/>
            <a:ext cx="7239000" cy="291465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A19D-068C-2840-A0B5-55CE342BBEE9}" type="datetime1">
              <a:rPr lang="en-US" smtClean="0"/>
              <a:t>5/6/20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514351"/>
            <a:ext cx="1828800" cy="40576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514351"/>
            <a:ext cx="5715000" cy="36576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C0CA-053D-A54F-87BF-5EF5F0BFE140}" type="datetime1">
              <a:rPr lang="en-US" smtClean="0"/>
              <a:t>5/6/20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20A70-307B-4A42-A6D0-8C73B7A039EA}" type="datetime1">
              <a:rPr lang="en-US" smtClean="0"/>
              <a:t>5/6/20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250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93340" y="4751502"/>
            <a:ext cx="1225358" cy="273844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10 March 2020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27165" y="4755548"/>
            <a:ext cx="2230328" cy="269799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Programmatic Review 2020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542311" y="1130300"/>
            <a:ext cx="3861018" cy="1496487"/>
          </a:xfr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4400" b="1" kern="1200" dirty="0">
                <a:solidFill>
                  <a:srgbClr val="7030A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818741" y="2850852"/>
            <a:ext cx="3308159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>
          <a:xfrm rot="5400000">
            <a:off x="4138940" y="-4177502"/>
            <a:ext cx="827558" cy="9182562"/>
            <a:chOff x="-1492" y="0"/>
            <a:chExt cx="825741" cy="6866467"/>
          </a:xfrm>
        </p:grpSpPr>
        <p:sp>
          <p:nvSpPr>
            <p:cNvPr id="21" name="Rectangle 20"/>
            <p:cNvSpPr/>
            <p:nvPr userDrawn="1"/>
          </p:nvSpPr>
          <p:spPr>
            <a:xfrm rot="16200000">
              <a:off x="-2723265" y="3310488"/>
              <a:ext cx="6858002" cy="23702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22" name="Picture 21"/>
            <p:cNvPicPr>
              <a:picLocks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02"/>
            <a:stretch/>
          </p:blipFill>
          <p:spPr>
            <a:xfrm rot="5400000" flipV="1">
              <a:off x="-3103779" y="3102288"/>
              <a:ext cx="6866467" cy="661892"/>
            </a:xfrm>
            <a:prstGeom prst="rect">
              <a:avLst/>
            </a:prstGeom>
          </p:spPr>
        </p:pic>
        <p:pic>
          <p:nvPicPr>
            <p:cNvPr id="23" name="Picture 22" descr="C:\Users\mharbut\AppData\Local\Temp\SNAGHTMLa0e3d027.PNG"/>
            <p:cNvPicPr/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198342" y="5928783"/>
              <a:ext cx="1030605" cy="63690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747345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237" y="1"/>
            <a:ext cx="7886700" cy="577850"/>
          </a:xfrm>
        </p:spPr>
        <p:txBody>
          <a:bodyPr/>
          <a:lstStyle>
            <a:lvl1pPr>
              <a:defRPr lang="en-US" sz="4400" kern="1200" dirty="0">
                <a:solidFill>
                  <a:srgbClr val="7030A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3186" y="4798060"/>
            <a:ext cx="1168814" cy="273844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10 March 2020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30287" y="4798060"/>
            <a:ext cx="3086100" cy="273844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Programmatic Review 2020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9067" y="4798060"/>
            <a:ext cx="446617" cy="273844"/>
          </a:xfrm>
        </p:spPr>
        <p:txBody>
          <a:bodyPr/>
          <a:lstStyle/>
          <a:p>
            <a:fld id="{F144DB15-7467-4F8B-9ABE-9C625E23764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-1492" y="1"/>
            <a:ext cx="825741" cy="5149850"/>
            <a:chOff x="-1492" y="0"/>
            <a:chExt cx="825741" cy="6866467"/>
          </a:xfrm>
        </p:grpSpPr>
        <p:sp>
          <p:nvSpPr>
            <p:cNvPr id="9" name="Rectangle 8"/>
            <p:cNvSpPr/>
            <p:nvPr userDrawn="1"/>
          </p:nvSpPr>
          <p:spPr>
            <a:xfrm rot="16200000">
              <a:off x="-2723265" y="3310488"/>
              <a:ext cx="6858002" cy="23702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7" name="Picture 6"/>
            <p:cNvPicPr>
              <a:picLocks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02"/>
            <a:stretch/>
          </p:blipFill>
          <p:spPr>
            <a:xfrm rot="5400000" flipV="1">
              <a:off x="-3103779" y="3102288"/>
              <a:ext cx="6866467" cy="661892"/>
            </a:xfrm>
            <a:prstGeom prst="rect">
              <a:avLst/>
            </a:prstGeom>
          </p:spPr>
        </p:pic>
        <p:pic>
          <p:nvPicPr>
            <p:cNvPr id="8" name="Picture 7" descr="C:\Users\mharbut\AppData\Local\Temp\SNAGHTMLa0e3d027.PNG"/>
            <p:cNvPicPr/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198342" y="5928783"/>
              <a:ext cx="1030605" cy="6369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49238" y="730251"/>
            <a:ext cx="7915665" cy="33944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7030A0"/>
              </a:buClr>
              <a:defRPr sz="3200"/>
            </a:lvl1pPr>
            <a:lvl2pPr marL="685800" indent="-2286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800"/>
            </a:lvl2pPr>
            <a:lvl3pPr>
              <a:buClr>
                <a:srgbClr val="C00000"/>
              </a:buClr>
              <a:defRPr sz="2400"/>
            </a:lvl3pPr>
            <a:lvl4pPr>
              <a:buClr>
                <a:schemeClr val="accent2">
                  <a:lumMod val="75000"/>
                </a:schemeClr>
              </a:buClr>
              <a:defRPr sz="2000"/>
            </a:lvl4pPr>
            <a:lvl5pPr>
              <a:buClr>
                <a:schemeClr val="accent6">
                  <a:lumMod val="75000"/>
                </a:schemeClr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 rot="16200000">
            <a:off x="-1689018" y="1688997"/>
            <a:ext cx="4035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>
                <a:solidFill>
                  <a:srgbClr val="E3DCEC"/>
                </a:solidFill>
                <a:latin typeface="Arial Black" panose="020B0A04020102020204" pitchFamily="34" charset="0"/>
              </a:rPr>
              <a:t>NASA Exoplanet Archive</a:t>
            </a:r>
          </a:p>
        </p:txBody>
      </p:sp>
    </p:spTree>
    <p:extLst>
      <p:ext uri="{BB962C8B-B14F-4D97-AF65-F5344CB8AC3E}">
        <p14:creationId xmlns:p14="http://schemas.microsoft.com/office/powerpoint/2010/main" val="2809000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51" y="115416"/>
            <a:ext cx="6781800" cy="12001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7045"/>
            <a:ext cx="7543800" cy="29146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1347-EDCB-2948-9019-8CA1D1082A54}" type="datetime1">
              <a:rPr lang="en-US" smtClean="0"/>
              <a:t>5/6/20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74469"/>
            <a:ext cx="7543800" cy="12573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714750"/>
            <a:ext cx="6858000" cy="6858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5376-B2BA-5142-A735-7093E8BB0D0D}" type="datetime1">
              <a:rPr lang="en-US" smtClean="0"/>
              <a:t>5/6/20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99058" y="1742236"/>
            <a:ext cx="4873869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1285417"/>
            <a:ext cx="7589520" cy="754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457201"/>
            <a:ext cx="3657600" cy="2825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57201"/>
            <a:ext cx="3657600" cy="2825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9D1CC-F2DC-5243-BAC7-D4DD112CB589}" type="datetime1">
              <a:rPr lang="en-US" smtClean="0"/>
              <a:t>5/6/20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457200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996948"/>
            <a:ext cx="3657600" cy="2286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457200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996948"/>
            <a:ext cx="3657600" cy="2286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8CC41-A370-ED44-B247-7F8A6F1F8EEA}" type="datetime1">
              <a:rPr lang="en-US" smtClean="0"/>
              <a:t>5/6/20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231B-9373-D846-8138-026F093DFC4D}" type="datetime1">
              <a:rPr lang="en-US" smtClean="0"/>
              <a:t>5/6/20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37BF-3550-B24C-B9D3-56B4D8AD821F}" type="datetime1">
              <a:rPr lang="en-US" smtClean="0"/>
              <a:t>5/6/20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342900"/>
            <a:ext cx="4594934" cy="30860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342900"/>
            <a:ext cx="2673657" cy="30861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C31AD-8A86-214D-9763-9BBB81E2F4FF}" type="datetime1">
              <a:rPr lang="en-US" smtClean="0"/>
              <a:t>5/6/20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153444" y="1885752"/>
            <a:ext cx="28575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342900"/>
            <a:ext cx="7543800" cy="21717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2628900"/>
            <a:ext cx="7391400" cy="60364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CBAE-CDE1-4D4F-A992-38CCA01B9AEB}" type="datetime1">
              <a:rPr lang="en-US" smtClean="0"/>
              <a:t>5/6/20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8866" y="285750"/>
            <a:ext cx="6781800" cy="12001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830220"/>
            <a:ext cx="7543800" cy="29146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46565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698CF799-2369-D446-90BE-C36647933796}" type="datetime1">
              <a:rPr lang="en-US" smtClean="0"/>
              <a:t>5/6/20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4656582"/>
            <a:ext cx="48738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7794" y="4656582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9676" y="1248367"/>
            <a:ext cx="7744965" cy="48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10 March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Programmatic Review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144DB15-7467-4F8B-9ABE-9C625E23764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846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png"/><Relationship Id="rId3" Type="http://schemas.openxmlformats.org/officeDocument/2006/relationships/hyperlink" Target="https://exoplanetarchive.ipac.caltech.edu/TAP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505516" y="4155278"/>
            <a:ext cx="82095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770" y="2603189"/>
            <a:ext cx="8635775" cy="1552089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sz="4800" b="1" dirty="0">
                <a:latin typeface="Cambria"/>
                <a:cs typeface="Cambria"/>
              </a:rPr>
              <a:t>G. </a:t>
            </a:r>
            <a:r>
              <a:rPr lang="en-US" sz="4800" b="1" dirty="0" smtClean="0">
                <a:latin typeface="Cambria"/>
                <a:cs typeface="Cambria"/>
              </a:rPr>
              <a:t>Bruce </a:t>
            </a:r>
            <a:r>
              <a:rPr lang="en-US" sz="4800" b="1" dirty="0">
                <a:latin typeface="Cambria"/>
                <a:cs typeface="Cambria"/>
              </a:rPr>
              <a:t>Berriman, </a:t>
            </a:r>
            <a:r>
              <a:rPr lang="en-US" sz="4800" b="1" dirty="0" smtClean="0">
                <a:latin typeface="Cambria"/>
                <a:cs typeface="Cambria"/>
              </a:rPr>
              <a:t>John Good, </a:t>
            </a:r>
            <a:r>
              <a:rPr lang="en-US" sz="4800" b="1" dirty="0" err="1" smtClean="0">
                <a:latin typeface="Cambria"/>
                <a:cs typeface="Cambria"/>
              </a:rPr>
              <a:t>Mihseh</a:t>
            </a:r>
            <a:r>
              <a:rPr lang="en-US" sz="4800" b="1" dirty="0" smtClean="0">
                <a:latin typeface="Cambria"/>
                <a:cs typeface="Cambria"/>
              </a:rPr>
              <a:t> Kong</a:t>
            </a:r>
            <a:endParaRPr lang="en-US" sz="4800" b="1" dirty="0">
              <a:latin typeface="Cambria"/>
              <a:cs typeface="Cambria"/>
            </a:endParaRPr>
          </a:p>
          <a:p>
            <a:pPr algn="ctr"/>
            <a:r>
              <a:rPr lang="en-US" sz="4800" b="1" i="1" dirty="0" smtClean="0">
                <a:latin typeface="Cambria"/>
                <a:cs typeface="Cambria"/>
              </a:rPr>
              <a:t>(</a:t>
            </a:r>
            <a:r>
              <a:rPr lang="en-US" sz="4800" b="1" i="1" dirty="0">
                <a:latin typeface="Cambria"/>
                <a:cs typeface="Cambria"/>
              </a:rPr>
              <a:t>Caltech/IPAC-NExScI)</a:t>
            </a:r>
          </a:p>
          <a:p>
            <a:pPr algn="ctr"/>
            <a:r>
              <a:rPr lang="en-US" sz="4800" b="1" dirty="0">
                <a:latin typeface="Cambria"/>
                <a:cs typeface="Cambria"/>
              </a:rPr>
              <a:t> </a:t>
            </a:r>
          </a:p>
          <a:p>
            <a:endParaRPr lang="en-US" sz="4800" b="1" dirty="0">
              <a:latin typeface="Cambria"/>
              <a:cs typeface="Cambr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6943" y="1698314"/>
            <a:ext cx="8278091" cy="1143000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4400" dirty="0" smtClean="0">
                <a:latin typeface="+mj-lt"/>
              </a:rPr>
              <a:t>A Python TAP Server at the </a:t>
            </a:r>
            <a:br>
              <a:rPr lang="en-US" sz="4400" dirty="0" smtClean="0">
                <a:latin typeface="+mj-lt"/>
              </a:rPr>
            </a:br>
            <a:r>
              <a:rPr lang="en-US" sz="4400" dirty="0" smtClean="0">
                <a:latin typeface="+mj-lt"/>
              </a:rPr>
              <a:t>NASA Exoplanet Science Institute (NExScI)</a:t>
            </a:r>
            <a:r>
              <a:rPr lang="en-US" sz="4400" i="1" dirty="0" smtClean="0"/>
              <a:t>.</a:t>
            </a:r>
            <a:r>
              <a:rPr lang="en-US" sz="2400" i="1" dirty="0"/>
              <a:t/>
            </a:r>
            <a:br>
              <a:rPr lang="en-US" sz="2400" i="1" dirty="0"/>
            </a:br>
            <a:r>
              <a:rPr lang="en-US" sz="2400" i="1" dirty="0" smtClean="0"/>
              <a:t> </a:t>
            </a:r>
            <a:endParaRPr lang="en-US" sz="2400" i="1" cap="small" dirty="0"/>
          </a:p>
        </p:txBody>
      </p:sp>
      <p:pic>
        <p:nvPicPr>
          <p:cNvPr id="4" name="Picture 3" descr="JPL_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351638"/>
            <a:ext cx="987847" cy="3358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 flipH="1" flipV="1">
            <a:off x="5278020" y="4347136"/>
            <a:ext cx="878239" cy="4547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1131" y="4296111"/>
            <a:ext cx="616791" cy="616791"/>
          </a:xfrm>
          <a:prstGeom prst="rect">
            <a:avLst/>
          </a:prstGeom>
        </p:spPr>
      </p:pic>
      <p:pic>
        <p:nvPicPr>
          <p:cNvPr id="12" name="Picture 11" descr="Caltech_LOGO-Orange_RGB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9" y="4271714"/>
            <a:ext cx="1391759" cy="597568"/>
          </a:xfrm>
          <a:prstGeom prst="rect">
            <a:avLst/>
          </a:prstGeom>
        </p:spPr>
      </p:pic>
      <p:pic>
        <p:nvPicPr>
          <p:cNvPr id="13" name="Picture 12" descr="TinyNExScI_FullColorLogo.bmp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611" y="4296111"/>
            <a:ext cx="1085366" cy="573171"/>
          </a:xfrm>
          <a:prstGeom prst="rect">
            <a:avLst/>
          </a:prstGeom>
        </p:spPr>
      </p:pic>
      <p:pic>
        <p:nvPicPr>
          <p:cNvPr id="14" name="Picture 13" descr="KOA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110" y="4375595"/>
            <a:ext cx="1134332" cy="42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ssc2008-05a_Med16x9.jpg"/>
          <p:cNvPicPr>
            <a:picLocks noChangeAspect="1"/>
          </p:cNvPicPr>
          <p:nvPr/>
        </p:nvPicPr>
        <p:blipFill>
          <a:blip r:embed="rId9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77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50" y="0"/>
            <a:ext cx="8066287" cy="120015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TAP Server Future Expansion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994" y="1401155"/>
            <a:ext cx="7543800" cy="3362973"/>
          </a:xfrm>
        </p:spPr>
        <p:txBody>
          <a:bodyPr>
            <a:noAutofit/>
          </a:bodyPr>
          <a:lstStyle/>
          <a:p>
            <a:r>
              <a:rPr lang="en-US" sz="2800" dirty="0" smtClean="0"/>
              <a:t>Support multiple DBMSs</a:t>
            </a:r>
          </a:p>
          <a:p>
            <a:pPr lvl="1"/>
            <a:r>
              <a:rPr lang="en-US" sz="2000" dirty="0" smtClean="0"/>
              <a:t>Version 1: Oracle (</a:t>
            </a:r>
            <a:r>
              <a:rPr lang="en-US" sz="2000" dirty="0" err="1" smtClean="0"/>
              <a:t>cx_Oracle</a:t>
            </a:r>
            <a:r>
              <a:rPr lang="en-US" sz="2000" dirty="0" smtClean="0"/>
              <a:t> package; </a:t>
            </a:r>
            <a:r>
              <a:rPr lang="en-US" sz="2000" dirty="0"/>
              <a:t>Python Database API </a:t>
            </a:r>
            <a:r>
              <a:rPr lang="en-US" sz="2000" dirty="0" smtClean="0"/>
              <a:t>2.0)</a:t>
            </a:r>
          </a:p>
          <a:p>
            <a:pPr lvl="1"/>
            <a:r>
              <a:rPr lang="en-US" sz="2000" dirty="0" smtClean="0"/>
              <a:t>Implementations for </a:t>
            </a:r>
            <a:r>
              <a:rPr lang="en-US" sz="2000" dirty="0" err="1" smtClean="0"/>
              <a:t>PostgreSQL</a:t>
            </a:r>
            <a:r>
              <a:rPr lang="en-US" sz="2000" dirty="0" smtClean="0"/>
              <a:t>, SQLite, etc.  This involves pointing </a:t>
            </a:r>
            <a:r>
              <a:rPr lang="en-US" sz="2000" smtClean="0"/>
              <a:t>to different </a:t>
            </a:r>
            <a:r>
              <a:rPr lang="en-US" sz="2000" dirty="0" smtClean="0"/>
              <a:t>DB API </a:t>
            </a:r>
            <a:r>
              <a:rPr lang="en-US" sz="2000" smtClean="0"/>
              <a:t>2.0 packages </a:t>
            </a:r>
            <a:r>
              <a:rPr lang="en-US" sz="2000" dirty="0" smtClean="0"/>
              <a:t>and tweaking the ADQL module.</a:t>
            </a:r>
          </a:p>
          <a:p>
            <a:pPr marL="274320" lvl="1"/>
            <a:r>
              <a:rPr lang="mr-IN" sz="1800" dirty="0" smtClean="0"/>
              <a:t> </a:t>
            </a:r>
            <a:r>
              <a:rPr lang="en-US" sz="2800" dirty="0" smtClean="0"/>
              <a:t>New environments:</a:t>
            </a:r>
          </a:p>
          <a:p>
            <a:pPr marL="548640" lvl="2"/>
            <a:r>
              <a:rPr lang="en-US" dirty="0" smtClean="0"/>
              <a:t>Version </a:t>
            </a:r>
            <a:r>
              <a:rPr lang="en-US" dirty="0"/>
              <a:t>1:  CGI program connects to Oracle via </a:t>
            </a:r>
            <a:r>
              <a:rPr lang="en-US" dirty="0" smtClean="0"/>
              <a:t>Apache</a:t>
            </a:r>
          </a:p>
          <a:p>
            <a:pPr marL="548640" lvl="2"/>
            <a:r>
              <a:rPr lang="en-US" dirty="0" smtClean="0"/>
              <a:t>Test under NGINX</a:t>
            </a:r>
            <a:r>
              <a:rPr lang="en-US" dirty="0"/>
              <a:t> </a:t>
            </a:r>
            <a:r>
              <a:rPr lang="en-US" dirty="0" smtClean="0"/>
              <a:t>and add WSGI </a:t>
            </a:r>
            <a:r>
              <a:rPr lang="en-US" dirty="0"/>
              <a:t>(Web Services Gateway Interface</a:t>
            </a:r>
            <a:r>
              <a:rPr lang="en-US" dirty="0" smtClean="0"/>
              <a:t>)</a:t>
            </a:r>
            <a:r>
              <a:rPr lang="en-US" sz="2400" dirty="0" smtClean="0"/>
              <a:t> </a:t>
            </a:r>
            <a:r>
              <a:rPr lang="en-US" dirty="0" smtClean="0"/>
              <a:t>support.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45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357" y="46143"/>
            <a:ext cx="7788643" cy="12001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Comments on TAP and AQDL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41932"/>
            <a:ext cx="7543800" cy="291465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TAP spec </a:t>
            </a:r>
            <a:r>
              <a:rPr lang="en-US" sz="2000" dirty="0">
                <a:solidFill>
                  <a:prstClr val="black"/>
                </a:solidFill>
              </a:rPr>
              <a:t>says explicitly the </a:t>
            </a:r>
            <a:r>
              <a:rPr lang="en-US" sz="2000" i="1" dirty="0" err="1">
                <a:solidFill>
                  <a:prstClr val="black"/>
                </a:solidFill>
              </a:rPr>
              <a:t>ExecutionDuration</a:t>
            </a:r>
            <a:r>
              <a:rPr lang="en-US" sz="2000" dirty="0">
                <a:solidFill>
                  <a:prstClr val="black"/>
                </a:solidFill>
              </a:rPr>
              <a:t> must </a:t>
            </a:r>
            <a:r>
              <a:rPr lang="en-US" sz="2000" dirty="0" smtClean="0">
                <a:solidFill>
                  <a:prstClr val="black"/>
                </a:solidFill>
              </a:rPr>
              <a:t>be </a:t>
            </a:r>
            <a:r>
              <a:rPr lang="en-US" sz="2000" dirty="0">
                <a:solidFill>
                  <a:prstClr val="black"/>
                </a:solidFill>
              </a:rPr>
              <a:t>in integer seconds.  </a:t>
            </a:r>
            <a:endParaRPr lang="en-US" sz="2000" dirty="0" smtClean="0">
              <a:solidFill>
                <a:prstClr val="black"/>
              </a:solidFill>
            </a:endParaRPr>
          </a:p>
          <a:p>
            <a:pPr lvl="1"/>
            <a:r>
              <a:rPr lang="en-US" sz="1900" dirty="0" smtClean="0">
                <a:solidFill>
                  <a:prstClr val="black"/>
                </a:solidFill>
              </a:rPr>
              <a:t>We have data th</a:t>
            </a:r>
            <a:r>
              <a:rPr lang="en-US" sz="2000" dirty="0" smtClean="0">
                <a:solidFill>
                  <a:prstClr val="black"/>
                </a:solidFill>
              </a:rPr>
              <a:t>at have sub</a:t>
            </a:r>
            <a:r>
              <a:rPr lang="en-US" sz="2000" dirty="0">
                <a:solidFill>
                  <a:prstClr val="black"/>
                </a:solidFill>
              </a:rPr>
              <a:t>-second </a:t>
            </a:r>
            <a:r>
              <a:rPr lang="en-US" sz="2000" dirty="0" smtClean="0">
                <a:solidFill>
                  <a:prstClr val="black"/>
                </a:solidFill>
              </a:rPr>
              <a:t>timing, so output them as a </a:t>
            </a:r>
            <a:r>
              <a:rPr lang="en-US" sz="2000" dirty="0">
                <a:solidFill>
                  <a:prstClr val="black"/>
                </a:solidFill>
              </a:rPr>
              <a:t>decimal value</a:t>
            </a:r>
            <a:r>
              <a:rPr lang="en-US" sz="2000" dirty="0" smtClean="0">
                <a:solidFill>
                  <a:prstClr val="black"/>
                </a:solidFill>
              </a:rPr>
              <a:t>.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An observation on POLYGON searches in ADQL.</a:t>
            </a:r>
          </a:p>
          <a:p>
            <a:pPr lvl="1"/>
            <a:r>
              <a:rPr lang="en-US" sz="1900" dirty="0" smtClean="0">
                <a:solidFill>
                  <a:prstClr val="black"/>
                </a:solidFill>
              </a:rPr>
              <a:t>Simple solution is to treat as a convex hull: if there are no checks for convexity, wrong results will be returned. </a:t>
            </a:r>
            <a:endParaRPr lang="en-US" sz="1900" dirty="0">
              <a:solidFill>
                <a:prstClr val="black"/>
              </a:solidFill>
            </a:endParaRPr>
          </a:p>
          <a:p>
            <a:pPr lvl="1"/>
            <a:r>
              <a:rPr lang="en-US" sz="1900" dirty="0" smtClean="0">
                <a:solidFill>
                  <a:prstClr val="black"/>
                </a:solidFill>
              </a:rPr>
              <a:t>In </a:t>
            </a:r>
            <a:r>
              <a:rPr lang="en-US" sz="1900" dirty="0">
                <a:solidFill>
                  <a:prstClr val="black"/>
                </a:solidFill>
              </a:rPr>
              <a:t>the best </a:t>
            </a:r>
            <a:r>
              <a:rPr lang="en-US" sz="1900" dirty="0" smtClean="0">
                <a:solidFill>
                  <a:prstClr val="black"/>
                </a:solidFill>
              </a:rPr>
              <a:t>case, everyone would </a:t>
            </a:r>
            <a:r>
              <a:rPr lang="en-US" sz="1900" dirty="0">
                <a:solidFill>
                  <a:prstClr val="black"/>
                </a:solidFill>
              </a:rPr>
              <a:t>support general polygons </a:t>
            </a:r>
            <a:r>
              <a:rPr lang="en-US" sz="1900" dirty="0" smtClean="0">
                <a:solidFill>
                  <a:prstClr val="black"/>
                </a:solidFill>
              </a:rPr>
              <a:t>in a common fashion  </a:t>
            </a:r>
            <a:r>
              <a:rPr lang="en-US" sz="1900" dirty="0">
                <a:solidFill>
                  <a:prstClr val="black"/>
                </a:solidFill>
              </a:rPr>
              <a:t>(e.g. by "</a:t>
            </a:r>
            <a:r>
              <a:rPr lang="en-US" sz="1900" dirty="0" smtClean="0">
                <a:solidFill>
                  <a:prstClr val="black"/>
                </a:solidFill>
              </a:rPr>
              <a:t>triangulation</a:t>
            </a:r>
            <a:r>
              <a:rPr lang="en-US" sz="1900" dirty="0">
                <a:solidFill>
                  <a:prstClr val="black"/>
                </a:solidFill>
              </a:rPr>
              <a:t>" of </a:t>
            </a:r>
            <a:r>
              <a:rPr lang="en-US" sz="1900" dirty="0" smtClean="0">
                <a:solidFill>
                  <a:prstClr val="black"/>
                </a:solidFill>
              </a:rPr>
              <a:t>the </a:t>
            </a:r>
            <a:r>
              <a:rPr lang="en-US" sz="1900" dirty="0">
                <a:solidFill>
                  <a:prstClr val="black"/>
                </a:solidFill>
              </a:rPr>
              <a:t>polygon) or would </a:t>
            </a:r>
            <a:r>
              <a:rPr lang="en-US" sz="1900" dirty="0" smtClean="0">
                <a:solidFill>
                  <a:prstClr val="black"/>
                </a:solidFill>
              </a:rPr>
              <a:t>return an error </a:t>
            </a:r>
            <a:r>
              <a:rPr lang="en-US" sz="1900" dirty="0">
                <a:solidFill>
                  <a:prstClr val="black"/>
                </a:solidFill>
              </a:rPr>
              <a:t>if the polygon is not convex.</a:t>
            </a:r>
            <a:endParaRPr lang="en-US" sz="1900" dirty="0" smtClean="0">
              <a:solidFill>
                <a:prstClr val="black"/>
              </a:solidFill>
            </a:endParaRPr>
          </a:p>
          <a:p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23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51" y="0"/>
            <a:ext cx="7566678" cy="12001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 Python</a:t>
            </a:r>
            <a:r>
              <a:rPr lang="en-US" dirty="0" smtClean="0"/>
              <a:t> </a:t>
            </a:r>
            <a:r>
              <a:rPr lang="en-US" dirty="0" smtClean="0"/>
              <a:t>TAP Server </a:t>
            </a:r>
            <a:r>
              <a:rPr lang="en-US" dirty="0" smtClean="0"/>
              <a:t>- Goals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075" y="1980104"/>
            <a:ext cx="7226754" cy="2676478"/>
          </a:xfrm>
        </p:spPr>
        <p:txBody>
          <a:bodyPr>
            <a:noAutofit/>
          </a:bodyPr>
          <a:lstStyle/>
          <a:p>
            <a:r>
              <a:rPr lang="en-US" sz="2800" dirty="0" smtClean="0"/>
              <a:t>Deploy an Open Source TAP Server in Python.</a:t>
            </a:r>
          </a:p>
          <a:p>
            <a:r>
              <a:rPr lang="en-US" sz="2800" dirty="0" smtClean="0"/>
              <a:t>Includes ADQL </a:t>
            </a:r>
            <a:r>
              <a:rPr lang="en-US" sz="2800" dirty="0"/>
              <a:t>to SQL translation </a:t>
            </a:r>
            <a:r>
              <a:rPr lang="en-US" sz="2800" dirty="0" smtClean="0"/>
              <a:t>module and </a:t>
            </a:r>
            <a:r>
              <a:rPr lang="en-US" sz="2800" dirty="0"/>
              <a:t>generic spatial indexing packages.</a:t>
            </a:r>
          </a:p>
          <a:p>
            <a:r>
              <a:rPr lang="en-US" sz="2800" dirty="0" smtClean="0"/>
              <a:t>Enable support for all databases in common use in Astronomy.</a:t>
            </a:r>
          </a:p>
          <a:p>
            <a:r>
              <a:rPr lang="en-US" sz="2800" dirty="0" smtClean="0"/>
              <a:t>Support data access policy at KOA</a:t>
            </a:r>
          </a:p>
          <a:p>
            <a:pPr lvl="1"/>
            <a:r>
              <a:rPr lang="en-US" sz="2400" dirty="0" smtClean="0"/>
              <a:t>Data are protected for at least 18 months.</a:t>
            </a:r>
            <a:endParaRPr lang="en-US" sz="24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92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51" y="0"/>
            <a:ext cx="7566678" cy="120015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NExScI Context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876" y="1395569"/>
            <a:ext cx="7370953" cy="291465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Keck Observatory Archive (KOA) and NASA Exoplanet Archive at NExScI are modernizing their query infrastructure to make it API-based.</a:t>
            </a:r>
          </a:p>
          <a:p>
            <a:pPr lvl="1"/>
            <a:r>
              <a:rPr lang="en-US" sz="2400" dirty="0" smtClean="0"/>
              <a:t>A new archive to support the NEID EPRV instrument is using the TAP server on its first release.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09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NASA Exoplanet Archive TAP 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49236" y="577852"/>
            <a:ext cx="8294764" cy="1621799"/>
          </a:xfrm>
        </p:spPr>
        <p:txBody>
          <a:bodyPr>
            <a:noAutofit/>
          </a:bodyPr>
          <a:lstStyle/>
          <a:p>
            <a:r>
              <a:rPr lang="en-US" sz="2400" dirty="0" smtClean="0"/>
              <a:t>NASA Exoplanet Science Institute maintains the NASA Exoplanet Archive </a:t>
            </a:r>
          </a:p>
          <a:p>
            <a:pPr lvl="1"/>
            <a:r>
              <a:rPr lang="en-US" sz="2000" dirty="0" smtClean="0"/>
              <a:t>Curation of all known exoplanet systems … and more </a:t>
            </a:r>
          </a:p>
          <a:p>
            <a:pPr lvl="1"/>
            <a:r>
              <a:rPr lang="en-US" sz="2000" dirty="0" smtClean="0"/>
              <a:t>Mission data from Kepler, K2, TESS</a:t>
            </a:r>
            <a:r>
              <a:rPr lang="en-US" sz="2000" dirty="0"/>
              <a:t> … </a:t>
            </a:r>
            <a:r>
              <a:rPr lang="en-US" sz="2000" dirty="0" smtClean="0"/>
              <a:t>and more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108" y="2199651"/>
            <a:ext cx="3951892" cy="22119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73255" y="3719148"/>
            <a:ext cx="254918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300" i="1" dirty="0" smtClean="0">
                <a:solidFill>
                  <a:prstClr val="black"/>
                </a:solidFill>
                <a:latin typeface="Calibri"/>
              </a:rPr>
              <a:t>TOPCAT Access to the Planetary Systems Table at Exoplanet Archive via the Archive TAP service</a:t>
            </a:r>
            <a:endParaRPr lang="en-US" sz="13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983833" y="4786495"/>
            <a:ext cx="5972119" cy="3350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030A0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  <a:latin typeface="Calibri"/>
                <a:hlinkClick r:id="rId3"/>
              </a:rPr>
              <a:t>https://exoplanetarchive.ipac.caltech.edu/TAP/</a:t>
            </a: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939954" y="2051038"/>
            <a:ext cx="4252154" cy="27131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030A0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TAP service released with new Planetary Systems table</a:t>
            </a:r>
          </a:p>
          <a:p>
            <a:pPr marL="685800" lvl="2">
              <a:spcBef>
                <a:spcPts val="1000"/>
              </a:spcBef>
              <a:buClr>
                <a:srgbClr val="7030A0"/>
              </a:buClr>
            </a:pPr>
            <a:r>
              <a:rPr lang="en-US" sz="2000" dirty="0">
                <a:solidFill>
                  <a:prstClr val="black"/>
                </a:solidFill>
              </a:rPr>
              <a:t>Contains all solutions for all known confirmed </a:t>
            </a:r>
            <a:r>
              <a:rPr lang="en-US" sz="2000" dirty="0" smtClean="0">
                <a:solidFill>
                  <a:prstClr val="black"/>
                </a:solidFill>
              </a:rPr>
              <a:t>planets</a:t>
            </a:r>
            <a:endParaRPr lang="en-US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All future tables will be released against TAP service and all older tables will be converted. </a:t>
            </a:r>
          </a:p>
        </p:txBody>
      </p:sp>
    </p:spTree>
    <p:extLst>
      <p:ext uri="{BB962C8B-B14F-4D97-AF65-F5344CB8AC3E}">
        <p14:creationId xmlns:p14="http://schemas.microsoft.com/office/powerpoint/2010/main" val="2228793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36905" y="-414967"/>
            <a:ext cx="10138665" cy="1651153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Future KOA End User Services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1390476"/>
            <a:ext cx="7807811" cy="1764888"/>
          </a:xfrm>
        </p:spPr>
        <p:txBody>
          <a:bodyPr>
            <a:noAutofit/>
          </a:bodyPr>
          <a:lstStyle/>
          <a:p>
            <a:r>
              <a:rPr lang="en-US" sz="2400" dirty="0"/>
              <a:t>New architecture </a:t>
            </a:r>
            <a:r>
              <a:rPr lang="en-US" sz="2400" dirty="0" smtClean="0"/>
              <a:t>API based - VO Table Access Protocol</a:t>
            </a:r>
            <a:endParaRPr lang="en-US" sz="2400" dirty="0"/>
          </a:p>
          <a:p>
            <a:pPr lvl="1"/>
            <a:r>
              <a:rPr lang="en-US" sz="2000" dirty="0" smtClean="0"/>
              <a:t>Flexibility for archive.</a:t>
            </a:r>
          </a:p>
          <a:p>
            <a:pPr lvl="1"/>
            <a:r>
              <a:rPr lang="en-US" sz="2000" dirty="0"/>
              <a:t>D</a:t>
            </a:r>
            <a:r>
              <a:rPr lang="en-US" sz="2000" dirty="0" smtClean="0"/>
              <a:t>ata discovery through VO.</a:t>
            </a:r>
          </a:p>
          <a:p>
            <a:pPr marL="640080" lvl="2" indent="0">
              <a:buNone/>
            </a:pPr>
            <a:endParaRPr lang="en-US" sz="1800" dirty="0"/>
          </a:p>
          <a:p>
            <a:pPr lvl="2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90818" y="4229100"/>
            <a:ext cx="5632011" cy="701326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83000"/>
                  <a:shade val="100000"/>
                  <a:hueMod val="100000"/>
                  <a:satMod val="220000"/>
                  <a:lumMod val="90000"/>
                </a:schemeClr>
              </a:gs>
              <a:gs pos="76000">
                <a:schemeClr val="dk1">
                  <a:shade val="100000"/>
                </a:schemeClr>
              </a:gs>
              <a:gs pos="100000">
                <a:schemeClr val="dk1">
                  <a:shade val="93000"/>
                  <a:satMod val="100000"/>
                  <a:lumMod val="93000"/>
                </a:schemeClr>
              </a:gs>
            </a:gsLst>
            <a:path path="circle">
              <a:fillToRect l="15000" t="15000" r="100000" b="100000"/>
            </a:path>
            <a:tileRect/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TAP Server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223737" y="3142536"/>
            <a:ext cx="2444734" cy="64454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Web forms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5818777" y="3155364"/>
            <a:ext cx="2398131" cy="64454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Custom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3207329" y="2848425"/>
            <a:ext cx="2155269" cy="99045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Python</a:t>
            </a:r>
          </a:p>
          <a:p>
            <a:pPr algn="ctr"/>
            <a:r>
              <a:rPr lang="en-US" sz="1600" dirty="0" smtClean="0"/>
              <a:t>(incl. </a:t>
            </a:r>
            <a:r>
              <a:rPr lang="en-US" sz="1600" dirty="0" err="1" smtClean="0"/>
              <a:t>PyKOA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045512" y="3799910"/>
            <a:ext cx="0" cy="4291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230145" y="3838880"/>
            <a:ext cx="0" cy="3902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802038" y="3799910"/>
            <a:ext cx="0" cy="4291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>
          <a:xfrm>
            <a:off x="4326834" y="1871607"/>
            <a:ext cx="7807811" cy="151211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 smtClean="0"/>
              <a:t>Synchronous and asynchronous queries.</a:t>
            </a:r>
          </a:p>
          <a:p>
            <a:pPr lvl="1"/>
            <a:r>
              <a:rPr lang="en-US" sz="2000" dirty="0" smtClean="0"/>
              <a:t>Proprietary authentication.</a:t>
            </a:r>
          </a:p>
          <a:p>
            <a:pPr lvl="1"/>
            <a:r>
              <a:rPr lang="en-US" sz="2000" dirty="0" err="1" smtClean="0"/>
              <a:t>VOTable</a:t>
            </a:r>
            <a:r>
              <a:rPr lang="en-US" sz="2000" dirty="0" smtClean="0"/>
              <a:t>, CSV, etc. output formats.</a:t>
            </a:r>
          </a:p>
          <a:p>
            <a:pPr marL="640080" lvl="2" indent="0">
              <a:buFont typeface="Arial" pitchFamily="34" charset="0"/>
              <a:buNone/>
            </a:pPr>
            <a:endParaRPr lang="en-US" sz="1800" dirty="0" smtClean="0"/>
          </a:p>
          <a:p>
            <a:pPr lvl="2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54426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8041" y="28264"/>
            <a:ext cx="6781800" cy="12001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Python-based TAP Server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3040" y="2986767"/>
            <a:ext cx="1493520" cy="8898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Convert ADQL to SQL</a:t>
            </a:r>
            <a:endParaRPr lang="en-US" b="1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7183120" y="3034072"/>
            <a:ext cx="1797302" cy="84251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/>
              <a:t>Format output</a:t>
            </a:r>
            <a:endParaRPr lang="en-US" b="1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1851930" y="2999938"/>
            <a:ext cx="1680940" cy="87664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/>
              <a:t>Retrieve table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b="1" dirty="0" smtClean="0"/>
              <a:t>schema</a:t>
            </a:r>
            <a:endParaRPr lang="en-US" b="1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3632880" y="3027705"/>
            <a:ext cx="1823040" cy="86839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/>
              <a:t>Add optional proprietary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b="1" dirty="0" smtClean="0"/>
              <a:t>filtering</a:t>
            </a:r>
            <a:endParaRPr lang="en-US" b="1" dirty="0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5540619" y="3037294"/>
            <a:ext cx="1471006" cy="85880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/>
              <a:t>Query DBMS</a:t>
            </a:r>
            <a:endParaRPr lang="en-US" b="1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1107440" y="2367634"/>
            <a:ext cx="2092960" cy="6191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327000" y="1320184"/>
            <a:ext cx="1982000" cy="4025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mbria"/>
                <a:cs typeface="Cambria"/>
              </a:rPr>
              <a:t>Client</a:t>
            </a:r>
            <a:endParaRPr lang="en-US" b="1" dirty="0">
              <a:latin typeface="Cambria"/>
              <a:cs typeface="Cambri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4585" y="3819995"/>
            <a:ext cx="1260244" cy="6001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i="1" dirty="0" smtClean="0"/>
              <a:t>May </a:t>
            </a:r>
            <a:r>
              <a:rPr lang="en-US" sz="1100" i="1" dirty="0"/>
              <a:t>r</a:t>
            </a:r>
            <a:r>
              <a:rPr lang="en-US" sz="1100" i="1" dirty="0" smtClean="0"/>
              <a:t>equire minor DBMS-specific tweaks.</a:t>
            </a:r>
            <a:endParaRPr lang="en-US" sz="1100" i="1" dirty="0"/>
          </a:p>
        </p:txBody>
      </p:sp>
      <p:sp>
        <p:nvSpPr>
          <p:cNvPr id="14" name="Rectangle 13"/>
          <p:cNvSpPr/>
          <p:nvPr/>
        </p:nvSpPr>
        <p:spPr>
          <a:xfrm>
            <a:off x="3049988" y="4276740"/>
            <a:ext cx="2490631" cy="577081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1050" dirty="0" smtClean="0"/>
              <a:t>Approximately 10 KLOC of Python code</a:t>
            </a:r>
            <a:r>
              <a:rPr lang="en-US" sz="1050" dirty="0"/>
              <a:t> </a:t>
            </a:r>
            <a:r>
              <a:rPr lang="en-US" sz="1050" dirty="0" smtClean="0"/>
              <a:t>and 15 KLOC of  C spatial indexing code (Python binary extension package).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998720" y="2380806"/>
            <a:ext cx="883920" cy="6532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318000" y="2418161"/>
            <a:ext cx="0" cy="6191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8" idx="0"/>
          </p:cNvCxnSpPr>
          <p:nvPr/>
        </p:nvCxnSpPr>
        <p:spPr>
          <a:xfrm flipH="1">
            <a:off x="2692400" y="2402387"/>
            <a:ext cx="1252490" cy="5975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7" idx="0"/>
          </p:cNvCxnSpPr>
          <p:nvPr/>
        </p:nvCxnSpPr>
        <p:spPr>
          <a:xfrm>
            <a:off x="5455920" y="2380806"/>
            <a:ext cx="2625851" cy="6532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313534" y="1698609"/>
            <a:ext cx="0" cy="28456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959031" y="1983170"/>
            <a:ext cx="2824480" cy="43499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TAP SERVER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32249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151457"/>
            <a:ext cx="8040687" cy="12001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Proprietary Access to KOA Data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741" y="1428712"/>
            <a:ext cx="7893321" cy="322787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Augment the database with table of users, programs, and relationships between them.</a:t>
            </a:r>
          </a:p>
          <a:p>
            <a:r>
              <a:rPr lang="en-US" sz="2000" dirty="0" smtClean="0"/>
              <a:t>Include proprietary period information in data records.</a:t>
            </a:r>
          </a:p>
          <a:p>
            <a:r>
              <a:rPr lang="en-US" sz="2000" dirty="0" smtClean="0"/>
              <a:t>Login/cookie-based user identification.</a:t>
            </a:r>
          </a:p>
          <a:p>
            <a:r>
              <a:rPr lang="en-US" sz="2000" dirty="0" smtClean="0"/>
              <a:t>Modify queries on the fly to include joins, filtering of the above so that only legally-accessible records are shown.</a:t>
            </a:r>
          </a:p>
          <a:p>
            <a:r>
              <a:rPr lang="en-US" sz="2000" dirty="0" smtClean="0"/>
              <a:t>Data download also applies the same constraints.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48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51" y="0"/>
            <a:ext cx="7566678" cy="120015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Current Status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832" y="1745551"/>
            <a:ext cx="8105460" cy="2914650"/>
          </a:xfrm>
        </p:spPr>
        <p:txBody>
          <a:bodyPr>
            <a:noAutofit/>
          </a:bodyPr>
          <a:lstStyle/>
          <a:p>
            <a:r>
              <a:rPr lang="en-US" sz="2800" dirty="0" smtClean="0"/>
              <a:t>NEID, NASA Exoplanet Archive archive and KOA have supported extensive testing of the TAP server.</a:t>
            </a:r>
          </a:p>
          <a:p>
            <a:pPr lvl="1"/>
            <a:r>
              <a:rPr lang="en-US" sz="2400" dirty="0" smtClean="0"/>
              <a:t>Tested CGI calls</a:t>
            </a:r>
          </a:p>
          <a:p>
            <a:pPr lvl="1"/>
            <a:r>
              <a:rPr lang="en-US" sz="2400" dirty="0" smtClean="0"/>
              <a:t>Testing through </a:t>
            </a:r>
            <a:r>
              <a:rPr lang="en-US" sz="2400" dirty="0" err="1" smtClean="0"/>
              <a:t>PyVO</a:t>
            </a:r>
            <a:r>
              <a:rPr lang="en-US" sz="2400" dirty="0" smtClean="0"/>
              <a:t>, TAP+, and TOPCAT clients.</a:t>
            </a:r>
          </a:p>
          <a:p>
            <a:pPr lvl="2"/>
            <a:r>
              <a:rPr lang="en-US" dirty="0" smtClean="0"/>
              <a:t>These clients support access to public KOA data. </a:t>
            </a:r>
          </a:p>
          <a:p>
            <a:r>
              <a:rPr lang="en-US" sz="2800" dirty="0" smtClean="0"/>
              <a:t>TAP Server will underpin an astroquery-compliant interface to KOA data</a:t>
            </a:r>
            <a:r>
              <a:rPr lang="en-US" sz="2000" dirty="0" smtClean="0"/>
              <a:t>.</a:t>
            </a:r>
          </a:p>
          <a:p>
            <a:pPr lvl="1"/>
            <a:r>
              <a:rPr lang="en-US" sz="2400" dirty="0" smtClean="0"/>
              <a:t>Testing underway, including access to proprietary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78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51" y="0"/>
            <a:ext cx="7566678" cy="120015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TAP Server Release Plans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029" y="1598149"/>
            <a:ext cx="7543800" cy="291465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TAP Server has been placed in a GitHub repository.</a:t>
            </a:r>
          </a:p>
          <a:p>
            <a:pPr lvl="1"/>
            <a:r>
              <a:rPr lang="en-US" sz="2400" dirty="0" smtClean="0"/>
              <a:t>Version 1 will support Oracle.</a:t>
            </a:r>
          </a:p>
          <a:p>
            <a:pPr lvl="1"/>
            <a:r>
              <a:rPr lang="en-US" sz="2400" dirty="0" smtClean="0"/>
              <a:t>We will add documentation and tests before release.</a:t>
            </a:r>
          </a:p>
          <a:p>
            <a:pPr lvl="1"/>
            <a:r>
              <a:rPr lang="en-US" sz="2400" dirty="0" smtClean="0"/>
              <a:t>Persons wishing to use it are requested to contact Bruce Berriman.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58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20498</TotalTime>
  <Words>690</Words>
  <Application>Microsoft Macintosh PowerPoint</Application>
  <PresentationFormat>On-screen Show (16:9)</PresentationFormat>
  <Paragraphs>106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Newsprint</vt:lpstr>
      <vt:lpstr>Office Theme</vt:lpstr>
      <vt:lpstr>A Python TAP Server at the  NASA Exoplanet Science Institute (NExScI).  </vt:lpstr>
      <vt:lpstr>A Python TAP Server - Goals </vt:lpstr>
      <vt:lpstr>The NExScI Context </vt:lpstr>
      <vt:lpstr>NASA Exoplanet Archive TAP Service</vt:lpstr>
      <vt:lpstr>Future KOA End User Services</vt:lpstr>
      <vt:lpstr>Python-based TAP Server</vt:lpstr>
      <vt:lpstr>Proprietary Access to KOA Data </vt:lpstr>
      <vt:lpstr>Current Status </vt:lpstr>
      <vt:lpstr>TAP Server Release Plans </vt:lpstr>
      <vt:lpstr>TAP Server Future Expansion </vt:lpstr>
      <vt:lpstr>Comments on TAP and AQDL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Keck Observatory Archive</dc:title>
  <dc:creator>Bruce Berriman</dc:creator>
  <cp:lastModifiedBy>Bruce Berriman</cp:lastModifiedBy>
  <cp:revision>299</cp:revision>
  <cp:lastPrinted>2019-11-14T23:07:55Z</cp:lastPrinted>
  <dcterms:created xsi:type="dcterms:W3CDTF">2018-11-10T20:02:04Z</dcterms:created>
  <dcterms:modified xsi:type="dcterms:W3CDTF">2020-05-06T17:57:19Z</dcterms:modified>
</cp:coreProperties>
</file>