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4" r:id="rId1"/>
    <p:sldMasterId id="2147483958" r:id="rId2"/>
    <p:sldMasterId id="2147483970" r:id="rId3"/>
  </p:sldMasterIdLst>
  <p:notesMasterIdLst>
    <p:notesMasterId r:id="rId26"/>
  </p:notesMasterIdLst>
  <p:handoutMasterIdLst>
    <p:handoutMasterId r:id="rId27"/>
  </p:handoutMasterIdLst>
  <p:sldIdLst>
    <p:sldId id="1737" r:id="rId4"/>
    <p:sldId id="1756" r:id="rId5"/>
    <p:sldId id="1738" r:id="rId6"/>
    <p:sldId id="1741" r:id="rId7"/>
    <p:sldId id="1742" r:id="rId8"/>
    <p:sldId id="1761" r:id="rId9"/>
    <p:sldId id="1747" r:id="rId10"/>
    <p:sldId id="1748" r:id="rId11"/>
    <p:sldId id="1750" r:id="rId12"/>
    <p:sldId id="1744" r:id="rId13"/>
    <p:sldId id="1754" r:id="rId14"/>
    <p:sldId id="1758" r:id="rId15"/>
    <p:sldId id="1760" r:id="rId16"/>
    <p:sldId id="1757" r:id="rId17"/>
    <p:sldId id="1759" r:id="rId18"/>
    <p:sldId id="1762" r:id="rId19"/>
    <p:sldId id="1739" r:id="rId20"/>
    <p:sldId id="1763" r:id="rId21"/>
    <p:sldId id="1764" r:id="rId22"/>
    <p:sldId id="1765" r:id="rId23"/>
    <p:sldId id="1755" r:id="rId24"/>
    <p:sldId id="1681" r:id="rId25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5763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2915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068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220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3300"/>
    <a:srgbClr val="00FF00"/>
    <a:srgbClr val="FFFF00"/>
    <a:srgbClr val="006600"/>
    <a:srgbClr val="FF0000"/>
    <a:srgbClr val="00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9158" autoAdjust="0"/>
  </p:normalViewPr>
  <p:slideViewPr>
    <p:cSldViewPr>
      <p:cViewPr varScale="1">
        <p:scale>
          <a:sx n="147" d="100"/>
          <a:sy n="147" d="100"/>
        </p:scale>
        <p:origin x="77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\events\20200502_IVOA_Interop_Sydney_virtual\Interop-Participa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Number of Participants</a:t>
            </a:r>
            <a:r>
              <a:rPr lang="en-US" baseline="0">
                <a:solidFill>
                  <a:schemeClr val="bg1"/>
                </a:solidFill>
              </a:rPr>
              <a:t> per IVOA Interoperability Meeting</a:t>
            </a:r>
            <a:endParaRPr lang="en-US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'[Interop-Participants.xlsx]Participants'!$I$1</c:f>
              <c:strCache>
                <c:ptCount val="1"/>
                <c:pt idx="0">
                  <c:v>Participants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7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9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6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'[Interop-Participants.xlsx]Participants'!$H$2:$H$38</c:f>
              <c:strCache>
                <c:ptCount val="37"/>
                <c:pt idx="0">
                  <c:v>2002-Jan-Strasbourg-2 days-</c:v>
                </c:pt>
                <c:pt idx="1">
                  <c:v>2002-Oct-Baltimore-1 days-ADASS</c:v>
                </c:pt>
                <c:pt idx="2">
                  <c:v>2003-May-Cambridge-5 days-</c:v>
                </c:pt>
                <c:pt idx="3">
                  <c:v>2003-Oct-Strasbourg-2 days-ADASS</c:v>
                </c:pt>
                <c:pt idx="4">
                  <c:v>2004-May-Boston-5 days-</c:v>
                </c:pt>
                <c:pt idx="5">
                  <c:v>2004-Sep-Pune-5 days-</c:v>
                </c:pt>
                <c:pt idx="6">
                  <c:v>2005-May-Kyoto-5 days-</c:v>
                </c:pt>
                <c:pt idx="7">
                  <c:v>2005-Sep-Madrid-2 days-ADASS</c:v>
                </c:pt>
                <c:pt idx="8">
                  <c:v>2006-May-Victoria-5 days-</c:v>
                </c:pt>
                <c:pt idx="9">
                  <c:v>2006-Sep-Moscow-3 days-</c:v>
                </c:pt>
                <c:pt idx="10">
                  <c:v>2007-May-Beijing-5 days-</c:v>
                </c:pt>
                <c:pt idx="11">
                  <c:v>2007-Sep-Cambridge-2 days-ADASS</c:v>
                </c:pt>
                <c:pt idx="12">
                  <c:v>2008-May-Trieste-5 days-</c:v>
                </c:pt>
                <c:pt idx="13">
                  <c:v>2008-Sep-Baltimore-5 days-</c:v>
                </c:pt>
                <c:pt idx="14">
                  <c:v>2009-May-Strasbourg-5 days-</c:v>
                </c:pt>
                <c:pt idx="15">
                  <c:v>2009-Nov-Munich-5 days-</c:v>
                </c:pt>
                <c:pt idx="16">
                  <c:v>2010-May-Victoria-5 days-</c:v>
                </c:pt>
                <c:pt idx="17">
                  <c:v>2010-Dec-Nara-5 days-</c:v>
                </c:pt>
                <c:pt idx="18">
                  <c:v>2011-May-Naples-5 days-</c:v>
                </c:pt>
                <c:pt idx="19">
                  <c:v>2011-Oct-Pune-5 days-</c:v>
                </c:pt>
                <c:pt idx="20">
                  <c:v>2012-May-Urbana-5 days-</c:v>
                </c:pt>
                <c:pt idx="21">
                  <c:v>2012-Oct-Sao Paulo-5 days-</c:v>
                </c:pt>
                <c:pt idx="22">
                  <c:v>2013-May-Heidelberg-5 days-</c:v>
                </c:pt>
                <c:pt idx="23">
                  <c:v>2013-Sep-Hawaii-3 days-ADASS</c:v>
                </c:pt>
                <c:pt idx="24">
                  <c:v>2014-May-Madrid-5 days-</c:v>
                </c:pt>
                <c:pt idx="25">
                  <c:v>2014-Oct-Banff-3 days-ADASS</c:v>
                </c:pt>
                <c:pt idx="26">
                  <c:v>2015-Jun-Sesto-5 days-</c:v>
                </c:pt>
                <c:pt idx="27">
                  <c:v>2015-Oct-Sydney-3 days-ADASS</c:v>
                </c:pt>
                <c:pt idx="28">
                  <c:v>2016-May-Cape Town-5 days-</c:v>
                </c:pt>
                <c:pt idx="29">
                  <c:v>2016-Oct-Trieste-3 days-ADASS</c:v>
                </c:pt>
                <c:pt idx="30">
                  <c:v>2017-May-Shanghai-5 days-</c:v>
                </c:pt>
                <c:pt idx="31">
                  <c:v>2017-Oct-Santiago-3 days-ADASS</c:v>
                </c:pt>
                <c:pt idx="32">
                  <c:v>2018-May-Victoria-5 days-</c:v>
                </c:pt>
                <c:pt idx="33">
                  <c:v>2018-Nov-College Paek-3 days-ADASS</c:v>
                </c:pt>
                <c:pt idx="34">
                  <c:v>2019-May-Paris-5 days-</c:v>
                </c:pt>
                <c:pt idx="35">
                  <c:v>2019-Oct-Groningen-3 days-ADASS</c:v>
                </c:pt>
                <c:pt idx="36">
                  <c:v>2020-May-Virtual-5 days-</c:v>
                </c:pt>
              </c:strCache>
            </c:strRef>
          </c:cat>
          <c:val>
            <c:numRef>
              <c:f>'[Interop-Participants.xlsx]Participants'!$I$2:$I$38</c:f>
              <c:numCache>
                <c:formatCode>General</c:formatCode>
                <c:ptCount val="37"/>
                <c:pt idx="0">
                  <c:v>33</c:v>
                </c:pt>
                <c:pt idx="1">
                  <c:v>39</c:v>
                </c:pt>
                <c:pt idx="2">
                  <c:v>69</c:v>
                </c:pt>
                <c:pt idx="3">
                  <c:v>132</c:v>
                </c:pt>
                <c:pt idx="4">
                  <c:v>66</c:v>
                </c:pt>
                <c:pt idx="5">
                  <c:v>112</c:v>
                </c:pt>
                <c:pt idx="6">
                  <c:v>87</c:v>
                </c:pt>
                <c:pt idx="7">
                  <c:v>122</c:v>
                </c:pt>
                <c:pt idx="8">
                  <c:v>98</c:v>
                </c:pt>
                <c:pt idx="9">
                  <c:v>73</c:v>
                </c:pt>
                <c:pt idx="10">
                  <c:v>104</c:v>
                </c:pt>
                <c:pt idx="11">
                  <c:v>118</c:v>
                </c:pt>
                <c:pt idx="12">
                  <c:v>132</c:v>
                </c:pt>
                <c:pt idx="13">
                  <c:v>116</c:v>
                </c:pt>
                <c:pt idx="14">
                  <c:v>103</c:v>
                </c:pt>
                <c:pt idx="15">
                  <c:v>102</c:v>
                </c:pt>
                <c:pt idx="16">
                  <c:v>92</c:v>
                </c:pt>
                <c:pt idx="17">
                  <c:v>71</c:v>
                </c:pt>
                <c:pt idx="18">
                  <c:v>116</c:v>
                </c:pt>
                <c:pt idx="19">
                  <c:v>80</c:v>
                </c:pt>
                <c:pt idx="20">
                  <c:v>85</c:v>
                </c:pt>
                <c:pt idx="21">
                  <c:v>69</c:v>
                </c:pt>
                <c:pt idx="22">
                  <c:v>140</c:v>
                </c:pt>
                <c:pt idx="23">
                  <c:v>86</c:v>
                </c:pt>
                <c:pt idx="24">
                  <c:v>126</c:v>
                </c:pt>
                <c:pt idx="25">
                  <c:v>70</c:v>
                </c:pt>
                <c:pt idx="26">
                  <c:v>84</c:v>
                </c:pt>
                <c:pt idx="27">
                  <c:v>77</c:v>
                </c:pt>
                <c:pt idx="28">
                  <c:v>96</c:v>
                </c:pt>
                <c:pt idx="29">
                  <c:v>120</c:v>
                </c:pt>
                <c:pt idx="30">
                  <c:v>116</c:v>
                </c:pt>
                <c:pt idx="31">
                  <c:v>151</c:v>
                </c:pt>
                <c:pt idx="32">
                  <c:v>82</c:v>
                </c:pt>
                <c:pt idx="33">
                  <c:v>109</c:v>
                </c:pt>
                <c:pt idx="34">
                  <c:v>131</c:v>
                </c:pt>
                <c:pt idx="35">
                  <c:v>125</c:v>
                </c:pt>
                <c:pt idx="36">
                  <c:v>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3429808"/>
        <c:axId val="533439216"/>
      </c:barChart>
      <c:catAx>
        <c:axId val="533429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bg1"/>
                </a:solidFill>
                <a:latin typeface="Arial" panose="020B0604020202020204" pitchFamily="7" charset="0"/>
                <a:ea typeface="+mn-ea"/>
                <a:cs typeface="+mn-cs"/>
              </a:defRPr>
            </a:pPr>
            <a:endParaRPr lang="zh-CN"/>
          </a:p>
        </c:txPr>
        <c:crossAx val="533439216"/>
        <c:crosses val="autoZero"/>
        <c:auto val="1"/>
        <c:lblAlgn val="ctr"/>
        <c:lblOffset val="100"/>
        <c:noMultiLvlLbl val="0"/>
      </c:catAx>
      <c:valAx>
        <c:axId val="533439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3429808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71E0A67-D4C6-4588-807F-3C35DFA5C07F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4E17243-FB7F-40FC-B837-33CE57B0B0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40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+mn-ea"/>
              </a:defRPr>
            </a:lvl1pPr>
          </a:lstStyle>
          <a:p>
            <a:pPr>
              <a:defRPr/>
            </a:pPr>
            <a:fld id="{614A2BB4-76FB-45C9-8C01-704ECD4F62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4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494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2BB4-76FB-45C9-8C01-704ECD4F6255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352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我的介绍就到这里，请各位专家评委指正！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D7BAD-10D4-4C92-A65E-0789C4770B76}" type="slidenum">
              <a:rPr lang="zh-CN" altLang="en-US" smtClean="0">
                <a:solidFill>
                  <a:srgbClr val="000000"/>
                </a:solidFill>
              </a:rPr>
              <a:pPr/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0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solidFill>
            <a:schemeClr val="tx2"/>
          </a:solidFill>
        </p:spPr>
        <p:txBody>
          <a:bodyPr/>
          <a:lstStyle>
            <a:lvl1pPr>
              <a:defRPr sz="4800" baseline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Slides title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authors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60648"/>
            <a:ext cx="1755194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2A35-57FE-4C61-B1A5-4EA56A53E78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DC09-28C1-4196-B71E-2CCC59FF06E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E33DF13-BA40-4F45-9821-5A424465C8B7}" type="datetime1">
              <a:rPr lang="zh-CN" altLang="en-US" smtClean="0"/>
              <a:t>2020/5/4</a:t>
            </a:fld>
            <a:endParaRPr lang="es-E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/>
              <a:pPr/>
              <a:t>‹#›</a:t>
            </a:fld>
            <a:endParaRPr lang="es-E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两岸三院信息技术与应用研讨会，</a:t>
            </a:r>
            <a:r>
              <a:rPr lang="en-US" altLang="zh-CN" smtClean="0"/>
              <a:t>2016.04.18-21</a:t>
            </a:r>
            <a:r>
              <a:rPr lang="zh-CN" altLang="en-US" smtClean="0"/>
              <a:t>，台北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144000" cy="762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5240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524000"/>
            <a:ext cx="508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657600"/>
            <a:ext cx="508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236F0-F35E-4D43-B103-10FF1B948A09}" type="datetime1">
              <a:rPr lang="zh-CN" altLang="en-US" smtClean="0"/>
              <a:t>2020/5/4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两岸三院信息技术与应用研讨会，</a:t>
            </a:r>
            <a:r>
              <a:rPr lang="en-US" altLang="zh-CN" smtClean="0"/>
              <a:t>2016.04.18-21</a:t>
            </a:r>
            <a:r>
              <a:rPr lang="zh-CN" altLang="en-US" smtClean="0"/>
              <a:t>，台北</a:t>
            </a: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AD28B-E660-477D-BBC6-23A6CDBA86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1645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prstClr val="white">
                  <a:lumMod val="9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04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fld id="{F815B12F-D02A-B845-865F-37AC5B232343}" type="slidenum">
              <a:rPr lang="it-IT" smtClean="0">
                <a:solidFill>
                  <a:prstClr val="black"/>
                </a:solidFill>
                <a:latin typeface="Calibri"/>
                <a:ea typeface="+mn-ea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071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81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8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4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9060721" y="3321380"/>
            <a:ext cx="4464496" cy="1511384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-44605"/>
            <a:ext cx="12192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628800"/>
            <a:ext cx="10369152" cy="4525963"/>
          </a:xfrm>
        </p:spPr>
        <p:txBody>
          <a:bodyPr/>
          <a:lstStyle>
            <a:lvl1pPr>
              <a:defRPr>
                <a:latin typeface="+mj-lt"/>
                <a:ea typeface="微软雅黑" panose="020B0503020204020204" pitchFamily="34" charset="-122"/>
              </a:defRPr>
            </a:lvl1pPr>
            <a:lvl2pPr>
              <a:defRPr>
                <a:latin typeface="+mj-lt"/>
                <a:ea typeface="微软雅黑" panose="020B0503020204020204" pitchFamily="34" charset="-122"/>
              </a:defRPr>
            </a:lvl2pPr>
            <a:lvl3pPr>
              <a:defRPr>
                <a:latin typeface="+mj-lt"/>
                <a:ea typeface="微软雅黑" panose="020B0503020204020204" pitchFamily="34" charset="-122"/>
              </a:defRPr>
            </a:lvl3pPr>
            <a:lvl4pPr>
              <a:defRPr>
                <a:latin typeface="+mj-lt"/>
                <a:ea typeface="微软雅黑" panose="020B0503020204020204" pitchFamily="34" charset="-122"/>
              </a:defRPr>
            </a:lvl4pPr>
            <a:lvl5pPr>
              <a:defRPr>
                <a:latin typeface="+mj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620FDE9F-6E92-4ACC-9C16-8B763FA7891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57CAB3AD-80B6-4776-8E50-4A9BCF9679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10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9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89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5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00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7267" y="2191414"/>
            <a:ext cx="8930695" cy="1470025"/>
          </a:xfrm>
        </p:spPr>
        <p:txBody>
          <a:bodyPr lIns="0" tIns="0" rIns="0" bIns="0"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67" y="3916501"/>
            <a:ext cx="8534400" cy="1102434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67267" y="252763"/>
            <a:ext cx="1280160" cy="152747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9721266" y="258954"/>
            <a:ext cx="1881509" cy="103599"/>
            <a:chOff x="7339140" y="244639"/>
            <a:chExt cx="1370038" cy="100581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140" y="244639"/>
              <a:ext cx="351138" cy="1005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7750384" y="251723"/>
              <a:ext cx="958794" cy="86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59538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/ Agenda">
    <p:bg>
      <p:bgPr>
        <a:solidFill>
          <a:srgbClr val="004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68ECE-59D7-452D-8595-BBB947F3BD2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73619" y="387351"/>
            <a:ext cx="8968316" cy="5969000"/>
          </a:xfrm>
        </p:spPr>
        <p:txBody>
          <a:bodyPr anchor="ctr"/>
          <a:lstStyle>
            <a:lvl1pPr marL="342900" indent="-34290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351458441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">
    <p:bg>
      <p:bgPr>
        <a:solidFill>
          <a:srgbClr val="004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9" y="1524214"/>
            <a:ext cx="9791841" cy="2073371"/>
          </a:xfrm>
        </p:spPr>
        <p:txBody>
          <a:bodyPr lIns="0" tIns="0" rIns="0" bIns="0" anchor="b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69" y="3739324"/>
            <a:ext cx="8636001" cy="1500187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7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68ECE-59D7-452D-8595-BBB947F3BD2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150552245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37" y="0"/>
            <a:ext cx="38422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‹#›</a:t>
            </a:fld>
            <a:endParaRPr lang="en-US">
              <a:solidFill>
                <a:srgbClr val="00668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3619" y="1907119"/>
            <a:ext cx="9190567" cy="398356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206029725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‹#›</a:t>
            </a:fld>
            <a:endParaRPr lang="en-US">
              <a:solidFill>
                <a:srgbClr val="006688"/>
              </a:solidFill>
            </a:endParaRPr>
          </a:p>
        </p:txBody>
      </p:sp>
      <p:sp>
        <p:nvSpPr>
          <p:cNvPr id="8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7978775" y="1917862"/>
            <a:ext cx="3683899" cy="39463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3617" y="1907118"/>
            <a:ext cx="7135283" cy="396451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22495154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CD08B-DA25-46D3-89B3-08F3A48C7F0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29" y="182880"/>
            <a:ext cx="10913292" cy="91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‹#›</a:t>
            </a:fld>
            <a:endParaRPr lang="en-US">
              <a:solidFill>
                <a:srgbClr val="006688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1021" y="1909235"/>
            <a:ext cx="10914551" cy="3964517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332802115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29" y="182880"/>
            <a:ext cx="10913292" cy="91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‹#›</a:t>
            </a:fld>
            <a:endParaRPr lang="en-US">
              <a:solidFill>
                <a:srgbClr val="006688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85259" y="1920876"/>
            <a:ext cx="10911495" cy="39687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273633512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29" y="182880"/>
            <a:ext cx="10913292" cy="91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‹#›</a:t>
            </a:fld>
            <a:endParaRPr lang="en-US">
              <a:solidFill>
                <a:srgbClr val="006688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85259" y="1920876"/>
            <a:ext cx="5361517" cy="39687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54753" y="1920876"/>
            <a:ext cx="5242001" cy="39687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5" y="6471579"/>
            <a:ext cx="644652" cy="138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</p:spTree>
    <p:extLst>
      <p:ext uri="{BB962C8B-B14F-4D97-AF65-F5344CB8AC3E}">
        <p14:creationId xmlns:p14="http://schemas.microsoft.com/office/powerpoint/2010/main" val="158639456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‹#›</a:t>
            </a:fld>
            <a:endParaRPr lang="en-US">
              <a:solidFill>
                <a:srgbClr val="0066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7395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7269" y="2274850"/>
            <a:ext cx="7523788" cy="1470025"/>
          </a:xfr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69" y="3886200"/>
            <a:ext cx="6905791" cy="17526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67267" y="252763"/>
            <a:ext cx="1280160" cy="152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51" y="248554"/>
            <a:ext cx="2395852" cy="1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7242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44605"/>
            <a:ext cx="12192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zh-CN" altLang="en-US" sz="4400" kern="1200" baseline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  <a:ea typeface="微软雅黑" panose="020B0503020204020204" pitchFamily="34" charset="-122"/>
              </a:defRPr>
            </a:lvl1pPr>
            <a:lvl2pPr>
              <a:defRPr sz="2400">
                <a:latin typeface="+mj-lt"/>
                <a:ea typeface="微软雅黑" panose="020B0503020204020204" pitchFamily="34" charset="-122"/>
              </a:defRPr>
            </a:lvl2pPr>
            <a:lvl3pPr>
              <a:defRPr sz="2000">
                <a:latin typeface="+mj-lt"/>
                <a:ea typeface="微软雅黑" panose="020B0503020204020204" pitchFamily="34" charset="-122"/>
              </a:defRPr>
            </a:lvl3pPr>
            <a:lvl4pPr>
              <a:defRPr sz="1800">
                <a:latin typeface="+mj-lt"/>
                <a:ea typeface="微软雅黑" panose="020B0503020204020204" pitchFamily="34" charset="-122"/>
              </a:defRPr>
            </a:lvl4pPr>
            <a:lvl5pPr>
              <a:defRPr sz="1800">
                <a:latin typeface="+mj-lt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  <a:ea typeface="微软雅黑" panose="020B0503020204020204" pitchFamily="34" charset="-122"/>
              </a:defRPr>
            </a:lvl1pPr>
            <a:lvl2pPr>
              <a:defRPr sz="2400">
                <a:latin typeface="+mj-lt"/>
                <a:ea typeface="微软雅黑" panose="020B0503020204020204" pitchFamily="34" charset="-122"/>
              </a:defRPr>
            </a:lvl2pPr>
            <a:lvl3pPr>
              <a:defRPr sz="2000">
                <a:latin typeface="+mj-lt"/>
                <a:ea typeface="微软雅黑" panose="020B0503020204020204" pitchFamily="34" charset="-122"/>
              </a:defRPr>
            </a:lvl3pPr>
            <a:lvl4pPr>
              <a:defRPr sz="1800">
                <a:latin typeface="+mj-lt"/>
                <a:ea typeface="微软雅黑" panose="020B0503020204020204" pitchFamily="34" charset="-122"/>
              </a:defRPr>
            </a:lvl4pPr>
            <a:lvl5pPr>
              <a:defRPr sz="1800">
                <a:latin typeface="+mj-lt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0C9A1BE0-5165-4BAE-96C1-0F90CD6935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CCFF8C2A-5131-4CD3-A23B-A2B536C93C1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A634-85AF-4D34-BF0D-1075D64A936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F2597-2E54-4683-BEF3-9E3439877B0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A9E6-792B-4541-A4BA-DA40166B25E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A6505-59FC-407E-94D5-DC976D2B88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FE766-5461-4939-9206-382FFD925A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C79D9FCB-984D-4793-8D05-7CB714FD2D0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2020/5/4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两岸三院信息技术与应用研讨会，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2016.04.18-21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，台北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18" r:id="rId12"/>
    <p:sldLayoutId id="2147483957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3E02EA9-9C59-B94A-A747-D112AE1C00E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04/05/2020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Calibri"/>
                <a:ea typeface="+mn-ea"/>
              </a:rPr>
              <a:t>Funded by the European Union’s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/>
                <a:ea typeface="+mn-ea"/>
              </a:rPr>
              <a:t>Horizon 2020 - Grant N° </a:t>
            </a:r>
            <a:r>
              <a:rPr lang="uk-UA" sz="1050" dirty="0">
                <a:solidFill>
                  <a:prstClr val="black"/>
                </a:solidFill>
                <a:latin typeface="Calibri"/>
                <a:ea typeface="+mn-ea"/>
              </a:rPr>
              <a:t>824064</a:t>
            </a:r>
            <a:endParaRPr lang="en-GB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9359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328" y="182880"/>
            <a:ext cx="9189024" cy="9101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8" y="1909235"/>
            <a:ext cx="9189024" cy="42169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7E68ECE-59D7-452D-8595-BBB947F3BD2D}" type="slidenum">
              <a:rPr lang="en-US" smtClean="0">
                <a:solidFill>
                  <a:srgbClr val="006688"/>
                </a:solidFill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6688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37536" y="6356351"/>
            <a:ext cx="756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  <a:ea typeface="+mn-ea"/>
              </a:rPr>
              <a:t>NATIONAL RESEARCH COUNCIL CANADA</a:t>
            </a:r>
            <a:endParaRPr lang="en-US">
              <a:solidFill>
                <a:srgbClr val="000000">
                  <a:tint val="75000"/>
                </a:srgbClr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409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7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700" kern="1200">
          <a:solidFill>
            <a:srgbClr val="3B49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700" kern="1200">
          <a:solidFill>
            <a:srgbClr val="3B49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15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rgbClr val="3B49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711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rgbClr val="3B49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1.png"/><Relationship Id="rId16" Type="http://schemas.openxmlformats.org/officeDocument/2006/relationships/image" Target="../media/image57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dc-ccda.hia-iha.nrc-cnrc.gc.ca/cvo/" TargetMode="External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0" y="1916832"/>
            <a:ext cx="12192000" cy="2088232"/>
          </a:xfrm>
        </p:spPr>
        <p:txBody>
          <a:bodyPr/>
          <a:lstStyle/>
          <a:p>
            <a:r>
              <a:rPr lang="en-US" altLang="zh-CN" sz="6000" dirty="0" smtClean="0">
                <a:solidFill>
                  <a:srgbClr val="FFFF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State of the IVOA</a:t>
            </a:r>
            <a:br>
              <a:rPr lang="en-US" altLang="zh-CN" sz="6000" dirty="0" smtClean="0">
                <a:solidFill>
                  <a:srgbClr val="FFFF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Virtual IVOA Interop Meeting, May 2020 </a:t>
            </a:r>
            <a:endParaRPr lang="en-US" altLang="zh-CN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2659596" y="4437112"/>
            <a:ext cx="6872808" cy="1512168"/>
          </a:xfrm>
        </p:spPr>
        <p:txBody>
          <a:bodyPr/>
          <a:lstStyle/>
          <a:p>
            <a:r>
              <a:rPr lang="en-US" altLang="zh-CN" sz="28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Chenzhou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Cui</a:t>
            </a:r>
          </a:p>
          <a:p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/>
              <a:t>Chair of the IVOA Executive </a:t>
            </a:r>
            <a:r>
              <a:rPr lang="en-US" altLang="zh-CN" sz="2000" dirty="0" smtClean="0"/>
              <a:t>Committee</a:t>
            </a:r>
          </a:p>
          <a:p>
            <a:r>
              <a:rPr lang="en-US" altLang="zh-CN" sz="2000" dirty="0" smtClean="0"/>
              <a:t>Chinese </a:t>
            </a:r>
            <a:r>
              <a:rPr lang="en-US" altLang="zh-CN" sz="2000" dirty="0"/>
              <a:t>Virtual Observatory</a:t>
            </a:r>
          </a:p>
          <a:p>
            <a:r>
              <a:rPr lang="en-US" altLang="zh-CN" sz="2000" dirty="0"/>
              <a:t>NAOC, </a:t>
            </a:r>
            <a:r>
              <a:rPr lang="en-US" altLang="zh-CN" sz="2000" dirty="0" smtClean="0"/>
              <a:t>CAS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5013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 Narrow"/>
              </a:rPr>
              <a:t>IVOA Organization Chart</a:t>
            </a:r>
            <a:endParaRPr lang="en-US" sz="3200" dirty="0">
              <a:cs typeface="Arial Narrow"/>
            </a:endParaRPr>
          </a:p>
        </p:txBody>
      </p:sp>
      <p:sp>
        <p:nvSpPr>
          <p:cNvPr id="7" name="Frame 6"/>
          <p:cNvSpPr/>
          <p:nvPr/>
        </p:nvSpPr>
        <p:spPr>
          <a:xfrm>
            <a:off x="5424839" y="1582899"/>
            <a:ext cx="1329792" cy="786335"/>
          </a:xfrm>
          <a:prstGeom prst="frame">
            <a:avLst>
              <a:gd name="adj1" fmla="val 10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5424839" y="2661209"/>
            <a:ext cx="1329792" cy="745849"/>
          </a:xfrm>
          <a:prstGeom prst="frame">
            <a:avLst>
              <a:gd name="adj1" fmla="val 1021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7726437" y="1629443"/>
            <a:ext cx="1400852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7994819" y="2661209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549284" y="5361043"/>
            <a:ext cx="1030591" cy="656539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3264456" y="5350345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1981203" y="5325629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4765870" y="4511150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3492097" y="4491876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2142358" y="4479871"/>
            <a:ext cx="999785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6096000" y="4505853"/>
            <a:ext cx="1190165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7531345" y="4491876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8804425" y="4491876"/>
            <a:ext cx="1030591" cy="667237"/>
          </a:xfrm>
          <a:prstGeom prst="frame">
            <a:avLst>
              <a:gd name="adj1" fmla="val 52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79875" y="1657747"/>
            <a:ext cx="111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Executive</a:t>
            </a:r>
          </a:p>
          <a:p>
            <a:r>
              <a:rPr lang="en-US" sz="1200"/>
              <a:t>Committee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4431" y="2710661"/>
            <a:ext cx="125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Technical Coordination Group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1366" y="4600357"/>
            <a:ext cx="89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Data</a:t>
            </a:r>
          </a:p>
          <a:p>
            <a:r>
              <a:rPr lang="en-US" sz="1200"/>
              <a:t>Model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92097" y="4551877"/>
            <a:ext cx="10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Data Access</a:t>
            </a:r>
          </a:p>
          <a:p>
            <a:r>
              <a:rPr lang="en-US" sz="1200"/>
              <a:t>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92749" y="4621890"/>
            <a:ext cx="1122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Applications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05442" y="5522704"/>
            <a:ext cx="974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Semantics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21663" y="5512006"/>
            <a:ext cx="89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Registry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3" y="5437280"/>
            <a:ext cx="103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Grid &amp; Web Services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601622" y="5368581"/>
            <a:ext cx="1155341" cy="667237"/>
            <a:chOff x="9032455" y="5177288"/>
            <a:chExt cx="1155341" cy="667237"/>
          </a:xfrm>
        </p:grpSpPr>
        <p:sp>
          <p:nvSpPr>
            <p:cNvPr id="22" name="Frame 21"/>
            <p:cNvSpPr/>
            <p:nvPr/>
          </p:nvSpPr>
          <p:spPr>
            <a:xfrm>
              <a:off x="9032455" y="5177288"/>
              <a:ext cx="1155341" cy="667237"/>
            </a:xfrm>
            <a:prstGeom prst="frame">
              <a:avLst>
                <a:gd name="adj1" fmla="val 522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056476" y="5198460"/>
              <a:ext cx="106751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Knowledge Discovery in Databases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50057" y="5361458"/>
            <a:ext cx="1030591" cy="667237"/>
            <a:chOff x="7782596" y="5177288"/>
            <a:chExt cx="1030591" cy="667237"/>
          </a:xfrm>
        </p:grpSpPr>
        <p:sp>
          <p:nvSpPr>
            <p:cNvPr id="21" name="Frame 20"/>
            <p:cNvSpPr/>
            <p:nvPr/>
          </p:nvSpPr>
          <p:spPr>
            <a:xfrm>
              <a:off x="7782596" y="5177288"/>
              <a:ext cx="1030591" cy="667237"/>
            </a:xfrm>
            <a:prstGeom prst="frame">
              <a:avLst>
                <a:gd name="adj1" fmla="val 522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91156" y="5363665"/>
              <a:ext cx="10220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Operations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8492" y="5361043"/>
            <a:ext cx="1060197" cy="667237"/>
            <a:chOff x="6483604" y="5212702"/>
            <a:chExt cx="1060197" cy="667237"/>
          </a:xfrm>
        </p:grpSpPr>
        <p:sp>
          <p:nvSpPr>
            <p:cNvPr id="20" name="Frame 19"/>
            <p:cNvSpPr/>
            <p:nvPr/>
          </p:nvSpPr>
          <p:spPr>
            <a:xfrm>
              <a:off x="6483604" y="5212702"/>
              <a:ext cx="1030591" cy="667237"/>
            </a:xfrm>
            <a:prstGeom prst="frame">
              <a:avLst>
                <a:gd name="adj1" fmla="val 522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69368" y="5288941"/>
              <a:ext cx="974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Time Domain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860583" y="4631960"/>
            <a:ext cx="974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Theory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63127" y="4631960"/>
            <a:ext cx="974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Education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50800" y="4560178"/>
            <a:ext cx="112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Curation </a:t>
            </a:r>
          </a:p>
          <a:p>
            <a:r>
              <a:rPr lang="en-US" sz="1200" dirty="0"/>
              <a:t>&amp; Preservation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26437" y="1636090"/>
            <a:ext cx="151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Committee on Science Priorities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26313" y="2710661"/>
            <a:ext cx="114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Standards &amp; Processes Committee</a:t>
            </a:r>
          </a:p>
        </p:txBody>
      </p:sp>
      <p:sp>
        <p:nvSpPr>
          <p:cNvPr id="43" name="Frame 42"/>
          <p:cNvSpPr/>
          <p:nvPr/>
        </p:nvSpPr>
        <p:spPr>
          <a:xfrm>
            <a:off x="1768930" y="3549549"/>
            <a:ext cx="9583654" cy="2759771"/>
          </a:xfrm>
          <a:prstGeom prst="frame">
            <a:avLst>
              <a:gd name="adj1" fmla="val 221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754631" y="1996015"/>
            <a:ext cx="97180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8" idx="3"/>
            <a:endCxn id="42" idx="1"/>
          </p:cNvCxnSpPr>
          <p:nvPr/>
        </p:nvCxnSpPr>
        <p:spPr>
          <a:xfrm flipV="1">
            <a:off x="6754631" y="3033827"/>
            <a:ext cx="1271682" cy="30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7" idx="2"/>
            <a:endCxn id="8" idx="0"/>
          </p:cNvCxnSpPr>
          <p:nvPr/>
        </p:nvCxnSpPr>
        <p:spPr>
          <a:xfrm>
            <a:off x="6089735" y="2369234"/>
            <a:ext cx="0" cy="29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089735" y="3326730"/>
            <a:ext cx="0" cy="2919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800075" y="3861201"/>
            <a:ext cx="235985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Working Groups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025235" y="3863910"/>
            <a:ext cx="235985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Interest Groups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90693" y="1842126"/>
            <a:ext cx="1514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Media Group</a:t>
            </a:r>
          </a:p>
        </p:txBody>
      </p:sp>
      <p:sp>
        <p:nvSpPr>
          <p:cNvPr id="3" name="Donut 2"/>
          <p:cNvSpPr/>
          <p:nvPr/>
        </p:nvSpPr>
        <p:spPr>
          <a:xfrm>
            <a:off x="2853498" y="1565977"/>
            <a:ext cx="1616347" cy="914400"/>
          </a:xfrm>
          <a:prstGeom prst="donut">
            <a:avLst>
              <a:gd name="adj" fmla="val 6208"/>
            </a:avLst>
          </a:prstGeom>
          <a:solidFill>
            <a:schemeClr val="accent6"/>
          </a:solidFill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4453033" y="1996016"/>
            <a:ext cx="97180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ame 47"/>
          <p:cNvSpPr/>
          <p:nvPr/>
        </p:nvSpPr>
        <p:spPr>
          <a:xfrm>
            <a:off x="9877937" y="5361043"/>
            <a:ext cx="1030591" cy="667237"/>
          </a:xfrm>
          <a:prstGeom prst="frame">
            <a:avLst>
              <a:gd name="adj1" fmla="val 5229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1BFE782-564C-704C-A3CC-1B8322146E49}"/>
              </a:ext>
            </a:extLst>
          </p:cNvPr>
          <p:cNvSpPr txBox="1"/>
          <p:nvPr/>
        </p:nvSpPr>
        <p:spPr>
          <a:xfrm>
            <a:off x="9934095" y="5451561"/>
            <a:ext cx="97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Solar </a:t>
            </a:r>
          </a:p>
          <a:p>
            <a:r>
              <a:rPr lang="en-US" sz="1200" dirty="0"/>
              <a:t>System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2" name="Frame 18"/>
          <p:cNvSpPr/>
          <p:nvPr/>
        </p:nvSpPr>
        <p:spPr>
          <a:xfrm>
            <a:off x="10065033" y="4479871"/>
            <a:ext cx="1030591" cy="667237"/>
          </a:xfrm>
          <a:prstGeom prst="frame">
            <a:avLst>
              <a:gd name="adj1" fmla="val 5229"/>
            </a:avLst>
          </a:prstGeom>
          <a:solidFill>
            <a:srgbClr val="0000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4" name="TextBox 37"/>
          <p:cNvSpPr txBox="1"/>
          <p:nvPr/>
        </p:nvSpPr>
        <p:spPr>
          <a:xfrm>
            <a:off x="10099132" y="4582656"/>
            <a:ext cx="974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Radio Astronomy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39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Radio Astronomy Interest Group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4000" dirty="0"/>
              <a:t>Radio Astronomy Interest Group </a:t>
            </a:r>
            <a:r>
              <a:rPr lang="en-US" altLang="zh-CN" sz="4000" dirty="0">
                <a:solidFill>
                  <a:srgbClr val="FF0000"/>
                </a:solidFill>
              </a:rPr>
              <a:t>approved</a:t>
            </a:r>
          </a:p>
          <a:p>
            <a:pPr lvl="1"/>
            <a:r>
              <a:rPr lang="en-US" altLang="zh-CN" sz="1800" dirty="0"/>
              <a:t>define requirements for the representation of radio astronomy data in the VO through:</a:t>
            </a:r>
          </a:p>
          <a:p>
            <a:pPr lvl="2"/>
            <a:r>
              <a:rPr lang="en-US" altLang="zh-CN" sz="1400" dirty="0"/>
              <a:t>development of use cases for data discovery, access and visualization</a:t>
            </a:r>
          </a:p>
          <a:p>
            <a:pPr lvl="2"/>
            <a:r>
              <a:rPr lang="en-US" altLang="zh-CN" sz="1400" dirty="0"/>
              <a:t>identification of metadata concepts needed by radio astronomy </a:t>
            </a:r>
          </a:p>
          <a:p>
            <a:pPr lvl="1"/>
            <a:r>
              <a:rPr lang="en-US" altLang="zh-CN" sz="1800" dirty="0"/>
              <a:t>provide a well identified point of contact for radio projects with IVOA, and actively encourage their use of VO standards and protocols</a:t>
            </a:r>
          </a:p>
          <a:p>
            <a:pPr lvl="1"/>
            <a:r>
              <a:rPr lang="en-US" altLang="zh-CN" sz="1800" dirty="0"/>
              <a:t>The group will organize sessions focused on radio astronomy data at IVOA meetings 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ALMA,NRAO,ASKAP,MWA,CIRADA,FAST,SKA,ASTRON,ESCAPE,MeerKAT,IDIA,INAF </a:t>
            </a:r>
            <a:r>
              <a:rPr lang="en-US" altLang="zh-CN" sz="1800" dirty="0"/>
              <a:t>involved actively</a:t>
            </a:r>
          </a:p>
          <a:p>
            <a:r>
              <a:rPr lang="en-US" altLang="zh-CN" sz="4000" dirty="0" smtClean="0"/>
              <a:t>Chair: </a:t>
            </a:r>
            <a:r>
              <a:rPr lang="en-US" altLang="zh-CN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Mark Lacy (NRAO)</a:t>
            </a:r>
          </a:p>
          <a:p>
            <a:r>
              <a:rPr lang="en-US" altLang="zh-CN" sz="4000" dirty="0" smtClean="0"/>
              <a:t>Vice Chair</a:t>
            </a:r>
            <a:r>
              <a:rPr lang="en-US" altLang="zh-CN" sz="4000" dirty="0"/>
              <a:t>: </a:t>
            </a:r>
            <a:r>
              <a:rPr lang="en-US" altLang="zh-CN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François </a:t>
            </a:r>
            <a:r>
              <a:rPr lang="en-US" altLang="zh-CN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Bonnarel</a:t>
            </a:r>
            <a:r>
              <a:rPr lang="en-US" altLang="zh-CN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(CDS)</a:t>
            </a:r>
          </a:p>
          <a:p>
            <a:pPr lvl="1"/>
            <a:r>
              <a:rPr lang="en-US" altLang="zh-CN" i="1" dirty="0"/>
              <a:t>See the CSP presentation!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9262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Endorsed documents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Code of Conduct (1.0)</a:t>
            </a:r>
          </a:p>
          <a:p>
            <a:endParaRPr lang="en-US" altLang="zh-CN" dirty="0"/>
          </a:p>
          <a:p>
            <a:r>
              <a:rPr lang="en-US" altLang="zh-CN" dirty="0" smtClean="0"/>
              <a:t>Provenance </a:t>
            </a:r>
            <a:r>
              <a:rPr lang="en-US" altLang="zh-CN" dirty="0"/>
              <a:t>Data Model </a:t>
            </a:r>
            <a:r>
              <a:rPr lang="en-US" altLang="zh-CN" dirty="0" smtClean="0"/>
              <a:t>(1.0)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646853"/>
            <a:ext cx="3376445" cy="29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835" y="3573842"/>
            <a:ext cx="4942110" cy="281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6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IVOA Web and Wiki pages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Web </a:t>
            </a:r>
            <a:r>
              <a:rPr lang="en-US" altLang="zh-CN" dirty="0" smtClean="0"/>
              <a:t>assets and </a:t>
            </a:r>
            <a:r>
              <a:rPr lang="en-US" altLang="zh-CN" dirty="0"/>
              <a:t>wiki </a:t>
            </a:r>
            <a:r>
              <a:rPr lang="en-US" altLang="zh-CN" dirty="0" smtClean="0"/>
              <a:t>pages are all hosted </a:t>
            </a:r>
            <a:r>
              <a:rPr lang="en-US" altLang="zh-CN" dirty="0"/>
              <a:t>in Trieste, Italy (</a:t>
            </a:r>
            <a:r>
              <a:rPr lang="en-US" altLang="zh-CN" dirty="0">
                <a:solidFill>
                  <a:srgbClr val="FF0000"/>
                </a:solidFill>
              </a:rPr>
              <a:t>Vobs.it</a:t>
            </a:r>
            <a:r>
              <a:rPr lang="en-US" altLang="zh-CN" dirty="0" smtClean="0"/>
              <a:t>) now.</a:t>
            </a:r>
          </a:p>
          <a:p>
            <a:endParaRPr lang="en-US" altLang="zh-CN" dirty="0"/>
          </a:p>
          <a:p>
            <a:r>
              <a:rPr lang="en-US" altLang="zh-CN" dirty="0" smtClean="0"/>
              <a:t>Thank </a:t>
            </a:r>
            <a:r>
              <a:rPr lang="en-US" altLang="zh-CN" dirty="0" smtClean="0">
                <a:solidFill>
                  <a:srgbClr val="FF0000"/>
                </a:solidFill>
              </a:rPr>
              <a:t>IUCAA</a:t>
            </a:r>
            <a:r>
              <a:rPr lang="en-US" altLang="zh-CN" dirty="0" smtClean="0"/>
              <a:t> for the support in the last years</a:t>
            </a:r>
          </a:p>
          <a:p>
            <a:endParaRPr lang="en-US" altLang="zh-CN" dirty="0"/>
          </a:p>
          <a:p>
            <a:r>
              <a:rPr lang="en-US" altLang="zh-CN" dirty="0" smtClean="0"/>
              <a:t>Plans </a:t>
            </a:r>
            <a:r>
              <a:rPr lang="en-US" altLang="zh-CN" dirty="0"/>
              <a:t>for new web site design have been made by the IVOA </a:t>
            </a:r>
            <a:r>
              <a:rPr lang="en-US" altLang="zh-CN" dirty="0" smtClean="0"/>
              <a:t>Media Group</a:t>
            </a:r>
          </a:p>
          <a:p>
            <a:pPr lvl="1"/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Progress </a:t>
            </a:r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now dependent on resources</a:t>
            </a:r>
            <a:endParaRPr lang="zh-CN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WG/IG </a:t>
            </a:r>
            <a:r>
              <a:rPr lang="en-US" altLang="zh-CN" dirty="0"/>
              <a:t>Chair and Vice Chair renew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628800"/>
            <a:ext cx="5112568" cy="4525963"/>
          </a:xfrm>
        </p:spPr>
        <p:txBody>
          <a:bodyPr/>
          <a:lstStyle/>
          <a:p>
            <a:r>
              <a:rPr lang="en-US" altLang="zh-CN" sz="2800" dirty="0" smtClean="0"/>
              <a:t>KDD </a:t>
            </a:r>
            <a:r>
              <a:rPr lang="en-US" altLang="zh-CN" sz="2800" dirty="0"/>
              <a:t>IG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</a:rPr>
              <a:t>Chair: Matthew </a:t>
            </a:r>
            <a:r>
              <a:rPr lang="en-US" altLang="zh-CN" sz="2000" dirty="0" smtClean="0">
                <a:solidFill>
                  <a:srgbClr val="FF0000"/>
                </a:solidFill>
              </a:rPr>
              <a:t>Graham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>
                <a:solidFill>
                  <a:srgbClr val="0000FF"/>
                </a:solidFill>
              </a:rPr>
              <a:t>Vice Chair: </a:t>
            </a:r>
            <a:r>
              <a:rPr lang="en-US" altLang="zh-CN" sz="2000" i="1" dirty="0">
                <a:solidFill>
                  <a:srgbClr val="0000FF"/>
                </a:solidFill>
              </a:rPr>
              <a:t>Open</a:t>
            </a:r>
          </a:p>
          <a:p>
            <a:r>
              <a:rPr lang="en-US" altLang="zh-CN" sz="2800" dirty="0"/>
              <a:t>Theory IG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</a:rPr>
              <a:t>Chair: Gerard </a:t>
            </a:r>
            <a:r>
              <a:rPr lang="en-US" altLang="zh-CN" sz="2000" dirty="0" err="1">
                <a:solidFill>
                  <a:srgbClr val="FF0000"/>
                </a:solidFill>
              </a:rPr>
              <a:t>Lemson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altLang="zh-CN" sz="2000" dirty="0">
                <a:solidFill>
                  <a:srgbClr val="0000FF"/>
                </a:solidFill>
              </a:rPr>
              <a:t>Vice Chair: </a:t>
            </a:r>
            <a:r>
              <a:rPr lang="en-US" altLang="zh-CN" sz="2000" i="1" dirty="0">
                <a:solidFill>
                  <a:srgbClr val="0000FF"/>
                </a:solidFill>
              </a:rPr>
              <a:t>Open</a:t>
            </a:r>
          </a:p>
          <a:p>
            <a:r>
              <a:rPr lang="en-US" altLang="zh-CN" sz="2800" dirty="0"/>
              <a:t>Education IG</a:t>
            </a:r>
          </a:p>
          <a:p>
            <a:pPr lvl="1"/>
            <a:r>
              <a:rPr lang="en-US" altLang="zh-CN" sz="2000" dirty="0">
                <a:solidFill>
                  <a:srgbClr val="663300"/>
                </a:solidFill>
              </a:rPr>
              <a:t>Chair: Chenzhou Cui (1 </a:t>
            </a:r>
            <a:r>
              <a:rPr lang="en-US" altLang="zh-CN" sz="2000" dirty="0" err="1">
                <a:solidFill>
                  <a:srgbClr val="663300"/>
                </a:solidFill>
              </a:rPr>
              <a:t>yr</a:t>
            </a:r>
            <a:r>
              <a:rPr lang="en-US" altLang="zh-CN" sz="2000" dirty="0">
                <a:solidFill>
                  <a:srgbClr val="663300"/>
                </a:solidFill>
              </a:rPr>
              <a:t> ext.)</a:t>
            </a:r>
          </a:p>
          <a:p>
            <a:pPr lvl="1"/>
            <a:r>
              <a:rPr lang="en-US" altLang="zh-CN" sz="2000" dirty="0">
                <a:solidFill>
                  <a:srgbClr val="663300"/>
                </a:solidFill>
              </a:rPr>
              <a:t>Vice Chair: Hendrik </a:t>
            </a:r>
            <a:r>
              <a:rPr lang="en-US" altLang="zh-CN" sz="2000" dirty="0" err="1">
                <a:solidFill>
                  <a:srgbClr val="663300"/>
                </a:solidFill>
              </a:rPr>
              <a:t>Heinl</a:t>
            </a:r>
            <a:r>
              <a:rPr lang="en-US" altLang="zh-CN" sz="2000" dirty="0">
                <a:solidFill>
                  <a:srgbClr val="663300"/>
                </a:solidFill>
              </a:rPr>
              <a:t> (1 </a:t>
            </a:r>
            <a:r>
              <a:rPr lang="en-US" altLang="zh-CN" sz="2000" dirty="0" err="1">
                <a:solidFill>
                  <a:srgbClr val="663300"/>
                </a:solidFill>
              </a:rPr>
              <a:t>yr</a:t>
            </a:r>
            <a:r>
              <a:rPr lang="en-US" altLang="zh-CN" sz="2000" dirty="0">
                <a:solidFill>
                  <a:srgbClr val="663300"/>
                </a:solidFill>
              </a:rPr>
              <a:t> ext.)</a:t>
            </a:r>
          </a:p>
          <a:p>
            <a:r>
              <a:rPr lang="en-US" altLang="zh-CN" sz="2800" dirty="0" smtClean="0"/>
              <a:t>Time </a:t>
            </a:r>
            <a:r>
              <a:rPr lang="en-US" altLang="zh-CN" sz="2800" dirty="0"/>
              <a:t>Domain IG</a:t>
            </a:r>
          </a:p>
          <a:p>
            <a:pPr lvl="1"/>
            <a:r>
              <a:rPr lang="en-US" altLang="zh-CN" sz="2000" dirty="0">
                <a:solidFill>
                  <a:srgbClr val="663300"/>
                </a:solidFill>
              </a:rPr>
              <a:t>Chair: Ada </a:t>
            </a:r>
            <a:r>
              <a:rPr lang="en-US" altLang="zh-CN" sz="2000" dirty="0" err="1">
                <a:solidFill>
                  <a:srgbClr val="663300"/>
                </a:solidFill>
              </a:rPr>
              <a:t>Nebot</a:t>
            </a:r>
            <a:r>
              <a:rPr lang="en-US" altLang="zh-CN" sz="2000" dirty="0">
                <a:solidFill>
                  <a:srgbClr val="663300"/>
                </a:solidFill>
              </a:rPr>
              <a:t> (1 </a:t>
            </a:r>
            <a:r>
              <a:rPr lang="en-US" altLang="zh-CN" sz="2000" dirty="0" err="1">
                <a:solidFill>
                  <a:srgbClr val="663300"/>
                </a:solidFill>
              </a:rPr>
              <a:t>yr</a:t>
            </a:r>
            <a:r>
              <a:rPr lang="en-US" altLang="zh-CN" sz="2000" dirty="0">
                <a:solidFill>
                  <a:srgbClr val="663300"/>
                </a:solidFill>
              </a:rPr>
              <a:t> ext.)</a:t>
            </a:r>
          </a:p>
          <a:p>
            <a:pPr lvl="1"/>
            <a:r>
              <a:rPr lang="en-US" altLang="zh-CN" sz="2000" dirty="0">
                <a:solidFill>
                  <a:srgbClr val="0000FF"/>
                </a:solidFill>
              </a:rPr>
              <a:t>Vice Chair: </a:t>
            </a:r>
            <a:r>
              <a:rPr lang="en-US" altLang="zh-CN" sz="2000" i="1" dirty="0" smtClean="0">
                <a:solidFill>
                  <a:srgbClr val="0000FF"/>
                </a:solidFill>
              </a:rPr>
              <a:t>Open</a:t>
            </a:r>
            <a:endParaRPr lang="zh-CN" altLang="en-US" sz="2800" i="1" dirty="0">
              <a:solidFill>
                <a:srgbClr val="00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35960" y="1916832"/>
            <a:ext cx="4680520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An enormous thanks to the </a:t>
            </a:r>
            <a:r>
              <a:rPr lang="en-US" altLang="zh-CN" sz="2800" b="1" dirty="0" smtClean="0"/>
              <a:t>Chairs and Vice Chairs </a:t>
            </a:r>
            <a:r>
              <a:rPr lang="en-US" altLang="zh-CN" sz="2800" b="1" dirty="0"/>
              <a:t>at the end of their </a:t>
            </a:r>
            <a:r>
              <a:rPr lang="en-US" altLang="zh-CN" sz="2800" b="1" dirty="0" smtClean="0"/>
              <a:t>terms:</a:t>
            </a:r>
          </a:p>
          <a:p>
            <a:endParaRPr lang="en-US" altLang="zh-CN" dirty="0">
              <a:latin typeface="+mn-lt"/>
            </a:endParaRPr>
          </a:p>
          <a:p>
            <a:r>
              <a:rPr lang="en-US" altLang="zh-CN" dirty="0"/>
              <a:t>Kai </a:t>
            </a:r>
            <a:r>
              <a:rPr lang="en-US" altLang="zh-CN" dirty="0" err="1"/>
              <a:t>Polsterer</a:t>
            </a:r>
            <a:r>
              <a:rPr lang="en-US" altLang="zh-CN" dirty="0"/>
              <a:t> (KDD IG)</a:t>
            </a:r>
          </a:p>
          <a:p>
            <a:r>
              <a:rPr lang="en-US" altLang="zh-CN" dirty="0" smtClean="0">
                <a:latin typeface="+mn-lt"/>
              </a:rPr>
              <a:t>Carlos </a:t>
            </a:r>
            <a:r>
              <a:rPr lang="en-US" altLang="zh-CN" dirty="0" err="1" smtClean="0">
                <a:latin typeface="+mn-lt"/>
              </a:rPr>
              <a:t>Rodrigov</a:t>
            </a:r>
            <a:r>
              <a:rPr lang="en-US" altLang="zh-CN" dirty="0" smtClean="0">
                <a:latin typeface="+mn-lt"/>
              </a:rPr>
              <a:t> (Theory IG)</a:t>
            </a:r>
          </a:p>
          <a:p>
            <a:r>
              <a:rPr lang="en-US" altLang="zh-CN" dirty="0" smtClean="0">
                <a:latin typeface="+mn-lt"/>
              </a:rPr>
              <a:t>Dave </a:t>
            </a:r>
            <a:r>
              <a:rPr lang="en-US" altLang="zh-CN" dirty="0">
                <a:latin typeface="+mn-lt"/>
              </a:rPr>
              <a:t>Morris </a:t>
            </a:r>
            <a:r>
              <a:rPr lang="en-US" altLang="zh-CN" dirty="0" smtClean="0">
                <a:latin typeface="+mn-lt"/>
              </a:rPr>
              <a:t>(Time Domain IG) 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00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IVOA Roadmap </a:t>
            </a:r>
            <a:r>
              <a:rPr lang="en-US" altLang="zh-CN" dirty="0"/>
              <a:t>- 2020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China-VO</a:t>
            </a:r>
          </a:p>
          <a:p>
            <a:r>
              <a:rPr lang="en-US" altLang="zh-CN" dirty="0" smtClean="0"/>
              <a:t>CVO</a:t>
            </a:r>
          </a:p>
          <a:p>
            <a:r>
              <a:rPr lang="en-US" altLang="zh-CN" dirty="0" smtClean="0"/>
              <a:t>Euro-VO</a:t>
            </a:r>
          </a:p>
          <a:p>
            <a:r>
              <a:rPr lang="en-US" altLang="zh-CN" dirty="0" smtClean="0"/>
              <a:t>ESA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26" y="2415408"/>
            <a:ext cx="6804970" cy="39759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87688" y="1784575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+mn-lt"/>
              </a:rPr>
              <a:t>https://wiki.ivoa.net/twiki/bin/view/IVOA/RoadMap</a:t>
            </a:r>
          </a:p>
        </p:txBody>
      </p:sp>
    </p:spTree>
    <p:extLst>
      <p:ext uri="{BB962C8B-B14F-4D97-AF65-F5344CB8AC3E}">
        <p14:creationId xmlns:p14="http://schemas.microsoft.com/office/powerpoint/2010/main" val="36350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Highlights from IVOA Members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25" y="1663080"/>
            <a:ext cx="7499550" cy="44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USVOA/NAVO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Submitted </a:t>
            </a:r>
            <a:r>
              <a:rPr lang="en-US" altLang="zh-CN" dirty="0"/>
              <a:t>renewal proposal to NASA on Feb 3 2020.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Oral </a:t>
            </a:r>
            <a:r>
              <a:rPr lang="en-US" altLang="zh-CN" dirty="0"/>
              <a:t>defense on March 12 2020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Awaiting </a:t>
            </a:r>
            <a:r>
              <a:rPr lang="en-US" altLang="zh-CN" dirty="0"/>
              <a:t>final results from NASA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708920"/>
            <a:ext cx="2559208" cy="13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325" y="156687"/>
            <a:ext cx="9720532" cy="103235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Euro-VO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204" y="760945"/>
            <a:ext cx="10515600" cy="4818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  Activities being pursued within the EC funded </a:t>
            </a:r>
            <a:r>
              <a:rPr lang="en-US" b="1" dirty="0"/>
              <a:t>ESCAPE</a:t>
            </a:r>
            <a:r>
              <a:rPr lang="en-US" dirty="0"/>
              <a:t> Project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In the work package: </a:t>
            </a:r>
            <a:r>
              <a:rPr lang="en-GB" b="1" dirty="0">
                <a:solidFill>
                  <a:srgbClr val="0070C0"/>
                </a:solidFill>
              </a:rPr>
              <a:t>CEVO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"C</a:t>
            </a:r>
            <a:r>
              <a:rPr lang="en-GB" dirty="0">
                <a:solidFill>
                  <a:srgbClr val="0070C0"/>
                </a:solidFill>
              </a:rPr>
              <a:t>onnecting ESFRI to the </a:t>
            </a:r>
            <a:r>
              <a:rPr lang="en-GB" b="1" dirty="0">
                <a:solidFill>
                  <a:srgbClr val="0070C0"/>
                </a:solidFill>
              </a:rPr>
              <a:t>E</a:t>
            </a:r>
            <a:r>
              <a:rPr lang="en-GB" dirty="0">
                <a:solidFill>
                  <a:srgbClr val="0070C0"/>
                </a:solidFill>
              </a:rPr>
              <a:t>OSC via </a:t>
            </a:r>
            <a:r>
              <a:rPr lang="en-GB" b="1" dirty="0">
                <a:solidFill>
                  <a:srgbClr val="0070C0"/>
                </a:solidFill>
              </a:rPr>
              <a:t>VO”</a:t>
            </a:r>
          </a:p>
          <a:p>
            <a:r>
              <a:rPr lang="en-GB" b="1" dirty="0"/>
              <a:t>  </a:t>
            </a:r>
            <a:r>
              <a:rPr lang="en-GB" dirty="0"/>
              <a:t>Euro-VO partners working with large Astronomy, </a:t>
            </a:r>
            <a:r>
              <a:rPr lang="en-GB" dirty="0" err="1"/>
              <a:t>Astroparticle</a:t>
            </a:r>
            <a:r>
              <a:rPr lang="en-GB" dirty="0"/>
              <a:t>  Physics and Solar Physics partners </a:t>
            </a:r>
          </a:p>
          <a:p>
            <a:r>
              <a:rPr lang="en-GB" dirty="0"/>
              <a:t> ESCAPE is bringing VO into the European Open Science Cloud (EOSC) 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CE95D7-3754-1C49-A10F-5B61A3F2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B618A-6CCA-1148-82EF-D8F62C3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>
                <a:solidFill>
                  <a:prstClr val="black"/>
                </a:solidFill>
              </a:rPr>
              <a:pPr algn="ctr"/>
              <a:t>18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21" name="Image 5">
            <a:extLst>
              <a:ext uri="{FF2B5EF4-FFF2-40B4-BE49-F238E27FC236}">
                <a16:creationId xmlns:a16="http://schemas.microsoft.com/office/drawing/2014/main" xmlns="" id="{5AC1B155-8103-C444-9409-7B78C096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88" y="3886968"/>
            <a:ext cx="689135" cy="895524"/>
          </a:xfrm>
          <a:prstGeom prst="rect">
            <a:avLst/>
          </a:prstGeom>
        </p:spPr>
      </p:pic>
      <p:pic>
        <p:nvPicPr>
          <p:cNvPr id="22" name="Image 6">
            <a:extLst>
              <a:ext uri="{FF2B5EF4-FFF2-40B4-BE49-F238E27FC236}">
                <a16:creationId xmlns:a16="http://schemas.microsoft.com/office/drawing/2014/main" xmlns="" id="{EC8FDF37-4E85-3140-B006-05F49C4D3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24" y="4327323"/>
            <a:ext cx="781810" cy="433762"/>
          </a:xfrm>
          <a:prstGeom prst="rect">
            <a:avLst/>
          </a:prstGeom>
        </p:spPr>
      </p:pic>
      <p:pic>
        <p:nvPicPr>
          <p:cNvPr id="23" name="Picture 6" descr="Image result for cta observatory logo">
            <a:extLst>
              <a:ext uri="{FF2B5EF4-FFF2-40B4-BE49-F238E27FC236}">
                <a16:creationId xmlns:a16="http://schemas.microsoft.com/office/drawing/2014/main" xmlns="" id="{97093D3F-DF6B-D54F-8EE7-32161396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93" y="4023045"/>
            <a:ext cx="819413" cy="32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9">
            <a:extLst>
              <a:ext uri="{FF2B5EF4-FFF2-40B4-BE49-F238E27FC236}">
                <a16:creationId xmlns:a16="http://schemas.microsoft.com/office/drawing/2014/main" xmlns="" id="{FD760C33-D7EB-974F-BCEA-432274003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91" r="2031" b="12042"/>
          <a:stretch/>
        </p:blipFill>
        <p:spPr>
          <a:xfrm>
            <a:off x="2825174" y="3881134"/>
            <a:ext cx="771940" cy="464303"/>
          </a:xfrm>
          <a:prstGeom prst="rect">
            <a:avLst/>
          </a:prstGeom>
        </p:spPr>
      </p:pic>
      <p:pic>
        <p:nvPicPr>
          <p:cNvPr id="25" name="Picture 2" descr="Image result for cnrs logo">
            <a:extLst>
              <a:ext uri="{FF2B5EF4-FFF2-40B4-BE49-F238E27FC236}">
                <a16:creationId xmlns:a16="http://schemas.microsoft.com/office/drawing/2014/main" xmlns="" id="{A9D6765D-2E2B-0F43-A005-656A7231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932" y="5017027"/>
            <a:ext cx="852300" cy="86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&quot;{$webpage.title}&quot;">
            <a:extLst>
              <a:ext uri="{FF2B5EF4-FFF2-40B4-BE49-F238E27FC236}">
                <a16:creationId xmlns:a16="http://schemas.microsoft.com/office/drawing/2014/main" xmlns="" id="{EF16C34E-BD86-0D41-A392-25AC9332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97" y="3931319"/>
            <a:ext cx="570774" cy="49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Related image">
            <a:extLst>
              <a:ext uri="{FF2B5EF4-FFF2-40B4-BE49-F238E27FC236}">
                <a16:creationId xmlns:a16="http://schemas.microsoft.com/office/drawing/2014/main" xmlns="" id="{0B580380-6ABD-FC40-839B-C52132472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4818943" y="5026954"/>
            <a:ext cx="1060217" cy="93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UniversitÃ¤t Heidelberg">
            <a:extLst>
              <a:ext uri="{FF2B5EF4-FFF2-40B4-BE49-F238E27FC236}">
                <a16:creationId xmlns:a16="http://schemas.microsoft.com/office/drawing/2014/main" xmlns="" id="{7D2C9F6A-2874-C94F-9ED8-BA2FC5D2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726" y="5277662"/>
            <a:ext cx="1120230" cy="5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Image result for inta logo spain">
            <a:extLst>
              <a:ext uri="{FF2B5EF4-FFF2-40B4-BE49-F238E27FC236}">
                <a16:creationId xmlns:a16="http://schemas.microsoft.com/office/drawing/2014/main" xmlns="" id="{6C5CBCB9-50E3-674B-93D1-D3122EDD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98" y="5118971"/>
            <a:ext cx="845504" cy="84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6" descr="Royal Observatory of Belgium">
            <a:extLst>
              <a:ext uri="{FF2B5EF4-FFF2-40B4-BE49-F238E27FC236}">
                <a16:creationId xmlns:a16="http://schemas.microsoft.com/office/drawing/2014/main" xmlns="" id="{A4C98C37-7EE2-784E-8579-9BC91BC8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91" y="4559942"/>
            <a:ext cx="1308362" cy="2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Image result for ego logo gravitational">
            <a:extLst>
              <a:ext uri="{FF2B5EF4-FFF2-40B4-BE49-F238E27FC236}">
                <a16:creationId xmlns:a16="http://schemas.microsoft.com/office/drawing/2014/main" xmlns="" id="{B9A6E102-295C-7F42-8C2B-1774CB4D8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8338513" y="4019761"/>
            <a:ext cx="1732911" cy="4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8">
            <a:extLst>
              <a:ext uri="{FF2B5EF4-FFF2-40B4-BE49-F238E27FC236}">
                <a16:creationId xmlns:a16="http://schemas.microsoft.com/office/drawing/2014/main" xmlns="" id="{3BE6BA92-2714-B84C-965A-E96CAF9F92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194" t="19935" r="12167" b="21244"/>
          <a:stretch/>
        </p:blipFill>
        <p:spPr>
          <a:xfrm>
            <a:off x="3389948" y="5170729"/>
            <a:ext cx="1293704" cy="670706"/>
          </a:xfrm>
          <a:prstGeom prst="rect">
            <a:avLst/>
          </a:prstGeom>
        </p:spPr>
      </p:pic>
      <p:pic>
        <p:nvPicPr>
          <p:cNvPr id="33" name="Image 15">
            <a:extLst>
              <a:ext uri="{FF2B5EF4-FFF2-40B4-BE49-F238E27FC236}">
                <a16:creationId xmlns:a16="http://schemas.microsoft.com/office/drawing/2014/main" xmlns="" id="{A751EB5B-FBEE-F048-980C-2F64287E4B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7064" y="3878858"/>
            <a:ext cx="1740916" cy="646356"/>
          </a:xfrm>
          <a:prstGeom prst="rect">
            <a:avLst/>
          </a:prstGeom>
        </p:spPr>
      </p:pic>
      <p:pic>
        <p:nvPicPr>
          <p:cNvPr id="34" name="Picture 32" descr="HITS gGmbH">
            <a:extLst>
              <a:ext uri="{FF2B5EF4-FFF2-40B4-BE49-F238E27FC236}">
                <a16:creationId xmlns:a16="http://schemas.microsoft.com/office/drawing/2014/main" xmlns="" id="{628B8405-DCA8-664E-8887-F97300560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8645800" y="5167323"/>
            <a:ext cx="2243850" cy="67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8060B8-3F9F-0043-9A6A-B219B4BF29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3349" y="-169635"/>
            <a:ext cx="3219953" cy="14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E1D41-31DC-674C-B441-8DECFF8F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325" y="156687"/>
            <a:ext cx="9720532" cy="1032353"/>
          </a:xfrm>
        </p:spPr>
        <p:txBody>
          <a:bodyPr>
            <a:normAutofit/>
          </a:bodyPr>
          <a:lstStyle/>
          <a:p>
            <a:r>
              <a:rPr lang="en-US" b="1" dirty="0"/>
              <a:t>Euro-VO ESCAPE Status and Highlights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A4363-D2E3-C547-9106-C63263821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41" y="1190772"/>
            <a:ext cx="11399720" cy="51655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 </a:t>
            </a:r>
            <a:r>
              <a:rPr lang="en-US" b="1" dirty="0">
                <a:solidFill>
                  <a:srgbClr val="0070C0"/>
                </a:solidFill>
              </a:rPr>
              <a:t>ESCAPE project 2019-2022 – coming up for mid-term review in 2020</a:t>
            </a:r>
          </a:p>
          <a:p>
            <a:pPr lvl="1"/>
            <a:r>
              <a:rPr lang="en-US" dirty="0"/>
              <a:t> Defined VO priorities for European Astronomy/</a:t>
            </a:r>
            <a:r>
              <a:rPr lang="en-US" dirty="0" err="1"/>
              <a:t>Astroparticle</a:t>
            </a:r>
            <a:r>
              <a:rPr lang="en-US" dirty="0"/>
              <a:t>/Solar/GW IRs</a:t>
            </a:r>
          </a:p>
          <a:p>
            <a:pPr lvl="1"/>
            <a:r>
              <a:rPr lang="en-US" dirty="0"/>
              <a:t> VO registry in EUDAT B2FIND re-implemented and improved</a:t>
            </a:r>
          </a:p>
          <a:p>
            <a:pPr lvl="1"/>
            <a:r>
              <a:rPr lang="en-US" dirty="0"/>
              <a:t> Input provided to RDA </a:t>
            </a:r>
            <a:r>
              <a:rPr lang="en-US" i="1" dirty="0"/>
              <a:t>FAIR Data Maturity Model Working Group</a:t>
            </a:r>
          </a:p>
          <a:p>
            <a:pPr lvl="1"/>
            <a:r>
              <a:rPr lang="en-US" dirty="0"/>
              <a:t> Progress on Deep Learning applied to ESO Science Archives data/services 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(with WP3 ESCAPE)</a:t>
            </a:r>
          </a:p>
          <a:p>
            <a:pPr lvl="1"/>
            <a:r>
              <a:rPr lang="en-US" dirty="0"/>
              <a:t> Tools/services; </a:t>
            </a:r>
            <a:r>
              <a:rPr lang="en-US" dirty="0" err="1"/>
              <a:t>e.g</a:t>
            </a:r>
            <a:r>
              <a:rPr lang="en-US" dirty="0"/>
              <a:t>: ASTRON services registered, WebGL </a:t>
            </a:r>
            <a:r>
              <a:rPr lang="en-US" dirty="0" err="1"/>
              <a:t>Aladin</a:t>
            </a:r>
            <a:r>
              <a:rPr lang="en-US" dirty="0"/>
              <a:t> Lite prototype, </a:t>
            </a:r>
            <a:r>
              <a:rPr lang="en-US" dirty="0" err="1"/>
              <a:t>mocpy</a:t>
            </a:r>
            <a:r>
              <a:rPr lang="en-US" dirty="0"/>
              <a:t>, +…</a:t>
            </a:r>
          </a:p>
          <a:p>
            <a:pPr lvl="1"/>
            <a:r>
              <a:rPr lang="en-US" dirty="0"/>
              <a:t> VO in Science Platforms 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(coordinated with WP5 ESCAPE)</a:t>
            </a:r>
          </a:p>
          <a:p>
            <a:pPr lvl="1"/>
            <a:r>
              <a:rPr lang="en-US" dirty="0"/>
              <a:t> AAI </a:t>
            </a:r>
            <a:r>
              <a:rPr lang="en-US" sz="1900" i="1" dirty="0">
                <a:solidFill>
                  <a:schemeClr val="bg1">
                    <a:lumMod val="50000"/>
                  </a:schemeClr>
                </a:solidFill>
              </a:rPr>
              <a:t>(coordinated with WP2/3/5 ESCAPE)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 Recent Activities: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 Provenance meeting – CTA &amp; KM3NeT synergies </a:t>
            </a:r>
            <a:r>
              <a:rPr lang="en-US" sz="1700" i="1" dirty="0"/>
              <a:t>(Nov 2019)</a:t>
            </a:r>
          </a:p>
          <a:p>
            <a:pPr lvl="1"/>
            <a:r>
              <a:rPr lang="en-US" dirty="0"/>
              <a:t> ESA/ESO SCIOPS Conference – presentation of ESCAPE </a:t>
            </a:r>
            <a:r>
              <a:rPr lang="en-US" sz="1700" i="1" dirty="0"/>
              <a:t>(Nov 2019)</a:t>
            </a:r>
          </a:p>
          <a:p>
            <a:pPr lvl="1"/>
            <a:r>
              <a:rPr lang="en-US" dirty="0"/>
              <a:t> EOSC Symposium </a:t>
            </a:r>
            <a:r>
              <a:rPr lang="en-US" sz="1700" i="1" dirty="0"/>
              <a:t>(Nov 2019)</a:t>
            </a:r>
          </a:p>
          <a:p>
            <a:pPr lvl="1"/>
            <a:r>
              <a:rPr lang="en-US" dirty="0"/>
              <a:t> WP4 Technology Forum 1 </a:t>
            </a:r>
            <a:r>
              <a:rPr lang="en-US" sz="1900" i="1" dirty="0"/>
              <a:t>(Feb 2020)</a:t>
            </a:r>
          </a:p>
          <a:p>
            <a:r>
              <a:rPr lang="en-US" b="1" dirty="0">
                <a:solidFill>
                  <a:srgbClr val="0070C0"/>
                </a:solidFill>
              </a:rPr>
              <a:t> Upcoming:  </a:t>
            </a:r>
            <a:r>
              <a:rPr lang="en-US" sz="2400" dirty="0"/>
              <a:t>VO school </a:t>
            </a:r>
            <a:r>
              <a:rPr lang="en-US" sz="1600" i="1" dirty="0"/>
              <a:t>(postponed)</a:t>
            </a:r>
            <a:r>
              <a:rPr lang="en-US" sz="1600" dirty="0"/>
              <a:t>, </a:t>
            </a:r>
            <a:r>
              <a:rPr lang="en-US" sz="2400" dirty="0"/>
              <a:t>Data Provider Forum </a:t>
            </a:r>
            <a:r>
              <a:rPr lang="en-US" sz="1600" i="1" dirty="0"/>
              <a:t>(2021)</a:t>
            </a:r>
            <a:r>
              <a:rPr lang="en-US" sz="1600" dirty="0"/>
              <a:t>, </a:t>
            </a:r>
            <a:r>
              <a:rPr lang="en-US" sz="2400" dirty="0"/>
              <a:t>EOSC events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D04717-F43C-074F-8A6F-D5F47003D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0FF2-8A2E-814C-8FE3-0EC161CFC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E8A676-7F3B-1545-ABC2-DFFF89F8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>
                <a:solidFill>
                  <a:prstClr val="black"/>
                </a:solidFill>
              </a:rPr>
              <a:pPr algn="ctr"/>
              <a:t>19</a:t>
            </a:fld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8542DCC-66EF-7F43-9404-A1587FC2B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2" y="3335438"/>
            <a:ext cx="3259289" cy="16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Participation</a:t>
            </a:r>
            <a:endParaRPr lang="zh-CN" alt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47350354"/>
              </p:ext>
            </p:extLst>
          </p:nvPr>
        </p:nvGraphicFramePr>
        <p:xfrm>
          <a:off x="1099820" y="1628800"/>
          <a:ext cx="9992360" cy="4896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0632504" y="2132856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/>
              <a:t>185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4636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701353E-0F42-574E-8A38-D9699835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17" y="52376"/>
            <a:ext cx="6891768" cy="1117600"/>
          </a:xfrm>
        </p:spPr>
        <p:txBody>
          <a:bodyPr/>
          <a:lstStyle/>
          <a:p>
            <a:r>
              <a:rPr lang="en-US" dirty="0"/>
              <a:t>Canadian Virtual Observatory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08E7DE3-8E39-EA4D-9B47-6195BC27A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68ECE-59D7-452D-8595-BBB947F3BD2D}" type="slidenum">
              <a:rPr lang="en-US" smtClean="0">
                <a:solidFill>
                  <a:srgbClr val="006688"/>
                </a:solidFill>
              </a:rPr>
              <a:pPr/>
              <a:t>20</a:t>
            </a:fld>
            <a:endParaRPr lang="en-US">
              <a:solidFill>
                <a:srgbClr val="006688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3B525B6-3A6C-AB4C-AEB2-AF89EC0D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4214" y="1907119"/>
            <a:ext cx="7696644" cy="3630653"/>
          </a:xfrm>
        </p:spPr>
        <p:txBody>
          <a:bodyPr/>
          <a:lstStyle/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Actively developing / contributing to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pyVO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Adopting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astroquery.alma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to utilize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pyVO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Deploying new ‘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Science Portal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’ components –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ARCADE</a:t>
            </a:r>
          </a:p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Migrating collections 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CAOM 2.4</a:t>
            </a:r>
          </a:p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File system based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VOSpace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cavern</a:t>
            </a:r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operational.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User upload of proprietary catalog data into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CADC TAP 1.1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service – process has stabilized and in use –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YouCat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Authentication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GMS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standards development.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037885-4B2A-BF49-B0C9-D688F1C0FB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NATIONAL RESEARCH COUNCIL CANADA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93FB8A-3B72-6449-8636-F0D14D657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5" t="13814" r="9418" b="9778"/>
          <a:stretch/>
        </p:blipFill>
        <p:spPr>
          <a:xfrm>
            <a:off x="9342596" y="55718"/>
            <a:ext cx="1189378" cy="1114259"/>
          </a:xfrm>
          <a:prstGeom prst="rect">
            <a:avLst/>
          </a:prstGeom>
        </p:spPr>
      </p:pic>
      <p:pic>
        <p:nvPicPr>
          <p:cNvPr id="1026" name="Picture 2" descr="CVO">
            <a:hlinkClick r:id="rId3"/>
            <a:extLst>
              <a:ext uri="{FF2B5EF4-FFF2-40B4-BE49-F238E27FC236}">
                <a16:creationId xmlns="" xmlns:a16="http://schemas.microsoft.com/office/drawing/2014/main" id="{E22ED7A0-E1D2-9A43-B17F-1943D7BB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62" y="52376"/>
            <a:ext cx="12700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19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China-VO Status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NAOC – Alibaba Cloud Collaboration Agreement (II, 2020-2022) was signed</a:t>
            </a:r>
          </a:p>
          <a:p>
            <a:r>
              <a:rPr lang="en-US" altLang="zh-CN" sz="2400" dirty="0" smtClean="0"/>
              <a:t>Three papers submitted to </a:t>
            </a:r>
            <a:r>
              <a:rPr lang="en-US" altLang="zh-CN" sz="2400" i="1" dirty="0" smtClean="0"/>
              <a:t>Astronomy and Computing (ASCOM)</a:t>
            </a:r>
          </a:p>
          <a:p>
            <a:pPr lvl="1"/>
            <a:r>
              <a:rPr lang="en-US" altLang="zh-CN" sz="2000" dirty="0"/>
              <a:t>IVOA </a:t>
            </a:r>
            <a:r>
              <a:rPr lang="en-US" altLang="zh-CN" sz="2000" dirty="0" err="1"/>
              <a:t>HiPS</a:t>
            </a:r>
            <a:r>
              <a:rPr lang="en-US" altLang="zh-CN" sz="2000" dirty="0"/>
              <a:t> Implementation in the Framework of </a:t>
            </a:r>
            <a:r>
              <a:rPr lang="en-US" altLang="zh-CN" sz="2000" dirty="0" err="1"/>
              <a:t>WorldWide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Telescope. Y Xu, et al. </a:t>
            </a:r>
            <a:r>
              <a:rPr lang="en-US" altLang="zh-CN" sz="2000" i="1" dirty="0" smtClean="0"/>
              <a:t>Accepted</a:t>
            </a:r>
            <a:r>
              <a:rPr lang="en-US" altLang="zh-CN" sz="2000" dirty="0" smtClean="0"/>
              <a:t>.</a:t>
            </a:r>
          </a:p>
          <a:p>
            <a:pPr lvl="1"/>
            <a:r>
              <a:rPr lang="en-US" altLang="zh-CN" sz="2000" dirty="0"/>
              <a:t>Towards an Astronomical Science Platform: Experiences and Lessons Learned from </a:t>
            </a:r>
            <a:r>
              <a:rPr lang="en-US" altLang="zh-CN" sz="2000" dirty="0" smtClean="0"/>
              <a:t>China-VO. C Cui, et al. </a:t>
            </a:r>
            <a:r>
              <a:rPr lang="en-US" altLang="zh-CN" sz="2000" i="1" dirty="0" smtClean="0"/>
              <a:t>Submitted to Science Platform Special Issue.</a:t>
            </a:r>
          </a:p>
          <a:p>
            <a:pPr lvl="1"/>
            <a:r>
              <a:rPr lang="en-US" altLang="zh-CN" sz="2000" dirty="0"/>
              <a:t>A Redistribution Tool for Long-Term Archive of Astronomical Observation </a:t>
            </a:r>
            <a:r>
              <a:rPr lang="en-US" altLang="zh-CN" sz="2000" dirty="0" smtClean="0"/>
              <a:t>Data. C Yu, et al.</a:t>
            </a:r>
          </a:p>
          <a:p>
            <a:r>
              <a:rPr lang="en-US" altLang="zh-CN" sz="2400" dirty="0" smtClean="0"/>
              <a:t>National Astronomical Data Center (NADC) web portal is under upgrading</a:t>
            </a:r>
          </a:p>
          <a:p>
            <a:pPr lvl="1"/>
            <a:r>
              <a:rPr lang="en-US" altLang="zh-CN" sz="2000" dirty="0" smtClean="0"/>
              <a:t>NADC Meetings was online on April 29, 2020</a:t>
            </a:r>
          </a:p>
          <a:p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4725144"/>
            <a:ext cx="4223792" cy="19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435" y="5237224"/>
            <a:ext cx="4151784" cy="143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0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 smtClean="0"/>
              <a:t>And now – to work !!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2780927"/>
            <a:ext cx="3124186" cy="203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2461848"/>
            <a:ext cx="5199815" cy="234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70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"/>
    </mc:Choice>
    <mc:Fallback xmlns="">
      <p:transition spd="slow" advTm="142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Special Acknowledgements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Technical Coordination </a:t>
            </a:r>
            <a:r>
              <a:rPr lang="en-US" altLang="zh-CN" sz="2800" dirty="0" smtClean="0"/>
              <a:t>Group (TCG)</a:t>
            </a:r>
            <a:endParaRPr lang="en-US" altLang="zh-CN" sz="2800" dirty="0"/>
          </a:p>
          <a:p>
            <a:pPr lvl="1"/>
            <a:r>
              <a:rPr lang="en-US" altLang="zh-CN" sz="2400" dirty="0" smtClean="0"/>
              <a:t>Janet Evans</a:t>
            </a:r>
            <a:r>
              <a:rPr lang="en-US" altLang="zh-CN" sz="2400" dirty="0"/>
              <a:t>, Patrick </a:t>
            </a:r>
            <a:r>
              <a:rPr lang="en-US" altLang="zh-CN" sz="2400" dirty="0" smtClean="0"/>
              <a:t>Dowler</a:t>
            </a:r>
          </a:p>
          <a:p>
            <a:pPr lvl="1"/>
            <a:r>
              <a:rPr lang="en-US" altLang="zh-CN" sz="2400" dirty="0"/>
              <a:t>Giuliano </a:t>
            </a:r>
            <a:r>
              <a:rPr lang="en-US" altLang="zh-CN" sz="2400" dirty="0" err="1"/>
              <a:t>Taffoni</a:t>
            </a:r>
            <a:r>
              <a:rPr lang="en-US" altLang="zh-CN" sz="2400" dirty="0"/>
              <a:t>, Marco </a:t>
            </a:r>
            <a:r>
              <a:rPr lang="en-US" altLang="zh-CN" sz="2400" dirty="0" err="1"/>
              <a:t>M</a:t>
            </a:r>
            <a:r>
              <a:rPr lang="en-US" altLang="zh-CN" sz="2400" dirty="0" err="1" smtClean="0"/>
              <a:t>olinaro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WG/IG Chairs and Vice Chairs</a:t>
            </a:r>
          </a:p>
          <a:p>
            <a:r>
              <a:rPr lang="en-US" altLang="zh-CN" sz="2800" dirty="0" smtClean="0"/>
              <a:t>Originally Planned Sydney Meeting OC</a:t>
            </a:r>
          </a:p>
          <a:p>
            <a:pPr lvl="1"/>
            <a:r>
              <a:rPr lang="en-US" altLang="zh-CN" sz="2400" dirty="0" smtClean="0"/>
              <a:t>Simon O'Toole, ASVO</a:t>
            </a:r>
          </a:p>
          <a:p>
            <a:pPr lvl="1"/>
            <a:r>
              <a:rPr lang="en-US" altLang="zh-CN" sz="2400" dirty="0" smtClean="0"/>
              <a:t>OC Sponsors</a:t>
            </a:r>
          </a:p>
          <a:p>
            <a:r>
              <a:rPr lang="en-US" altLang="zh-CN" sz="2800" dirty="0" smtClean="0"/>
              <a:t>Exec members</a:t>
            </a:r>
          </a:p>
          <a:p>
            <a:r>
              <a:rPr lang="en-US" altLang="zh-CN" sz="2800" dirty="0" smtClean="0"/>
              <a:t>The whole IVOA community</a:t>
            </a:r>
            <a:endParaRPr lang="zh-CN" altLang="en-US" sz="280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Virtual IVOA Interop Meeting, May 4th, 2020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312" y="1556792"/>
            <a:ext cx="3124186" cy="203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51" y="3285581"/>
            <a:ext cx="3626280" cy="143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132" y="4422675"/>
            <a:ext cx="3993409" cy="180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5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92D8E-0777-874C-A876-FE76A509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Idea of </a:t>
            </a:r>
            <a:r>
              <a:rPr lang="en-US" b="1" dirty="0" smtClean="0">
                <a:solidFill>
                  <a:srgbClr val="FFFF00"/>
                </a:solidFill>
              </a:rPr>
              <a:t>VO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F66F55-227B-1449-B870-A9B816C08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Vision of the VO:</a:t>
            </a:r>
          </a:p>
          <a:p>
            <a:r>
              <a:rPr lang="en-US" altLang="zh-CN" dirty="0" smtClean="0"/>
              <a:t>The </a:t>
            </a:r>
            <a:r>
              <a:rPr lang="en-US" altLang="zh-CN" dirty="0"/>
              <a:t>Web is </a:t>
            </a:r>
            <a:r>
              <a:rPr lang="en-US" altLang="zh-CN" i="1" dirty="0"/>
              <a:t>transparent</a:t>
            </a:r>
            <a:r>
              <a:rPr lang="en-US" altLang="zh-CN" dirty="0"/>
              <a:t>. The goal of the Virtual Observatory is to achieve the same feeling for astronomical data - that it is all available to explore in a single transparent system.</a:t>
            </a:r>
          </a:p>
          <a:p>
            <a:r>
              <a:rPr lang="en-US" altLang="zh-CN" dirty="0"/>
              <a:t>Like the World Wide Web, the VO is not a fixed system, but rather a </a:t>
            </a:r>
            <a:r>
              <a:rPr lang="en-US" altLang="zh-CN" i="1" dirty="0"/>
              <a:t>way of doing things</a:t>
            </a:r>
            <a:r>
              <a:rPr lang="en-US" altLang="zh-CN" i="1" dirty="0" smtClean="0"/>
              <a:t>.</a:t>
            </a:r>
          </a:p>
          <a:p>
            <a:r>
              <a:rPr lang="en-GB" altLang="zh-CN" dirty="0"/>
              <a:t>Astronomical datasets, tools, services should work seamlessly </a:t>
            </a:r>
            <a:r>
              <a:rPr lang="en-GB" altLang="zh-CN" dirty="0" smtClean="0"/>
              <a:t>together.</a:t>
            </a:r>
          </a:p>
          <a:p>
            <a:r>
              <a:rPr lang="en-US" altLang="zh-CN" dirty="0"/>
              <a:t>The VO allows astronomers to interrogate multiple data centers in a seamless and transparent way, provides new powerful analysis and visualization tools within that system, and gives data centers a standard framework for publishing and delivering services using their data. 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b="1" dirty="0"/>
              <a:t>International Virtual Observatory Alliance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400" i="1" dirty="0" smtClean="0"/>
              <a:t>VO’s vision is </a:t>
            </a:r>
            <a:r>
              <a:rPr lang="en-US" altLang="zh-CN" sz="2400" i="1" dirty="0"/>
              <a:t>made possible by standardization of data and metadata, by standardization of data exchange methods, and by the use of a registry, which lists available services and what can be done with </a:t>
            </a:r>
            <a:r>
              <a:rPr lang="en-US" altLang="zh-CN" sz="2400" i="1" dirty="0" smtClean="0"/>
              <a:t>them.</a:t>
            </a:r>
            <a:endParaRPr lang="en-GB" altLang="zh-CN" sz="2400" i="1" dirty="0"/>
          </a:p>
          <a:p>
            <a:pPr marL="0" indent="0">
              <a:buNone/>
            </a:pPr>
            <a:r>
              <a:rPr lang="en-GB" altLang="zh-CN" b="1" dirty="0" smtClean="0"/>
              <a:t>IVOA:</a:t>
            </a:r>
            <a:endParaRPr lang="en-GB" altLang="zh-CN" b="1" dirty="0"/>
          </a:p>
          <a:p>
            <a:r>
              <a:rPr lang="en-GB" altLang="zh-CN" dirty="0"/>
              <a:t>An organisation that debates and agrees the technical standards that are needed to make the VO possible</a:t>
            </a:r>
          </a:p>
          <a:p>
            <a:r>
              <a:rPr lang="en-GB" altLang="zh-CN" dirty="0"/>
              <a:t>A focal point for VO aspirations, a framework for discussing and sharing VO ideas and technology</a:t>
            </a:r>
          </a:p>
          <a:p>
            <a:r>
              <a:rPr lang="en-GB" altLang="zh-CN" dirty="0"/>
              <a:t>Promoting and publicising the VO</a:t>
            </a:r>
          </a:p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altLang="zh-CN" dirty="0"/>
              <a:t>Basic Information about IVOA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Created in 2002</a:t>
            </a:r>
          </a:p>
          <a:p>
            <a:r>
              <a:rPr lang="en-US" altLang="zh-CN" dirty="0" smtClean="0"/>
              <a:t>21 member VO projects</a:t>
            </a:r>
          </a:p>
          <a:p>
            <a:pPr lvl="1"/>
            <a:r>
              <a:rPr lang="en-US" altLang="zh-CN" dirty="0" smtClean="0">
                <a:solidFill>
                  <a:srgbClr val="00B0F0"/>
                </a:solidFill>
              </a:rPr>
              <a:t>Netherlands shows strong interests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/>
              <a:t>6 Working Groups, 8 Interest Groups</a:t>
            </a:r>
          </a:p>
          <a:p>
            <a:r>
              <a:rPr lang="en-US" altLang="zh-CN" dirty="0" smtClean="0"/>
              <a:t>2 Interoperability </a:t>
            </a:r>
            <a:r>
              <a:rPr lang="en-US" altLang="zh-CN" dirty="0"/>
              <a:t>meetings per year </a:t>
            </a:r>
          </a:p>
          <a:p>
            <a:pPr lvl="1"/>
            <a:r>
              <a:rPr lang="en-US" altLang="zh-CN" dirty="0"/>
              <a:t>May </a:t>
            </a:r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(Virtual meeting this time)</a:t>
            </a:r>
            <a:endParaRPr lang="en-US" altLang="zh-CN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altLang="zh-CN" dirty="0"/>
              <a:t>Oct/Nov with </a:t>
            </a:r>
            <a:r>
              <a:rPr lang="en-US" altLang="zh-CN" dirty="0" smtClean="0"/>
              <a:t>ADASS</a:t>
            </a:r>
          </a:p>
          <a:p>
            <a:r>
              <a:rPr lang="en-US" altLang="zh-CN" i="1" dirty="0" smtClean="0"/>
              <a:t>~ 46 </a:t>
            </a:r>
            <a:r>
              <a:rPr lang="en-US" altLang="zh-CN" i="1" dirty="0"/>
              <a:t>interoperability standards</a:t>
            </a:r>
            <a:endParaRPr lang="zh-CN" altLang="en-US" i="1" dirty="0"/>
          </a:p>
          <a:p>
            <a:pPr lvl="1"/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CEA0654-D67E-1749-81C7-61E97DEA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1844824"/>
            <a:ext cx="4738062" cy="31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AFAE1C-2881-CF40-9C95-D23F0BDA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886" y="1171678"/>
            <a:ext cx="3524408" cy="1537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D4F23F-1548-E74E-968A-70FF5FAF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233" y="1856233"/>
            <a:ext cx="3010388" cy="162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28317D-C63C-4348-BACA-88DCE563A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926" y="2664239"/>
            <a:ext cx="3086909" cy="378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792BDF-20EA-0D41-8814-0BFE1C6C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0941" y="6079613"/>
            <a:ext cx="1847059" cy="733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70AD07-E29B-AD4E-957C-E26F1A902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0027" y="1060678"/>
            <a:ext cx="3854094" cy="2793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28FC3C-7E6E-E947-AF4F-D0F2858FE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4390" y="3009462"/>
            <a:ext cx="2007441" cy="980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CE0980-4F27-E949-A970-6D90FD6FA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4456" y="2990043"/>
            <a:ext cx="1097339" cy="999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DC4AEA-D2AC-3049-8D15-5EF5A36007B4}"/>
              </a:ext>
            </a:extLst>
          </p:cNvPr>
          <p:cNvSpPr txBox="1"/>
          <p:nvPr/>
        </p:nvSpPr>
        <p:spPr>
          <a:xfrm>
            <a:off x="745914" y="6340695"/>
            <a:ext cx="123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Notebooks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480CD9-0C9B-2D46-A091-40C8FEC34FA8}"/>
              </a:ext>
            </a:extLst>
          </p:cNvPr>
          <p:cNvSpPr/>
          <p:nvPr/>
        </p:nvSpPr>
        <p:spPr>
          <a:xfrm>
            <a:off x="7711048" y="6202071"/>
            <a:ext cx="1052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TOPCAT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981A3B-8B92-8F4D-8B27-CEFA3E3C1712}"/>
              </a:ext>
            </a:extLst>
          </p:cNvPr>
          <p:cNvSpPr/>
          <p:nvPr/>
        </p:nvSpPr>
        <p:spPr>
          <a:xfrm>
            <a:off x="839416" y="324016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Aladin</a:t>
            </a:r>
            <a:endParaRPr lang="en-US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B810F7-2414-A745-BD10-7AE339F186C7}"/>
              </a:ext>
            </a:extLst>
          </p:cNvPr>
          <p:cNvSpPr/>
          <p:nvPr/>
        </p:nvSpPr>
        <p:spPr>
          <a:xfrm>
            <a:off x="6366056" y="4423736"/>
            <a:ext cx="1293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Your apps</a:t>
            </a:r>
          </a:p>
          <a:p>
            <a:r>
              <a:rPr lang="en-US" sz="1800" dirty="0"/>
              <a:t>&amp; programs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2B78AE-0B55-594F-93CD-2D58877BE1E5}"/>
              </a:ext>
            </a:extLst>
          </p:cNvPr>
          <p:cNvSpPr txBox="1"/>
          <p:nvPr/>
        </p:nvSpPr>
        <p:spPr>
          <a:xfrm>
            <a:off x="3993493" y="6454344"/>
            <a:ext cx="189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Spectral tools</a:t>
            </a:r>
          </a:p>
        </p:txBody>
      </p:sp>
      <p:pic>
        <p:nvPicPr>
          <p:cNvPr id="6" name="ipyaladin-screencast2">
            <a:hlinkClick r:id="" action="ppaction://media"/>
            <a:extLst>
              <a:ext uri="{FF2B5EF4-FFF2-40B4-BE49-F238E27FC236}">
                <a16:creationId xmlns:a16="http://schemas.microsoft.com/office/drawing/2014/main" xmlns="" id="{832C392D-D665-9646-9C09-0F9C9E63F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188" y="3709238"/>
            <a:ext cx="4387235" cy="2708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930B73-5286-4344-94FC-8BE3F1FBA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5657" y="4589731"/>
            <a:ext cx="2475069" cy="1935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833" y="3295"/>
            <a:ext cx="10972800" cy="1143000"/>
          </a:xfrm>
        </p:spPr>
        <p:txBody>
          <a:bodyPr/>
          <a:lstStyle/>
          <a:p>
            <a:r>
              <a:rPr lang="en-US" altLang="zh-CN" b="1" dirty="0"/>
              <a:t>Interoperable applications and </a:t>
            </a:r>
            <a:r>
              <a:rPr lang="en-US" altLang="zh-CN" b="1" dirty="0" smtClean="0"/>
              <a:t>services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6676E76-1C93-0D49-A7F4-D76FC45E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0" y="766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VO embedded in astronomy services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CEF46A1-8719-3649-97F1-D14016BD4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51" y="1399459"/>
            <a:ext cx="4037939" cy="215637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052596-69F6-FD49-A842-E5BA3A24C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4020839"/>
            <a:ext cx="2921502" cy="21307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1A7D78B6-FC1A-F44C-9FED-2669290D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59" y="5486399"/>
            <a:ext cx="1031744" cy="3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xmlns="" id="{B34DCE10-A119-DA4B-A68C-1DA917A6E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980" y="3113673"/>
            <a:ext cx="606882" cy="788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A23473-A442-8747-94E9-0750792C1B8C}"/>
              </a:ext>
            </a:extLst>
          </p:cNvPr>
          <p:cNvSpPr txBox="1"/>
          <p:nvPr/>
        </p:nvSpPr>
        <p:spPr>
          <a:xfrm>
            <a:off x="815970" y="3555830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ESO Science Portal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591887-090B-1C4A-82C8-1F0CEBF0FD97}"/>
              </a:ext>
            </a:extLst>
          </p:cNvPr>
          <p:cNvSpPr txBox="1"/>
          <p:nvPr/>
        </p:nvSpPr>
        <p:spPr>
          <a:xfrm>
            <a:off x="815970" y="6184981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ESA Sky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B9E2ABC-7826-4B40-A1F8-8E592C004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094" y="5496488"/>
            <a:ext cx="5361777" cy="8543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371464-66EC-7C4C-B498-F647855F14DC}"/>
              </a:ext>
            </a:extLst>
          </p:cNvPr>
          <p:cNvSpPr/>
          <p:nvPr/>
        </p:nvSpPr>
        <p:spPr>
          <a:xfrm>
            <a:off x="8091006" y="4760030"/>
            <a:ext cx="247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SVO Filter Profile service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84C56C-D00A-FE47-BC06-AEAA5E78EB80}"/>
              </a:ext>
            </a:extLst>
          </p:cNvPr>
          <p:cNvSpPr/>
          <p:nvPr/>
        </p:nvSpPr>
        <p:spPr>
          <a:xfrm>
            <a:off x="7592094" y="6363459"/>
            <a:ext cx="2776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CDS reference data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892A81-D92C-904C-A60C-3B3FA2523F4D}"/>
              </a:ext>
            </a:extLst>
          </p:cNvPr>
          <p:cNvSpPr txBox="1"/>
          <p:nvPr/>
        </p:nvSpPr>
        <p:spPr>
          <a:xfrm>
            <a:off x="4061104" y="6327134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Grav</a:t>
            </a:r>
            <a:r>
              <a:rPr lang="en-US" dirty="0"/>
              <a:t>. waves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2876A3-8A10-5941-8E38-ACBE38510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357" y="1260667"/>
            <a:ext cx="3983275" cy="349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09C766-55E0-E145-8DA9-2D8AD70C5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003" y="3782462"/>
            <a:ext cx="2961338" cy="2607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58" y="1445539"/>
            <a:ext cx="3266032" cy="1902543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xmlns="" id="{E4A23473-A442-8747-94E9-0750792C1B8C}"/>
              </a:ext>
            </a:extLst>
          </p:cNvPr>
          <p:cNvSpPr txBox="1"/>
          <p:nvPr/>
        </p:nvSpPr>
        <p:spPr>
          <a:xfrm>
            <a:off x="4430287" y="3363569"/>
            <a:ext cx="245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WWT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fficeArt object">
            <a:extLst>
              <a:ext uri="{FF2B5EF4-FFF2-40B4-BE49-F238E27FC236}">
                <a16:creationId xmlns:a16="http://schemas.microsoft.com/office/drawing/2014/main" xmlns="" id="{5AA7ADD5-7536-8349-BA90-0E1B2DE118EF}"/>
              </a:ext>
            </a:extLst>
          </p:cNvPr>
          <p:cNvPicPr/>
          <p:nvPr/>
        </p:nvPicPr>
        <p:blipFill rotWithShape="1">
          <a:blip r:embed="rId2">
            <a:extLst/>
          </a:blip>
          <a:srcRect b="42187"/>
          <a:stretch/>
        </p:blipFill>
        <p:spPr>
          <a:xfrm>
            <a:off x="0" y="-2"/>
            <a:ext cx="12192000" cy="6858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officeArt object">
            <a:extLst>
              <a:ext uri="{FF2B5EF4-FFF2-40B4-BE49-F238E27FC236}">
                <a16:creationId xmlns:a16="http://schemas.microsoft.com/office/drawing/2014/main" xmlns="" id="{C71287FA-AECA-4848-B9AD-71AF1EA1A68C}"/>
              </a:ext>
            </a:extLst>
          </p:cNvPr>
          <p:cNvSpPr/>
          <p:nvPr/>
        </p:nvSpPr>
        <p:spPr>
          <a:xfrm>
            <a:off x="5312" y="-2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7D7CB3-19BF-E348-ACDB-1C63898C57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xmlns="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:a16="http://schemas.microsoft.com/office/drawing/2014/main" xmlns="" id="{E1BF215A-F012-6846-B485-91037C342F77}"/>
              </a:ext>
            </a:extLst>
          </p:cNvPr>
          <p:cNvSpPr txBox="1"/>
          <p:nvPr/>
        </p:nvSpPr>
        <p:spPr>
          <a:xfrm>
            <a:off x="7683910" y="6536704"/>
            <a:ext cx="4388754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rmala UI" panose="020B0502040204020203" pitchFamily="34" charset="0"/>
                <a:ea typeface="Arial Unicode MS" panose="020B0604020202020204" pitchFamily="34" charset="-128"/>
                <a:cs typeface="Nirmala UI" panose="020B0502040204020203" pitchFamily="34" charset="0"/>
              </a:rPr>
              <a:t>Credit: X-ray: NASA/CXC/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rmala UI" panose="020B0502040204020203" pitchFamily="34" charset="0"/>
                <a:ea typeface="Arial Unicode MS" panose="020B0604020202020204" pitchFamily="34" charset="-128"/>
                <a:cs typeface="Nirmala UI" panose="020B0502040204020203" pitchFamily="34" charset="0"/>
              </a:rPr>
              <a:t>CfA</a:t>
            </a: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rmala UI" panose="020B0502040204020203" pitchFamily="34" charset="0"/>
                <a:ea typeface="Arial Unicode MS" panose="020B0604020202020204" pitchFamily="34" charset="-128"/>
                <a:cs typeface="Nirmala UI" panose="020B0502040204020203" pitchFamily="34" charset="0"/>
              </a:rPr>
              <a:t>/R. 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rmala UI" panose="020B0502040204020203" pitchFamily="34" charset="0"/>
                <a:ea typeface="Arial Unicode MS" panose="020B0604020202020204" pitchFamily="34" charset="-128"/>
                <a:cs typeface="Nirmala UI" panose="020B0502040204020203" pitchFamily="34" charset="0"/>
              </a:rPr>
              <a:t>Tullmann</a:t>
            </a: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rmala UI" panose="020B0502040204020203" pitchFamily="34" charset="0"/>
                <a:ea typeface="Arial Unicode MS" panose="020B0604020202020204" pitchFamily="34" charset="-128"/>
                <a:cs typeface="Nirmala UI" panose="020B0502040204020203" pitchFamily="34" charset="0"/>
              </a:rPr>
              <a:t> et al.; Optical: NASA/AURA/</a:t>
            </a:r>
            <a:r>
              <a:rPr lang="en-US" sz="1000" i="1" dirty="0" err="1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rmala UI" panose="020B0502040204020203" pitchFamily="34" charset="0"/>
                <a:ea typeface="Arial Unicode MS" panose="020B0604020202020204" pitchFamily="34" charset="-128"/>
                <a:cs typeface="Nirmala UI" panose="020B0502040204020203" pitchFamily="34" charset="0"/>
              </a:rPr>
              <a:t>STScI</a:t>
            </a:r>
            <a:endParaRPr lang="en-GB" sz="1000" i="1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rmala UI" panose="020B0502040204020203" pitchFamily="34" charset="0"/>
              <a:ea typeface="Arial Unicode MS" panose="020B0604020202020204" pitchFamily="34" charset="-128"/>
              <a:cs typeface="Nirmala UI" panose="020B0502040204020203" pitchFamily="34" charset="0"/>
            </a:endParaRPr>
          </a:p>
        </p:txBody>
      </p:sp>
      <p:sp>
        <p:nvSpPr>
          <p:cNvPr id="16" name="officeArt object">
            <a:extLst>
              <a:ext uri="{FF2B5EF4-FFF2-40B4-BE49-F238E27FC236}">
                <a16:creationId xmlns:a16="http://schemas.microsoft.com/office/drawing/2014/main" xmlns="" id="{DFAF5B87-DC81-1E49-A9C9-B4B71EB82333}"/>
              </a:ext>
            </a:extLst>
          </p:cNvPr>
          <p:cNvSpPr txBox="1"/>
          <p:nvPr/>
        </p:nvSpPr>
        <p:spPr>
          <a:xfrm>
            <a:off x="692331" y="919834"/>
            <a:ext cx="6236123" cy="4083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3600" b="1" i="1" dirty="0">
                <a:solidFill>
                  <a:srgbClr val="FEFFFF"/>
                </a:solidFill>
                <a:effectLst/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VO is </a:t>
            </a:r>
            <a:r>
              <a:rPr lang="en-GB" sz="3600" b="1" i="1" dirty="0">
                <a:solidFill>
                  <a:srgbClr val="00FDFF"/>
                </a:solidFill>
                <a:effectLst/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FAIR</a:t>
            </a: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FEFFFF"/>
                </a:solidFill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Making data:</a:t>
            </a: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FDFF"/>
                </a:solidFill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F</a:t>
            </a:r>
            <a:r>
              <a:rPr lang="en-GB" sz="3200" i="1" dirty="0">
                <a:solidFill>
                  <a:srgbClr val="FEFFFF"/>
                </a:solidFill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indable </a:t>
            </a:r>
          </a:p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FDFF"/>
                </a:solidFill>
                <a:effectLst/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en-GB" sz="3200" i="1" dirty="0">
                <a:solidFill>
                  <a:srgbClr val="FEFFFF"/>
                </a:solidFill>
                <a:effectLst/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ccessible</a:t>
            </a:r>
          </a:p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FDFF"/>
                </a:solidFill>
                <a:effectLst/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I</a:t>
            </a:r>
            <a:r>
              <a:rPr lang="en-GB" sz="3200" i="1" dirty="0">
                <a:solidFill>
                  <a:srgbClr val="FEFFFF"/>
                </a:solidFill>
                <a:effectLst/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nteroperable</a:t>
            </a:r>
          </a:p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FDFF"/>
                </a:solidFill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R</a:t>
            </a:r>
            <a:r>
              <a:rPr lang="en-GB" sz="3200" i="1" dirty="0">
                <a:solidFill>
                  <a:srgbClr val="FEFFFF"/>
                </a:solidFill>
                <a:latin typeface="TeXGyreHeros-Italic"/>
                <a:ea typeface="Arial Unicode MS" panose="020B0604020202020204" pitchFamily="34" charset="-128"/>
                <a:cs typeface="Arial Unicode MS" panose="020B0604020202020204" pitchFamily="34" charset="-128"/>
              </a:rPr>
              <a:t>eusable</a:t>
            </a:r>
            <a:endParaRPr lang="en-GB" sz="32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042E9A-F8A1-C649-9A44-79509B86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295" y="542606"/>
            <a:ext cx="6614809" cy="4837696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Virtual IVOA Interop Meeting, May, 2020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3.xml><?xml version="1.0" encoding="utf-8"?>
<a:theme xmlns:a="http://schemas.openxmlformats.org/drawingml/2006/main" name="PowerPoint_basic_2">
  <a:themeElements>
    <a:clrScheme name="2018 NRC-CNRC PPT">
      <a:dk1>
        <a:srgbClr val="000000"/>
      </a:dk1>
      <a:lt1>
        <a:srgbClr val="FFFFFF"/>
      </a:lt1>
      <a:dk2>
        <a:srgbClr val="0099AA"/>
      </a:dk2>
      <a:lt2>
        <a:srgbClr val="004411"/>
      </a:lt2>
      <a:accent1>
        <a:srgbClr val="003353"/>
      </a:accent1>
      <a:accent2>
        <a:srgbClr val="006688"/>
      </a:accent2>
      <a:accent3>
        <a:srgbClr val="550033"/>
      </a:accent3>
      <a:accent4>
        <a:srgbClr val="AA0011"/>
      </a:accent4>
      <a:accent5>
        <a:srgbClr val="669933"/>
      </a:accent5>
      <a:accent6>
        <a:srgbClr val="FF8822"/>
      </a:accent6>
      <a:hlink>
        <a:srgbClr val="595959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RC_2019_4x3" id="{5E99DF28-661E-EC45-9F95-EA0BEE69731B}" vid="{86BABB88-70B8-DC42-BAA9-E0B45870D182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10145</TotalTime>
  <Words>1219</Words>
  <Application>Microsoft Office PowerPoint</Application>
  <PresentationFormat>宽屏</PresentationFormat>
  <Paragraphs>201</Paragraphs>
  <Slides>22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 Unicode MS</vt:lpstr>
      <vt:lpstr>TeXGyreHeros-Italic</vt:lpstr>
      <vt:lpstr>宋体</vt:lpstr>
      <vt:lpstr>微软雅黑</vt:lpstr>
      <vt:lpstr>Arial</vt:lpstr>
      <vt:lpstr>Arial Narrow</vt:lpstr>
      <vt:lpstr>Calibri</vt:lpstr>
      <vt:lpstr>Calibri Light</vt:lpstr>
      <vt:lpstr>Nirmala UI</vt:lpstr>
      <vt:lpstr>Times</vt:lpstr>
      <vt:lpstr>Office 主题</vt:lpstr>
      <vt:lpstr>Tema di Office</vt:lpstr>
      <vt:lpstr>PowerPoint_basic_2</vt:lpstr>
      <vt:lpstr>State of the IVOA Virtual IVOA Interop Meeting, May 2020 </vt:lpstr>
      <vt:lpstr>Participation</vt:lpstr>
      <vt:lpstr>Special Acknowledgements</vt:lpstr>
      <vt:lpstr>The Idea of VO</vt:lpstr>
      <vt:lpstr>International Virtual Observatory Alliance</vt:lpstr>
      <vt:lpstr>Basic Information about IVOA</vt:lpstr>
      <vt:lpstr>Interoperable applications and services</vt:lpstr>
      <vt:lpstr>VO embedded in astronomy services</vt:lpstr>
      <vt:lpstr>PowerPoint 演示文稿</vt:lpstr>
      <vt:lpstr>IVOA Organization Chart</vt:lpstr>
      <vt:lpstr>Radio Astronomy Interest Group</vt:lpstr>
      <vt:lpstr>Endorsed documents</vt:lpstr>
      <vt:lpstr>IVOA Web and Wiki pages</vt:lpstr>
      <vt:lpstr>WG/IG Chair and Vice Chair renew </vt:lpstr>
      <vt:lpstr>IVOA Roadmap - 2020</vt:lpstr>
      <vt:lpstr>Highlights from IVOA Members</vt:lpstr>
      <vt:lpstr>USVOA/NAVO</vt:lpstr>
      <vt:lpstr>Euro-VO Activities</vt:lpstr>
      <vt:lpstr>Euro-VO ESCAPE Status and Highlights</vt:lpstr>
      <vt:lpstr>Canadian Virtual Observatory</vt:lpstr>
      <vt:lpstr>China-VO Status</vt:lpstr>
      <vt:lpstr>And now – to work !!</vt:lpstr>
    </vt:vector>
  </TitlesOfParts>
  <Company>STScI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Wildt</dc:creator>
  <cp:lastModifiedBy>Chenzhou Cui</cp:lastModifiedBy>
  <cp:revision>1340</cp:revision>
  <cp:lastPrinted>2020-05-02T09:13:33Z</cp:lastPrinted>
  <dcterms:created xsi:type="dcterms:W3CDTF">2003-08-08T17:14:50Z</dcterms:created>
  <dcterms:modified xsi:type="dcterms:W3CDTF">2020-05-04T09:55:39Z</dcterms:modified>
</cp:coreProperties>
</file>