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76" r:id="rId3"/>
    <p:sldId id="277" r:id="rId4"/>
    <p:sldId id="278" r:id="rId5"/>
    <p:sldId id="279" r:id="rId6"/>
    <p:sldId id="280" r:id="rId7"/>
    <p:sldId id="282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57" autoAdjust="0"/>
  </p:normalViewPr>
  <p:slideViewPr>
    <p:cSldViewPr snapToGrid="0" snapToObjects="1">
      <p:cViewPr varScale="1">
        <p:scale>
          <a:sx n="107" d="100"/>
          <a:sy n="107" d="100"/>
        </p:scale>
        <p:origin x="-92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6CCC9-FE2B-FE48-A46B-D3BCCC671152}" type="datetimeFigureOut">
              <a:rPr lang="en-US" smtClean="0"/>
              <a:t>5/14/19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39331-6BA6-1A49-9DCF-2309E1F98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7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Challenges for KOA</a:t>
            </a:r>
          </a:p>
          <a:p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9331-6BA6-1A49-9DCF-2309E1F982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4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-</a:t>
            </a:r>
            <a:r>
              <a:rPr lang="en-US" baseline="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9331-6BA6-1A49-9DCF-2309E1F982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0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766" y="24971"/>
            <a:ext cx="7543800" cy="1143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057" y="1953657"/>
            <a:ext cx="6858000" cy="74295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4350"/>
            <a:ext cx="7239000" cy="291465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14351"/>
            <a:ext cx="1828800" cy="40576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14351"/>
            <a:ext cx="5715000" cy="36576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5/14/19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5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51" y="115416"/>
            <a:ext cx="6781800" cy="12001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7045"/>
            <a:ext cx="7543800" cy="29146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74469"/>
            <a:ext cx="7543800" cy="12573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714750"/>
            <a:ext cx="6858000" cy="685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99058" y="1742236"/>
            <a:ext cx="4873869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1285417"/>
            <a:ext cx="7589520" cy="754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5/14/19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5/14/19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5/14/19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5/14/19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42900"/>
            <a:ext cx="4594934" cy="30860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342900"/>
            <a:ext cx="2673657" cy="30861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5/14/19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53444" y="1885752"/>
            <a:ext cx="28575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42900"/>
            <a:ext cx="7543800" cy="21717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628900"/>
            <a:ext cx="7391400" cy="6036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5/14/19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8866" y="285750"/>
            <a:ext cx="6781800" cy="12001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30220"/>
            <a:ext cx="7543800" cy="29146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9676" y="1248367"/>
            <a:ext cx="7744965" cy="48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505516" y="4155278"/>
            <a:ext cx="82095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74" y="777749"/>
            <a:ext cx="8278091" cy="1143000"/>
          </a:xfrm>
        </p:spPr>
        <p:txBody>
          <a:bodyPr/>
          <a:lstStyle/>
          <a:p>
            <a:r>
              <a:rPr lang="en-US" sz="4400" cap="small" dirty="0" smtClean="0"/>
              <a:t>A TAP Server At The NASA Exoplanet science </a:t>
            </a:r>
            <a:r>
              <a:rPr lang="en-US" sz="4400" cap="small" dirty="0" smtClean="0"/>
              <a:t>Institute</a:t>
            </a:r>
            <a:endParaRPr lang="en-US" sz="4400" cap="small" dirty="0"/>
          </a:p>
        </p:txBody>
      </p:sp>
      <p:pic>
        <p:nvPicPr>
          <p:cNvPr id="4" name="Picture 3" descr="JPL_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23" y="4438519"/>
            <a:ext cx="849051" cy="2886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735" y="4350835"/>
            <a:ext cx="484778" cy="484778"/>
          </a:xfrm>
          <a:prstGeom prst="rect">
            <a:avLst/>
          </a:prstGeom>
        </p:spPr>
      </p:pic>
      <p:pic>
        <p:nvPicPr>
          <p:cNvPr id="12" name="Picture 11" descr="Caltech_LOGO-Orange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38" y="4261327"/>
            <a:ext cx="1391759" cy="597568"/>
          </a:xfrm>
          <a:prstGeom prst="rect">
            <a:avLst/>
          </a:prstGeom>
        </p:spPr>
      </p:pic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260" y="4309629"/>
            <a:ext cx="595507" cy="598165"/>
          </a:xfrm>
          <a:prstGeom prst="rect">
            <a:avLst/>
          </a:prstGeom>
        </p:spPr>
      </p:pic>
      <p:pic>
        <p:nvPicPr>
          <p:cNvPr id="6" name="Picture 5" descr="IPAC-Logo-100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363" y="4278928"/>
            <a:ext cx="1082028" cy="57996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154" y="2412769"/>
            <a:ext cx="7386613" cy="1927301"/>
          </a:xfrm>
        </p:spPr>
        <p:txBody>
          <a:bodyPr>
            <a:normAutofit fontScale="70000" lnSpcReduction="20000"/>
          </a:bodyPr>
          <a:lstStyle/>
          <a:p>
            <a:r>
              <a:rPr lang="en-US" sz="4500" b="1" dirty="0" smtClean="0">
                <a:latin typeface="Cambria"/>
                <a:cs typeface="Cambria"/>
              </a:rPr>
              <a:t>G. Bruce Berriman </a:t>
            </a:r>
            <a:endParaRPr lang="en-US" sz="4500" b="1" dirty="0">
              <a:latin typeface="Cambria"/>
              <a:cs typeface="Cambria"/>
            </a:endParaRPr>
          </a:p>
          <a:p>
            <a:r>
              <a:rPr lang="en-US" sz="4500" b="1" dirty="0" smtClean="0">
                <a:latin typeface="Cambria"/>
                <a:cs typeface="Cambria"/>
              </a:rPr>
              <a:t>John Good </a:t>
            </a:r>
          </a:p>
          <a:p>
            <a:r>
              <a:rPr lang="en-US" sz="4500" b="1" dirty="0" err="1" smtClean="0">
                <a:latin typeface="Cambria"/>
                <a:cs typeface="Cambria"/>
              </a:rPr>
              <a:t>Mihseh</a:t>
            </a:r>
            <a:r>
              <a:rPr lang="en-US" sz="4500" b="1" dirty="0" smtClean="0">
                <a:latin typeface="Cambria"/>
                <a:cs typeface="Cambria"/>
              </a:rPr>
              <a:t> Kong (Caltech/IPAC-NExScI)</a:t>
            </a:r>
          </a:p>
          <a:p>
            <a:endParaRPr lang="en-US" sz="4800" b="1" dirty="0">
              <a:latin typeface="Cambria"/>
              <a:cs typeface="Cambri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6218" y="4304218"/>
            <a:ext cx="1050349" cy="554678"/>
          </a:xfrm>
          <a:prstGeom prst="rect">
            <a:avLst/>
          </a:prstGeom>
        </p:spPr>
      </p:pic>
      <p:pic>
        <p:nvPicPr>
          <p:cNvPr id="15" name="Picture 14" descr="Unknown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291" y="1424184"/>
            <a:ext cx="2431974" cy="157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49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36" y="-92956"/>
            <a:ext cx="7563868" cy="120015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Why A New TAP Server?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077" y="1215700"/>
            <a:ext cx="8098186" cy="407888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Lightweight Python implementation (install via pip).</a:t>
            </a:r>
          </a:p>
          <a:p>
            <a:r>
              <a:rPr lang="en-US" sz="4000" dirty="0" smtClean="0"/>
              <a:t>DBMS agnostic (we use Oracle and SQLite).</a:t>
            </a:r>
          </a:p>
          <a:p>
            <a:r>
              <a:rPr lang="en-US" sz="4000" dirty="0" smtClean="0"/>
              <a:t>Require no DBMS extensions.</a:t>
            </a:r>
          </a:p>
        </p:txBody>
      </p:sp>
    </p:spTree>
    <p:extLst>
      <p:ext uri="{BB962C8B-B14F-4D97-AF65-F5344CB8AC3E}">
        <p14:creationId xmlns:p14="http://schemas.microsoft.com/office/powerpoint/2010/main" val="4255292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Technical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151" y="1824425"/>
            <a:ext cx="7736463" cy="291465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hard work in making the service simple is not TAP itself, but in supporting ADQL.</a:t>
            </a:r>
          </a:p>
          <a:p>
            <a:r>
              <a:rPr lang="en-US" sz="3200" dirty="0" smtClean="0"/>
              <a:t>Keep the complexity away from the DBMS.</a:t>
            </a:r>
          </a:p>
          <a:p>
            <a:r>
              <a:rPr lang="en-US" sz="3200" dirty="0" smtClean="0"/>
              <a:t>Instead translate the ADQL into SQL in a way an DBMS can handle.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1475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ADQL to SQL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where CONTAINS(point('</a:t>
            </a:r>
            <a:r>
              <a:rPr lang="en-US" dirty="0" err="1">
                <a:latin typeface="Courier"/>
                <a:cs typeface="Courier"/>
              </a:rPr>
              <a:t>icrs</a:t>
            </a:r>
            <a:r>
              <a:rPr lang="en-US" dirty="0">
                <a:latin typeface="Courier"/>
                <a:cs typeface="Courier"/>
              </a:rPr>
              <a:t>', </a:t>
            </a:r>
            <a:r>
              <a:rPr lang="en-US" dirty="0" err="1">
                <a:latin typeface="Courier"/>
                <a:cs typeface="Courier"/>
              </a:rPr>
              <a:t>ra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dec</a:t>
            </a:r>
            <a:r>
              <a:rPr lang="en-US" dirty="0">
                <a:latin typeface="Courier"/>
                <a:cs typeface="Courier"/>
              </a:rPr>
              <a:t>), circle('</a:t>
            </a:r>
            <a:r>
              <a:rPr lang="en-US" dirty="0" err="1">
                <a:latin typeface="Courier"/>
                <a:cs typeface="Courier"/>
              </a:rPr>
              <a:t>icrs</a:t>
            </a:r>
            <a:r>
              <a:rPr lang="en-US" dirty="0">
                <a:latin typeface="Courier"/>
                <a:cs typeface="Courier"/>
              </a:rPr>
              <a:t>', 234.56, 34.567, 0.57)) = </a:t>
            </a:r>
            <a:r>
              <a:rPr lang="en-US" dirty="0" smtClean="0">
                <a:latin typeface="Courier"/>
                <a:cs typeface="Courier"/>
              </a:rPr>
              <a:t>1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Becomes:</a:t>
            </a:r>
          </a:p>
          <a:p>
            <a:pPr marL="0" indent="0">
              <a:buNone/>
            </a:pP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where </a:t>
            </a:r>
            <a:r>
              <a:rPr lang="en-US" dirty="0">
                <a:latin typeface="Courier"/>
                <a:cs typeface="Courier"/>
              </a:rPr>
              <a:t>((-0.47748526711939326*x)+(-0.67089462951151357*y)+(0.56736955838018899*z)&gt;=9.99950515308283494e-01) </a:t>
            </a:r>
          </a:p>
          <a:p>
            <a:pPr marL="0" indent="0">
              <a:buNone/>
            </a:pPr>
            <a:r>
              <a:rPr lang="is-IS" dirty="0">
                <a:latin typeface="Courier"/>
                <a:cs typeface="Courier"/>
              </a:rPr>
              <a:t>             AND ((htm7 = 228437) OR (htm7 BETWEEN 228442 AND 228444) OR</a:t>
            </a:r>
          </a:p>
          <a:p>
            <a:pPr marL="0" indent="0">
              <a:buNone/>
            </a:pPr>
            <a:r>
              <a:rPr lang="is-IS" dirty="0">
                <a:latin typeface="Courier"/>
                <a:cs typeface="Courier"/>
              </a:rPr>
              <a:t>                  (htm7 = 228466) OR (htm7 = 228473) OR (htm7 = 228477) OR (htm7 = 228479))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630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998" y="125790"/>
            <a:ext cx="6781800" cy="1200150"/>
          </a:xfrm>
        </p:spPr>
        <p:txBody>
          <a:bodyPr/>
          <a:lstStyle/>
          <a:p>
            <a:pPr algn="ctr"/>
            <a:r>
              <a:rPr lang="en-US" dirty="0" smtClean="0"/>
              <a:t>What Is In The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Exact </a:t>
            </a:r>
            <a:r>
              <a:rPr lang="en-US" sz="3200" dirty="0"/>
              <a:t>geometric cone constraint </a:t>
            </a:r>
            <a:r>
              <a:rPr lang="en-US" sz="3200" dirty="0" smtClean="0"/>
              <a:t>and</a:t>
            </a:r>
            <a:r>
              <a:rPr lang="is-IS" sz="3200" dirty="0" smtClean="0"/>
              <a:t>…</a:t>
            </a:r>
            <a:endParaRPr lang="en-US" sz="3200" dirty="0" smtClean="0"/>
          </a:p>
          <a:p>
            <a:r>
              <a:rPr lang="en-US" sz="3200" dirty="0"/>
              <a:t>A</a:t>
            </a:r>
            <a:r>
              <a:rPr lang="en-US" sz="3200" dirty="0" smtClean="0"/>
              <a:t> set of </a:t>
            </a:r>
            <a:r>
              <a:rPr lang="en-US" sz="3200" dirty="0"/>
              <a:t>spatial bins to make use of indexing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This translation happens before the query is submitted to the DBMS.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084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Only supports HTM and HPX indexing (any others would </a:t>
            </a:r>
            <a:r>
              <a:rPr lang="en-US" dirty="0" smtClean="0"/>
              <a:t>have to </a:t>
            </a:r>
            <a:r>
              <a:rPr lang="en-US" dirty="0"/>
              <a:t>be added)</a:t>
            </a:r>
            <a:r>
              <a:rPr lang="en-US" dirty="0" smtClean="0"/>
              <a:t>.</a:t>
            </a:r>
          </a:p>
          <a:p>
            <a:r>
              <a:rPr lang="en-US" dirty="0"/>
              <a:t>We don't have any databases that contain geometric </a:t>
            </a:r>
            <a:r>
              <a:rPr lang="en-US" dirty="0" smtClean="0"/>
              <a:t>objects  </a:t>
            </a:r>
            <a:r>
              <a:rPr lang="en-US" dirty="0"/>
              <a:t>so haven't implemented INTERSECTS().  </a:t>
            </a:r>
            <a:endParaRPr lang="en-US" dirty="0" smtClean="0"/>
          </a:p>
          <a:p>
            <a:pPr lvl="1"/>
            <a:r>
              <a:rPr lang="en-US" dirty="0" smtClean="0"/>
              <a:t>We </a:t>
            </a:r>
            <a:r>
              <a:rPr lang="en-US" dirty="0"/>
              <a:t>do have an R-</a:t>
            </a:r>
            <a:r>
              <a:rPr lang="en-US" dirty="0" smtClean="0"/>
              <a:t>Tree </a:t>
            </a:r>
            <a:r>
              <a:rPr lang="en-US" dirty="0"/>
              <a:t>implementation external to the DBMSs that could be </a:t>
            </a:r>
            <a:r>
              <a:rPr lang="en-US" dirty="0" smtClean="0"/>
              <a:t>folded </a:t>
            </a:r>
            <a:r>
              <a:rPr lang="pl-PL" dirty="0" smtClean="0"/>
              <a:t>in.</a:t>
            </a:r>
          </a:p>
          <a:p>
            <a:r>
              <a:rPr lang="en-US" dirty="0"/>
              <a:t>Since we place no constraints on the DBMS, we could </a:t>
            </a:r>
            <a:r>
              <a:rPr lang="en-US" dirty="0" smtClean="0"/>
              <a:t>support uploads </a:t>
            </a:r>
            <a:r>
              <a:rPr lang="en-US" dirty="0"/>
              <a:t>and joins but do not </a:t>
            </a:r>
            <a:r>
              <a:rPr lang="en-US" dirty="0" smtClean="0"/>
              <a:t>have plans to do so.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45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28" y="542896"/>
            <a:ext cx="6781800" cy="12001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Deployment in September 2019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06" y="1471102"/>
            <a:ext cx="7543800" cy="3360852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dirty="0" smtClean="0"/>
              <a:t>TAP</a:t>
            </a:r>
            <a:r>
              <a:rPr lang="en-US" dirty="0"/>
              <a:t>/ADQL code </a:t>
            </a:r>
            <a:r>
              <a:rPr lang="en-US" dirty="0" smtClean="0"/>
              <a:t>complete. Developing a test plan.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TAP Schema not yet been </a:t>
            </a:r>
            <a:r>
              <a:rPr lang="en-US" dirty="0"/>
              <a:t>fully populated but requires </a:t>
            </a:r>
            <a:r>
              <a:rPr lang="en-US" dirty="0" smtClean="0"/>
              <a:t>no </a:t>
            </a:r>
            <a:r>
              <a:rPr lang="en-US" dirty="0"/>
              <a:t>extra coding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The </a:t>
            </a:r>
            <a:r>
              <a:rPr lang="en-US" dirty="0"/>
              <a:t>code is maintained in </a:t>
            </a:r>
            <a:r>
              <a:rPr lang="en-US" dirty="0" err="1" smtClean="0"/>
              <a:t>git</a:t>
            </a:r>
            <a:r>
              <a:rPr lang="en-US" dirty="0"/>
              <a:t> </a:t>
            </a:r>
            <a:r>
              <a:rPr lang="en-US" dirty="0" smtClean="0"/>
              <a:t>– will be released on GitHub and uploaded </a:t>
            </a:r>
            <a:r>
              <a:rPr lang="en-US" dirty="0"/>
              <a:t>to </a:t>
            </a:r>
            <a:r>
              <a:rPr lang="en-US" dirty="0" smtClean="0"/>
              <a:t>PyPI. Plan to release with a BSD 3-clause license.</a:t>
            </a:r>
          </a:p>
          <a:p>
            <a:r>
              <a:rPr lang="en-US" b="1" dirty="0" smtClean="0"/>
              <a:t>If you wish to give it a test drive, get in touch with me at </a:t>
            </a:r>
            <a:r>
              <a:rPr lang="en-US" b="1" dirty="0" err="1" smtClean="0"/>
              <a:t>gbb@ipac.caltech.edu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409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5116</TotalTime>
  <Words>236</Words>
  <Application>Microsoft Macintosh PowerPoint</Application>
  <PresentationFormat>On-screen Show (16:9)</PresentationFormat>
  <Paragraphs>41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Newsprint</vt:lpstr>
      <vt:lpstr>A TAP Server At The NASA Exoplanet science Institute</vt:lpstr>
      <vt:lpstr>Why A New TAP Server?</vt:lpstr>
      <vt:lpstr>Technical Approach</vt:lpstr>
      <vt:lpstr>ADQL to SQL Example</vt:lpstr>
      <vt:lpstr>What Is In The Example</vt:lpstr>
      <vt:lpstr>Caveats</vt:lpstr>
      <vt:lpstr>Deployment in September 2019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Keck Observatory Archive</dc:title>
  <dc:creator>Bruce Berriman</dc:creator>
  <cp:lastModifiedBy>Bruce Berriman</cp:lastModifiedBy>
  <cp:revision>137</cp:revision>
  <cp:lastPrinted>2018-12-17T16:57:22Z</cp:lastPrinted>
  <dcterms:created xsi:type="dcterms:W3CDTF">2018-11-10T20:02:04Z</dcterms:created>
  <dcterms:modified xsi:type="dcterms:W3CDTF">2019-05-14T09:32:27Z</dcterms:modified>
</cp:coreProperties>
</file>