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94" r:id="rId1"/>
  </p:sldMasterIdLst>
  <p:notesMasterIdLst>
    <p:notesMasterId r:id="rId7"/>
  </p:notesMasterIdLst>
  <p:handoutMasterIdLst>
    <p:handoutMasterId r:id="rId8"/>
  </p:handoutMasterIdLst>
  <p:sldIdLst>
    <p:sldId id="1735" r:id="rId2"/>
    <p:sldId id="1741" r:id="rId3"/>
    <p:sldId id="1739" r:id="rId4"/>
    <p:sldId id="1736" r:id="rId5"/>
    <p:sldId id="1737" r:id="rId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宋体" pitchFamily="2" charset="-122"/>
        <a:cs typeface="+mn-cs"/>
      </a:defRPr>
    </a:lvl1pPr>
    <a:lvl2pPr marL="457153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宋体" pitchFamily="2" charset="-122"/>
        <a:cs typeface="+mn-cs"/>
      </a:defRPr>
    </a:lvl2pPr>
    <a:lvl3pPr marL="914305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宋体" pitchFamily="2" charset="-122"/>
        <a:cs typeface="+mn-cs"/>
      </a:defRPr>
    </a:lvl3pPr>
    <a:lvl4pPr marL="1371458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宋体" pitchFamily="2" charset="-122"/>
        <a:cs typeface="+mn-cs"/>
      </a:defRPr>
    </a:lvl4pPr>
    <a:lvl5pPr marL="182861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宋体" pitchFamily="2" charset="-122"/>
        <a:cs typeface="+mn-cs"/>
      </a:defRPr>
    </a:lvl5pPr>
    <a:lvl6pPr marL="2285763" algn="l" defTabSz="914305" rtl="0" eaLnBrk="1" latinLnBrk="0" hangingPunct="1">
      <a:defRPr sz="2400" kern="1200">
        <a:solidFill>
          <a:schemeClr val="tx1"/>
        </a:solidFill>
        <a:latin typeface="Times" pitchFamily="18" charset="0"/>
        <a:ea typeface="宋体" pitchFamily="2" charset="-122"/>
        <a:cs typeface="+mn-cs"/>
      </a:defRPr>
    </a:lvl6pPr>
    <a:lvl7pPr marL="2742915" algn="l" defTabSz="914305" rtl="0" eaLnBrk="1" latinLnBrk="0" hangingPunct="1">
      <a:defRPr sz="2400" kern="1200">
        <a:solidFill>
          <a:schemeClr val="tx1"/>
        </a:solidFill>
        <a:latin typeface="Times" pitchFamily="18" charset="0"/>
        <a:ea typeface="宋体" pitchFamily="2" charset="-122"/>
        <a:cs typeface="+mn-cs"/>
      </a:defRPr>
    </a:lvl7pPr>
    <a:lvl8pPr marL="3200068" algn="l" defTabSz="914305" rtl="0" eaLnBrk="1" latinLnBrk="0" hangingPunct="1">
      <a:defRPr sz="2400" kern="1200">
        <a:solidFill>
          <a:schemeClr val="tx1"/>
        </a:solidFill>
        <a:latin typeface="Times" pitchFamily="18" charset="0"/>
        <a:ea typeface="宋体" pitchFamily="2" charset="-122"/>
        <a:cs typeface="+mn-cs"/>
      </a:defRPr>
    </a:lvl8pPr>
    <a:lvl9pPr marL="3657220" algn="l" defTabSz="914305" rtl="0" eaLnBrk="1" latinLnBrk="0" hangingPunct="1">
      <a:defRPr sz="2400" kern="1200">
        <a:solidFill>
          <a:schemeClr val="tx1"/>
        </a:solidFill>
        <a:latin typeface="Times" pitchFamily="18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FF00"/>
    <a:srgbClr val="FFFF00"/>
    <a:srgbClr val="006600"/>
    <a:srgbClr val="FF0000"/>
    <a:srgbClr val="003300"/>
    <a:srgbClr val="66330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89158" autoAdjust="0"/>
  </p:normalViewPr>
  <p:slideViewPr>
    <p:cSldViewPr>
      <p:cViewPr varScale="1">
        <p:scale>
          <a:sx n="103" d="100"/>
          <a:sy n="103" d="100"/>
        </p:scale>
        <p:origin x="87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E0A67-D4C6-4588-807F-3C35DFA5C07F}" type="datetimeFigureOut">
              <a:rPr lang="zh-CN" altLang="en-US" smtClean="0"/>
              <a:t>2018/5/31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17243-FB7F-40FC-B837-33CE57B0B02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4840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614A2BB4-76FB-45C9-8C01-704ECD4F625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38424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15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30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45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61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5763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15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8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0" algn="l" defTabSz="91430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A2BB4-76FB-45C9-8C01-704ECD4F6255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06826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  <a:solidFill>
            <a:schemeClr val="tx2"/>
          </a:solidFill>
        </p:spPr>
        <p:txBody>
          <a:bodyPr/>
          <a:lstStyle>
            <a:lvl1pPr>
              <a:defRPr sz="4800" baseline="0">
                <a:solidFill>
                  <a:schemeClr val="bg1"/>
                </a:solidFill>
                <a:latin typeface="+mj-lt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Slides title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 smtClean="0"/>
              <a:t>authors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260648"/>
            <a:ext cx="1755194" cy="936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6266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EduIG and Media Group @ IVOA Interop, May 2018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1B273-2D4D-46C8-819E-8B94A5B4F708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147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EduIG and Media Group @ IVOA Interop, May 2018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D179D-CC8E-4FB2-8798-73314663DB59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040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标题，图表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表占位符 2"/>
          <p:cNvSpPr>
            <a:spLocks noGrp="1"/>
          </p:cNvSpPr>
          <p:nvPr>
            <p:ph type="chart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s-E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6CC7A2EB-464A-46A5-8DAB-9FB3C0895D86}" type="slidenum">
              <a:rPr lang="es-ES" altLang="zh-CN"/>
              <a:pPr/>
              <a:t>‹#›</a:t>
            </a:fld>
            <a:endParaRPr lang="es-ES" altLang="zh-CN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EduIG and Media Group @ IVOA Interop, May 2018</a:t>
            </a:r>
            <a:endParaRPr lang="es-ES" altLang="zh-CN"/>
          </a:p>
        </p:txBody>
      </p:sp>
    </p:spTree>
    <p:extLst>
      <p:ext uri="{BB962C8B-B14F-4D97-AF65-F5344CB8AC3E}">
        <p14:creationId xmlns:p14="http://schemas.microsoft.com/office/powerpoint/2010/main" val="298853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9144000" cy="762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914400" y="1524000"/>
            <a:ext cx="5080000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1524000"/>
            <a:ext cx="5080000" cy="1981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97600" y="3657600"/>
            <a:ext cx="5080000" cy="1981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EduIG and Media Group @ IVOA Interop, May 2018</a:t>
            </a: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AD28B-E660-477D-BBC6-23A6CDBA866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16450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lijian\Desktop\china-vo_logo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5400000">
            <a:off x="9060721" y="3321380"/>
            <a:ext cx="4464496" cy="1511384"/>
          </a:xfrm>
          <a:prstGeom prst="rect">
            <a:avLst/>
          </a:prstGeom>
          <a:noFill/>
        </p:spPr>
      </p:pic>
      <p:sp>
        <p:nvSpPr>
          <p:cNvPr id="5" name="矩形 4"/>
          <p:cNvSpPr/>
          <p:nvPr userDrawn="1"/>
        </p:nvSpPr>
        <p:spPr>
          <a:xfrm>
            <a:off x="0" y="-44605"/>
            <a:ext cx="12192000" cy="1484313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>
              <a:solidFill>
                <a:prstClr val="white"/>
              </a:solidFill>
              <a:latin typeface="+mj-lt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  <a:latin typeface="+mj-lt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3392" y="1628800"/>
            <a:ext cx="10369152" cy="4525963"/>
          </a:xfrm>
        </p:spPr>
        <p:txBody>
          <a:bodyPr/>
          <a:lstStyle>
            <a:lvl1pPr>
              <a:defRPr>
                <a:latin typeface="+mj-lt"/>
                <a:ea typeface="微软雅黑" panose="020B0503020204020204" pitchFamily="34" charset="-122"/>
              </a:defRPr>
            </a:lvl1pPr>
            <a:lvl2pPr>
              <a:defRPr>
                <a:latin typeface="+mj-lt"/>
                <a:ea typeface="微软雅黑" panose="020B0503020204020204" pitchFamily="34" charset="-122"/>
              </a:defRPr>
            </a:lvl2pPr>
            <a:lvl3pPr>
              <a:defRPr>
                <a:latin typeface="+mj-lt"/>
                <a:ea typeface="微软雅黑" panose="020B0503020204020204" pitchFamily="34" charset="-122"/>
              </a:defRPr>
            </a:lvl3pPr>
            <a:lvl4pPr>
              <a:defRPr>
                <a:latin typeface="+mj-lt"/>
                <a:ea typeface="微软雅黑" panose="020B0503020204020204" pitchFamily="34" charset="-122"/>
              </a:defRPr>
            </a:lvl4pPr>
            <a:lvl5pPr>
              <a:defRPr>
                <a:latin typeface="+mj-lt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EduIG and Media Group @ IVOA Interop, May 2018</a:t>
            </a: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57CAB3AD-80B6-4776-8E50-4A9BCF96797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428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solidFill>
            <a:schemeClr val="tx2"/>
          </a:solidFill>
          <a:ln>
            <a:solidFill>
              <a:schemeClr val="accent1"/>
            </a:solidFill>
          </a:ln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EduIG and Media Group @ IVOA Interop, May 2018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A30D8-8266-4B84-9C3E-59311BADC876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273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-44605"/>
            <a:ext cx="12192000" cy="1484313"/>
          </a:xfrm>
          <a:prstGeom prst="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>
              <a:solidFill>
                <a:prstClr val="white"/>
              </a:solidFill>
              <a:latin typeface="+mj-lt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zh-CN" altLang="en-US" sz="4400" kern="1200" baseline="0" dirty="0">
                <a:solidFill>
                  <a:schemeClr val="bg1"/>
                </a:solidFill>
                <a:latin typeface="+mj-lt"/>
                <a:ea typeface="微软雅黑" panose="020B0503020204020204" pitchFamily="34" charset="-122"/>
                <a:cs typeface="+mj-cs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+mj-lt"/>
                <a:ea typeface="微软雅黑" panose="020B0503020204020204" pitchFamily="34" charset="-122"/>
              </a:defRPr>
            </a:lvl1pPr>
            <a:lvl2pPr>
              <a:defRPr sz="2400">
                <a:latin typeface="+mj-lt"/>
                <a:ea typeface="微软雅黑" panose="020B0503020204020204" pitchFamily="34" charset="-122"/>
              </a:defRPr>
            </a:lvl2pPr>
            <a:lvl3pPr>
              <a:defRPr sz="2000">
                <a:latin typeface="+mj-lt"/>
                <a:ea typeface="微软雅黑" panose="020B0503020204020204" pitchFamily="34" charset="-122"/>
              </a:defRPr>
            </a:lvl3pPr>
            <a:lvl4pPr>
              <a:defRPr sz="1800">
                <a:latin typeface="+mj-lt"/>
                <a:ea typeface="微软雅黑" panose="020B0503020204020204" pitchFamily="34" charset="-122"/>
              </a:defRPr>
            </a:lvl4pPr>
            <a:lvl5pPr>
              <a:defRPr sz="1800">
                <a:latin typeface="+mj-lt"/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+mj-lt"/>
                <a:ea typeface="微软雅黑" panose="020B0503020204020204" pitchFamily="34" charset="-122"/>
              </a:defRPr>
            </a:lvl1pPr>
            <a:lvl2pPr>
              <a:defRPr sz="2400">
                <a:latin typeface="+mj-lt"/>
                <a:ea typeface="微软雅黑" panose="020B0503020204020204" pitchFamily="34" charset="-122"/>
              </a:defRPr>
            </a:lvl2pPr>
            <a:lvl3pPr>
              <a:defRPr sz="2000">
                <a:latin typeface="+mj-lt"/>
                <a:ea typeface="微软雅黑" panose="020B0503020204020204" pitchFamily="34" charset="-122"/>
              </a:defRPr>
            </a:lvl3pPr>
            <a:lvl4pPr>
              <a:defRPr sz="1800">
                <a:latin typeface="+mj-lt"/>
                <a:ea typeface="微软雅黑" panose="020B0503020204020204" pitchFamily="34" charset="-122"/>
              </a:defRPr>
            </a:lvl4pPr>
            <a:lvl5pPr>
              <a:defRPr sz="1800">
                <a:latin typeface="+mj-lt"/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EduIG and Media Group @ IVOA Interop, May 2018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pPr>
              <a:defRPr/>
            </a:pPr>
            <a:fld id="{CCFF8C2A-5131-4CD3-A23B-A2B536C93C1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354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EduIG and Media Group @ IVOA Interop, May 2018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D98D7-950D-48CB-8A92-9A8D5A65DD7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087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EduIG and Media Group @ IVOA Interop, May 2018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59DB5-DDDB-4F95-A83A-20E2BA97AB8B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783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EduIG and Media Group @ IVOA Interop, May 2018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68957-7DCE-428E-8543-A023E9B835CD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158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EduIG and Media Group @ IVOA Interop, May 2018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B3FAE-F0FC-4210-B09D-61F1B7C5269C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413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solidFill>
            <a:schemeClr val="tx2"/>
          </a:solidFill>
        </p:spPr>
        <p:txBody>
          <a:bodyPr anchor="b"/>
          <a:lstStyle>
            <a:lvl1pPr algn="l">
              <a:defRPr sz="2000" b="1" baseline="0">
                <a:solidFill>
                  <a:schemeClr val="bg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EduIG and Media Group @ IVOA Interop, May 2018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F842B-7671-4ED4-8CFF-4B3AEE44C2FE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51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eaLnBrk="1" hangingPunct="1">
              <a:defRPr/>
            </a:pP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eaLnBrk="1" hangingPunct="1">
              <a:defRPr/>
            </a:pP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EduIG and Media Group @ IVOA Interop, May 2018</a:t>
            </a:r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eaLnBrk="1" hangingPunct="1">
              <a:defRPr/>
            </a:pPr>
            <a:fld id="{02A465AF-6188-4484-B04B-B74684394662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750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  <p:sldLayoutId id="2147483918" r:id="rId12"/>
    <p:sldLayoutId id="2147483957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标题 1"/>
          <p:cNvSpPr>
            <a:spLocks noGrp="1"/>
          </p:cNvSpPr>
          <p:nvPr>
            <p:ph type="ctrTitle"/>
          </p:nvPr>
        </p:nvSpPr>
        <p:spPr>
          <a:xfrm>
            <a:off x="0" y="2130426"/>
            <a:ext cx="12192000" cy="2018654"/>
          </a:xfrm>
        </p:spPr>
        <p:txBody>
          <a:bodyPr/>
          <a:lstStyle/>
          <a:p>
            <a:r>
              <a:rPr lang="en-US" altLang="zh-CN" sz="54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IVOA </a:t>
            </a:r>
            <a:r>
              <a:rPr lang="en-US" altLang="zh-CN" sz="5400" dirty="0" err="1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EduIG</a:t>
            </a:r>
            <a:r>
              <a:rPr lang="en-US" altLang="zh-CN" sz="5400" dirty="0" smtClean="0">
                <a:solidFill>
                  <a:srgbClr val="FFFF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and Media Session</a:t>
            </a:r>
            <a:endParaRPr lang="en-US" altLang="zh-CN" sz="4800" dirty="0">
              <a:solidFill>
                <a:srgbClr val="FFFF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副标题 1"/>
          <p:cNvSpPr>
            <a:spLocks noGrp="1"/>
          </p:cNvSpPr>
          <p:nvPr>
            <p:ph type="subTitle" idx="1"/>
          </p:nvPr>
        </p:nvSpPr>
        <p:spPr>
          <a:xfrm>
            <a:off x="2639616" y="4365104"/>
            <a:ext cx="6872808" cy="1512168"/>
          </a:xfrm>
        </p:spPr>
        <p:txBody>
          <a:bodyPr/>
          <a:lstStyle/>
          <a:p>
            <a:r>
              <a:rPr lang="en-US" altLang="zh-CN" sz="2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IVOA </a:t>
            </a:r>
            <a:r>
              <a:rPr lang="en-US" altLang="zh-CN" sz="2800" dirty="0" err="1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EduIG</a:t>
            </a:r>
            <a:r>
              <a:rPr lang="en-US" altLang="zh-CN" sz="28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&amp; Media Group</a:t>
            </a:r>
            <a:endParaRPr lang="zh-CN" altLang="en-US" sz="2400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688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 brief review of IVOA </a:t>
            </a:r>
            <a:r>
              <a:rPr lang="en-US" altLang="zh-CN" dirty="0" err="1" smtClean="0"/>
              <a:t>EduIG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3392" y="1628800"/>
            <a:ext cx="9217024" cy="4525963"/>
          </a:xfrm>
        </p:spPr>
        <p:txBody>
          <a:bodyPr/>
          <a:lstStyle/>
          <a:p>
            <a:r>
              <a:rPr lang="en-US" altLang="zh-CN" sz="2000" b="1" dirty="0" smtClean="0"/>
              <a:t>First Edu Session at IVOA Interop, May </a:t>
            </a:r>
            <a:r>
              <a:rPr lang="en-US" altLang="zh-CN" sz="2000" b="1" dirty="0"/>
              <a:t>16-20, </a:t>
            </a:r>
            <a:r>
              <a:rPr lang="en-US" altLang="zh-CN" sz="2000" b="1" dirty="0" smtClean="0"/>
              <a:t>2011 hosted </a:t>
            </a:r>
            <a:r>
              <a:rPr lang="en-US" altLang="zh-CN" sz="2000" b="1" dirty="0"/>
              <a:t>by University of Naples</a:t>
            </a:r>
          </a:p>
          <a:p>
            <a:pPr lvl="1"/>
            <a:r>
              <a:rPr lang="en-US" altLang="zh-CN" sz="1800" dirty="0" smtClean="0"/>
              <a:t>Yan XU, Chenzhou CUI and Massimo </a:t>
            </a:r>
            <a:r>
              <a:rPr lang="en-US" altLang="zh-CN" sz="1800" dirty="0" err="1" smtClean="0"/>
              <a:t>Ramella</a:t>
            </a:r>
            <a:endParaRPr lang="en-US" altLang="zh-CN" sz="1800" dirty="0" smtClean="0"/>
          </a:p>
          <a:p>
            <a:r>
              <a:rPr lang="en-US" altLang="zh-CN" sz="2000" b="1" dirty="0"/>
              <a:t>Massimo </a:t>
            </a:r>
            <a:r>
              <a:rPr lang="en-US" altLang="zh-CN" sz="2000" b="1" dirty="0" err="1"/>
              <a:t>Ramella</a:t>
            </a:r>
            <a:r>
              <a:rPr lang="en-US" altLang="zh-CN" sz="2000" b="1" dirty="0"/>
              <a:t> presented the proposal for the interest group, and approved by the Exec on Oct 24, 2012</a:t>
            </a:r>
            <a:endParaRPr lang="en-US" altLang="zh-CN" sz="2000" b="1" dirty="0" smtClean="0"/>
          </a:p>
          <a:p>
            <a:pPr lvl="1"/>
            <a:r>
              <a:rPr lang="en-US" altLang="zh-CN" sz="1800" dirty="0"/>
              <a:t>Based on experiences from projects including </a:t>
            </a:r>
            <a:r>
              <a:rPr lang="en-US" altLang="zh-CN" sz="1800" dirty="0" err="1"/>
              <a:t>EuroVO</a:t>
            </a:r>
            <a:r>
              <a:rPr lang="en-US" altLang="zh-CN" sz="1800" dirty="0"/>
              <a:t>-AIDA, </a:t>
            </a:r>
            <a:r>
              <a:rPr lang="en-US" altLang="zh-CN" sz="1800" dirty="0" err="1"/>
              <a:t>EuroVO</a:t>
            </a:r>
            <a:r>
              <a:rPr lang="en-US" altLang="zh-CN" sz="1800" dirty="0"/>
              <a:t>-ICE, WWT, </a:t>
            </a:r>
            <a:r>
              <a:rPr lang="en-US" altLang="zh-CN" sz="1800" dirty="0" err="1"/>
              <a:t>Aladin</a:t>
            </a:r>
            <a:r>
              <a:rPr lang="en-US" altLang="zh-CN" sz="1800" dirty="0"/>
              <a:t>, </a:t>
            </a:r>
            <a:r>
              <a:rPr lang="en-US" altLang="zh-CN" sz="1800" dirty="0" smtClean="0"/>
              <a:t>…</a:t>
            </a:r>
            <a:endParaRPr lang="en-US" altLang="zh-CN" sz="1800" dirty="0"/>
          </a:p>
          <a:p>
            <a:pPr lvl="1"/>
            <a:r>
              <a:rPr lang="en-US" altLang="zh-CN" sz="1800" dirty="0"/>
              <a:t>Chair: Chenzhou Cui; Vice Chair: </a:t>
            </a:r>
            <a:r>
              <a:rPr lang="en-US" altLang="zh-CN" sz="1800" dirty="0" err="1"/>
              <a:t>Hendrikl</a:t>
            </a:r>
            <a:r>
              <a:rPr lang="en-US" altLang="zh-CN" sz="1800" dirty="0"/>
              <a:t> </a:t>
            </a:r>
            <a:r>
              <a:rPr lang="en-US" altLang="zh-CN" sz="1800" dirty="0" err="1"/>
              <a:t>Heinl</a:t>
            </a:r>
            <a:endParaRPr lang="en-US" altLang="zh-CN" sz="1800" dirty="0"/>
          </a:p>
          <a:p>
            <a:pPr lvl="1"/>
            <a:r>
              <a:rPr lang="en-US" altLang="zh-CN" sz="1800" dirty="0"/>
              <a:t>Previous Chair: Massimo </a:t>
            </a:r>
            <a:r>
              <a:rPr lang="en-US" altLang="zh-CN" sz="1800" dirty="0" err="1"/>
              <a:t>Ramella</a:t>
            </a:r>
            <a:r>
              <a:rPr lang="en-US" altLang="zh-CN" sz="1800" dirty="0"/>
              <a:t>; Previous Vice Chair: </a:t>
            </a:r>
            <a:r>
              <a:rPr lang="en-US" altLang="zh-CN" sz="1800" dirty="0" err="1"/>
              <a:t>Sudhashu</a:t>
            </a:r>
            <a:r>
              <a:rPr lang="en-US" altLang="zh-CN" sz="1800" dirty="0"/>
              <a:t> </a:t>
            </a:r>
            <a:r>
              <a:rPr lang="en-US" altLang="zh-CN" sz="1800" dirty="0" err="1"/>
              <a:t>Barway</a:t>
            </a:r>
            <a:r>
              <a:rPr lang="en-US" altLang="zh-CN" sz="1800" dirty="0"/>
              <a:t> </a:t>
            </a:r>
          </a:p>
          <a:p>
            <a:r>
              <a:rPr lang="en-US" altLang="zh-CN" sz="2000" b="1" dirty="0" smtClean="0"/>
              <a:t>Long </a:t>
            </a:r>
            <a:r>
              <a:rPr lang="en-US" altLang="zh-CN" sz="2000" b="1" dirty="0"/>
              <a:t>term goal</a:t>
            </a:r>
          </a:p>
          <a:p>
            <a:pPr lvl="1"/>
            <a:r>
              <a:rPr lang="en-US" altLang="zh-CN" sz="1800" dirty="0" smtClean="0"/>
              <a:t>widest </a:t>
            </a:r>
            <a:r>
              <a:rPr lang="en-US" altLang="zh-CN" sz="1800" dirty="0"/>
              <a:t>global distribution of VO tools, data and practices in support of astronomy teaching in schools and universities. </a:t>
            </a:r>
            <a:endParaRPr lang="zh-CN" altLang="en-US" sz="18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8088" y="4725142"/>
            <a:ext cx="2722171" cy="189134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3144527"/>
            <a:ext cx="1956848" cy="130456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1628800"/>
            <a:ext cx="1956848" cy="130456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4662704"/>
            <a:ext cx="1344149" cy="2016224"/>
          </a:xfrm>
          <a:prstGeom prst="rect">
            <a:avLst/>
          </a:prstGeom>
        </p:spPr>
      </p:pic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EduIG and Media Group @ IVOA Interop, May 2018</a:t>
            </a: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 Narrow"/>
                <a:cs typeface="Arial Narrow"/>
              </a:rPr>
              <a:t>IVOA Organization </a:t>
            </a:r>
            <a:r>
              <a:rPr lang="en-US" dirty="0" smtClean="0">
                <a:latin typeface="Arial Narrow"/>
                <a:cs typeface="Arial Narrow"/>
              </a:rPr>
              <a:t>Chart, Media Group Created</a:t>
            </a:r>
            <a:endParaRPr lang="en-US" sz="3200" dirty="0">
              <a:latin typeface="Arial Narrow"/>
              <a:cs typeface="Arial Narrow"/>
            </a:endParaRPr>
          </a:p>
        </p:txBody>
      </p:sp>
      <p:sp>
        <p:nvSpPr>
          <p:cNvPr id="7" name="Frame 6"/>
          <p:cNvSpPr/>
          <p:nvPr/>
        </p:nvSpPr>
        <p:spPr>
          <a:xfrm>
            <a:off x="4423317" y="1523787"/>
            <a:ext cx="1329792" cy="786335"/>
          </a:xfrm>
          <a:prstGeom prst="frame">
            <a:avLst>
              <a:gd name="adj1" fmla="val 1021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8" name="Frame 7"/>
          <p:cNvSpPr/>
          <p:nvPr/>
        </p:nvSpPr>
        <p:spPr>
          <a:xfrm>
            <a:off x="4423317" y="2602097"/>
            <a:ext cx="1329792" cy="745849"/>
          </a:xfrm>
          <a:prstGeom prst="frame">
            <a:avLst>
              <a:gd name="adj1" fmla="val 10212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9" name="Frame 8"/>
          <p:cNvSpPr/>
          <p:nvPr/>
        </p:nvSpPr>
        <p:spPr>
          <a:xfrm>
            <a:off x="6724915" y="1570331"/>
            <a:ext cx="1400852" cy="667237"/>
          </a:xfrm>
          <a:prstGeom prst="frame">
            <a:avLst>
              <a:gd name="adj1" fmla="val 522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0" name="Frame 9"/>
          <p:cNvSpPr/>
          <p:nvPr/>
        </p:nvSpPr>
        <p:spPr>
          <a:xfrm>
            <a:off x="6993297" y="2602097"/>
            <a:ext cx="1030591" cy="667237"/>
          </a:xfrm>
          <a:prstGeom prst="frame">
            <a:avLst>
              <a:gd name="adj1" fmla="val 5229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1" name="Frame 10"/>
          <p:cNvSpPr/>
          <p:nvPr/>
        </p:nvSpPr>
        <p:spPr>
          <a:xfrm>
            <a:off x="3547762" y="5301931"/>
            <a:ext cx="1030591" cy="656539"/>
          </a:xfrm>
          <a:prstGeom prst="frame">
            <a:avLst>
              <a:gd name="adj1" fmla="val 5229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2" name="Frame 11"/>
          <p:cNvSpPr/>
          <p:nvPr/>
        </p:nvSpPr>
        <p:spPr>
          <a:xfrm>
            <a:off x="2262934" y="5291233"/>
            <a:ext cx="1030591" cy="667237"/>
          </a:xfrm>
          <a:prstGeom prst="frame">
            <a:avLst>
              <a:gd name="adj1" fmla="val 5229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3" name="Frame 12"/>
          <p:cNvSpPr/>
          <p:nvPr/>
        </p:nvSpPr>
        <p:spPr>
          <a:xfrm>
            <a:off x="979681" y="5266517"/>
            <a:ext cx="1030591" cy="667237"/>
          </a:xfrm>
          <a:prstGeom prst="frame">
            <a:avLst>
              <a:gd name="adj1" fmla="val 5229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4" name="Frame 13"/>
          <p:cNvSpPr/>
          <p:nvPr/>
        </p:nvSpPr>
        <p:spPr>
          <a:xfrm>
            <a:off x="3764348" y="4452038"/>
            <a:ext cx="1030591" cy="667237"/>
          </a:xfrm>
          <a:prstGeom prst="frame">
            <a:avLst>
              <a:gd name="adj1" fmla="val 5229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5" name="Frame 14"/>
          <p:cNvSpPr/>
          <p:nvPr/>
        </p:nvSpPr>
        <p:spPr>
          <a:xfrm>
            <a:off x="2490575" y="4432764"/>
            <a:ext cx="1030591" cy="667237"/>
          </a:xfrm>
          <a:prstGeom prst="frame">
            <a:avLst>
              <a:gd name="adj1" fmla="val 5229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6" name="Frame 15"/>
          <p:cNvSpPr/>
          <p:nvPr/>
        </p:nvSpPr>
        <p:spPr>
          <a:xfrm>
            <a:off x="1140836" y="4420759"/>
            <a:ext cx="999785" cy="667237"/>
          </a:xfrm>
          <a:prstGeom prst="frame">
            <a:avLst>
              <a:gd name="adj1" fmla="val 5229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7" name="Frame 16"/>
          <p:cNvSpPr/>
          <p:nvPr/>
        </p:nvSpPr>
        <p:spPr>
          <a:xfrm>
            <a:off x="5322510" y="4446741"/>
            <a:ext cx="1190165" cy="667237"/>
          </a:xfrm>
          <a:prstGeom prst="frame">
            <a:avLst>
              <a:gd name="adj1" fmla="val 5229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8" name="Frame 17"/>
          <p:cNvSpPr/>
          <p:nvPr/>
        </p:nvSpPr>
        <p:spPr>
          <a:xfrm>
            <a:off x="6757855" y="4432764"/>
            <a:ext cx="1030591" cy="667237"/>
          </a:xfrm>
          <a:prstGeom prst="frame">
            <a:avLst>
              <a:gd name="adj1" fmla="val 5229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19" name="Frame 18"/>
          <p:cNvSpPr/>
          <p:nvPr/>
        </p:nvSpPr>
        <p:spPr>
          <a:xfrm>
            <a:off x="8030935" y="4432764"/>
            <a:ext cx="1030591" cy="667237"/>
          </a:xfrm>
          <a:prstGeom prst="frame">
            <a:avLst>
              <a:gd name="adj1" fmla="val 5229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78353" y="1598635"/>
            <a:ext cx="11100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Executive</a:t>
            </a:r>
          </a:p>
          <a:p>
            <a:r>
              <a:rPr lang="en-US" sz="1200"/>
              <a:t>Committee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02909" y="2582023"/>
            <a:ext cx="125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Technical Coordination Group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819844" y="4541245"/>
            <a:ext cx="897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Data</a:t>
            </a:r>
          </a:p>
          <a:p>
            <a:r>
              <a:rPr lang="en-US" sz="1200"/>
              <a:t>Model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490575" y="4492765"/>
            <a:ext cx="1057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Data Access</a:t>
            </a:r>
          </a:p>
          <a:p>
            <a:r>
              <a:rPr lang="en-US" sz="1200"/>
              <a:t>Layer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91227" y="4562778"/>
            <a:ext cx="112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Applications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603920" y="5463592"/>
            <a:ext cx="9744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Semantics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320141" y="5452894"/>
            <a:ext cx="8976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Registry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79681" y="5378168"/>
            <a:ext cx="10305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Grid &amp; Web Services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7160525" y="5238041"/>
            <a:ext cx="1155341" cy="738665"/>
            <a:chOff x="9032455" y="5105860"/>
            <a:chExt cx="1155341" cy="738665"/>
          </a:xfrm>
        </p:grpSpPr>
        <p:sp>
          <p:nvSpPr>
            <p:cNvPr id="22" name="Frame 21"/>
            <p:cNvSpPr/>
            <p:nvPr/>
          </p:nvSpPr>
          <p:spPr>
            <a:xfrm>
              <a:off x="9032455" y="5177288"/>
              <a:ext cx="1155341" cy="667237"/>
            </a:xfrm>
            <a:prstGeom prst="frame">
              <a:avLst>
                <a:gd name="adj1" fmla="val 5229"/>
              </a:avLst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9056476" y="5105860"/>
              <a:ext cx="106751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Knowledge Discovery in Databases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008960" y="5302346"/>
            <a:ext cx="1030591" cy="667237"/>
            <a:chOff x="7782596" y="5177288"/>
            <a:chExt cx="1030591" cy="667237"/>
          </a:xfrm>
        </p:grpSpPr>
        <p:sp>
          <p:nvSpPr>
            <p:cNvPr id="21" name="Frame 20"/>
            <p:cNvSpPr/>
            <p:nvPr/>
          </p:nvSpPr>
          <p:spPr>
            <a:xfrm>
              <a:off x="7782596" y="5177288"/>
              <a:ext cx="1030591" cy="667237"/>
            </a:xfrm>
            <a:prstGeom prst="frame">
              <a:avLst>
                <a:gd name="adj1" fmla="val 5229"/>
              </a:avLst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791156" y="5363665"/>
              <a:ext cx="102203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Operations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857395" y="5301931"/>
            <a:ext cx="1060197" cy="667237"/>
            <a:chOff x="6483604" y="5212702"/>
            <a:chExt cx="1060197" cy="667237"/>
          </a:xfrm>
        </p:grpSpPr>
        <p:sp>
          <p:nvSpPr>
            <p:cNvPr id="20" name="Frame 19"/>
            <p:cNvSpPr/>
            <p:nvPr/>
          </p:nvSpPr>
          <p:spPr>
            <a:xfrm>
              <a:off x="6483604" y="5212702"/>
              <a:ext cx="1030591" cy="667237"/>
            </a:xfrm>
            <a:prstGeom prst="frame">
              <a:avLst>
                <a:gd name="adj1" fmla="val 5229"/>
              </a:avLst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569368" y="5288941"/>
              <a:ext cx="9744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/>
                <a:t>Time Domain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8087093" y="4572848"/>
            <a:ext cx="9744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Theory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789637" y="4572848"/>
            <a:ext cx="9744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Education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277725" y="4501066"/>
            <a:ext cx="1395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Data </a:t>
            </a:r>
            <a:r>
              <a:rPr lang="en-US" sz="1200" err="1"/>
              <a:t>Curation</a:t>
            </a:r>
            <a:r>
              <a:rPr lang="en-US" sz="1200"/>
              <a:t> </a:t>
            </a:r>
          </a:p>
          <a:p>
            <a:r>
              <a:rPr lang="en-US" sz="1200"/>
              <a:t>&amp; Preservation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24915" y="1576978"/>
            <a:ext cx="1514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Committee on Science Priorities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024791" y="2609279"/>
            <a:ext cx="1140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Standards &amp; Processes Committee</a:t>
            </a:r>
          </a:p>
        </p:txBody>
      </p:sp>
      <p:sp>
        <p:nvSpPr>
          <p:cNvPr id="43" name="Frame 42"/>
          <p:cNvSpPr/>
          <p:nvPr/>
        </p:nvSpPr>
        <p:spPr>
          <a:xfrm>
            <a:off x="767408" y="3490437"/>
            <a:ext cx="8794785" cy="2759771"/>
          </a:xfrm>
          <a:prstGeom prst="frame">
            <a:avLst>
              <a:gd name="adj1" fmla="val 2216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5753109" y="1936903"/>
            <a:ext cx="971806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8" idx="3"/>
            <a:endCxn id="42" idx="1"/>
          </p:cNvCxnSpPr>
          <p:nvPr/>
        </p:nvCxnSpPr>
        <p:spPr>
          <a:xfrm flipV="1">
            <a:off x="5753109" y="2932445"/>
            <a:ext cx="1271682" cy="4257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7" idx="2"/>
            <a:endCxn id="8" idx="0"/>
          </p:cNvCxnSpPr>
          <p:nvPr/>
        </p:nvCxnSpPr>
        <p:spPr>
          <a:xfrm>
            <a:off x="5088213" y="2310122"/>
            <a:ext cx="0" cy="2919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088213" y="3267618"/>
            <a:ext cx="0" cy="29197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1798553" y="3802090"/>
            <a:ext cx="2359858" cy="40011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/>
              <a:t>Working Groups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6023713" y="3804799"/>
            <a:ext cx="2359858" cy="40011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/>
              <a:t>Interest Groups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089171" y="1783014"/>
            <a:ext cx="15147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Media Group</a:t>
            </a:r>
          </a:p>
        </p:txBody>
      </p:sp>
      <p:sp>
        <p:nvSpPr>
          <p:cNvPr id="3" name="Donut 2"/>
          <p:cNvSpPr/>
          <p:nvPr/>
        </p:nvSpPr>
        <p:spPr>
          <a:xfrm>
            <a:off x="1851976" y="1506865"/>
            <a:ext cx="1616347" cy="914400"/>
          </a:xfrm>
          <a:prstGeom prst="donut">
            <a:avLst>
              <a:gd name="adj" fmla="val 6208"/>
            </a:avLst>
          </a:prstGeom>
          <a:solidFill>
            <a:schemeClr val="accent6"/>
          </a:solidFill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cxnSp>
        <p:nvCxnSpPr>
          <p:cNvPr id="46" name="Straight Connector 45"/>
          <p:cNvCxnSpPr/>
          <p:nvPr/>
        </p:nvCxnSpPr>
        <p:spPr>
          <a:xfrm flipV="1">
            <a:off x="3451511" y="1936904"/>
            <a:ext cx="971806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Frame 47"/>
          <p:cNvSpPr/>
          <p:nvPr/>
        </p:nvSpPr>
        <p:spPr>
          <a:xfrm>
            <a:off x="8436840" y="5301931"/>
            <a:ext cx="1030591" cy="667237"/>
          </a:xfrm>
          <a:prstGeom prst="frame">
            <a:avLst>
              <a:gd name="adj1" fmla="val 5229"/>
            </a:avLst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tx1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436840" y="5358631"/>
            <a:ext cx="9744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highlight>
                  <a:srgbClr val="FFFF00"/>
                </a:highlight>
              </a:rPr>
              <a:t>Solar System</a:t>
            </a:r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7573" y="1932295"/>
            <a:ext cx="2747300" cy="1831533"/>
          </a:xfrm>
          <a:prstGeom prst="rect">
            <a:avLst/>
          </a:prstGeom>
        </p:spPr>
      </p:pic>
      <p:sp>
        <p:nvSpPr>
          <p:cNvPr id="30" name="页脚占位符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EduIG and Media Group @ IVOA Interop, May 2018</a:t>
            </a: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89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Education and Media Session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225" y="1556792"/>
            <a:ext cx="11038095" cy="5114286"/>
          </a:xfrm>
          <a:prstGeom prst="rect">
            <a:avLst/>
          </a:prstGeom>
        </p:spPr>
      </p:pic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EduIG and Media Group @ IVOA Interop, May 2018</a:t>
            </a: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012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Discussion Topics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>
                <a:solidFill>
                  <a:srgbClr val="0000FF"/>
                </a:solidFill>
              </a:rPr>
              <a:t>From loose Interest Group to close collaborations</a:t>
            </a:r>
          </a:p>
          <a:p>
            <a:pPr lvl="1"/>
            <a:r>
              <a:rPr lang="en-US" altLang="zh-CN" sz="2000" dirty="0" smtClean="0"/>
              <a:t>Now, mainly </a:t>
            </a:r>
            <a:r>
              <a:rPr lang="en-US" altLang="zh-CN" sz="2000" dirty="0"/>
              <a:t>contributed from Chair and Vice Chair</a:t>
            </a:r>
          </a:p>
          <a:p>
            <a:pPr lvl="1"/>
            <a:r>
              <a:rPr lang="en-US" altLang="zh-CN" sz="2000" dirty="0" smtClean="0"/>
              <a:t>We hope to be crowd </a:t>
            </a:r>
            <a:r>
              <a:rPr lang="en-US" altLang="zh-CN" sz="2000" dirty="0"/>
              <a:t>efforts</a:t>
            </a:r>
          </a:p>
          <a:p>
            <a:r>
              <a:rPr lang="en-US" altLang="zh-CN" sz="2400" dirty="0" smtClean="0">
                <a:solidFill>
                  <a:srgbClr val="0000FF"/>
                </a:solidFill>
              </a:rPr>
              <a:t>Improve the visibility of IVOA and VO projects in both astronomers and the general public</a:t>
            </a:r>
          </a:p>
          <a:p>
            <a:pPr lvl="1"/>
            <a:r>
              <a:rPr lang="en-US" altLang="zh-CN" sz="2000" dirty="0" smtClean="0"/>
              <a:t>VO </a:t>
            </a:r>
            <a:r>
              <a:rPr lang="en-US" altLang="zh-CN" sz="2000" dirty="0" smtClean="0"/>
              <a:t>training for developers </a:t>
            </a:r>
            <a:r>
              <a:rPr lang="en-US" altLang="zh-CN" sz="2000" dirty="0" smtClean="0"/>
              <a:t>at the Washington ADASS </a:t>
            </a:r>
            <a:r>
              <a:rPr lang="en-US" altLang="zh-CN" sz="2000" dirty="0"/>
              <a:t>by </a:t>
            </a:r>
            <a:r>
              <a:rPr lang="en-US" altLang="zh-CN" sz="2000" dirty="0" smtClean="0"/>
              <a:t>Hendrik </a:t>
            </a:r>
            <a:r>
              <a:rPr lang="en-US" altLang="zh-CN" sz="2000" dirty="0" err="1" smtClean="0"/>
              <a:t>Heinl</a:t>
            </a:r>
            <a:endParaRPr lang="en-US" altLang="zh-CN" sz="2000" dirty="0" smtClean="0"/>
          </a:p>
          <a:p>
            <a:pPr lvl="1"/>
            <a:r>
              <a:rPr lang="en-US" altLang="zh-CN" sz="2000" dirty="0" smtClean="0"/>
              <a:t>Press releases by public and social medias (together with Media group)</a:t>
            </a:r>
          </a:p>
          <a:p>
            <a:pPr lvl="1"/>
            <a:r>
              <a:rPr lang="en-US" altLang="zh-CN" sz="2000" dirty="0"/>
              <a:t>Revamping IVOA website for the general </a:t>
            </a:r>
            <a:r>
              <a:rPr lang="en-US" altLang="zh-CN" sz="2000" dirty="0" smtClean="0"/>
              <a:t>astronomer (Media group)</a:t>
            </a:r>
          </a:p>
          <a:p>
            <a:r>
              <a:rPr lang="en-US" altLang="zh-CN" sz="2400" dirty="0">
                <a:solidFill>
                  <a:srgbClr val="0000FF"/>
                </a:solidFill>
              </a:rPr>
              <a:t>Better contributions to big events and initiates</a:t>
            </a:r>
          </a:p>
          <a:p>
            <a:pPr lvl="1"/>
            <a:r>
              <a:rPr lang="en-US" altLang="zh-CN" sz="2000" dirty="0"/>
              <a:t>IAU GA booth</a:t>
            </a:r>
          </a:p>
          <a:p>
            <a:pPr lvl="1"/>
            <a:r>
              <a:rPr lang="en-US" altLang="zh-CN" sz="2000" dirty="0"/>
              <a:t>UN Open </a:t>
            </a:r>
            <a:r>
              <a:rPr lang="en-US" altLang="zh-CN" sz="2000" dirty="0" smtClean="0"/>
              <a:t>Universe</a:t>
            </a:r>
          </a:p>
          <a:p>
            <a:pPr lvl="1"/>
            <a:r>
              <a:rPr lang="en-US" altLang="zh-CN" sz="2000" dirty="0" smtClean="0"/>
              <a:t>AAS meetings</a:t>
            </a:r>
            <a:endParaRPr lang="en-US" altLang="zh-CN" sz="24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>
                <a:solidFill>
                  <a:prstClr val="black">
                    <a:tint val="75000"/>
                  </a:prstClr>
                </a:solidFill>
              </a:rPr>
              <a:t>EduIG and Media Group @ IVOA Interop, May 2018</a:t>
            </a:r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56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10091</TotalTime>
  <Words>307</Words>
  <Application>Microsoft Office PowerPoint</Application>
  <PresentationFormat>宽屏</PresentationFormat>
  <Paragraphs>54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宋体</vt:lpstr>
      <vt:lpstr>微软雅黑</vt:lpstr>
      <vt:lpstr>Arial</vt:lpstr>
      <vt:lpstr>Arial Narrow</vt:lpstr>
      <vt:lpstr>Calibri</vt:lpstr>
      <vt:lpstr>Times</vt:lpstr>
      <vt:lpstr>Office 主题</vt:lpstr>
      <vt:lpstr>IVOA EduIG and Media Session</vt:lpstr>
      <vt:lpstr>A brief review of IVOA EduIG</vt:lpstr>
      <vt:lpstr>IVOA Organization Chart, Media Group Created</vt:lpstr>
      <vt:lpstr>Education and Media Session</vt:lpstr>
      <vt:lpstr>Discussion Topics</vt:lpstr>
    </vt:vector>
  </TitlesOfParts>
  <Company>STScI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Krista Wildt</dc:creator>
  <cp:lastModifiedBy>Chenzhou Cui</cp:lastModifiedBy>
  <cp:revision>1325</cp:revision>
  <dcterms:created xsi:type="dcterms:W3CDTF">2003-08-08T17:14:50Z</dcterms:created>
  <dcterms:modified xsi:type="dcterms:W3CDTF">2018-05-30T23:19:59Z</dcterms:modified>
</cp:coreProperties>
</file>