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handoutMasterIdLst>
    <p:handoutMasterId r:id="rId50"/>
  </p:handoutMasterIdLst>
  <p:sldIdLst>
    <p:sldId id="256" r:id="rId4"/>
    <p:sldId id="314" r:id="rId5"/>
    <p:sldId id="305" r:id="rId6"/>
    <p:sldId id="306" r:id="rId7"/>
    <p:sldId id="307" r:id="rId8"/>
    <p:sldId id="310" r:id="rId9"/>
    <p:sldId id="311" r:id="rId10"/>
    <p:sldId id="308" r:id="rId11"/>
    <p:sldId id="309" r:id="rId12"/>
    <p:sldId id="283" r:id="rId13"/>
    <p:sldId id="301" r:id="rId14"/>
    <p:sldId id="302" r:id="rId15"/>
    <p:sldId id="303" r:id="rId16"/>
    <p:sldId id="325" r:id="rId17"/>
    <p:sldId id="326" r:id="rId18"/>
    <p:sldId id="327" r:id="rId19"/>
    <p:sldId id="261" r:id="rId20"/>
    <p:sldId id="318" r:id="rId21"/>
    <p:sldId id="319" r:id="rId22"/>
    <p:sldId id="320" r:id="rId23"/>
    <p:sldId id="321" r:id="rId24"/>
    <p:sldId id="312" r:id="rId25"/>
    <p:sldId id="323" r:id="rId26"/>
    <p:sldId id="324" r:id="rId27"/>
    <p:sldId id="329" r:id="rId28"/>
    <p:sldId id="330" r:id="rId29"/>
    <p:sldId id="331" r:id="rId30"/>
    <p:sldId id="332" r:id="rId31"/>
    <p:sldId id="259" r:id="rId32"/>
    <p:sldId id="267" r:id="rId33"/>
    <p:sldId id="333" r:id="rId34"/>
    <p:sldId id="258" r:id="rId35"/>
    <p:sldId id="328" r:id="rId36"/>
    <p:sldId id="265" r:id="rId37"/>
    <p:sldId id="317" r:id="rId38"/>
    <p:sldId id="316" r:id="rId39"/>
    <p:sldId id="297" r:id="rId40"/>
    <p:sldId id="299" r:id="rId41"/>
    <p:sldId id="315" r:id="rId42"/>
    <p:sldId id="257" r:id="rId43"/>
    <p:sldId id="291" r:id="rId44"/>
    <p:sldId id="322" r:id="rId45"/>
    <p:sldId id="295" r:id="rId46"/>
    <p:sldId id="263" r:id="rId47"/>
    <p:sldId id="26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6"/>
    <p:restoredTop sz="93146"/>
  </p:normalViewPr>
  <p:slideViewPr>
    <p:cSldViewPr snapToGrid="0" snapToObjects="1">
      <p:cViewPr>
        <p:scale>
          <a:sx n="91" d="100"/>
          <a:sy n="91" d="100"/>
        </p:scale>
        <p:origin x="5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7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pi:Documents:powerpoint:Interop-Participa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Number of Participants</a:t>
            </a:r>
            <a:r>
              <a:rPr lang="en-US" baseline="0">
                <a:solidFill>
                  <a:schemeClr val="bg1"/>
                </a:solidFill>
              </a:rPr>
              <a:t> per IVOA Interoperability Meeting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3846858350222399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'[Interop-Participants.xlsx]Participants'!$I$1</c:f>
              <c:strCache>
                <c:ptCount val="1"/>
                <c:pt idx="0">
                  <c:v>Participants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7B6-684E-BC4D-3505BB26B50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7B6-684E-BC4D-3505BB26B50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7B6-684E-BC4D-3505BB26B50F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47B6-684E-BC4D-3505BB26B50F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47B6-684E-BC4D-3505BB26B50F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47B6-684E-BC4D-3505BB26B50F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47B6-684E-BC4D-3505BB26B50F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47B6-684E-BC4D-3505BB26B50F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47B6-684E-BC4D-3505BB26B50F}"/>
              </c:ext>
            </c:extLst>
          </c:dPt>
          <c:cat>
            <c:strRef>
              <c:f>'[Interop-Participants.xlsx]Participants'!$H$2:$H$34</c:f>
              <c:strCache>
                <c:ptCount val="33"/>
                <c:pt idx="0">
                  <c:v>2002-Jan-Strasbourg-2 days-</c:v>
                </c:pt>
                <c:pt idx="1">
                  <c:v>2002-Oct-Baltimore-1 days-ADASS</c:v>
                </c:pt>
                <c:pt idx="2">
                  <c:v>2003-May-Cambridge-5 days-</c:v>
                </c:pt>
                <c:pt idx="3">
                  <c:v>2003-Oct-Strasbourg-2 days-ADASS</c:v>
                </c:pt>
                <c:pt idx="4">
                  <c:v>2004-May-Boston-5 days-</c:v>
                </c:pt>
                <c:pt idx="5">
                  <c:v>2004-Sep-Pune-5 days-</c:v>
                </c:pt>
                <c:pt idx="6">
                  <c:v>2005-May-Kyoto-5 days-</c:v>
                </c:pt>
                <c:pt idx="7">
                  <c:v>2005-Sep-Madrid-2 days-ADASS</c:v>
                </c:pt>
                <c:pt idx="8">
                  <c:v>2006-May-Victoria-5 days-</c:v>
                </c:pt>
                <c:pt idx="9">
                  <c:v>2006-Sep-Moscow-3 days-</c:v>
                </c:pt>
                <c:pt idx="10">
                  <c:v>2007-May-Beijing-5 days-</c:v>
                </c:pt>
                <c:pt idx="11">
                  <c:v>2007-Sep-Cambridge-2 days-ADASS</c:v>
                </c:pt>
                <c:pt idx="12">
                  <c:v>2008-May-Trieste-5 days-</c:v>
                </c:pt>
                <c:pt idx="13">
                  <c:v>2008-Sep-Baltimore-5 days-</c:v>
                </c:pt>
                <c:pt idx="14">
                  <c:v>2009-May-Strasbourg-5 days-</c:v>
                </c:pt>
                <c:pt idx="15">
                  <c:v>2009-Nov-Munich-5 days-</c:v>
                </c:pt>
                <c:pt idx="16">
                  <c:v>2010-May-Victoria-5 days-</c:v>
                </c:pt>
                <c:pt idx="17">
                  <c:v>2010-Dec-Nara-5 days-</c:v>
                </c:pt>
                <c:pt idx="18">
                  <c:v>2011-May-Naples-5 days-</c:v>
                </c:pt>
                <c:pt idx="19">
                  <c:v>2011-Oct-Pune-5 days-</c:v>
                </c:pt>
                <c:pt idx="20">
                  <c:v>2012-May-Urbana-5 days-</c:v>
                </c:pt>
                <c:pt idx="21">
                  <c:v>2012-Oct-Sao Paulo-5 days-</c:v>
                </c:pt>
                <c:pt idx="22">
                  <c:v>2013-May-Heidelberg-5 days-</c:v>
                </c:pt>
                <c:pt idx="23">
                  <c:v>2013-Sep-Hawaii-3 days-ADASS</c:v>
                </c:pt>
                <c:pt idx="24">
                  <c:v>2014-May-Madrid-5 days-</c:v>
                </c:pt>
                <c:pt idx="25">
                  <c:v>2014-Oct-Banff-3 days-ADASS</c:v>
                </c:pt>
                <c:pt idx="26">
                  <c:v>2015-Jun-Sesto-5 days-</c:v>
                </c:pt>
                <c:pt idx="27">
                  <c:v>2015-Oct-Sydney-3 days-ADASS</c:v>
                </c:pt>
                <c:pt idx="28">
                  <c:v>2016-May-Cape Town-5 days-</c:v>
                </c:pt>
                <c:pt idx="29">
                  <c:v>2016-Oct-Trieste-3 days-ADASS</c:v>
                </c:pt>
                <c:pt idx="30">
                  <c:v>2017-May-Shanghai-5 days-</c:v>
                </c:pt>
                <c:pt idx="31">
                  <c:v>2017-Oct-Santiago-3 days-ADASS</c:v>
                </c:pt>
                <c:pt idx="32">
                  <c:v>2018-May-Victoria-5 days-</c:v>
                </c:pt>
              </c:strCache>
            </c:strRef>
          </c:cat>
          <c:val>
            <c:numRef>
              <c:f>'[Interop-Participants.xlsx]Participants'!$I$2:$I$34</c:f>
              <c:numCache>
                <c:formatCode>General</c:formatCode>
                <c:ptCount val="33"/>
                <c:pt idx="0">
                  <c:v>33</c:v>
                </c:pt>
                <c:pt idx="1">
                  <c:v>39</c:v>
                </c:pt>
                <c:pt idx="2">
                  <c:v>69</c:v>
                </c:pt>
                <c:pt idx="3">
                  <c:v>132</c:v>
                </c:pt>
                <c:pt idx="4">
                  <c:v>66</c:v>
                </c:pt>
                <c:pt idx="5">
                  <c:v>112</c:v>
                </c:pt>
                <c:pt idx="6">
                  <c:v>87</c:v>
                </c:pt>
                <c:pt idx="7">
                  <c:v>122</c:v>
                </c:pt>
                <c:pt idx="8">
                  <c:v>98</c:v>
                </c:pt>
                <c:pt idx="9">
                  <c:v>73</c:v>
                </c:pt>
                <c:pt idx="10">
                  <c:v>104</c:v>
                </c:pt>
                <c:pt idx="11">
                  <c:v>118</c:v>
                </c:pt>
                <c:pt idx="12">
                  <c:v>132</c:v>
                </c:pt>
                <c:pt idx="13">
                  <c:v>116</c:v>
                </c:pt>
                <c:pt idx="14">
                  <c:v>103</c:v>
                </c:pt>
                <c:pt idx="15">
                  <c:v>102</c:v>
                </c:pt>
                <c:pt idx="16">
                  <c:v>92</c:v>
                </c:pt>
                <c:pt idx="17">
                  <c:v>71</c:v>
                </c:pt>
                <c:pt idx="18">
                  <c:v>116</c:v>
                </c:pt>
                <c:pt idx="19">
                  <c:v>80</c:v>
                </c:pt>
                <c:pt idx="20">
                  <c:v>85</c:v>
                </c:pt>
                <c:pt idx="21">
                  <c:v>69</c:v>
                </c:pt>
                <c:pt idx="22">
                  <c:v>140</c:v>
                </c:pt>
                <c:pt idx="23">
                  <c:v>86</c:v>
                </c:pt>
                <c:pt idx="24">
                  <c:v>126</c:v>
                </c:pt>
                <c:pt idx="25">
                  <c:v>70</c:v>
                </c:pt>
                <c:pt idx="26">
                  <c:v>84</c:v>
                </c:pt>
                <c:pt idx="27">
                  <c:v>77</c:v>
                </c:pt>
                <c:pt idx="28">
                  <c:v>96</c:v>
                </c:pt>
                <c:pt idx="29">
                  <c:v>120</c:v>
                </c:pt>
                <c:pt idx="30">
                  <c:v>116</c:v>
                </c:pt>
                <c:pt idx="31">
                  <c:v>151</c:v>
                </c:pt>
                <c:pt idx="3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7B6-684E-BC4D-3505BB26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92820744"/>
        <c:axId val="-1993444024"/>
        <c:axId val="0"/>
      </c:bar3DChart>
      <c:catAx>
        <c:axId val="-1992820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b="1" i="0" baseline="0">
                <a:solidFill>
                  <a:schemeClr val="bg1"/>
                </a:solidFill>
                <a:latin typeface="Arial" pitchFamily="34" charset="0"/>
              </a:defRPr>
            </a:pPr>
            <a:endParaRPr lang="en-US"/>
          </a:p>
        </c:txPr>
        <c:crossAx val="-1993444024"/>
        <c:crosses val="autoZero"/>
        <c:auto val="1"/>
        <c:lblAlgn val="ctr"/>
        <c:lblOffset val="100"/>
        <c:noMultiLvlLbl val="0"/>
      </c:catAx>
      <c:valAx>
        <c:axId val="-1993444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992820744"/>
        <c:crosses val="autoZero"/>
        <c:crossBetween val="between"/>
      </c:valAx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9D3DF-DB0C-D041-AB53-978C03D51A2F}" type="datetimeFigureOut">
              <a:rPr lang="en-US" smtClean="0"/>
              <a:t>5/24/18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9A92A-B75F-6642-B978-880C78DC9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16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EE3E8-F6AD-2A4F-843B-F29D6DB8279A}" type="datetimeFigureOut">
              <a:rPr lang="en-US" smtClean="0"/>
              <a:t>5/24/18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4B75-2AA5-CE4B-80B8-941C11D1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91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F5239-834F-9644-84A3-B069F2F5F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0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9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01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8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0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74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9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13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7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14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3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20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59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93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9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vo_logo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56276" y="332656"/>
            <a:ext cx="1702974" cy="59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solidFill>
            <a:schemeClr val="tx2"/>
          </a:solidFill>
        </p:spPr>
        <p:txBody>
          <a:bodyPr/>
          <a:lstStyle>
            <a:lvl1pPr>
              <a:defRPr sz="48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26266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jian\Desktop\china-vo_logo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37479" y="3510303"/>
            <a:ext cx="4464496" cy="1133538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-44605"/>
            <a:ext cx="9144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7776864" cy="4525963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FDE9F-6E92-4ACC-9C16-8B763FA7891E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3AD-80B6-4776-8E50-4A9BCF96797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242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CD08B-DA25-46D3-89B3-08F3A48C7F02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30D8-8266-4B84-9C3E-59311BADC876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2327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44605"/>
            <a:ext cx="9144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zh-CN" altLang="en-US" sz="4400" kern="120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A1BE0-5165-4BAE-96C1-0F90CD6935A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8C2A-5131-4CD3-A23B-A2B536C93C14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35354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A634-85AF-4D34-BF0D-1075D64A936D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98D7-950D-48CB-8A92-9A8D5A65DD70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15087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F2597-2E54-4683-BEF3-9E3439877B00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9DB5-DDDB-4F95-A83A-20E2BA97AB8B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7178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7A9E6-792B-4541-A4BA-DA40166B25E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8957-7DCE-428E-8543-A023E9B835CD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2215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75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A6505-59FC-407E-94D5-DC976D2B88C2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3FAE-F0FC-4210-B09D-61F1B7C5269C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36413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FE766-5461-4939-9206-382FFD925AF6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842B-7671-4ED4-8CFF-4B3AEE44C2FE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97513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2A35-57FE-4C61-B1A5-4EA56A53E78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B273-2D4D-46C8-819E-8B94A5B4F708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46147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EDC09-28C1-4196-B71E-2CCC59FF06E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79D-CC8E-4FB2-8798-73314663DB59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95040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标题，图表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表占位符 2"/>
          <p:cNvSpPr>
            <a:spLocks noGrp="1"/>
          </p:cNvSpPr>
          <p:nvPr>
            <p:ph type="chart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33DF13-BA40-4F45-9821-5A424465C8B7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2018/5/24</a:t>
            </a:fld>
            <a:endParaRPr lang="es-E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C7A2EB-464A-46A5-8DAB-9FB3C0895D86}" type="slidenum">
              <a:rPr lang="es-E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lang="es-E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  <a:endParaRPr lang="es-E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8853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858000" cy="762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236F0-F35E-4D43-B103-10FF1B948A09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2018/5/24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  <a:endParaRPr lang="en-U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AD28B-E660-477D-BBC6-23A6CDBA866C}" type="slidenum"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16450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8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3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Victoria - 5/27/18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0098-534F-824D-9E77-7F1B86F01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Victoria - 5/27/18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6EAE-35E6-FC41-91B4-B458ACC5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5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C79D9FCB-984D-4793-8D05-7CB714FD2D00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400">
                <a:defRPr/>
              </a:pPr>
              <a:t>2018/5/24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两岸三院信息技术与应用研讨会，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2016.04.18-21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，台北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02A465AF-6188-4484-B04B-B74684394662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197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ofr.ivoa.net/" TargetMode="External"/><Relationship Id="rId2" Type="http://schemas.openxmlformats.org/officeDocument/2006/relationships/hyperlink" Target="http://registry.china-vo.org/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-vo.or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xc.cfa.harvard.edu/csc2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://cxc.cfa.harvard.edu/csc2/wwt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ivoa.ne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8748" y="2061681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State of the IVOA</a:t>
            </a:r>
            <a:br>
              <a:rPr lang="en-US" sz="4800" dirty="0"/>
            </a:br>
            <a:r>
              <a:rPr lang="en-US" sz="3100" dirty="0"/>
              <a:t>Victoria, Canada</a:t>
            </a:r>
            <a:br>
              <a:rPr lang="en-US" sz="3100" dirty="0"/>
            </a:br>
            <a:r>
              <a:rPr lang="en-US" sz="3100" dirty="0"/>
              <a:t>27 May </a:t>
            </a:r>
            <a:r>
              <a:rPr lang="mr-IN" sz="3100" dirty="0"/>
              <a:t>–</a:t>
            </a:r>
            <a:r>
              <a:rPr lang="en-US" sz="3100" dirty="0"/>
              <a:t> 1 June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61658"/>
            <a:ext cx="7322217" cy="175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err="1">
                <a:solidFill>
                  <a:srgbClr val="1F497D"/>
                </a:solidFill>
              </a:rPr>
              <a:t>Pepi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err="1">
                <a:solidFill>
                  <a:srgbClr val="1F497D"/>
                </a:solidFill>
              </a:rPr>
              <a:t>Fabbiano</a:t>
            </a:r>
            <a:endParaRPr lang="en-US" dirty="0">
              <a:solidFill>
                <a:srgbClr val="1F497D"/>
              </a:solidFill>
            </a:endParaRPr>
          </a:p>
          <a:p>
            <a:pPr algn="l"/>
            <a:r>
              <a:rPr lang="en-US" dirty="0"/>
              <a:t>Harvard-Smithsonian Center for Astrophysics</a:t>
            </a:r>
          </a:p>
          <a:p>
            <a:pPr algn="l"/>
            <a:r>
              <a:rPr lang="en-US" dirty="0"/>
              <a:t>Chair of the IVOA Executive Committee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IVOA Interoperability Meeting Opening Session</a:t>
            </a:r>
          </a:p>
          <a:p>
            <a:pPr algn="l"/>
            <a:r>
              <a:rPr lang="en-US" dirty="0"/>
              <a:t>Victoria, Canada, 27/May/2018</a:t>
            </a:r>
          </a:p>
          <a:p>
            <a:pPr algn="l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206" y="2787110"/>
            <a:ext cx="1627942" cy="1627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98" y="102037"/>
            <a:ext cx="1969218" cy="1969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83" y="0"/>
            <a:ext cx="2587770" cy="15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8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8" y="523697"/>
            <a:ext cx="8948495" cy="5289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8479"/>
            <a:ext cx="82296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Perception </a:t>
            </a:r>
            <a:b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Reality</a:t>
            </a:r>
            <a:b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01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Virtual Observatory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14975" cy="4525963"/>
          </a:xfrm>
          <a:ln>
            <a:solidFill>
              <a:srgbClr val="FF66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Perception</a:t>
            </a:r>
          </a:p>
          <a:p>
            <a:r>
              <a:rPr lang="en-US" dirty="0"/>
              <a:t>Failed experiment</a:t>
            </a:r>
          </a:p>
          <a:p>
            <a:r>
              <a:rPr lang="en-US" dirty="0"/>
              <a:t>No progress</a:t>
            </a:r>
          </a:p>
          <a:p>
            <a:r>
              <a:rPr lang="en-US" dirty="0"/>
              <a:t>No benefit to astronomers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3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Virtual Observatory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14975" cy="4525963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Perception</a:t>
            </a:r>
          </a:p>
          <a:p>
            <a:r>
              <a:rPr lang="en-US" dirty="0"/>
              <a:t>Failed experiment</a:t>
            </a:r>
          </a:p>
          <a:p>
            <a:r>
              <a:rPr lang="en-US" dirty="0"/>
              <a:t>No progress</a:t>
            </a:r>
          </a:p>
          <a:p>
            <a:r>
              <a:rPr lang="en-US" dirty="0"/>
              <a:t>No benefit to astronomers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1825" y="1600200"/>
            <a:ext cx="4014975" cy="4525963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Reality</a:t>
            </a:r>
          </a:p>
          <a:p>
            <a:r>
              <a:rPr lang="en-US" dirty="0"/>
              <a:t>Overall successful</a:t>
            </a:r>
          </a:p>
          <a:p>
            <a:r>
              <a:rPr lang="en-US" dirty="0"/>
              <a:t>IVOA infrastructure implemented in major data centers and being adopted by new major projects</a:t>
            </a:r>
          </a:p>
          <a:p>
            <a:r>
              <a:rPr lang="en-US" dirty="0"/>
              <a:t>Hidden benefit to astronomers</a:t>
            </a:r>
          </a:p>
          <a:p>
            <a:r>
              <a:rPr lang="mr-IN" dirty="0"/>
              <a:t>…</a:t>
            </a:r>
            <a:r>
              <a:rPr lang="en-US" dirty="0"/>
              <a:t>also visible but not recognized benefit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20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5592"/>
            <a:ext cx="8229600" cy="802274"/>
          </a:xfrm>
        </p:spPr>
        <p:txBody>
          <a:bodyPr>
            <a:normAutofit fontScale="90000"/>
          </a:bodyPr>
          <a:lstStyle/>
          <a:p>
            <a:r>
              <a:rPr lang="en-US" dirty="0"/>
              <a:t>The Hidden VO &amp; the User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267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Every time you access a major astronomy archive you are using the VO</a:t>
            </a:r>
          </a:p>
          <a:p>
            <a:r>
              <a:rPr lang="en-US" dirty="0"/>
              <a:t>More and more new data products and databases are produced by VO-native pipelines (e.g. GAIA)</a:t>
            </a:r>
          </a:p>
          <a:p>
            <a:r>
              <a:rPr lang="en-US" dirty="0"/>
              <a:t>Use of VO standards </a:t>
            </a:r>
            <a:r>
              <a:rPr lang="en-US" dirty="0">
                <a:solidFill>
                  <a:srgbClr val="0000FF"/>
                </a:solidFill>
              </a:rPr>
              <a:t>fosters archival data reuse</a:t>
            </a:r>
          </a:p>
          <a:p>
            <a:pPr lvl="2"/>
            <a:r>
              <a:rPr lang="en-US" dirty="0"/>
              <a:t>The archive/data user community is not just the old expert community</a:t>
            </a:r>
          </a:p>
          <a:p>
            <a:pPr lvl="2"/>
            <a:r>
              <a:rPr lang="en-US" dirty="0"/>
              <a:t>Use of NASA archives has risen after implementation of these interfaces</a:t>
            </a:r>
          </a:p>
          <a:p>
            <a:r>
              <a:rPr lang="mr-IN" dirty="0">
                <a:solidFill>
                  <a:srgbClr val="0000FF"/>
                </a:solidFill>
              </a:rPr>
              <a:t>…</a:t>
            </a:r>
            <a:r>
              <a:rPr lang="en-US" dirty="0">
                <a:solidFill>
                  <a:srgbClr val="0000FF"/>
                </a:solidFill>
              </a:rPr>
              <a:t>.fosters interoperability</a:t>
            </a:r>
          </a:p>
          <a:p>
            <a:pPr lvl="2"/>
            <a:r>
              <a:rPr lang="en-US" dirty="0"/>
              <a:t>Data-literature-tools links increasingly common (use of SAMP)</a:t>
            </a:r>
          </a:p>
          <a:p>
            <a:r>
              <a:rPr lang="mr-IN" dirty="0">
                <a:solidFill>
                  <a:srgbClr val="0000FF"/>
                </a:solidFill>
              </a:rPr>
              <a:t>…</a:t>
            </a:r>
            <a:r>
              <a:rPr lang="en-US" dirty="0">
                <a:solidFill>
                  <a:srgbClr val="0000FF"/>
                </a:solidFill>
              </a:rPr>
              <a:t>.reduces costs</a:t>
            </a:r>
          </a:p>
          <a:p>
            <a:pPr lvl="2"/>
            <a:r>
              <a:rPr lang="mr-IN" dirty="0"/>
              <a:t>…</a:t>
            </a:r>
            <a:r>
              <a:rPr lang="en-US" dirty="0"/>
              <a:t>so more money for financing your science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" y="88371"/>
            <a:ext cx="8794044" cy="628473"/>
          </a:xfrm>
        </p:spPr>
        <p:txBody>
          <a:bodyPr>
            <a:noAutofit/>
          </a:bodyPr>
          <a:lstStyle/>
          <a:p>
            <a:r>
              <a:rPr lang="en-US" sz="3200" dirty="0"/>
              <a:t>Awareness and Use of archival data are increasing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4600" b="4600"/>
          <a:stretch>
            <a:fillRect/>
          </a:stretch>
        </p:blipFill>
        <p:spPr>
          <a:xfrm>
            <a:off x="4523000" y="1245888"/>
            <a:ext cx="4519400" cy="248549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" y="716844"/>
            <a:ext cx="4169689" cy="3562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622" y="4278964"/>
            <a:ext cx="6920089" cy="25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1"/>
            <a:ext cx="8229600" cy="628473"/>
          </a:xfrm>
        </p:spPr>
        <p:txBody>
          <a:bodyPr>
            <a:noAutofit/>
          </a:bodyPr>
          <a:lstStyle/>
          <a:p>
            <a:r>
              <a:rPr lang="en-US" sz="3200" dirty="0"/>
              <a:t>ESA’s Gaia is a tremendous world-wide success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98" y="2087259"/>
            <a:ext cx="3118183" cy="471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994" y="1611456"/>
            <a:ext cx="3986076" cy="4131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0" y="657873"/>
            <a:ext cx="4674094" cy="16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1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3992"/>
          </a:xfrm>
        </p:spPr>
        <p:txBody>
          <a:bodyPr>
            <a:normAutofit/>
          </a:bodyPr>
          <a:lstStyle/>
          <a:p>
            <a:r>
              <a:rPr lang="en-US" dirty="0"/>
              <a:t>All of this is based on the concept of the VO and on the use of IVOA standards</a:t>
            </a:r>
            <a:br>
              <a:rPr lang="en-US" dirty="0"/>
            </a:br>
            <a:br>
              <a:rPr lang="en-US" dirty="0"/>
            </a:br>
            <a:r>
              <a:rPr lang="mr-IN" dirty="0"/>
              <a:t>…</a:t>
            </a:r>
            <a:r>
              <a:rPr lang="en-US" dirty="0"/>
              <a:t>..</a:t>
            </a:r>
            <a:r>
              <a:rPr lang="en-US" dirty="0">
                <a:solidFill>
                  <a:srgbClr val="000090"/>
                </a:solidFill>
              </a:rPr>
              <a:t>but our colleagues and funding agencies need to be reminded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7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782" y="32441"/>
            <a:ext cx="719701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en-US" sz="4000" dirty="0"/>
              <a:t>Increasing IVOA Recognition</a:t>
            </a:r>
            <a:br>
              <a:rPr lang="en-US" sz="4000" dirty="0"/>
            </a:br>
            <a:r>
              <a:rPr lang="en-US" sz="3600" dirty="0"/>
              <a:t>Media,  Data, and Community Presence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45" y="1444420"/>
            <a:ext cx="5537923" cy="491192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IVOA Media Group </a:t>
            </a:r>
            <a:r>
              <a:rPr lang="mr-IN" dirty="0"/>
              <a:t>–</a:t>
            </a:r>
            <a:r>
              <a:rPr lang="en-US" dirty="0"/>
              <a:t> chair </a:t>
            </a:r>
            <a:r>
              <a:rPr lang="en-US" b="1" dirty="0"/>
              <a:t>Debbie Baines </a:t>
            </a:r>
            <a:r>
              <a:rPr lang="en-US" dirty="0"/>
              <a:t>(ESA) </a:t>
            </a:r>
          </a:p>
          <a:p>
            <a:pPr lvl="1"/>
            <a:r>
              <a:rPr lang="en-US" dirty="0"/>
              <a:t>Two </a:t>
            </a:r>
            <a:r>
              <a:rPr lang="en-US" dirty="0" err="1"/>
              <a:t>Newletters</a:t>
            </a:r>
            <a:r>
              <a:rPr lang="en-US" dirty="0"/>
              <a:t> per year, following each </a:t>
            </a:r>
            <a:r>
              <a:rPr lang="en-US" dirty="0" err="1"/>
              <a:t>Interop</a:t>
            </a:r>
            <a:endParaRPr lang="en-US" dirty="0"/>
          </a:p>
          <a:p>
            <a:pPr lvl="1"/>
            <a:r>
              <a:rPr lang="en-US" dirty="0"/>
              <a:t>Establishing Media presence</a:t>
            </a:r>
          </a:p>
          <a:p>
            <a:r>
              <a:rPr lang="en-US" dirty="0"/>
              <a:t>The IVOA Media Group and the Committee on Science Priorities [CSP </a:t>
            </a:r>
            <a:r>
              <a:rPr lang="mr-IN" dirty="0"/>
              <a:t>–</a:t>
            </a:r>
            <a:r>
              <a:rPr lang="en-US" dirty="0"/>
              <a:t> Chair </a:t>
            </a:r>
            <a:r>
              <a:rPr lang="en-US" b="1" dirty="0"/>
              <a:t>Bruno </a:t>
            </a:r>
            <a:r>
              <a:rPr lang="en-US" b="1" dirty="0" err="1"/>
              <a:t>Merin</a:t>
            </a:r>
            <a:r>
              <a:rPr lang="en-US" b="1" dirty="0"/>
              <a:t> </a:t>
            </a:r>
            <a:r>
              <a:rPr lang="en-US" dirty="0"/>
              <a:t>(ESA)]) working on an </a:t>
            </a:r>
            <a:r>
              <a:rPr lang="en-US" b="1" i="1" dirty="0"/>
              <a:t>IVOA Data Portal</a:t>
            </a:r>
          </a:p>
          <a:p>
            <a:r>
              <a:rPr lang="en-US" dirty="0"/>
              <a:t>IAU Inter-Commission B2-C1-C2 WG Data Driven Astronomy Education and Public Outreach (DAEPO) was launched </a:t>
            </a:r>
            <a:r>
              <a:rPr lang="mr-IN" dirty="0"/>
              <a:t>–</a:t>
            </a:r>
            <a:r>
              <a:rPr lang="en-US" dirty="0"/>
              <a:t> chair </a:t>
            </a:r>
            <a:r>
              <a:rPr lang="en-US" b="1" dirty="0" err="1"/>
              <a:t>Chenzhou</a:t>
            </a:r>
            <a:r>
              <a:rPr lang="en-US" b="1" dirty="0"/>
              <a:t> Cui </a:t>
            </a:r>
            <a:r>
              <a:rPr lang="en-US" dirty="0"/>
              <a:t>(IVOA EPO chair)</a:t>
            </a:r>
          </a:p>
          <a:p>
            <a:r>
              <a:rPr lang="en-US" dirty="0"/>
              <a:t>The IVOA Exec will have an IVOA booth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>
                <a:solidFill>
                  <a:srgbClr val="403152"/>
                </a:solidFill>
              </a:rPr>
              <a:t>Mark Allen</a:t>
            </a:r>
            <a:r>
              <a:rPr lang="en-US" b="1" dirty="0"/>
              <a:t> </a:t>
            </a:r>
            <a:r>
              <a:rPr lang="en-US" dirty="0"/>
              <a:t>organizing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486" r="16640" b="12231"/>
          <a:stretch/>
        </p:blipFill>
        <p:spPr>
          <a:xfrm>
            <a:off x="5664797" y="1272467"/>
            <a:ext cx="1294676" cy="1309019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009" t="7730" r="9430" b="5927"/>
          <a:stretch/>
        </p:blipFill>
        <p:spPr>
          <a:xfrm>
            <a:off x="6225577" y="2581486"/>
            <a:ext cx="1326852" cy="1327517"/>
          </a:xfrm>
          <a:prstGeom prst="ellipse">
            <a:avLst/>
          </a:prstGeom>
          <a:ln w="63500" cap="rnd">
            <a:solidFill>
              <a:srgbClr val="33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004" y="3909003"/>
            <a:ext cx="1380850" cy="1387566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26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IVOA Standards and Community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444"/>
            <a:ext cx="8229600" cy="479971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Commonly heard, even from IVOA members</a:t>
            </a:r>
          </a:p>
          <a:p>
            <a:pPr lvl="1"/>
            <a:r>
              <a:rPr lang="en-US" dirty="0"/>
              <a:t>The standard development process is</a:t>
            </a:r>
          </a:p>
          <a:p>
            <a:pPr lvl="2"/>
            <a:r>
              <a:rPr lang="en-US" dirty="0"/>
              <a:t>Top-down</a:t>
            </a:r>
          </a:p>
          <a:p>
            <a:pPr lvl="2"/>
            <a:r>
              <a:rPr lang="en-US" dirty="0"/>
              <a:t>Glacially slow</a:t>
            </a:r>
          </a:p>
          <a:p>
            <a:pPr lvl="1"/>
            <a:r>
              <a:rPr lang="en-US" dirty="0"/>
              <a:t>Standards are difficult to implement</a:t>
            </a:r>
          </a:p>
          <a:p>
            <a:r>
              <a:rPr lang="en-US" dirty="0"/>
              <a:t>Do we need to revise the TCG process and/or formalize successful practices?</a:t>
            </a:r>
          </a:p>
          <a:p>
            <a:pPr lvl="1"/>
            <a:r>
              <a:rPr lang="en-US" dirty="0"/>
              <a:t>E.g., </a:t>
            </a:r>
            <a:r>
              <a:rPr lang="en-US" b="1" i="1" dirty="0" err="1"/>
              <a:t>HiPS</a:t>
            </a:r>
            <a:r>
              <a:rPr lang="en-US" dirty="0"/>
              <a:t> and </a:t>
            </a:r>
            <a:r>
              <a:rPr lang="en-US" b="1" i="1" dirty="0"/>
              <a:t>MOC</a:t>
            </a:r>
            <a:r>
              <a:rPr lang="en-US" dirty="0"/>
              <a:t> standards development paradigm</a:t>
            </a:r>
          </a:p>
          <a:p>
            <a:pPr lvl="2"/>
            <a:r>
              <a:rPr lang="en-US" dirty="0"/>
              <a:t>Developed by Data Center to address pressing needs</a:t>
            </a:r>
          </a:p>
          <a:p>
            <a:pPr lvl="2"/>
            <a:r>
              <a:rPr lang="en-US" dirty="0"/>
              <a:t>Introduced to the IVOA for general acceptance</a:t>
            </a:r>
          </a:p>
          <a:p>
            <a:pPr lvl="1"/>
            <a:r>
              <a:rPr lang="en-US" dirty="0"/>
              <a:t>Parallel paths for ‘big’ and ‘small’ standards?</a:t>
            </a:r>
          </a:p>
          <a:p>
            <a:r>
              <a:rPr lang="en-US" dirty="0">
                <a:solidFill>
                  <a:srgbClr val="0000FF"/>
                </a:solidFill>
              </a:rPr>
              <a:t>Process revision (see Sidney) / flexibility will be needed to respond to </a:t>
            </a:r>
            <a:r>
              <a:rPr lang="en-US" i="1" dirty="0">
                <a:solidFill>
                  <a:srgbClr val="0000FF"/>
                </a:solidFill>
              </a:rPr>
              <a:t>evolving project needs</a:t>
            </a:r>
            <a:r>
              <a:rPr lang="en-US" dirty="0">
                <a:solidFill>
                  <a:srgbClr val="0000FF"/>
                </a:solidFill>
              </a:rPr>
              <a:t> and adapt to </a:t>
            </a:r>
            <a:r>
              <a:rPr lang="en-US" i="1" dirty="0">
                <a:solidFill>
                  <a:srgbClr val="0000FF"/>
                </a:solidFill>
              </a:rPr>
              <a:t>changing s/w environment/culture</a:t>
            </a:r>
          </a:p>
          <a:p>
            <a:r>
              <a:rPr lang="en-US" dirty="0">
                <a:solidFill>
                  <a:srgbClr val="0000FF"/>
                </a:solidFill>
              </a:rPr>
              <a:t>More hands-on ‘</a:t>
            </a:r>
            <a:r>
              <a:rPr lang="en-US" dirty="0" err="1">
                <a:solidFill>
                  <a:srgbClr val="0000FF"/>
                </a:solidFill>
              </a:rPr>
              <a:t>hackathons</a:t>
            </a:r>
            <a:r>
              <a:rPr lang="en-US" dirty="0">
                <a:solidFill>
                  <a:srgbClr val="0000FF"/>
                </a:solidFill>
              </a:rPr>
              <a:t>’ at astronomy meetings and ADASS on standards implementation? (e.g. </a:t>
            </a:r>
            <a:r>
              <a:rPr lang="en-US" b="1" i="1" dirty="0">
                <a:solidFill>
                  <a:srgbClr val="0000FF"/>
                </a:solidFill>
              </a:rPr>
              <a:t>VODML </a:t>
            </a:r>
            <a:r>
              <a:rPr lang="en-US" dirty="0">
                <a:solidFill>
                  <a:srgbClr val="0000FF"/>
                </a:solidFill>
              </a:rPr>
              <a:t>at this meeting)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6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Bridging the Divide with </a:t>
            </a:r>
            <a:r>
              <a:rPr lang="en-US" sz="3600" i="1" dirty="0" err="1"/>
              <a:t>Astropy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823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Python is commonly used in astrophysics</a:t>
            </a:r>
          </a:p>
          <a:p>
            <a:r>
              <a:rPr lang="en-US" dirty="0"/>
              <a:t>The </a:t>
            </a:r>
            <a:r>
              <a:rPr lang="en-US" i="1" dirty="0" err="1"/>
              <a:t>Astropy</a:t>
            </a:r>
            <a:r>
              <a:rPr lang="en-US" dirty="0"/>
              <a:t> is a large grassroots community</a:t>
            </a:r>
          </a:p>
          <a:p>
            <a:r>
              <a:rPr lang="en-US" dirty="0"/>
              <a:t>We want to embrace this community and find a common ground </a:t>
            </a:r>
          </a:p>
          <a:p>
            <a:pPr lvl="1"/>
            <a:r>
              <a:rPr lang="en-US" dirty="0"/>
              <a:t>Escape the [</a:t>
            </a:r>
            <a:r>
              <a:rPr lang="en-US" i="1" dirty="0"/>
              <a:t>unfair</a:t>
            </a:r>
            <a:r>
              <a:rPr lang="en-US" dirty="0"/>
              <a:t>] ‘top-down-obsolete’ label</a:t>
            </a:r>
          </a:p>
          <a:p>
            <a:r>
              <a:rPr lang="en-US" dirty="0"/>
              <a:t>The CSP has begun IVOA outreach to </a:t>
            </a:r>
            <a:r>
              <a:rPr lang="en-US" i="1" dirty="0" err="1"/>
              <a:t>Astropy</a:t>
            </a:r>
            <a:endParaRPr lang="en-US" i="1" dirty="0"/>
          </a:p>
          <a:p>
            <a:r>
              <a:rPr lang="en-US" dirty="0"/>
              <a:t>Individual data centers and national projects are also collaborating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226" y="481201"/>
            <a:ext cx="2540919" cy="922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8" y="523697"/>
            <a:ext cx="8948495" cy="5289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6052"/>
            <a:ext cx="82296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Bit </a:t>
            </a:r>
            <a:b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of </a:t>
            </a:r>
            <a:b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History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805" y="0"/>
            <a:ext cx="7227545" cy="1440920"/>
          </a:xfrm>
        </p:spPr>
        <p:txBody>
          <a:bodyPr>
            <a:noAutofit/>
          </a:bodyPr>
          <a:lstStyle/>
          <a:p>
            <a:r>
              <a:rPr lang="en-US" sz="3200" dirty="0"/>
              <a:t>How do we become more relevant for the astronomical user community?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26" y="1506915"/>
            <a:ext cx="8522110" cy="48502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Some ideas to start the discussion</a:t>
            </a:r>
          </a:p>
          <a:p>
            <a:pPr lvl="1"/>
            <a:r>
              <a:rPr lang="en-US" dirty="0"/>
              <a:t>Can </a:t>
            </a:r>
            <a:r>
              <a:rPr lang="en-US" i="1" dirty="0" err="1"/>
              <a:t>Astropy</a:t>
            </a:r>
            <a:r>
              <a:rPr lang="en-US" dirty="0"/>
              <a:t> and IVOA complement each other?</a:t>
            </a:r>
          </a:p>
          <a:p>
            <a:pPr lvl="1"/>
            <a:r>
              <a:rPr lang="en-US" dirty="0"/>
              <a:t>Critically assess Data Model work against data models already developed by the </a:t>
            </a:r>
            <a:r>
              <a:rPr lang="en-US" i="1" dirty="0" err="1"/>
              <a:t>Astropy</a:t>
            </a:r>
            <a:r>
              <a:rPr lang="en-US" dirty="0"/>
              <a:t> community? </a:t>
            </a:r>
          </a:p>
          <a:p>
            <a:pPr lvl="1"/>
            <a:r>
              <a:rPr lang="en-US" dirty="0"/>
              <a:t>Upgrade some of these to IVOA status?</a:t>
            </a:r>
          </a:p>
          <a:p>
            <a:pPr lvl="1"/>
            <a:r>
              <a:rPr lang="en-US" dirty="0"/>
              <a:t>Work with the Data Centers (</a:t>
            </a:r>
            <a:r>
              <a:rPr lang="en-US" dirty="0" err="1"/>
              <a:t>i</a:t>
            </a:r>
            <a:r>
              <a:rPr lang="en-US" dirty="0"/>
              <a:t>. e. ourselves) to produce general use IVOA standards libraries in Python?</a:t>
            </a:r>
          </a:p>
          <a:p>
            <a:pPr lvl="2"/>
            <a:r>
              <a:rPr lang="en-US" dirty="0"/>
              <a:t>FITS i/o was a main reason of FITS success</a:t>
            </a:r>
          </a:p>
          <a:p>
            <a:pPr lvl="1"/>
            <a:r>
              <a:rPr lang="en-US" dirty="0"/>
              <a:t>IVOA community based GIT repository?</a:t>
            </a:r>
          </a:p>
          <a:p>
            <a:r>
              <a:rPr lang="en-US" dirty="0">
                <a:solidFill>
                  <a:srgbClr val="0000FF"/>
                </a:solidFill>
              </a:rPr>
              <a:t>Continue working for an increased tool / services/ data interoperability </a:t>
            </a:r>
            <a:endParaRPr lang="en-US" dirty="0"/>
          </a:p>
          <a:p>
            <a:pPr lvl="1"/>
            <a:r>
              <a:rPr lang="en-US" dirty="0"/>
              <a:t>Astronomers like interoperability (e.g. SAMP, </a:t>
            </a:r>
            <a:r>
              <a:rPr lang="en-US" dirty="0" err="1"/>
              <a:t>TopCat</a:t>
            </a:r>
            <a:r>
              <a:rPr lang="en-US" dirty="0"/>
              <a:t>, etc.) and use what is available (without relating it to the IVOA)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summary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IVOA is a fruitful collaboration</a:t>
            </a:r>
          </a:p>
          <a:p>
            <a:r>
              <a:rPr lang="en-US" dirty="0"/>
              <a:t>We need to continue evolving</a:t>
            </a:r>
          </a:p>
          <a:p>
            <a:r>
              <a:rPr lang="en-US" dirty="0"/>
              <a:t>Challenges are opportunities</a:t>
            </a:r>
          </a:p>
          <a:p>
            <a:r>
              <a:rPr lang="en-US" dirty="0"/>
              <a:t>Compromising is sometimes winning</a:t>
            </a:r>
          </a:p>
          <a:p>
            <a:r>
              <a:rPr lang="en-US" dirty="0"/>
              <a:t>(</a:t>
            </a:r>
            <a:r>
              <a:rPr lang="mr-IN" dirty="0"/>
              <a:t>…</a:t>
            </a:r>
            <a:r>
              <a:rPr lang="en-US" dirty="0"/>
              <a:t>.these are not platitudes)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8" y="523697"/>
            <a:ext cx="8948495" cy="5289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84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Member</a:t>
            </a:r>
            <a:b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News </a:t>
            </a:r>
            <a:b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31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China-VO Registry gets online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Following the specifications of the IVOA, a China-VO Publish Registry (</a:t>
            </a:r>
            <a:r>
              <a:rPr lang="en-US" altLang="zh-CN" sz="2400" dirty="0">
                <a:hlinkClick r:id="rId2"/>
              </a:rPr>
              <a:t>http://registry.china-vo.org</a:t>
            </a:r>
            <a:r>
              <a:rPr lang="en-US" altLang="zh-CN" sz="2400" dirty="0"/>
              <a:t>) with extended backend metadata database has been developed in the last months. The system passed Validation of </a:t>
            </a:r>
            <a:r>
              <a:rPr lang="en-US" altLang="zh-CN" sz="2400" dirty="0">
                <a:hlinkClick r:id="rId3"/>
              </a:rPr>
              <a:t>http://rofr.ivoa.net/</a:t>
            </a:r>
            <a:r>
              <a:rPr lang="en-US" altLang="zh-CN" sz="2400" dirty="0"/>
              <a:t> on May 17, 2018.</a:t>
            </a:r>
          </a:p>
          <a:p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57" y="3547079"/>
            <a:ext cx="2572043" cy="26076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26" y="3547909"/>
            <a:ext cx="2767095" cy="26130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5" y="3547909"/>
            <a:ext cx="3044141" cy="260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12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China-VO registered users reached </a:t>
            </a:r>
            <a:r>
              <a:rPr lang="en-US" altLang="zh-CN" sz="4000" dirty="0">
                <a:solidFill>
                  <a:srgbClr val="FFFF00"/>
                </a:solidFill>
              </a:rPr>
              <a:t>20,000</a:t>
            </a:r>
            <a:endParaRPr lang="zh-CN" altLang="en-US" sz="4000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On April 25, 2018, Professor </a:t>
            </a:r>
            <a:r>
              <a:rPr lang="en-US" altLang="zh-CN" sz="2400" dirty="0" err="1"/>
              <a:t>Haisheng</a:t>
            </a:r>
            <a:r>
              <a:rPr lang="en-US" altLang="zh-CN" sz="2400" dirty="0"/>
              <a:t> JI from China Purple Mountain Observatory became the 20,000 registered user.</a:t>
            </a:r>
          </a:p>
          <a:p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10" y="2852936"/>
            <a:ext cx="3977934" cy="14197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485" y="2669515"/>
            <a:ext cx="3732630" cy="36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24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86" r="18115"/>
          <a:stretch/>
        </p:blipFill>
        <p:spPr>
          <a:xfrm>
            <a:off x="15115" y="0"/>
            <a:ext cx="918934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99" y="365126"/>
            <a:ext cx="8864755" cy="49723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VO recent activities at ESA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2599" y="1227486"/>
            <a:ext cx="8314629" cy="5478113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Gaia DR2 released on April 25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VO-built in ESA Gaia Archive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Big VO success behind the scene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ADQL, TAP, UWS, DataLink, VOSpace, SAMP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ESASky v2.2 released same day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Euro-VO Registry new GUI (</a:t>
            </a:r>
            <a:r>
              <a:rPr lang="en-GB" sz="2000" dirty="0">
                <a:solidFill>
                  <a:schemeClr val="bg1"/>
                </a:solidFill>
              </a:rPr>
              <a:t>on-going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beta release by end 2018 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More ESA TAP servers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EPN-TAP for Planetary Science Archive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9" y="2844444"/>
            <a:ext cx="3152921" cy="1820692"/>
          </a:xfrm>
          <a:prstGeom prst="rect">
            <a:avLst/>
          </a:prstGeom>
        </p:spPr>
      </p:pic>
      <p:pic>
        <p:nvPicPr>
          <p:cNvPr id="8" name="Picture 7" descr="Screen Shot 2018-05-09 at 16.06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565538"/>
            <a:ext cx="3657600" cy="913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582" y="4699000"/>
            <a:ext cx="3040377" cy="1828800"/>
          </a:xfrm>
          <a:prstGeom prst="rect">
            <a:avLst/>
          </a:prstGeom>
        </p:spPr>
      </p:pic>
      <p:pic>
        <p:nvPicPr>
          <p:cNvPr id="1026" name="Picture 2" descr="Image result for es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9" y="53850"/>
            <a:ext cx="1628740" cy="8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80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28DB-A8A9-9547-BB87-B833A473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676" y="2132856"/>
            <a:ext cx="3711539" cy="3286136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Euro-VO activities within </a:t>
            </a:r>
            <a:br>
              <a:rPr lang="en-US" sz="3000" b="1" dirty="0"/>
            </a:br>
            <a:r>
              <a:rPr lang="en-US" sz="3000" b="1" dirty="0"/>
              <a:t>ASTERICS project</a:t>
            </a:r>
            <a:br>
              <a:rPr lang="en-US" b="1" dirty="0"/>
            </a:b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(May 2015 – May 2019)</a:t>
            </a:r>
            <a:br>
              <a:rPr lang="en-US" sz="2200" b="1" dirty="0"/>
            </a:br>
            <a:br>
              <a:rPr lang="en-US" sz="1800" dirty="0"/>
            </a:br>
            <a:r>
              <a:rPr lang="en-US" sz="1800" b="1" dirty="0"/>
              <a:t>- </a:t>
            </a:r>
            <a:r>
              <a:rPr lang="en-US" sz="2000" b="1" dirty="0"/>
              <a:t>ASTERICS project web-site renewed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- Many events directed at large European astronomy and </a:t>
            </a:r>
            <a:r>
              <a:rPr lang="en-US" sz="2000" b="1" dirty="0" err="1"/>
              <a:t>astro</a:t>
            </a:r>
            <a:r>
              <a:rPr lang="en-US" sz="2000" b="1" dirty="0"/>
              <a:t>-particle infrastructures (ESFRI*)</a:t>
            </a: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/>
              <a:t>- Technical forums – supporting coordination of VO development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- VO Schools aimed at early career astronomers (tutorials on-line)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- participation in RDA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3EDB9-CBB7-914F-BCBA-FBB032863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3" y="1484784"/>
            <a:ext cx="5138299" cy="432048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9D869-5487-AE41-8FE6-019DE4941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4167992" cy="864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D30B6-AD34-E74A-A867-876D55E2002D}"/>
              </a:ext>
            </a:extLst>
          </p:cNvPr>
          <p:cNvSpPr txBox="1"/>
          <p:nvPr/>
        </p:nvSpPr>
        <p:spPr>
          <a:xfrm>
            <a:off x="398381" y="630932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*ESFRI – European Strategy Forum for Research Infrastructures </a:t>
            </a:r>
          </a:p>
        </p:txBody>
      </p:sp>
    </p:spTree>
    <p:extLst>
      <p:ext uri="{BB962C8B-B14F-4D97-AF65-F5344CB8AC3E}">
        <p14:creationId xmlns:p14="http://schemas.microsoft.com/office/powerpoint/2010/main" val="1029755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864096"/>
          </a:xfrm>
        </p:spPr>
        <p:txBody>
          <a:bodyPr/>
          <a:lstStyle/>
          <a:p>
            <a:r>
              <a:rPr lang="fr-FR" dirty="0" err="1"/>
              <a:t>Third</a:t>
            </a:r>
            <a:r>
              <a:rPr lang="fr-FR" dirty="0"/>
              <a:t> DADI VO </a:t>
            </a:r>
            <a:r>
              <a:rPr lang="fr-FR" dirty="0" err="1"/>
              <a:t>School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7"/>
            <a:ext cx="5915000" cy="4320480"/>
          </a:xfrm>
        </p:spPr>
        <p:txBody>
          <a:bodyPr>
            <a:normAutofit/>
          </a:bodyPr>
          <a:lstStyle/>
          <a:p>
            <a:r>
              <a:rPr lang="fr-FR" sz="2000" dirty="0"/>
              <a:t>14-16 </a:t>
            </a:r>
            <a:r>
              <a:rPr lang="fr-FR" sz="2000" dirty="0" err="1"/>
              <a:t>November</a:t>
            </a:r>
            <a:r>
              <a:rPr lang="fr-FR" sz="2000" dirty="0"/>
              <a:t> 2017, Madrid</a:t>
            </a:r>
          </a:p>
          <a:p>
            <a:r>
              <a:rPr lang="fr-FR" sz="2000" dirty="0"/>
              <a:t>23 participants, 10 </a:t>
            </a:r>
            <a:r>
              <a:rPr lang="fr-FR" sz="2000" dirty="0" err="1"/>
              <a:t>tutors</a:t>
            </a:r>
            <a:endParaRPr lang="en-US" sz="2000" dirty="0"/>
          </a:p>
          <a:p>
            <a:r>
              <a:rPr lang="en-US" sz="2000" dirty="0"/>
              <a:t>Learn enough about the VO to be able to use it in one’s own research</a:t>
            </a:r>
          </a:p>
          <a:p>
            <a:pPr lvl="1"/>
            <a:r>
              <a:rPr lang="en-US" sz="1800" dirty="0"/>
              <a:t>Intro to VO</a:t>
            </a:r>
          </a:p>
          <a:p>
            <a:pPr lvl="1"/>
            <a:r>
              <a:rPr lang="en-US" sz="1800" dirty="0"/>
              <a:t>“Hands-on” tutorials </a:t>
            </a:r>
          </a:p>
          <a:p>
            <a:pPr lvl="1"/>
            <a:r>
              <a:rPr lang="en-US" sz="1800" dirty="0"/>
              <a:t>Participants’ projects</a:t>
            </a:r>
          </a:p>
          <a:p>
            <a:r>
              <a:rPr lang="en-US" sz="2000" dirty="0"/>
              <a:t>+ Gravitational wave tutorial </a:t>
            </a:r>
          </a:p>
          <a:p>
            <a:pPr lvl="1"/>
            <a:r>
              <a:rPr lang="en-US" sz="1600" dirty="0"/>
              <a:t>“EM follow-up of GW event”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212" y="1790351"/>
            <a:ext cx="2786920" cy="1844340"/>
          </a:xfrm>
          <a:prstGeom prst="rect">
            <a:avLst/>
          </a:prstGeom>
        </p:spPr>
      </p:pic>
      <p:pic>
        <p:nvPicPr>
          <p:cNvPr id="8" name="Image 2">
            <a:extLst>
              <a:ext uri="{FF2B5EF4-FFF2-40B4-BE49-F238E27FC236}">
                <a16:creationId xmlns:a16="http://schemas.microsoft.com/office/drawing/2014/main" id="{CCED8DC0-A5B5-C64E-9174-EBF748BA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344" y="3900999"/>
            <a:ext cx="4381500" cy="2123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836EF2-376B-9444-AAE1-54CD9878D20F}"/>
              </a:ext>
            </a:extLst>
          </p:cNvPr>
          <p:cNvSpPr/>
          <p:nvPr/>
        </p:nvSpPr>
        <p:spPr>
          <a:xfrm>
            <a:off x="15280" y="5976842"/>
            <a:ext cx="6217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www.euro-vo.org</a:t>
            </a:r>
            <a:r>
              <a:rPr lang="en-US" dirty="0"/>
              <a:t>/?q=science/scientific-tutorials</a:t>
            </a:r>
          </a:p>
        </p:txBody>
      </p:sp>
    </p:spTree>
    <p:extLst>
      <p:ext uri="{BB962C8B-B14F-4D97-AF65-F5344CB8AC3E}">
        <p14:creationId xmlns:p14="http://schemas.microsoft.com/office/powerpoint/2010/main" val="561799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864096"/>
          </a:xfrm>
        </p:spPr>
        <p:txBody>
          <a:bodyPr>
            <a:normAutofit/>
          </a:bodyPr>
          <a:lstStyle/>
          <a:p>
            <a:r>
              <a:rPr lang="fr-FR" sz="3200" dirty="0"/>
              <a:t>Second </a:t>
            </a:r>
            <a:r>
              <a:rPr lang="fr-FR" sz="2700" dirty="0"/>
              <a:t>ESFRI</a:t>
            </a:r>
            <a:r>
              <a:rPr lang="fr-FR" sz="3200" dirty="0"/>
              <a:t> Forum &amp; Training Event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00809"/>
            <a:ext cx="8219256" cy="1872207"/>
          </a:xfrm>
        </p:spPr>
        <p:txBody>
          <a:bodyPr>
            <a:normAutofit/>
          </a:bodyPr>
          <a:lstStyle/>
          <a:p>
            <a:r>
              <a:rPr lang="fr-FR" sz="2000" dirty="0"/>
              <a:t>13-14 </a:t>
            </a:r>
            <a:r>
              <a:rPr lang="fr-FR" sz="2000" dirty="0" err="1"/>
              <a:t>December</a:t>
            </a:r>
            <a:r>
              <a:rPr lang="fr-FR" sz="2000" dirty="0"/>
              <a:t> 2017, Trieste (+ New-</a:t>
            </a:r>
            <a:r>
              <a:rPr lang="fr-FR" sz="2000" dirty="0" err="1"/>
              <a:t>comer</a:t>
            </a:r>
            <a:r>
              <a:rPr lang="fr-FR" sz="2000" dirty="0"/>
              <a:t> Session 12 </a:t>
            </a:r>
            <a:r>
              <a:rPr lang="fr-FR" sz="2000" dirty="0" err="1"/>
              <a:t>Dec</a:t>
            </a:r>
            <a:r>
              <a:rPr lang="fr-FR" sz="2000" dirty="0"/>
              <a:t>.)</a:t>
            </a:r>
          </a:p>
          <a:p>
            <a:r>
              <a:rPr lang="fr-FR" sz="2000" dirty="0"/>
              <a:t>29 participants</a:t>
            </a:r>
          </a:p>
          <a:p>
            <a:r>
              <a:rPr lang="fr-FR" sz="2000" dirty="0"/>
              <a:t>Contributions by the ESFRI </a:t>
            </a:r>
            <a:r>
              <a:rPr lang="fr-FR" sz="2000" dirty="0" err="1"/>
              <a:t>projects</a:t>
            </a:r>
            <a:r>
              <a:rPr lang="fr-FR" sz="2000" dirty="0"/>
              <a:t> and VO </a:t>
            </a:r>
            <a:r>
              <a:rPr lang="fr-FR" sz="2000" dirty="0" err="1"/>
              <a:t>projects</a:t>
            </a:r>
            <a:endParaRPr lang="fr-FR" sz="2000" dirty="0"/>
          </a:p>
          <a:p>
            <a:r>
              <a:rPr lang="fr-FR" sz="2000" dirty="0"/>
              <a:t>Topics: Time Domain, Radio </a:t>
            </a:r>
            <a:r>
              <a:rPr lang="fr-FR" sz="2000" dirty="0" err="1"/>
              <a:t>interferometry</a:t>
            </a:r>
            <a:r>
              <a:rPr lang="fr-FR" sz="2000" dirty="0"/>
              <a:t> data in the VO, EST (</a:t>
            </a:r>
            <a:r>
              <a:rPr lang="fr-FR" sz="2000" dirty="0" err="1"/>
              <a:t>European</a:t>
            </a:r>
            <a:r>
              <a:rPr lang="fr-FR" sz="2000" dirty="0"/>
              <a:t> </a:t>
            </a:r>
            <a:r>
              <a:rPr lang="fr-FR" sz="2000" dirty="0" err="1"/>
              <a:t>solar</a:t>
            </a:r>
            <a:r>
              <a:rPr lang="fr-FR" sz="2000" dirty="0"/>
              <a:t> </a:t>
            </a:r>
            <a:r>
              <a:rPr lang="fr-FR" sz="2000" dirty="0" err="1"/>
              <a:t>Telescope</a:t>
            </a:r>
            <a:r>
              <a:rPr lang="fr-FR" sz="2000" dirty="0"/>
              <a:t>) </a:t>
            </a:r>
            <a:r>
              <a:rPr lang="fr-FR" sz="2000" dirty="0" err="1"/>
              <a:t>Polarimetry</a:t>
            </a:r>
            <a:endParaRPr lang="fr-FR" sz="2000" dirty="0"/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ASTERICS DADI, Fourth Technology Forum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 April 2018</a:t>
            </a:r>
            <a:endParaRPr lang="en-US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9502AA-D055-EE4D-90F1-722F559F00A0}"/>
              </a:ext>
            </a:extLst>
          </p:cNvPr>
          <p:cNvSpPr txBox="1">
            <a:spLocks/>
          </p:cNvSpPr>
          <p:nvPr/>
        </p:nvSpPr>
        <p:spPr>
          <a:xfrm>
            <a:off x="693309" y="359144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C3212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 err="1"/>
              <a:t>Fourth</a:t>
            </a:r>
            <a:r>
              <a:rPr lang="fr-FR" sz="2800" dirty="0"/>
              <a:t> </a:t>
            </a:r>
            <a:r>
              <a:rPr lang="fr-FR" sz="2800" dirty="0" err="1"/>
              <a:t>Technology</a:t>
            </a:r>
            <a:r>
              <a:rPr lang="fr-FR" sz="2800" dirty="0"/>
              <a:t> Forum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ADFDEFB-A03A-8643-A163-B81B63EFDB7A}"/>
              </a:ext>
            </a:extLst>
          </p:cNvPr>
          <p:cNvSpPr txBox="1">
            <a:spLocks/>
          </p:cNvSpPr>
          <p:nvPr/>
        </p:nvSpPr>
        <p:spPr>
          <a:xfrm>
            <a:off x="498376" y="4455536"/>
            <a:ext cx="8147248" cy="17115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/>
              <a:t>16-17 April 2018</a:t>
            </a:r>
          </a:p>
          <a:p>
            <a:r>
              <a:rPr lang="fr-FR" sz="2200" dirty="0"/>
              <a:t>21 participants</a:t>
            </a:r>
          </a:p>
          <a:p>
            <a:r>
              <a:rPr lang="en-GB" sz="2200" dirty="0"/>
              <a:t>Topics: Registry, Science Platforms, python, time Series, Data link, SODA</a:t>
            </a:r>
            <a:endParaRPr lang="fr-FR" sz="2200" dirty="0"/>
          </a:p>
          <a:p>
            <a:r>
              <a:rPr lang="fr-FR" sz="2200" dirty="0"/>
              <a:t>Hack-a-thon</a:t>
            </a:r>
          </a:p>
          <a:p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1952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0AFF7-CAE5-6745-891D-C725C5026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2696645"/>
            <a:ext cx="7667625" cy="971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2476E-571A-2441-9AD1-4F931EF51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8" y="4727704"/>
            <a:ext cx="763905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83ADB7-07BB-9D4D-ABBC-75B3211BA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0825"/>
            <a:ext cx="9144000" cy="1409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4108AF-3B21-464B-8189-0146F685F042}"/>
              </a:ext>
            </a:extLst>
          </p:cNvPr>
          <p:cNvSpPr txBox="1"/>
          <p:nvPr/>
        </p:nvSpPr>
        <p:spPr>
          <a:xfrm>
            <a:off x="624156" y="3840159"/>
            <a:ext cx="77530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ASTERICS ”Data Access Discovery &amp; Interoperability” – VO School </a:t>
            </a:r>
          </a:p>
          <a:p>
            <a:r>
              <a:rPr lang="en-US" sz="1600" b="1" dirty="0"/>
              <a:t>Strasbourg, France, Nov 20-22, 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2388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11" y="274638"/>
            <a:ext cx="8748888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  <a:cs typeface="Avenir Light"/>
              </a:rPr>
              <a:t>Timeline of data access and interoperability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0689" y="2503311"/>
            <a:ext cx="1450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Beginning of computer connectivity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ARPANET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Internet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30023" y="2503311"/>
            <a:ext cx="14506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e-mail</a:t>
            </a:r>
          </a:p>
          <a:p>
            <a:pPr algn="ctr"/>
            <a:r>
              <a:rPr lang="en-US" dirty="0"/>
              <a:t>1973 ARPANET standards for encoding messages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0645" y="2503311"/>
            <a:ext cx="1450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WorldWideWeb</a:t>
            </a:r>
            <a:r>
              <a:rPr lang="en-US" b="1" dirty="0"/>
              <a:t> @ CERN</a:t>
            </a:r>
          </a:p>
          <a:p>
            <a:pPr algn="ctr"/>
            <a:r>
              <a:rPr lang="en-US" sz="1600" dirty="0"/>
              <a:t>Global hyperlinked information system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7466" y="2503311"/>
            <a:ext cx="183581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Growth in societal Data Interoperability projects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FAIR</a:t>
            </a:r>
            <a:r>
              <a:rPr lang="en-US" dirty="0"/>
              <a:t> data principle</a:t>
            </a:r>
          </a:p>
          <a:p>
            <a:pPr marL="285750" indent="-285750">
              <a:buFont typeface="Lucida Grande"/>
              <a:buChar char="-"/>
            </a:pPr>
            <a:r>
              <a:rPr lang="en-US" sz="1600" b="1" dirty="0"/>
              <a:t>F</a:t>
            </a:r>
            <a:r>
              <a:rPr lang="en-US" sz="1600" dirty="0"/>
              <a:t>indable</a:t>
            </a:r>
          </a:p>
          <a:p>
            <a:pPr marL="285750" indent="-285750">
              <a:buFont typeface="Lucida Grande"/>
              <a:buChar char="-"/>
            </a:pPr>
            <a:r>
              <a:rPr lang="en-US" sz="1600" b="1" dirty="0"/>
              <a:t>A</a:t>
            </a:r>
            <a:r>
              <a:rPr lang="en-US" sz="1600" dirty="0"/>
              <a:t>ccessible</a:t>
            </a:r>
          </a:p>
          <a:p>
            <a:pPr marL="285750" indent="-285750">
              <a:buFont typeface="Lucida Grande"/>
              <a:buChar char="-"/>
            </a:pPr>
            <a:r>
              <a:rPr lang="en-US" sz="1600" b="1" dirty="0"/>
              <a:t>I</a:t>
            </a:r>
            <a:r>
              <a:rPr lang="en-US" sz="1600" dirty="0"/>
              <a:t>nteroperable</a:t>
            </a:r>
          </a:p>
          <a:p>
            <a:pPr marL="285750" indent="-285750">
              <a:buFont typeface="Lucida Grande"/>
              <a:buChar char="-"/>
            </a:pPr>
            <a:r>
              <a:rPr lang="en-US" sz="1600" b="1" dirty="0"/>
              <a:t>R</a:t>
            </a:r>
            <a:r>
              <a:rPr lang="en-US" sz="1600" dirty="0"/>
              <a:t>eusable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92801" y="2503311"/>
            <a:ext cx="145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Concept of Data Access and Inter-operability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9178" y="2503311"/>
            <a:ext cx="145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Web Browsers</a:t>
            </a:r>
          </a:p>
          <a:p>
            <a:r>
              <a:rPr lang="en-US" dirty="0"/>
              <a:t>CERN, SLAC</a:t>
            </a:r>
          </a:p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52399" y="1600200"/>
            <a:ext cx="8788400" cy="7563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1960		1970		1980		1990		2000		2010</a:t>
            </a:r>
          </a:p>
        </p:txBody>
      </p:sp>
    </p:spTree>
    <p:extLst>
      <p:ext uri="{BB962C8B-B14F-4D97-AF65-F5344CB8AC3E}">
        <p14:creationId xmlns:p14="http://schemas.microsoft.com/office/powerpoint/2010/main" val="47148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EF83-84D7-4E4A-AB26-A9F72127A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European Open Science Cloud - EOSC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530FD-90E7-B341-A376-9E389066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87" y="2348880"/>
            <a:ext cx="4532673" cy="381642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European funding calls have been opened in the context of EOSC – proposal submitted </a:t>
            </a:r>
            <a:r>
              <a:rPr lang="en-US" i="1" dirty="0">
                <a:solidFill>
                  <a:srgbClr val="7030A0"/>
                </a:solidFill>
              </a:rPr>
              <a:t>(including Euro-VO partners)</a:t>
            </a:r>
          </a:p>
          <a:p>
            <a:r>
              <a:rPr lang="en-US" i="1" dirty="0">
                <a:solidFill>
                  <a:srgbClr val="0070C0"/>
                </a:solidFill>
              </a:rPr>
              <a:t>VO  to be mapped onto EOSC, &amp; VO make use of EOSC resources</a:t>
            </a:r>
          </a:p>
          <a:p>
            <a:pPr marL="0" indent="0">
              <a:buNone/>
            </a:pPr>
            <a:endParaRPr lang="en-US" i="1" dirty="0">
              <a:solidFill>
                <a:srgbClr val="7030A0"/>
              </a:solidFill>
            </a:endParaRPr>
          </a:p>
          <a:p>
            <a:r>
              <a:rPr lang="en-US" dirty="0"/>
              <a:t>EOSC declaration – ESO, SKA, RDA-Europe, JIVE among first signatories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Opportunity to be involved in definition of EOSC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488D3-B86C-D346-8BF5-76023156F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260" y="2348880"/>
            <a:ext cx="4337620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2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FD9C-2719-BB44-A25A-AC5F617E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IVOA exhibit booth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70667-4205-0547-A6CB-2E886D0F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5616508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August 20-31, Vienna, Austria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Inform international community about IVOA</a:t>
            </a:r>
          </a:p>
          <a:p>
            <a:pPr lvl="1"/>
            <a:r>
              <a:rPr lang="en-US" dirty="0"/>
              <a:t>Participation of all IVOA member projects encouraged </a:t>
            </a:r>
          </a:p>
          <a:p>
            <a:pPr lvl="1"/>
            <a:r>
              <a:rPr lang="en-US" dirty="0"/>
              <a:t>Demonstrations of VO services/tools </a:t>
            </a:r>
          </a:p>
          <a:p>
            <a:r>
              <a:rPr lang="en-US" dirty="0"/>
              <a:t>Standard booth</a:t>
            </a:r>
          </a:p>
          <a:p>
            <a:pPr lvl="1"/>
            <a:r>
              <a:rPr lang="en-US" dirty="0"/>
              <a:t>Table, 2 chairs, banners, poster</a:t>
            </a:r>
          </a:p>
          <a:p>
            <a:pPr lvl="1"/>
            <a:r>
              <a:rPr lang="en-US" dirty="0"/>
              <a:t>Video display – connect laptop/computer</a:t>
            </a:r>
          </a:p>
          <a:p>
            <a:r>
              <a:rPr lang="en-US" dirty="0"/>
              <a:t>Booth to be staffed 8-17h each day</a:t>
            </a:r>
          </a:p>
          <a:p>
            <a:pPr marL="342900" lvl="1" indent="0">
              <a:buNone/>
            </a:pPr>
            <a:r>
              <a:rPr lang="en-US" dirty="0"/>
              <a:t>  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4FA8E-FDD7-BE40-B45D-B28DB1DF0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253" y="1131094"/>
            <a:ext cx="2946779" cy="4125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6CBFF-CD5C-2848-A425-F67C1F39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86" y="1183869"/>
            <a:ext cx="1586825" cy="8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70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2C13-F110-6141-B59F-1329A7DB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Your help needed 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02B9-C46A-B447-A0C3-91A61F6EA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IVOA member projects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Identify people attending IAU GA who can help at the booth</a:t>
            </a:r>
          </a:p>
          <a:p>
            <a:pPr lvl="2"/>
            <a:r>
              <a:rPr lang="en-US" dirty="0"/>
              <a:t>Coming soon – a sign-up schedule (organized into morning and afternoon blocks)</a:t>
            </a:r>
          </a:p>
          <a:p>
            <a:pPr lvl="1"/>
            <a:r>
              <a:rPr lang="en-US" dirty="0"/>
              <a:t>Prepare a flyer on your project using a template </a:t>
            </a:r>
            <a:r>
              <a:rPr lang="en-US" sz="1500" i="1" dirty="0"/>
              <a:t>(expect deadline at end of June)</a:t>
            </a:r>
            <a:endParaRPr lang="en-US" i="1" dirty="0"/>
          </a:p>
          <a:p>
            <a:pPr lvl="1"/>
            <a:r>
              <a:rPr lang="en-US" dirty="0"/>
              <a:t>Prepare “demos” for the booth </a:t>
            </a:r>
          </a:p>
          <a:p>
            <a:pPr lvl="1"/>
            <a:r>
              <a:rPr lang="en-US" dirty="0"/>
              <a:t>Contribute IVOA promotional “goodies”    </a:t>
            </a:r>
          </a:p>
          <a:p>
            <a:pPr lvl="1"/>
            <a:endParaRPr lang="en-US" dirty="0"/>
          </a:p>
          <a:p>
            <a:r>
              <a:rPr lang="en-US" dirty="0"/>
              <a:t>Media Group</a:t>
            </a:r>
          </a:p>
          <a:p>
            <a:pPr lvl="1"/>
            <a:r>
              <a:rPr lang="en-US" dirty="0"/>
              <a:t>IVOA flyer </a:t>
            </a:r>
          </a:p>
          <a:p>
            <a:pPr lvl="1"/>
            <a:r>
              <a:rPr lang="en-US" dirty="0"/>
              <a:t>Template for member project flyers</a:t>
            </a:r>
          </a:p>
          <a:p>
            <a:pPr lvl="1"/>
            <a:endParaRPr lang="en-US" dirty="0"/>
          </a:p>
          <a:p>
            <a:r>
              <a:rPr lang="en-US" dirty="0"/>
              <a:t>Contact M. Allen 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362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25" r="224" b="882"/>
          <a:stretch/>
        </p:blipFill>
        <p:spPr>
          <a:xfrm>
            <a:off x="1" y="0"/>
            <a:ext cx="1416756" cy="73571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33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5656" y="105423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6757" y="88198"/>
            <a:ext cx="7614353" cy="746088"/>
          </a:xfrm>
        </p:spPr>
        <p:txBody>
          <a:bodyPr>
            <a:normAutofit/>
          </a:bodyPr>
          <a:lstStyle/>
          <a:p>
            <a:r>
              <a:rPr lang="en-US" sz="2800" dirty="0"/>
              <a:t>German Astrophysical Virtual Observatory  news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260608"/>
            <a:ext cx="8370711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GAVO's </a:t>
            </a:r>
            <a:r>
              <a:rPr lang="en-US" sz="2400" dirty="0" err="1"/>
              <a:t>DaCHS</a:t>
            </a:r>
            <a:r>
              <a:rPr lang="en-US" sz="2400" dirty="0"/>
              <a:t> publishing suite has reached version 1.1 last November, with support for TAP 1.1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DaCHS</a:t>
            </a:r>
            <a:r>
              <a:rPr lang="en-US" sz="2400" dirty="0"/>
              <a:t> version 1.2 with an almost all of ADQL 2.1, including the optional parts, will be released shortly after the </a:t>
            </a:r>
            <a:r>
              <a:rPr lang="en-US" sz="2400" dirty="0" err="1"/>
              <a:t>interop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GAVO maintains blog at </a:t>
            </a:r>
            <a:r>
              <a:rPr lang="en-US" sz="2400" dirty="0">
                <a:solidFill>
                  <a:srgbClr val="000090"/>
                </a:solidFill>
                <a:hlinkClick r:id="rId3"/>
              </a:rPr>
              <a:t>https://blog.g-vo.org</a:t>
            </a:r>
            <a:endParaRPr lang="en-US" sz="2400" dirty="0">
              <a:solidFill>
                <a:srgbClr val="00009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Posts on topics of more general VO interest (e.g., Gaia time series, STC in the registry, </a:t>
            </a:r>
            <a:r>
              <a:rPr lang="en-US" sz="2400" dirty="0" err="1"/>
              <a:t>RegTAP</a:t>
            </a:r>
            <a:r>
              <a:rPr lang="en-US" sz="2400" dirty="0"/>
              <a:t> hints).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If other VO projects would do similar things, we could have a "planet VO" atom feed that more people would subscribe to...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889955" y="5147732"/>
            <a:ext cx="3409245" cy="1326445"/>
          </a:xfrm>
          <a:prstGeom prst="cloudCallout">
            <a:avLst>
              <a:gd name="adj1" fmla="val -81944"/>
              <a:gd name="adj2" fmla="val -5174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Something to consider</a:t>
            </a:r>
            <a:r>
              <a:rPr lang="mr-IN" dirty="0">
                <a:solidFill>
                  <a:srgbClr val="000090"/>
                </a:solidFill>
              </a:rPr>
              <a:t>……</a:t>
            </a:r>
            <a:endParaRPr lang="en-US" dirty="0">
              <a:solidFill>
                <a:srgbClr val="000090"/>
              </a:solidFill>
            </a:endParaRPr>
          </a:p>
          <a:p>
            <a:pPr algn="ctr"/>
            <a:r>
              <a:rPr lang="en-US" dirty="0">
                <a:solidFill>
                  <a:srgbClr val="000090"/>
                </a:solidFill>
              </a:rPr>
              <a:t>Media Group?</a:t>
            </a:r>
          </a:p>
        </p:txBody>
      </p:sp>
    </p:spTree>
    <p:extLst>
      <p:ext uri="{BB962C8B-B14F-4D97-AF65-F5344CB8AC3E}">
        <p14:creationId xmlns:p14="http://schemas.microsoft.com/office/powerpoint/2010/main" val="40139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06" y="88198"/>
            <a:ext cx="7149694" cy="746088"/>
          </a:xfrm>
        </p:spPr>
        <p:txBody>
          <a:bodyPr>
            <a:normAutofit/>
          </a:bodyPr>
          <a:lstStyle/>
          <a:p>
            <a:r>
              <a:rPr lang="en-US" sz="3600" dirty="0"/>
              <a:t>US Virtual Observatory Alliance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56" y="105423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USVOA</a:t>
            </a:r>
            <a:r>
              <a:rPr lang="en-US" dirty="0"/>
              <a:t> held annual face-to-face meeting at Jan 2018 AAS 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NAVO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Annual review technical plans and budget review by NASA was successful</a:t>
            </a:r>
          </a:p>
          <a:p>
            <a:pPr lvl="1"/>
            <a:r>
              <a:rPr lang="en-US" dirty="0"/>
              <a:t>Actively developing </a:t>
            </a:r>
            <a:r>
              <a:rPr lang="en-US" b="1" i="1" dirty="0"/>
              <a:t>Python interfaces </a:t>
            </a:r>
            <a:r>
              <a:rPr lang="en-US" dirty="0"/>
              <a:t>to our VO Services</a:t>
            </a:r>
          </a:p>
          <a:p>
            <a:pPr lvl="1"/>
            <a:r>
              <a:rPr lang="en-US" dirty="0"/>
              <a:t>NAVO will hold a workshop on access to NAVO holdings at AAS in June </a:t>
            </a:r>
          </a:p>
          <a:p>
            <a:pPr lvl="1"/>
            <a:r>
              <a:rPr lang="en-US" dirty="0"/>
              <a:t>All the NAVO centers now have instances of </a:t>
            </a:r>
            <a:r>
              <a:rPr lang="en-US" b="1" i="1" dirty="0"/>
              <a:t>TAP, SSA, SIA, and cone search protocols</a:t>
            </a:r>
          </a:p>
          <a:p>
            <a:r>
              <a:rPr lang="en-US" b="1" dirty="0">
                <a:solidFill>
                  <a:srgbClr val="000090"/>
                </a:solidFill>
              </a:rPr>
              <a:t>LSST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Committed to using the VO </a:t>
            </a:r>
          </a:p>
          <a:p>
            <a:pPr lvl="1"/>
            <a:r>
              <a:rPr lang="en-US" dirty="0"/>
              <a:t>Working on </a:t>
            </a:r>
            <a:r>
              <a:rPr lang="en-US" b="1" i="1" dirty="0"/>
              <a:t>ADQL/TAP </a:t>
            </a:r>
            <a:r>
              <a:rPr lang="en-US" dirty="0"/>
              <a:t>and </a:t>
            </a:r>
            <a:r>
              <a:rPr lang="en-US" b="1" i="1" dirty="0"/>
              <a:t>SIAv2</a:t>
            </a:r>
            <a:r>
              <a:rPr lang="en-US" dirty="0"/>
              <a:t> data access implementations</a:t>
            </a:r>
          </a:p>
          <a:p>
            <a:pPr lvl="1"/>
            <a:r>
              <a:rPr lang="en-US" dirty="0"/>
              <a:t>Adopting </a:t>
            </a:r>
            <a:r>
              <a:rPr lang="en-US" b="1" i="1" dirty="0" err="1"/>
              <a:t>VOSpace</a:t>
            </a:r>
            <a:r>
              <a:rPr lang="en-US" dirty="0"/>
              <a:t> in science platform</a:t>
            </a:r>
          </a:p>
          <a:p>
            <a:pPr lvl="1"/>
            <a:r>
              <a:rPr lang="en-US" dirty="0"/>
              <a:t>Extending the Firefly tool to support </a:t>
            </a:r>
            <a:r>
              <a:rPr lang="en-US" b="1" i="1" dirty="0" err="1"/>
              <a:t>HiPS</a:t>
            </a:r>
            <a:endParaRPr lang="en-US" b="1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34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rcRect l="7656" r="7656"/>
          <a:stretch>
            <a:fillRect/>
          </a:stretch>
        </p:blipFill>
        <p:spPr>
          <a:xfrm>
            <a:off x="71440" y="59344"/>
            <a:ext cx="1395287" cy="7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06" y="88198"/>
            <a:ext cx="7149694" cy="746088"/>
          </a:xfrm>
        </p:spPr>
        <p:txBody>
          <a:bodyPr>
            <a:normAutofit/>
          </a:bodyPr>
          <a:lstStyle/>
          <a:p>
            <a:r>
              <a:rPr lang="en-US" sz="3600" dirty="0"/>
              <a:t>US Virtual Observatory Alliance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41" y="1054230"/>
            <a:ext cx="9020630" cy="5194747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>
                <a:solidFill>
                  <a:srgbClr val="000090"/>
                </a:solidFill>
              </a:rPr>
              <a:t>NOAO Data Lab </a:t>
            </a:r>
            <a:r>
              <a:rPr lang="en-US" sz="7200" b="1" dirty="0"/>
              <a:t>IVOA implementation status</a:t>
            </a:r>
          </a:p>
          <a:p>
            <a:pPr lvl="1"/>
            <a:r>
              <a:rPr lang="en-US" sz="6400" b="1" i="1" dirty="0"/>
              <a:t>TAP</a:t>
            </a:r>
            <a:r>
              <a:rPr lang="en-US" sz="6400" dirty="0"/>
              <a:t> - primary DB/catalog access</a:t>
            </a:r>
          </a:p>
          <a:p>
            <a:pPr lvl="1"/>
            <a:r>
              <a:rPr lang="en-US" sz="6400" b="1" i="1" dirty="0"/>
              <a:t>SIA</a:t>
            </a:r>
            <a:r>
              <a:rPr lang="en-US" sz="6400" dirty="0"/>
              <a:t> - Multiple services for entire Science Archive and individual survey collections (v1 and v2) </a:t>
            </a:r>
          </a:p>
          <a:p>
            <a:pPr lvl="1"/>
            <a:r>
              <a:rPr lang="en-US" sz="6400" b="1" i="1" dirty="0"/>
              <a:t>SCS</a:t>
            </a:r>
            <a:r>
              <a:rPr lang="en-US" sz="6400" dirty="0"/>
              <a:t> - Cone Search for each DB table w/ positional data</a:t>
            </a:r>
          </a:p>
          <a:p>
            <a:pPr lvl="1"/>
            <a:r>
              <a:rPr lang="en-US" sz="6400" b="1" i="1" dirty="0"/>
              <a:t>SSA</a:t>
            </a:r>
            <a:r>
              <a:rPr lang="en-US" sz="6400" dirty="0"/>
              <a:t> - Implemented but not yet deployed</a:t>
            </a:r>
          </a:p>
          <a:p>
            <a:pPr lvl="1"/>
            <a:r>
              <a:rPr lang="en-US" sz="6400" b="1" i="1" dirty="0" err="1"/>
              <a:t>ObsCore</a:t>
            </a:r>
            <a:r>
              <a:rPr lang="en-US" sz="6400" b="1" i="1" dirty="0"/>
              <a:t> DM </a:t>
            </a:r>
            <a:r>
              <a:rPr lang="en-US" sz="6400" dirty="0"/>
              <a:t>- </a:t>
            </a:r>
            <a:r>
              <a:rPr lang="en-US" sz="6400" dirty="0" err="1"/>
              <a:t>ObsCore</a:t>
            </a:r>
            <a:r>
              <a:rPr lang="en-US" sz="6400" dirty="0"/>
              <a:t> tables available in TAP for data discovery</a:t>
            </a:r>
          </a:p>
          <a:p>
            <a:pPr lvl="1"/>
            <a:r>
              <a:rPr lang="en-US" sz="6400" b="1" i="1" dirty="0" err="1"/>
              <a:t>VOSpace</a:t>
            </a:r>
            <a:r>
              <a:rPr lang="en-US" sz="6400" dirty="0"/>
              <a:t> - Basis of 'virtual storage' system.  Intermediate Storage Manager interface to access large file collections (e.g. SDSS, brick/tile-based data releases from Legacy Survey/DES, </a:t>
            </a:r>
            <a:r>
              <a:rPr lang="en-US" sz="6400" dirty="0" err="1"/>
              <a:t>etc</a:t>
            </a:r>
            <a:r>
              <a:rPr lang="en-US" sz="6400" dirty="0"/>
              <a:t>)</a:t>
            </a:r>
          </a:p>
          <a:p>
            <a:pPr lvl="1"/>
            <a:r>
              <a:rPr lang="en-US" sz="6400" b="1" i="1" dirty="0"/>
              <a:t>UWS</a:t>
            </a:r>
            <a:r>
              <a:rPr lang="en-US" sz="6400" dirty="0"/>
              <a:t> - Basis for upcoming Job Manager / Compute Service</a:t>
            </a:r>
          </a:p>
          <a:p>
            <a:pPr lvl="1"/>
            <a:r>
              <a:rPr lang="en-US" sz="6400" b="1" i="1" dirty="0"/>
              <a:t>VOSI</a:t>
            </a:r>
            <a:r>
              <a:rPr lang="en-US" sz="6400" dirty="0"/>
              <a:t> - standard on all services</a:t>
            </a:r>
          </a:p>
          <a:p>
            <a:pPr lvl="1"/>
            <a:r>
              <a:rPr lang="en-US" sz="6400" b="1" i="1" dirty="0"/>
              <a:t>ADQL</a:t>
            </a:r>
            <a:r>
              <a:rPr lang="en-US" sz="6400" dirty="0"/>
              <a:t> - for TAP queries</a:t>
            </a:r>
          </a:p>
          <a:p>
            <a:pPr lvl="1"/>
            <a:r>
              <a:rPr lang="en-US" sz="6400" b="1" i="1" dirty="0" err="1"/>
              <a:t>VOTable</a:t>
            </a:r>
            <a:r>
              <a:rPr lang="en-US" sz="6400" dirty="0"/>
              <a:t> - service responses + supported table format in code</a:t>
            </a:r>
          </a:p>
          <a:p>
            <a:pPr lvl="1"/>
            <a:r>
              <a:rPr lang="en-US" sz="6400" b="1" i="1" dirty="0" err="1"/>
              <a:t>HiPS</a:t>
            </a:r>
            <a:r>
              <a:rPr lang="en-US" sz="6400" dirty="0"/>
              <a:t> - used in web-based discovery tool, plans to deploy additional </a:t>
            </a:r>
            <a:r>
              <a:rPr lang="en-US" sz="6400" dirty="0" err="1"/>
              <a:t>HiPS</a:t>
            </a:r>
            <a:r>
              <a:rPr lang="en-US" sz="6400" dirty="0"/>
              <a:t> data and register as server</a:t>
            </a:r>
          </a:p>
          <a:p>
            <a:pPr lvl="1"/>
            <a:r>
              <a:rPr lang="en-US" sz="6400" b="1" i="1" dirty="0"/>
              <a:t>MOC</a:t>
            </a:r>
            <a:r>
              <a:rPr lang="en-US" sz="6400" dirty="0"/>
              <a:t> - Not yet used but plans to provide coverage tools</a:t>
            </a:r>
          </a:p>
          <a:p>
            <a:pPr lvl="1"/>
            <a:r>
              <a:rPr lang="en-US" sz="6400" b="1" i="1" dirty="0"/>
              <a:t>Registry</a:t>
            </a:r>
            <a:r>
              <a:rPr lang="en-US" sz="6400" dirty="0"/>
              <a:t>: Not yet deployed but plans to run a Publishing Registry of services following upcoming (June AAS) release</a:t>
            </a:r>
          </a:p>
          <a:p>
            <a:pPr lvl="1"/>
            <a:r>
              <a:rPr lang="en-US" sz="7200" dirty="0"/>
              <a:t>Will investigate how </a:t>
            </a:r>
            <a:r>
              <a:rPr lang="en-US" sz="7200" b="1" i="1" dirty="0" err="1"/>
              <a:t>DataLink</a:t>
            </a:r>
            <a:r>
              <a:rPr lang="en-US" sz="7200" dirty="0"/>
              <a:t> and </a:t>
            </a:r>
            <a:r>
              <a:rPr lang="en-US" sz="7200" b="1" i="1" dirty="0"/>
              <a:t>SODA</a:t>
            </a:r>
            <a:r>
              <a:rPr lang="en-US" sz="7200" dirty="0"/>
              <a:t> would fit into our compute service framework.</a:t>
            </a:r>
          </a:p>
          <a:p>
            <a:pPr lvl="1"/>
            <a:r>
              <a:rPr lang="en-US" sz="7200" dirty="0"/>
              <a:t>On the client side, a variety of custom code, </a:t>
            </a:r>
            <a:r>
              <a:rPr lang="en-US" sz="7200" b="1" i="1" dirty="0" err="1"/>
              <a:t>AstroPy</a:t>
            </a:r>
            <a:r>
              <a:rPr lang="en-US" sz="7200" b="1" i="1" dirty="0"/>
              <a:t> </a:t>
            </a:r>
            <a:r>
              <a:rPr lang="en-US" sz="7200" dirty="0"/>
              <a:t>modules and packages from e.g. GAVO (for TAP clients).  </a:t>
            </a:r>
            <a:r>
              <a:rPr lang="en-US" sz="7200" b="1" i="1" dirty="0"/>
              <a:t>TOPCAT</a:t>
            </a:r>
            <a:r>
              <a:rPr lang="en-US" sz="7200" dirty="0"/>
              <a:t> and </a:t>
            </a:r>
            <a:r>
              <a:rPr lang="en-US" sz="7200" b="1" i="1" dirty="0" err="1"/>
              <a:t>Aladin</a:t>
            </a:r>
            <a:r>
              <a:rPr lang="en-US" sz="7200" dirty="0"/>
              <a:t> are also part of the standard toolkit and science examples with accompanying </a:t>
            </a:r>
            <a:r>
              <a:rPr lang="en-US" sz="7200" b="1" i="1" dirty="0"/>
              <a:t>SAMP</a:t>
            </a:r>
            <a:r>
              <a:rPr lang="en-US" sz="7200" dirty="0"/>
              <a:t> functionality when appropriate.</a:t>
            </a:r>
          </a:p>
          <a:p>
            <a:pPr marL="0" indent="0">
              <a:buNone/>
            </a:pPr>
            <a:endParaRPr lang="en-US" sz="7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35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rcRect l="7656" r="7656"/>
          <a:stretch>
            <a:fillRect/>
          </a:stretch>
        </p:blipFill>
        <p:spPr>
          <a:xfrm>
            <a:off x="71440" y="59344"/>
            <a:ext cx="1395287" cy="7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1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39" y="41541"/>
            <a:ext cx="7446433" cy="645202"/>
          </a:xfrm>
        </p:spPr>
        <p:txBody>
          <a:bodyPr>
            <a:normAutofit/>
          </a:bodyPr>
          <a:lstStyle/>
          <a:p>
            <a:r>
              <a:rPr lang="en-US" sz="3600" dirty="0"/>
              <a:t>US Virtual Observatory Alliance news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7656" r="7656"/>
          <a:stretch>
            <a:fillRect/>
          </a:stretch>
        </p:blipFill>
        <p:spPr>
          <a:xfrm>
            <a:off x="71440" y="59344"/>
            <a:ext cx="1395287" cy="76735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943089"/>
            <a:ext cx="5329425" cy="541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b="1" dirty="0" err="1">
                <a:solidFill>
                  <a:srgbClr val="000090"/>
                </a:solidFill>
              </a:rPr>
              <a:t>CfA</a:t>
            </a:r>
            <a:r>
              <a:rPr lang="en-US" sz="2400" b="1" dirty="0">
                <a:solidFill>
                  <a:srgbClr val="000090"/>
                </a:solidFill>
              </a:rPr>
              <a:t> - CXC</a:t>
            </a:r>
            <a:br>
              <a:rPr lang="en-US" sz="2400" b="1" dirty="0">
                <a:solidFill>
                  <a:srgbClr val="000090"/>
                </a:solidFill>
              </a:rPr>
            </a:br>
            <a:endParaRPr lang="en-US" sz="2400" b="1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/>
              <a:t>Chandra</a:t>
            </a:r>
            <a:r>
              <a:rPr lang="en-US" dirty="0"/>
              <a:t> Source Catalog (CSC 1.1) released in </a:t>
            </a:r>
            <a:r>
              <a:rPr lang="en-US" b="1" i="1" dirty="0" err="1"/>
              <a:t>ESASky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 err="1"/>
              <a:t>HiPS</a:t>
            </a:r>
            <a:r>
              <a:rPr lang="en-US" dirty="0"/>
              <a:t> &amp; </a:t>
            </a:r>
            <a:r>
              <a:rPr lang="en-US" b="1" i="1" dirty="0"/>
              <a:t>MOC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Implemented </a:t>
            </a:r>
            <a:r>
              <a:rPr lang="en-US" b="1" i="1" dirty="0"/>
              <a:t>MOC</a:t>
            </a:r>
            <a:r>
              <a:rPr lang="en-US" dirty="0"/>
              <a:t> interface for </a:t>
            </a:r>
            <a:r>
              <a:rPr lang="en-US" i="1" dirty="0"/>
              <a:t>Chandra</a:t>
            </a:r>
            <a:r>
              <a:rPr lang="en-US" dirty="0"/>
              <a:t> archival data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CSC 2.0</a:t>
            </a:r>
            <a:r>
              <a:rPr lang="en-US" dirty="0"/>
              <a:t> opened to public at Jan 2018 AAS</a:t>
            </a:r>
          </a:p>
          <a:p>
            <a:pPr lvl="1"/>
            <a:r>
              <a:rPr lang="en-US" dirty="0">
                <a:hlinkClick r:id="rId3"/>
              </a:rPr>
              <a:t>http://cxc.cfa.harvard.edu/csc2/</a:t>
            </a:r>
            <a:endParaRPr lang="en-US" dirty="0"/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~370,000 sources from stacked observations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Tabular source properties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Per stack, field , and source data products for further analysis</a:t>
            </a:r>
          </a:p>
          <a:p>
            <a:pPr marL="1200150" lvl="2" indent="-285750">
              <a:buFont typeface="Courier New"/>
              <a:buChar char="o"/>
            </a:pPr>
            <a:r>
              <a:rPr lang="en-US" sz="1600" dirty="0" err="1"/>
              <a:t>Datacubes</a:t>
            </a:r>
            <a:r>
              <a:rPr lang="en-US" sz="1600" dirty="0"/>
              <a:t>, images, spectra, light curves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CSC2.0 Processing status view in </a:t>
            </a:r>
            <a:r>
              <a:rPr lang="en-US" b="1" i="1" dirty="0"/>
              <a:t>WWT</a:t>
            </a:r>
          </a:p>
          <a:p>
            <a:pPr lvl="1"/>
            <a:r>
              <a:rPr lang="en-US" dirty="0">
                <a:hlinkClick r:id="rId4"/>
              </a:rPr>
              <a:t>http://cxc.cfa.harvard.edu/csc2/wwt.html</a:t>
            </a:r>
            <a:endParaRPr lang="en-US" dirty="0"/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New </a:t>
            </a:r>
            <a:r>
              <a:rPr lang="en-US" b="1" i="1" dirty="0" err="1"/>
              <a:t>CSCview</a:t>
            </a:r>
            <a:r>
              <a:rPr lang="en-US" dirty="0"/>
              <a:t> released (with </a:t>
            </a:r>
            <a:r>
              <a:rPr lang="en-US" b="1" i="1" dirty="0"/>
              <a:t>SAMP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CXC Archive and Catalog make use of </a:t>
            </a:r>
            <a:r>
              <a:rPr lang="en-US" b="1" i="1" dirty="0"/>
              <a:t>SIAP</a:t>
            </a:r>
            <a:r>
              <a:rPr lang="en-US" dirty="0"/>
              <a:t>, </a:t>
            </a:r>
            <a:r>
              <a:rPr lang="en-US" b="1" i="1" dirty="0" err="1"/>
              <a:t>ObsCore</a:t>
            </a:r>
            <a:r>
              <a:rPr lang="en-US" dirty="0"/>
              <a:t>, </a:t>
            </a:r>
            <a:r>
              <a:rPr lang="en-US" b="1" i="1" dirty="0"/>
              <a:t>SCS</a:t>
            </a:r>
            <a:r>
              <a:rPr lang="en-US" dirty="0"/>
              <a:t>, </a:t>
            </a:r>
            <a:r>
              <a:rPr lang="en-US" b="1" i="1" dirty="0"/>
              <a:t>TAP</a:t>
            </a:r>
            <a:r>
              <a:rPr lang="en-US" dirty="0"/>
              <a:t>, </a:t>
            </a:r>
            <a:r>
              <a:rPr lang="en-US" b="1" i="1" dirty="0"/>
              <a:t>ADQL</a:t>
            </a:r>
            <a:r>
              <a:rPr lang="en-US" dirty="0"/>
              <a:t>, </a:t>
            </a:r>
            <a:r>
              <a:rPr lang="en-US" b="1" i="1" dirty="0"/>
              <a:t>MOC</a:t>
            </a:r>
            <a:r>
              <a:rPr lang="en-US" dirty="0"/>
              <a:t>, </a:t>
            </a:r>
            <a:r>
              <a:rPr lang="en-US" b="1" i="1" dirty="0"/>
              <a:t>SAMP</a:t>
            </a:r>
            <a:r>
              <a:rPr lang="en-US" dirty="0"/>
              <a:t> (and soon </a:t>
            </a:r>
            <a:r>
              <a:rPr lang="en-US" b="1" i="1" dirty="0" err="1"/>
              <a:t>HiPS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Maintaining the </a:t>
            </a:r>
            <a:r>
              <a:rPr lang="en-US" b="1" i="1" dirty="0"/>
              <a:t>Registry of Registries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903" y="907970"/>
            <a:ext cx="3612569" cy="2099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657" y="3596276"/>
            <a:ext cx="3521566" cy="25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24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" r="122"/>
          <a:stretch/>
        </p:blipFill>
        <p:spPr>
          <a:xfrm>
            <a:off x="0" y="2229936"/>
            <a:ext cx="5109839" cy="426195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577"/>
            <a:ext cx="9210766" cy="2238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469" y="2469739"/>
            <a:ext cx="3909531" cy="39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52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6" r="4134"/>
          <a:stretch/>
        </p:blipFill>
        <p:spPr>
          <a:xfrm>
            <a:off x="500998" y="337634"/>
            <a:ext cx="8185802" cy="557014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" y="49076"/>
            <a:ext cx="1365952" cy="13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7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8" y="523697"/>
            <a:ext cx="8948495" cy="5289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8479"/>
            <a:ext cx="8229600" cy="1143000"/>
          </a:xfrm>
        </p:spPr>
        <p:txBody>
          <a:bodyPr>
            <a:normAutofit/>
          </a:bodyPr>
          <a:lstStyle/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This Meeting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0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1911" y="62089"/>
            <a:ext cx="8788400" cy="7563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1960		1970		1980		1990		2000		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689" y="965200"/>
            <a:ext cx="1450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Beginning of computer connectivity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ARPANET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Internet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0023" y="965200"/>
            <a:ext cx="14506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e-mail</a:t>
            </a:r>
          </a:p>
          <a:p>
            <a:pPr algn="ctr"/>
            <a:r>
              <a:rPr lang="en-US" dirty="0"/>
              <a:t>1973 ARPANET standards for encoding messages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0645" y="965200"/>
            <a:ext cx="1450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WorldWideWeb</a:t>
            </a:r>
            <a:r>
              <a:rPr lang="en-US" b="1" dirty="0"/>
              <a:t> @ CERN</a:t>
            </a:r>
          </a:p>
          <a:p>
            <a:pPr algn="ctr"/>
            <a:r>
              <a:rPr lang="en-US" sz="1600" dirty="0"/>
              <a:t>Global hyperlinked information system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7466" y="965200"/>
            <a:ext cx="1693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Growth in societal Data Interoperability projects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2801" y="965200"/>
            <a:ext cx="145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Concept of Data Access and Inter-operability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69178" y="965200"/>
            <a:ext cx="145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Web Browsers</a:t>
            </a:r>
          </a:p>
          <a:p>
            <a:r>
              <a:rPr lang="en-US" dirty="0"/>
              <a:t>CERN, SLAC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9643" y="2906889"/>
            <a:ext cx="8720667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Astronomers have been early adopters of these developments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4512" y="3749917"/>
            <a:ext cx="14506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ADS at SAO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Literature access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Data-literature 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7889" y="3760203"/>
            <a:ext cx="145062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Virtual Observatory</a:t>
            </a:r>
          </a:p>
          <a:p>
            <a:r>
              <a:rPr lang="en-US" sz="1600" dirty="0"/>
              <a:t>Easy access to data, reuse </a:t>
            </a:r>
          </a:p>
          <a:p>
            <a:r>
              <a:rPr lang="en-US" sz="1600" dirty="0"/>
              <a:t>and inter-operability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National Projects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IVOA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7644" y="3760203"/>
            <a:ext cx="2026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European VO initiatives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 Open Universe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46401" y="3743270"/>
            <a:ext cx="162277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Data Services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NED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SIMBAD</a:t>
            </a:r>
            <a:endParaRPr lang="en-US" dirty="0">
              <a:solidFill>
                <a:prstClr val="black"/>
              </a:solidFill>
            </a:endParaRPr>
          </a:p>
          <a:p>
            <a:pPr lvl="0" algn="ctr"/>
            <a:r>
              <a:rPr lang="en-US" b="1" dirty="0">
                <a:solidFill>
                  <a:prstClr val="black"/>
                </a:solidFill>
              </a:rPr>
              <a:t>NASA Data Infrastructure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Archives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Mission Centers</a:t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0023" y="3765848"/>
            <a:ext cx="14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e-mail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88445" y="4135180"/>
            <a:ext cx="708378" cy="4289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Yes!!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58446" y="5927372"/>
            <a:ext cx="708378" cy="4289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Yes!!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859868" y="5502046"/>
            <a:ext cx="708378" cy="4289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Yes!!</a:t>
            </a:r>
          </a:p>
        </p:txBody>
      </p:sp>
    </p:spTree>
    <p:extLst>
      <p:ext uri="{BB962C8B-B14F-4D97-AF65-F5344CB8AC3E}">
        <p14:creationId xmlns:p14="http://schemas.microsoft.com/office/powerpoint/2010/main" val="12739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3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991934"/>
              </p:ext>
            </p:extLst>
          </p:nvPr>
        </p:nvGraphicFramePr>
        <p:xfrm>
          <a:off x="960242" y="2239037"/>
          <a:ext cx="6957123" cy="401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40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97" y="102036"/>
            <a:ext cx="2443955" cy="2443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90" y="245129"/>
            <a:ext cx="4507482" cy="19684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Arial Narrow"/>
              </a:rPr>
              <a:t>Attendance</a:t>
            </a:r>
            <a:br>
              <a:rPr lang="en-US" dirty="0">
                <a:cs typeface="Arial Narrow"/>
              </a:rPr>
            </a:br>
            <a:r>
              <a:rPr lang="en-US" dirty="0">
                <a:cs typeface="Arial Narrow"/>
              </a:rPr>
              <a:t>a focused working meeting</a:t>
            </a:r>
            <a:br>
              <a:rPr lang="en-US" dirty="0">
                <a:cs typeface="Arial Narrow"/>
              </a:rPr>
            </a:br>
            <a:endParaRPr lang="en-US" dirty="0">
              <a:cs typeface="Arial Narrow"/>
            </a:endParaRPr>
          </a:p>
        </p:txBody>
      </p:sp>
      <p:sp>
        <p:nvSpPr>
          <p:cNvPr id="7" name="Frame 6"/>
          <p:cNvSpPr/>
          <p:nvPr/>
        </p:nvSpPr>
        <p:spPr>
          <a:xfrm>
            <a:off x="7301502" y="3679902"/>
            <a:ext cx="269144" cy="830848"/>
          </a:xfrm>
          <a:prstGeom prst="frame">
            <a:avLst>
              <a:gd name="adj1" fmla="val 0"/>
            </a:avLst>
          </a:prstGeom>
          <a:solidFill>
            <a:srgbClr val="FF0000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0646" y="3679902"/>
            <a:ext cx="570409" cy="369332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1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/>
                <a:cs typeface="Arial Narrow"/>
              </a:rPr>
              <a:t>IVOA Organization Chart</a:t>
            </a:r>
            <a:endParaRPr lang="en-US" sz="3200" dirty="0">
              <a:latin typeface="Arial Narrow"/>
              <a:cs typeface="Arial Narro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41</a:t>
            </a:fld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3900839" y="1434559"/>
            <a:ext cx="1329792" cy="786335"/>
          </a:xfrm>
          <a:prstGeom prst="frame">
            <a:avLst>
              <a:gd name="adj1" fmla="val 102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3900839" y="2512869"/>
            <a:ext cx="1329792" cy="745849"/>
          </a:xfrm>
          <a:prstGeom prst="frame">
            <a:avLst>
              <a:gd name="adj1" fmla="val 1021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6202437" y="1481103"/>
            <a:ext cx="1400852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6470818" y="2512869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3025283" y="5212703"/>
            <a:ext cx="1030591" cy="656539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1740455" y="5202005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457202" y="5177289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3241869" y="4362810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1968096" y="4343536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618357" y="4331531"/>
            <a:ext cx="999785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4800031" y="4357513"/>
            <a:ext cx="1190165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6235376" y="4343536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7508456" y="4343536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55874" y="1509408"/>
            <a:ext cx="111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Executive</a:t>
            </a:r>
          </a:p>
          <a:p>
            <a:r>
              <a:rPr lang="en-US" sz="1400"/>
              <a:t>Committee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80431" y="2492796"/>
            <a:ext cx="125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Technical Coordination Group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97365" y="4452018"/>
            <a:ext cx="89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Data</a:t>
            </a:r>
          </a:p>
          <a:p>
            <a:r>
              <a:rPr lang="en-US" sz="1400"/>
              <a:t>Model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68096" y="4403538"/>
            <a:ext cx="105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Data Access</a:t>
            </a:r>
          </a:p>
          <a:p>
            <a:r>
              <a:rPr lang="en-US" sz="1400"/>
              <a:t>Layer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8749" y="4473550"/>
            <a:ext cx="1122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Applications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81441" y="5374364"/>
            <a:ext cx="97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Semantics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7662" y="5363666"/>
            <a:ext cx="897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Registry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2" y="5288941"/>
            <a:ext cx="1030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Grid &amp; Web Services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638046" y="5148813"/>
            <a:ext cx="1155341" cy="738665"/>
            <a:chOff x="9032455" y="5105860"/>
            <a:chExt cx="1155341" cy="738665"/>
          </a:xfrm>
        </p:grpSpPr>
        <p:sp>
          <p:nvSpPr>
            <p:cNvPr id="22" name="Frame 21"/>
            <p:cNvSpPr/>
            <p:nvPr/>
          </p:nvSpPr>
          <p:spPr>
            <a:xfrm>
              <a:off x="9032455" y="5177288"/>
              <a:ext cx="1155341" cy="667237"/>
            </a:xfrm>
            <a:prstGeom prst="frame">
              <a:avLst>
                <a:gd name="adj1" fmla="val 522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056476" y="5105860"/>
              <a:ext cx="10675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Knowledge Discovery in Databases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86481" y="5213118"/>
            <a:ext cx="1030591" cy="667237"/>
            <a:chOff x="7782596" y="5177288"/>
            <a:chExt cx="1030591" cy="667237"/>
          </a:xfrm>
        </p:grpSpPr>
        <p:sp>
          <p:nvSpPr>
            <p:cNvPr id="21" name="Frame 20"/>
            <p:cNvSpPr/>
            <p:nvPr/>
          </p:nvSpPr>
          <p:spPr>
            <a:xfrm>
              <a:off x="7782596" y="5177288"/>
              <a:ext cx="1030591" cy="667237"/>
            </a:xfrm>
            <a:prstGeom prst="frame">
              <a:avLst>
                <a:gd name="adj1" fmla="val 522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91156" y="5363665"/>
              <a:ext cx="1022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Operations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34916" y="5212703"/>
            <a:ext cx="1060197" cy="667237"/>
            <a:chOff x="6483604" y="5212702"/>
            <a:chExt cx="1060197" cy="667237"/>
          </a:xfrm>
        </p:grpSpPr>
        <p:sp>
          <p:nvSpPr>
            <p:cNvPr id="20" name="Frame 19"/>
            <p:cNvSpPr/>
            <p:nvPr/>
          </p:nvSpPr>
          <p:spPr>
            <a:xfrm>
              <a:off x="6483604" y="5212702"/>
              <a:ext cx="1030591" cy="667237"/>
            </a:xfrm>
            <a:prstGeom prst="frame">
              <a:avLst>
                <a:gd name="adj1" fmla="val 522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69368" y="5288941"/>
              <a:ext cx="974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Time Domain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564614" y="4483620"/>
            <a:ext cx="97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Theory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67158" y="4483620"/>
            <a:ext cx="97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Education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55246" y="4411839"/>
            <a:ext cx="139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Data </a:t>
            </a:r>
            <a:r>
              <a:rPr lang="en-US" sz="1400" err="1"/>
              <a:t>Curation</a:t>
            </a:r>
            <a:r>
              <a:rPr lang="en-US" sz="1400"/>
              <a:t> </a:t>
            </a:r>
          </a:p>
          <a:p>
            <a:r>
              <a:rPr lang="en-US" sz="1400"/>
              <a:t>&amp; Preservation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02437" y="1487751"/>
            <a:ext cx="151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Committee on Science Priorities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02313" y="2520052"/>
            <a:ext cx="1140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Standards &amp; Processes Committee</a:t>
            </a:r>
          </a:p>
        </p:txBody>
      </p:sp>
      <p:sp>
        <p:nvSpPr>
          <p:cNvPr id="43" name="Frame 42"/>
          <p:cNvSpPr/>
          <p:nvPr/>
        </p:nvSpPr>
        <p:spPr>
          <a:xfrm>
            <a:off x="244929" y="3401209"/>
            <a:ext cx="8794785" cy="2759771"/>
          </a:xfrm>
          <a:prstGeom prst="frame">
            <a:avLst>
              <a:gd name="adj1" fmla="val 2216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5230631" y="1847675"/>
            <a:ext cx="97180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8" idx="3"/>
            <a:endCxn id="42" idx="1"/>
          </p:cNvCxnSpPr>
          <p:nvPr/>
        </p:nvCxnSpPr>
        <p:spPr>
          <a:xfrm>
            <a:off x="5230631" y="2885792"/>
            <a:ext cx="1271682" cy="35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7" idx="2"/>
            <a:endCxn id="8" idx="0"/>
          </p:cNvCxnSpPr>
          <p:nvPr/>
        </p:nvCxnSpPr>
        <p:spPr>
          <a:xfrm>
            <a:off x="4565735" y="2220894"/>
            <a:ext cx="0" cy="29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565735" y="3178390"/>
            <a:ext cx="0" cy="2919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276075" y="3712862"/>
            <a:ext cx="235985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Working Groups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01235" y="3715571"/>
            <a:ext cx="235985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Interest Groups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66693" y="1693786"/>
            <a:ext cx="1514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Media Group</a:t>
            </a:r>
          </a:p>
        </p:txBody>
      </p:sp>
      <p:sp>
        <p:nvSpPr>
          <p:cNvPr id="3" name="Donut 2"/>
          <p:cNvSpPr/>
          <p:nvPr/>
        </p:nvSpPr>
        <p:spPr>
          <a:xfrm>
            <a:off x="1329497" y="1417638"/>
            <a:ext cx="1616347" cy="914400"/>
          </a:xfrm>
          <a:prstGeom prst="donut">
            <a:avLst>
              <a:gd name="adj" fmla="val 6208"/>
            </a:avLst>
          </a:prstGeom>
          <a:solidFill>
            <a:schemeClr val="accent6"/>
          </a:solidFill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929033" y="1847676"/>
            <a:ext cx="97180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ame 47"/>
          <p:cNvSpPr/>
          <p:nvPr/>
        </p:nvSpPr>
        <p:spPr>
          <a:xfrm>
            <a:off x="7914361" y="5212703"/>
            <a:ext cx="1030591" cy="667237"/>
          </a:xfrm>
          <a:prstGeom prst="frame">
            <a:avLst>
              <a:gd name="adj1" fmla="val 5229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14361" y="5269404"/>
            <a:ext cx="97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highlight>
                  <a:srgbClr val="FFFF00"/>
                </a:highlight>
              </a:rPr>
              <a:t>Solar System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16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 Membership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Lets welcome the new members of the IVOA Exec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Rafael Santos </a:t>
            </a:r>
            <a:r>
              <a:rPr lang="en-US" dirty="0"/>
              <a:t>is the new </a:t>
            </a:r>
            <a:r>
              <a:rPr lang="en-US" dirty="0" err="1"/>
              <a:t>BraVO</a:t>
            </a:r>
            <a:r>
              <a:rPr lang="en-US" dirty="0"/>
              <a:t> representative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Tim </a:t>
            </a:r>
            <a:r>
              <a:rPr lang="en-US" dirty="0" err="1">
                <a:solidFill>
                  <a:srgbClr val="000090"/>
                </a:solidFill>
              </a:rPr>
              <a:t>Jenness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/>
              <a:t>is a new member of the USVOA representation</a:t>
            </a:r>
          </a:p>
          <a:p>
            <a:endParaRPr lang="en-US" dirty="0"/>
          </a:p>
          <a:p>
            <a:r>
              <a:rPr lang="en-US" dirty="0"/>
              <a:t>Thanks to </a:t>
            </a:r>
            <a:r>
              <a:rPr lang="en-US" dirty="0">
                <a:solidFill>
                  <a:srgbClr val="000090"/>
                </a:solidFill>
              </a:rPr>
              <a:t>Paula Coelho </a:t>
            </a:r>
            <a:r>
              <a:rPr lang="en-US" dirty="0"/>
              <a:t>(</a:t>
            </a:r>
            <a:r>
              <a:rPr lang="en-US" dirty="0" err="1"/>
              <a:t>BraVO</a:t>
            </a:r>
            <a:r>
              <a:rPr lang="en-US" dirty="0"/>
              <a:t>) and </a:t>
            </a:r>
            <a:r>
              <a:rPr lang="en-US" dirty="0">
                <a:solidFill>
                  <a:srgbClr val="000090"/>
                </a:solidFill>
              </a:rPr>
              <a:t>Adam Bolton</a:t>
            </a:r>
            <a:r>
              <a:rPr lang="en-US" dirty="0"/>
              <a:t> (USVOA) for their past  service in the IVOA Exec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64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350" y="0"/>
            <a:ext cx="6775726" cy="848079"/>
          </a:xfrm>
        </p:spPr>
        <p:txBody>
          <a:bodyPr>
            <a:normAutofit/>
          </a:bodyPr>
          <a:lstStyle/>
          <a:p>
            <a:r>
              <a:rPr lang="en-US" sz="3600" dirty="0"/>
              <a:t>IVOA Term Expirations in May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509" y="627367"/>
            <a:ext cx="8790174" cy="54987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Working Groups </a:t>
            </a:r>
          </a:p>
          <a:p>
            <a:r>
              <a:rPr lang="en-US" sz="1800" dirty="0"/>
              <a:t>Applications: </a:t>
            </a:r>
            <a:r>
              <a:rPr lang="en-US" sz="1800" dirty="0">
                <a:solidFill>
                  <a:schemeClr val="tx2"/>
                </a:solidFill>
              </a:rPr>
              <a:t>Pierre </a:t>
            </a:r>
            <a:r>
              <a:rPr lang="en-US" sz="1800" dirty="0" err="1">
                <a:solidFill>
                  <a:schemeClr val="tx2"/>
                </a:solidFill>
              </a:rPr>
              <a:t>Fernique</a:t>
            </a:r>
            <a:r>
              <a:rPr lang="en-US" sz="1800" dirty="0">
                <a:solidFill>
                  <a:schemeClr val="tx2"/>
                </a:solidFill>
              </a:rPr>
              <a:t> - </a:t>
            </a:r>
            <a:r>
              <a:rPr lang="en-US" sz="1800" dirty="0" err="1">
                <a:solidFill>
                  <a:schemeClr val="tx2"/>
                </a:solidFill>
              </a:rPr>
              <a:t>Ch</a:t>
            </a:r>
            <a:r>
              <a:rPr lang="en-US" sz="1800" dirty="0">
                <a:solidFill>
                  <a:schemeClr val="tx2"/>
                </a:solidFill>
              </a:rPr>
              <a:t>, Tom Donaldson - V </a:t>
            </a:r>
            <a:r>
              <a:rPr lang="en-US" sz="1800" dirty="0" err="1">
                <a:solidFill>
                  <a:schemeClr val="tx2"/>
                </a:solidFill>
              </a:rPr>
              <a:t>Ch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Data Access: </a:t>
            </a:r>
            <a:r>
              <a:rPr lang="en-US" sz="1800" dirty="0">
                <a:solidFill>
                  <a:srgbClr val="1F497D"/>
                </a:solidFill>
              </a:rPr>
              <a:t>Francois </a:t>
            </a:r>
            <a:r>
              <a:rPr lang="en-US" sz="1800" dirty="0" err="1">
                <a:solidFill>
                  <a:srgbClr val="1F497D"/>
                </a:solidFill>
              </a:rPr>
              <a:t>Bonnarel</a:t>
            </a:r>
            <a:r>
              <a:rPr lang="en-US" sz="1800" dirty="0">
                <a:solidFill>
                  <a:srgbClr val="1F497D"/>
                </a:solidFill>
              </a:rPr>
              <a:t> -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r>
              <a:rPr lang="en-US" sz="1800" dirty="0">
                <a:solidFill>
                  <a:srgbClr val="1F497D"/>
                </a:solidFill>
              </a:rPr>
              <a:t>, Marco </a:t>
            </a:r>
            <a:r>
              <a:rPr lang="en-US" sz="1800" dirty="0" err="1">
                <a:solidFill>
                  <a:srgbClr val="1F497D"/>
                </a:solidFill>
              </a:rPr>
              <a:t>Molinaro</a:t>
            </a:r>
            <a:r>
              <a:rPr lang="en-US" sz="1800" dirty="0">
                <a:solidFill>
                  <a:srgbClr val="1F497D"/>
                </a:solidFill>
              </a:rPr>
              <a:t> - V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endParaRPr lang="en-US" sz="1800" dirty="0">
              <a:solidFill>
                <a:srgbClr val="1F497D"/>
              </a:solidFill>
            </a:endParaRPr>
          </a:p>
          <a:p>
            <a:r>
              <a:rPr lang="en-US" sz="1800" dirty="0"/>
              <a:t>Registry: </a:t>
            </a:r>
            <a:r>
              <a:rPr lang="en-US" sz="1800" dirty="0">
                <a:solidFill>
                  <a:srgbClr val="1F497D"/>
                </a:solidFill>
              </a:rPr>
              <a:t>Markus </a:t>
            </a:r>
            <a:r>
              <a:rPr lang="en-US" sz="1800" dirty="0" err="1">
                <a:solidFill>
                  <a:srgbClr val="1F497D"/>
                </a:solidFill>
              </a:rPr>
              <a:t>Demleitner</a:t>
            </a:r>
            <a:r>
              <a:rPr lang="en-US" sz="1800" dirty="0">
                <a:solidFill>
                  <a:srgbClr val="1F497D"/>
                </a:solidFill>
              </a:rPr>
              <a:t> -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r>
              <a:rPr lang="en-US" sz="1800" dirty="0"/>
              <a:t>, Theresa Dower (</a:t>
            </a:r>
            <a:r>
              <a:rPr lang="en-US" sz="1800" i="1" dirty="0"/>
              <a:t>1 year extension</a:t>
            </a:r>
            <a:r>
              <a:rPr lang="en-US" sz="1800" dirty="0"/>
              <a:t>) - V </a:t>
            </a:r>
            <a:r>
              <a:rPr lang="en-US" sz="1800" dirty="0" err="1"/>
              <a:t>Ch</a:t>
            </a:r>
            <a:endParaRPr lang="en-US" sz="1800" dirty="0"/>
          </a:p>
          <a:p>
            <a:r>
              <a:rPr lang="en-US" sz="1800" dirty="0"/>
              <a:t>Data Model: Mark </a:t>
            </a:r>
            <a:r>
              <a:rPr lang="en-US" sz="1800" dirty="0" err="1"/>
              <a:t>Cresitello-Dittmar</a:t>
            </a:r>
            <a:r>
              <a:rPr lang="en-US" sz="1800" dirty="0"/>
              <a:t> - </a:t>
            </a:r>
            <a:r>
              <a:rPr lang="en-US" sz="1800" dirty="0" err="1"/>
              <a:t>Ch</a:t>
            </a:r>
            <a:r>
              <a:rPr lang="en-US" sz="1800" dirty="0"/>
              <a:t> (</a:t>
            </a:r>
            <a:r>
              <a:rPr lang="en-US" sz="1800" i="1" dirty="0"/>
              <a:t>1 year extension</a:t>
            </a:r>
            <a:r>
              <a:rPr lang="en-US" sz="1800" dirty="0"/>
              <a:t>) , Laurent Michel (</a:t>
            </a:r>
            <a:r>
              <a:rPr lang="en-US" sz="1800" i="1" dirty="0"/>
              <a:t>1 year extension</a:t>
            </a:r>
            <a:r>
              <a:rPr lang="en-US" sz="1800" dirty="0"/>
              <a:t>) - V </a:t>
            </a:r>
            <a:r>
              <a:rPr lang="en-US" sz="1800" dirty="0" err="1"/>
              <a:t>Ch</a:t>
            </a:r>
            <a:endParaRPr lang="en-US" sz="1800" dirty="0"/>
          </a:p>
          <a:p>
            <a:r>
              <a:rPr lang="en-US" sz="1800" dirty="0"/>
              <a:t>Grid &amp; Web Services: Brian Major - </a:t>
            </a:r>
            <a:r>
              <a:rPr lang="en-US" sz="1800" dirty="0" err="1"/>
              <a:t>Ch</a:t>
            </a:r>
            <a:r>
              <a:rPr lang="en-US" sz="1800" dirty="0"/>
              <a:t> (</a:t>
            </a:r>
            <a:r>
              <a:rPr lang="en-US" sz="1800" i="1" dirty="0"/>
              <a:t>1 year extension</a:t>
            </a:r>
            <a:r>
              <a:rPr lang="en-US" sz="1800" dirty="0"/>
              <a:t>), </a:t>
            </a:r>
            <a:r>
              <a:rPr lang="en-US" sz="1800" dirty="0" err="1"/>
              <a:t>Giuliano</a:t>
            </a:r>
            <a:r>
              <a:rPr lang="en-US" sz="1800" dirty="0"/>
              <a:t> </a:t>
            </a:r>
            <a:r>
              <a:rPr lang="en-US" sz="1800" dirty="0" err="1"/>
              <a:t>Taffoni</a:t>
            </a:r>
            <a:r>
              <a:rPr lang="en-US" sz="1800" dirty="0"/>
              <a:t> (</a:t>
            </a:r>
            <a:r>
              <a:rPr lang="en-US" sz="1800" i="1" dirty="0"/>
              <a:t>1 year extension</a:t>
            </a:r>
            <a:r>
              <a:rPr lang="en-US" sz="1800" dirty="0"/>
              <a:t>) - V </a:t>
            </a:r>
            <a:r>
              <a:rPr lang="en-US" sz="1800" dirty="0" err="1"/>
              <a:t>Ch</a:t>
            </a:r>
            <a:endParaRPr lang="en-US" sz="1800" dirty="0"/>
          </a:p>
          <a:p>
            <a:r>
              <a:rPr lang="en-US" sz="1800" dirty="0"/>
              <a:t>Semantics: </a:t>
            </a:r>
            <a:r>
              <a:rPr lang="en-US" sz="1800" dirty="0" err="1"/>
              <a:t>Mireille</a:t>
            </a:r>
            <a:r>
              <a:rPr lang="en-US" sz="1800" dirty="0"/>
              <a:t> Louys - </a:t>
            </a:r>
            <a:r>
              <a:rPr lang="en-US" sz="1800" dirty="0" err="1"/>
              <a:t>Ch</a:t>
            </a:r>
            <a:r>
              <a:rPr lang="en-US" sz="1800" dirty="0"/>
              <a:t> (</a:t>
            </a:r>
            <a:r>
              <a:rPr lang="en-US" sz="1800" i="1" dirty="0"/>
              <a:t>1 year extension</a:t>
            </a:r>
            <a:r>
              <a:rPr lang="en-US" sz="1800" dirty="0"/>
              <a:t>), Alberto </a:t>
            </a:r>
            <a:r>
              <a:rPr lang="en-US" sz="1800" dirty="0" err="1"/>
              <a:t>Accomazzi</a:t>
            </a:r>
            <a:r>
              <a:rPr lang="en-US" sz="1800" dirty="0"/>
              <a:t> (</a:t>
            </a:r>
            <a:r>
              <a:rPr lang="en-US" sz="1800" i="1" dirty="0"/>
              <a:t>1 year extension</a:t>
            </a:r>
            <a:r>
              <a:rPr lang="en-US" sz="1800" dirty="0"/>
              <a:t>) - V </a:t>
            </a:r>
            <a:r>
              <a:rPr lang="en-US" sz="1800" dirty="0" err="1"/>
              <a:t>Ch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Interest Groups</a:t>
            </a:r>
          </a:p>
          <a:p>
            <a:r>
              <a:rPr lang="en-US" sz="1800" dirty="0"/>
              <a:t>Data </a:t>
            </a:r>
            <a:r>
              <a:rPr lang="en-US" sz="1800" dirty="0" err="1"/>
              <a:t>Curation</a:t>
            </a:r>
            <a:r>
              <a:rPr lang="en-US" sz="1800" dirty="0"/>
              <a:t> &amp; Preservation: </a:t>
            </a:r>
            <a:r>
              <a:rPr lang="en-US" sz="1800" dirty="0">
                <a:solidFill>
                  <a:srgbClr val="1F497D"/>
                </a:solidFill>
              </a:rPr>
              <a:t>Francoise </a:t>
            </a:r>
            <a:r>
              <a:rPr lang="en-US" sz="1800" dirty="0" err="1">
                <a:solidFill>
                  <a:srgbClr val="1F497D"/>
                </a:solidFill>
              </a:rPr>
              <a:t>Genova</a:t>
            </a:r>
            <a:r>
              <a:rPr lang="en-US" sz="1800" dirty="0">
                <a:solidFill>
                  <a:srgbClr val="1F497D"/>
                </a:solidFill>
              </a:rPr>
              <a:t> </a:t>
            </a:r>
            <a:r>
              <a:rPr lang="mr-IN" sz="1800" dirty="0">
                <a:solidFill>
                  <a:srgbClr val="1F497D"/>
                </a:solidFill>
              </a:rPr>
              <a:t>–</a:t>
            </a:r>
            <a:r>
              <a:rPr lang="en-US" sz="1800" dirty="0">
                <a:solidFill>
                  <a:srgbClr val="1F497D"/>
                </a:solidFill>
              </a:rPr>
              <a:t>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endParaRPr lang="en-US" sz="1800" dirty="0">
              <a:solidFill>
                <a:srgbClr val="1F497D"/>
              </a:solidFill>
            </a:endParaRPr>
          </a:p>
          <a:p>
            <a:r>
              <a:rPr lang="en-US" sz="1800" dirty="0"/>
              <a:t>Operations: Tom </a:t>
            </a:r>
            <a:r>
              <a:rPr lang="en-US" sz="1800" dirty="0" err="1"/>
              <a:t>McGlynn</a:t>
            </a:r>
            <a:r>
              <a:rPr lang="en-US" sz="1800" dirty="0"/>
              <a:t> - </a:t>
            </a:r>
            <a:r>
              <a:rPr lang="en-US" sz="1800" dirty="0" err="1"/>
              <a:t>Ch</a:t>
            </a:r>
            <a:r>
              <a:rPr lang="en-US" sz="1800" dirty="0"/>
              <a:t> (</a:t>
            </a:r>
            <a:r>
              <a:rPr lang="en-US" sz="1800" i="1" dirty="0"/>
              <a:t>1 year extension</a:t>
            </a:r>
            <a:r>
              <a:rPr lang="en-US" sz="1800" dirty="0"/>
              <a:t>), Mark Taylor (</a:t>
            </a:r>
            <a:r>
              <a:rPr lang="en-US" sz="1800" i="1" dirty="0"/>
              <a:t>1 year extension</a:t>
            </a:r>
            <a:r>
              <a:rPr lang="en-US" sz="1800" dirty="0"/>
              <a:t>) - V </a:t>
            </a:r>
            <a:r>
              <a:rPr lang="en-US" sz="1800" dirty="0" err="1"/>
              <a:t>Ch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TCG: </a:t>
            </a:r>
            <a:r>
              <a:rPr lang="en-US" sz="1800" dirty="0">
                <a:solidFill>
                  <a:srgbClr val="1F497D"/>
                </a:solidFill>
              </a:rPr>
              <a:t>Matthew Graham -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r>
              <a:rPr lang="en-US" sz="1800" dirty="0">
                <a:solidFill>
                  <a:srgbClr val="1F497D"/>
                </a:solidFill>
              </a:rPr>
              <a:t>, Patrick </a:t>
            </a:r>
            <a:r>
              <a:rPr lang="en-US" sz="1800" dirty="0" err="1">
                <a:solidFill>
                  <a:srgbClr val="1F497D"/>
                </a:solidFill>
              </a:rPr>
              <a:t>Dowler</a:t>
            </a:r>
            <a:r>
              <a:rPr lang="en-US" sz="1800" dirty="0">
                <a:solidFill>
                  <a:srgbClr val="1F497D"/>
                </a:solidFill>
              </a:rPr>
              <a:t> - V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endParaRPr lang="en-US" sz="1800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sz="1800" b="1" dirty="0"/>
              <a:t>Exec: </a:t>
            </a:r>
            <a:r>
              <a:rPr lang="en-US" sz="1800" dirty="0" err="1">
                <a:solidFill>
                  <a:srgbClr val="1F497D"/>
                </a:solidFill>
              </a:rPr>
              <a:t>Pepi</a:t>
            </a:r>
            <a:r>
              <a:rPr lang="en-US" sz="1800" dirty="0">
                <a:solidFill>
                  <a:srgbClr val="1F497D"/>
                </a:solidFill>
              </a:rPr>
              <a:t> </a:t>
            </a:r>
            <a:r>
              <a:rPr lang="en-US" sz="1800" dirty="0" err="1">
                <a:solidFill>
                  <a:srgbClr val="1F497D"/>
                </a:solidFill>
              </a:rPr>
              <a:t>Fabbiano</a:t>
            </a:r>
            <a:r>
              <a:rPr lang="en-US" sz="1800" dirty="0">
                <a:solidFill>
                  <a:srgbClr val="1F497D"/>
                </a:solidFill>
              </a:rPr>
              <a:t> -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r>
              <a:rPr lang="en-US" sz="1800" dirty="0">
                <a:solidFill>
                  <a:srgbClr val="1F497D"/>
                </a:solidFill>
              </a:rPr>
              <a:t>, Mark Allen - V </a:t>
            </a:r>
            <a:r>
              <a:rPr lang="en-US" sz="1800" dirty="0" err="1">
                <a:solidFill>
                  <a:srgbClr val="1F497D"/>
                </a:solidFill>
              </a:rPr>
              <a:t>Ch</a:t>
            </a:r>
            <a:r>
              <a:rPr lang="en-US" sz="1800" dirty="0">
                <a:solidFill>
                  <a:srgbClr val="1F497D"/>
                </a:solidFill>
              </a:rPr>
              <a:t> </a:t>
            </a:r>
          </a:p>
          <a:p>
            <a:pPr marL="0" indent="0">
              <a:buNone/>
            </a:pPr>
            <a:endParaRPr lang="en-US" sz="1600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"</a:t>
            </a:r>
            <a:r>
              <a:rPr lang="en-US" sz="1800" i="1" dirty="0">
                <a:solidFill>
                  <a:schemeClr val="accent4">
                    <a:lumMod val="50000"/>
                  </a:schemeClr>
                </a:solidFill>
              </a:rPr>
              <a:t>1 year extension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" means a 1 year extension is available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7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7022" r="-702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in Standards </a:t>
            </a:r>
            <a:br>
              <a:rPr lang="en-US" dirty="0"/>
            </a:br>
            <a:r>
              <a:rPr lang="en-US" sz="2700" dirty="0"/>
              <a:t>(At the end of the Shanghai meeting)</a:t>
            </a:r>
            <a:br>
              <a:rPr lang="en-US" sz="2700" dirty="0"/>
            </a:br>
            <a:r>
              <a:rPr lang="en-US" sz="2700" dirty="0">
                <a:solidFill>
                  <a:srgbClr val="1F497D"/>
                </a:solidFill>
              </a:rPr>
              <a:t>We now have </a:t>
            </a:r>
            <a:r>
              <a:rPr lang="en-US" sz="2700" b="1" dirty="0">
                <a:solidFill>
                  <a:srgbClr val="1F497D"/>
                </a:solidFill>
              </a:rPr>
              <a:t>5 standards </a:t>
            </a:r>
            <a:r>
              <a:rPr lang="en-US" sz="2700" dirty="0">
                <a:solidFill>
                  <a:srgbClr val="1F497D"/>
                </a:solidFill>
              </a:rPr>
              <a:t>approved in Victoria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44</a:t>
            </a:fld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310422" y="3455712"/>
            <a:ext cx="955568" cy="633124"/>
          </a:xfrm>
          <a:custGeom>
            <a:avLst/>
            <a:gdLst>
              <a:gd name="connsiteX0" fmla="*/ 623221 w 955568"/>
              <a:gd name="connsiteY0" fmla="*/ 96356 h 855966"/>
              <a:gd name="connsiteX1" fmla="*/ 457048 w 955568"/>
              <a:gd name="connsiteY1" fmla="*/ 42946 h 855966"/>
              <a:gd name="connsiteX2" fmla="*/ 332417 w 955568"/>
              <a:gd name="connsiteY2" fmla="*/ 25143 h 855966"/>
              <a:gd name="connsiteX3" fmla="*/ 302743 w 955568"/>
              <a:gd name="connsiteY3" fmla="*/ 19208 h 855966"/>
              <a:gd name="connsiteX4" fmla="*/ 195918 w 955568"/>
              <a:gd name="connsiteY4" fmla="*/ 25143 h 855966"/>
              <a:gd name="connsiteX5" fmla="*/ 154374 w 955568"/>
              <a:gd name="connsiteY5" fmla="*/ 42946 h 855966"/>
              <a:gd name="connsiteX6" fmla="*/ 71287 w 955568"/>
              <a:gd name="connsiteY6" fmla="*/ 114160 h 855966"/>
              <a:gd name="connsiteX7" fmla="*/ 41614 w 955568"/>
              <a:gd name="connsiteY7" fmla="*/ 155701 h 855966"/>
              <a:gd name="connsiteX8" fmla="*/ 23809 w 955568"/>
              <a:gd name="connsiteY8" fmla="*/ 203176 h 855966"/>
              <a:gd name="connsiteX9" fmla="*/ 11940 w 955568"/>
              <a:gd name="connsiteY9" fmla="*/ 226914 h 855966"/>
              <a:gd name="connsiteX10" fmla="*/ 70 w 955568"/>
              <a:gd name="connsiteY10" fmla="*/ 327800 h 855966"/>
              <a:gd name="connsiteX11" fmla="*/ 17874 w 955568"/>
              <a:gd name="connsiteY11" fmla="*/ 493964 h 855966"/>
              <a:gd name="connsiteX12" fmla="*/ 29744 w 955568"/>
              <a:gd name="connsiteY12" fmla="*/ 529571 h 855966"/>
              <a:gd name="connsiteX13" fmla="*/ 41614 w 955568"/>
              <a:gd name="connsiteY13" fmla="*/ 565178 h 855966"/>
              <a:gd name="connsiteX14" fmla="*/ 53483 w 955568"/>
              <a:gd name="connsiteY14" fmla="*/ 582981 h 855966"/>
              <a:gd name="connsiteX15" fmla="*/ 83157 w 955568"/>
              <a:gd name="connsiteY15" fmla="*/ 636391 h 855966"/>
              <a:gd name="connsiteX16" fmla="*/ 154374 w 955568"/>
              <a:gd name="connsiteY16" fmla="*/ 713539 h 855966"/>
              <a:gd name="connsiteX17" fmla="*/ 178113 w 955568"/>
              <a:gd name="connsiteY17" fmla="*/ 725408 h 855966"/>
              <a:gd name="connsiteX18" fmla="*/ 237461 w 955568"/>
              <a:gd name="connsiteY18" fmla="*/ 772884 h 855966"/>
              <a:gd name="connsiteX19" fmla="*/ 290874 w 955568"/>
              <a:gd name="connsiteY19" fmla="*/ 802556 h 855966"/>
              <a:gd name="connsiteX20" fmla="*/ 338352 w 955568"/>
              <a:gd name="connsiteY20" fmla="*/ 826294 h 855966"/>
              <a:gd name="connsiteX21" fmla="*/ 373961 w 955568"/>
              <a:gd name="connsiteY21" fmla="*/ 832228 h 855966"/>
              <a:gd name="connsiteX22" fmla="*/ 409569 w 955568"/>
              <a:gd name="connsiteY22" fmla="*/ 844097 h 855966"/>
              <a:gd name="connsiteX23" fmla="*/ 534200 w 955568"/>
              <a:gd name="connsiteY23" fmla="*/ 855966 h 855966"/>
              <a:gd name="connsiteX24" fmla="*/ 581678 w 955568"/>
              <a:gd name="connsiteY24" fmla="*/ 850032 h 855966"/>
              <a:gd name="connsiteX25" fmla="*/ 641025 w 955568"/>
              <a:gd name="connsiteY25" fmla="*/ 838163 h 855966"/>
              <a:gd name="connsiteX26" fmla="*/ 682569 w 955568"/>
              <a:gd name="connsiteY26" fmla="*/ 832228 h 855966"/>
              <a:gd name="connsiteX27" fmla="*/ 747851 w 955568"/>
              <a:gd name="connsiteY27" fmla="*/ 808490 h 855966"/>
              <a:gd name="connsiteX28" fmla="*/ 765656 w 955568"/>
              <a:gd name="connsiteY28" fmla="*/ 802556 h 855966"/>
              <a:gd name="connsiteX29" fmla="*/ 789395 w 955568"/>
              <a:gd name="connsiteY29" fmla="*/ 790687 h 855966"/>
              <a:gd name="connsiteX30" fmla="*/ 813134 w 955568"/>
              <a:gd name="connsiteY30" fmla="*/ 784753 h 855966"/>
              <a:gd name="connsiteX31" fmla="*/ 860612 w 955568"/>
              <a:gd name="connsiteY31" fmla="*/ 749146 h 855966"/>
              <a:gd name="connsiteX32" fmla="*/ 878416 w 955568"/>
              <a:gd name="connsiteY32" fmla="*/ 725408 h 855966"/>
              <a:gd name="connsiteX33" fmla="*/ 919960 w 955568"/>
              <a:gd name="connsiteY33" fmla="*/ 683867 h 855966"/>
              <a:gd name="connsiteX34" fmla="*/ 949634 w 955568"/>
              <a:gd name="connsiteY34" fmla="*/ 636391 h 855966"/>
              <a:gd name="connsiteX35" fmla="*/ 955568 w 955568"/>
              <a:gd name="connsiteY35" fmla="*/ 606719 h 855966"/>
              <a:gd name="connsiteX36" fmla="*/ 943699 w 955568"/>
              <a:gd name="connsiteY36" fmla="*/ 541440 h 855966"/>
              <a:gd name="connsiteX37" fmla="*/ 919960 w 955568"/>
              <a:gd name="connsiteY37" fmla="*/ 470227 h 855966"/>
              <a:gd name="connsiteX38" fmla="*/ 914025 w 955568"/>
              <a:gd name="connsiteY38" fmla="*/ 452423 h 855966"/>
              <a:gd name="connsiteX39" fmla="*/ 896221 w 955568"/>
              <a:gd name="connsiteY39" fmla="*/ 434620 h 855966"/>
              <a:gd name="connsiteX40" fmla="*/ 878416 w 955568"/>
              <a:gd name="connsiteY40" fmla="*/ 404948 h 855966"/>
              <a:gd name="connsiteX41" fmla="*/ 830938 w 955568"/>
              <a:gd name="connsiteY41" fmla="*/ 357472 h 855966"/>
              <a:gd name="connsiteX42" fmla="*/ 759721 w 955568"/>
              <a:gd name="connsiteY42" fmla="*/ 280324 h 855966"/>
              <a:gd name="connsiteX43" fmla="*/ 664765 w 955568"/>
              <a:gd name="connsiteY43" fmla="*/ 197242 h 855966"/>
              <a:gd name="connsiteX44" fmla="*/ 611352 w 955568"/>
              <a:gd name="connsiteY44" fmla="*/ 155701 h 855966"/>
              <a:gd name="connsiteX45" fmla="*/ 540134 w 955568"/>
              <a:gd name="connsiteY45" fmla="*/ 108225 h 855966"/>
              <a:gd name="connsiteX46" fmla="*/ 474852 w 955568"/>
              <a:gd name="connsiteY46" fmla="*/ 72618 h 855966"/>
              <a:gd name="connsiteX47" fmla="*/ 445178 w 955568"/>
              <a:gd name="connsiteY47" fmla="*/ 54815 h 855966"/>
              <a:gd name="connsiteX48" fmla="*/ 409569 w 955568"/>
              <a:gd name="connsiteY48" fmla="*/ 42946 h 855966"/>
              <a:gd name="connsiteX49" fmla="*/ 379896 w 955568"/>
              <a:gd name="connsiteY49" fmla="*/ 31077 h 855966"/>
              <a:gd name="connsiteX50" fmla="*/ 350222 w 955568"/>
              <a:gd name="connsiteY50" fmla="*/ 25143 h 855966"/>
              <a:gd name="connsiteX51" fmla="*/ 302743 w 955568"/>
              <a:gd name="connsiteY51" fmla="*/ 7339 h 855966"/>
              <a:gd name="connsiteX52" fmla="*/ 284939 w 955568"/>
              <a:gd name="connsiteY52" fmla="*/ 7339 h 85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55568" h="855966">
                <a:moveTo>
                  <a:pt x="623221" y="96356"/>
                </a:moveTo>
                <a:cubicBezTo>
                  <a:pt x="530255" y="60602"/>
                  <a:pt x="558370" y="68275"/>
                  <a:pt x="457048" y="42946"/>
                </a:cubicBezTo>
                <a:cubicBezTo>
                  <a:pt x="419016" y="33439"/>
                  <a:pt x="364900" y="29783"/>
                  <a:pt x="332417" y="25143"/>
                </a:cubicBezTo>
                <a:cubicBezTo>
                  <a:pt x="322431" y="23716"/>
                  <a:pt x="312634" y="21186"/>
                  <a:pt x="302743" y="19208"/>
                </a:cubicBezTo>
                <a:cubicBezTo>
                  <a:pt x="267135" y="21186"/>
                  <a:pt x="231421" y="21762"/>
                  <a:pt x="195918" y="25143"/>
                </a:cubicBezTo>
                <a:cubicBezTo>
                  <a:pt x="186185" y="26070"/>
                  <a:pt x="160424" y="39316"/>
                  <a:pt x="154374" y="42946"/>
                </a:cubicBezTo>
                <a:cubicBezTo>
                  <a:pt x="121752" y="62518"/>
                  <a:pt x="94951" y="82611"/>
                  <a:pt x="71287" y="114160"/>
                </a:cubicBezTo>
                <a:cubicBezTo>
                  <a:pt x="67248" y="119544"/>
                  <a:pt x="45956" y="147017"/>
                  <a:pt x="41614" y="155701"/>
                </a:cubicBezTo>
                <a:cubicBezTo>
                  <a:pt x="17026" y="204875"/>
                  <a:pt x="39217" y="167226"/>
                  <a:pt x="23809" y="203176"/>
                </a:cubicBezTo>
                <a:cubicBezTo>
                  <a:pt x="20324" y="211307"/>
                  <a:pt x="15896" y="219001"/>
                  <a:pt x="11940" y="226914"/>
                </a:cubicBezTo>
                <a:cubicBezTo>
                  <a:pt x="6765" y="257963"/>
                  <a:pt x="-808" y="297949"/>
                  <a:pt x="70" y="327800"/>
                </a:cubicBezTo>
                <a:cubicBezTo>
                  <a:pt x="396" y="338889"/>
                  <a:pt x="5727" y="449426"/>
                  <a:pt x="17874" y="493964"/>
                </a:cubicBezTo>
                <a:cubicBezTo>
                  <a:pt x="21166" y="506034"/>
                  <a:pt x="25787" y="517702"/>
                  <a:pt x="29744" y="529571"/>
                </a:cubicBezTo>
                <a:cubicBezTo>
                  <a:pt x="29744" y="529572"/>
                  <a:pt x="41613" y="565177"/>
                  <a:pt x="41614" y="565178"/>
                </a:cubicBezTo>
                <a:cubicBezTo>
                  <a:pt x="45570" y="571112"/>
                  <a:pt x="50293" y="576602"/>
                  <a:pt x="53483" y="582981"/>
                </a:cubicBezTo>
                <a:cubicBezTo>
                  <a:pt x="76615" y="629244"/>
                  <a:pt x="27021" y="561545"/>
                  <a:pt x="83157" y="636391"/>
                </a:cubicBezTo>
                <a:cubicBezTo>
                  <a:pt x="101831" y="661289"/>
                  <a:pt x="130209" y="701457"/>
                  <a:pt x="154374" y="713539"/>
                </a:cubicBezTo>
                <a:cubicBezTo>
                  <a:pt x="162287" y="717495"/>
                  <a:pt x="170914" y="720266"/>
                  <a:pt x="178113" y="725408"/>
                </a:cubicBezTo>
                <a:cubicBezTo>
                  <a:pt x="198728" y="740132"/>
                  <a:pt x="214802" y="761555"/>
                  <a:pt x="237461" y="772884"/>
                </a:cubicBezTo>
                <a:cubicBezTo>
                  <a:pt x="317241" y="812772"/>
                  <a:pt x="193998" y="750395"/>
                  <a:pt x="290874" y="802556"/>
                </a:cubicBezTo>
                <a:cubicBezTo>
                  <a:pt x="306453" y="810944"/>
                  <a:pt x="320899" y="823386"/>
                  <a:pt x="338352" y="826294"/>
                </a:cubicBezTo>
                <a:lnTo>
                  <a:pt x="373961" y="832228"/>
                </a:lnTo>
                <a:cubicBezTo>
                  <a:pt x="385830" y="836184"/>
                  <a:pt x="397335" y="841476"/>
                  <a:pt x="409569" y="844097"/>
                </a:cubicBezTo>
                <a:cubicBezTo>
                  <a:pt x="435150" y="849579"/>
                  <a:pt x="517949" y="854716"/>
                  <a:pt x="534200" y="855966"/>
                </a:cubicBezTo>
                <a:cubicBezTo>
                  <a:pt x="550026" y="853988"/>
                  <a:pt x="565946" y="852654"/>
                  <a:pt x="581678" y="850032"/>
                </a:cubicBezTo>
                <a:cubicBezTo>
                  <a:pt x="601578" y="846716"/>
                  <a:pt x="621054" y="841016"/>
                  <a:pt x="641025" y="838163"/>
                </a:cubicBezTo>
                <a:lnTo>
                  <a:pt x="682569" y="832228"/>
                </a:lnTo>
                <a:cubicBezTo>
                  <a:pt x="719888" y="807349"/>
                  <a:pt x="679863" y="831149"/>
                  <a:pt x="747851" y="808490"/>
                </a:cubicBezTo>
                <a:cubicBezTo>
                  <a:pt x="753786" y="806512"/>
                  <a:pt x="759906" y="805020"/>
                  <a:pt x="765656" y="802556"/>
                </a:cubicBezTo>
                <a:cubicBezTo>
                  <a:pt x="773788" y="799071"/>
                  <a:pt x="781111" y="793793"/>
                  <a:pt x="789395" y="790687"/>
                </a:cubicBezTo>
                <a:cubicBezTo>
                  <a:pt x="797032" y="787823"/>
                  <a:pt x="805221" y="786731"/>
                  <a:pt x="813134" y="784753"/>
                </a:cubicBezTo>
                <a:cubicBezTo>
                  <a:pt x="829570" y="773796"/>
                  <a:pt x="846516" y="763242"/>
                  <a:pt x="860612" y="749146"/>
                </a:cubicBezTo>
                <a:cubicBezTo>
                  <a:pt x="867606" y="742152"/>
                  <a:pt x="871762" y="732727"/>
                  <a:pt x="878416" y="725408"/>
                </a:cubicBezTo>
                <a:cubicBezTo>
                  <a:pt x="891590" y="710918"/>
                  <a:pt x="909097" y="700161"/>
                  <a:pt x="919960" y="683867"/>
                </a:cubicBezTo>
                <a:cubicBezTo>
                  <a:pt x="938228" y="656466"/>
                  <a:pt x="928159" y="672180"/>
                  <a:pt x="949634" y="636391"/>
                </a:cubicBezTo>
                <a:cubicBezTo>
                  <a:pt x="951612" y="626500"/>
                  <a:pt x="955568" y="616806"/>
                  <a:pt x="955568" y="606719"/>
                </a:cubicBezTo>
                <a:cubicBezTo>
                  <a:pt x="955568" y="572088"/>
                  <a:pt x="948894" y="570010"/>
                  <a:pt x="943699" y="541440"/>
                </a:cubicBezTo>
                <a:cubicBezTo>
                  <a:pt x="930002" y="466114"/>
                  <a:pt x="950016" y="530337"/>
                  <a:pt x="919960" y="470227"/>
                </a:cubicBezTo>
                <a:cubicBezTo>
                  <a:pt x="917162" y="464632"/>
                  <a:pt x="917495" y="457628"/>
                  <a:pt x="914025" y="452423"/>
                </a:cubicBezTo>
                <a:cubicBezTo>
                  <a:pt x="909369" y="445440"/>
                  <a:pt x="901257" y="441334"/>
                  <a:pt x="896221" y="434620"/>
                </a:cubicBezTo>
                <a:cubicBezTo>
                  <a:pt x="889300" y="425392"/>
                  <a:pt x="885867" y="413753"/>
                  <a:pt x="878416" y="404948"/>
                </a:cubicBezTo>
                <a:cubicBezTo>
                  <a:pt x="863959" y="387863"/>
                  <a:pt x="844367" y="375377"/>
                  <a:pt x="830938" y="357472"/>
                </a:cubicBezTo>
                <a:cubicBezTo>
                  <a:pt x="798027" y="313592"/>
                  <a:pt x="820127" y="340727"/>
                  <a:pt x="759721" y="280324"/>
                </a:cubicBezTo>
                <a:cubicBezTo>
                  <a:pt x="717053" y="237659"/>
                  <a:pt x="727029" y="245667"/>
                  <a:pt x="664765" y="197242"/>
                </a:cubicBezTo>
                <a:cubicBezTo>
                  <a:pt x="646961" y="183395"/>
                  <a:pt x="630119" y="168212"/>
                  <a:pt x="611352" y="155701"/>
                </a:cubicBezTo>
                <a:lnTo>
                  <a:pt x="540134" y="108225"/>
                </a:lnTo>
                <a:cubicBezTo>
                  <a:pt x="461182" y="55593"/>
                  <a:pt x="543521" y="106950"/>
                  <a:pt x="474852" y="72618"/>
                </a:cubicBezTo>
                <a:cubicBezTo>
                  <a:pt x="464535" y="67460"/>
                  <a:pt x="455679" y="59588"/>
                  <a:pt x="445178" y="54815"/>
                </a:cubicBezTo>
                <a:cubicBezTo>
                  <a:pt x="433788" y="49638"/>
                  <a:pt x="421327" y="47222"/>
                  <a:pt x="409569" y="42946"/>
                </a:cubicBezTo>
                <a:cubicBezTo>
                  <a:pt x="399557" y="39306"/>
                  <a:pt x="390100" y="34138"/>
                  <a:pt x="379896" y="31077"/>
                </a:cubicBezTo>
                <a:cubicBezTo>
                  <a:pt x="370234" y="28179"/>
                  <a:pt x="360008" y="27589"/>
                  <a:pt x="350222" y="25143"/>
                </a:cubicBezTo>
                <a:cubicBezTo>
                  <a:pt x="336754" y="21776"/>
                  <a:pt x="313629" y="11421"/>
                  <a:pt x="302743" y="7339"/>
                </a:cubicBezTo>
                <a:cubicBezTo>
                  <a:pt x="283062" y="-41"/>
                  <a:pt x="284939" y="-4591"/>
                  <a:pt x="284939" y="73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04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go to work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50" y="1600200"/>
            <a:ext cx="3795418" cy="4591213"/>
          </a:xfrm>
        </p:spPr>
        <p:txBody>
          <a:bodyPr/>
          <a:lstStyle/>
          <a:p>
            <a:r>
              <a:rPr lang="en-US" dirty="0"/>
              <a:t>And now lets go to work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We have a packed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2313" y="5532582"/>
            <a:ext cx="350130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oper Black"/>
                <a:cs typeface="Cooper Black"/>
              </a:rPr>
              <a:t>Thank you CADC </a:t>
            </a:r>
          </a:p>
          <a:p>
            <a:r>
              <a:rPr lang="en-US" sz="2800" b="1" dirty="0">
                <a:latin typeface="Cooper Black"/>
                <a:cs typeface="Cooper Black"/>
              </a:rPr>
              <a:t>and the LOC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Victoria - 5/27/18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7716" r="16339"/>
          <a:stretch/>
        </p:blipFill>
        <p:spPr>
          <a:xfrm>
            <a:off x="3997522" y="1477529"/>
            <a:ext cx="5068152" cy="3510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38" y="5407469"/>
            <a:ext cx="1217961" cy="12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6528" y="936112"/>
            <a:ext cx="7162009" cy="4815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73" y="280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Beginning </a:t>
            </a:r>
            <a:r>
              <a:rPr lang="mr-IN" dirty="0"/>
              <a:t>–</a:t>
            </a:r>
            <a:r>
              <a:rPr lang="en-US" dirty="0"/>
              <a:t> ESO conference of 2002</a:t>
            </a:r>
            <a:br>
              <a:rPr lang="en-US" dirty="0"/>
            </a:br>
            <a:r>
              <a:rPr lang="en-US" sz="3600" b="1" dirty="0">
                <a:solidFill>
                  <a:srgbClr val="0000FF"/>
                </a:solidFill>
              </a:rPr>
              <a:t>I</a:t>
            </a:r>
            <a:r>
              <a:rPr lang="en-US" sz="3600" dirty="0"/>
              <a:t>nternational </a:t>
            </a:r>
            <a:r>
              <a:rPr lang="en-US" sz="3600" b="1" dirty="0">
                <a:solidFill>
                  <a:srgbClr val="0000FF"/>
                </a:solidFill>
              </a:rPr>
              <a:t>V</a:t>
            </a:r>
            <a:r>
              <a:rPr lang="en-US" sz="3600" dirty="0"/>
              <a:t>irtual </a:t>
            </a:r>
            <a:r>
              <a:rPr lang="en-US" sz="3600" b="1" dirty="0">
                <a:solidFill>
                  <a:srgbClr val="0000FF"/>
                </a:solidFill>
              </a:rPr>
              <a:t>O</a:t>
            </a:r>
            <a:r>
              <a:rPr lang="en-US" sz="3600" dirty="0"/>
              <a:t>bservatory </a:t>
            </a:r>
            <a:r>
              <a:rPr lang="en-US" sz="3600" b="1" dirty="0">
                <a:solidFill>
                  <a:srgbClr val="0000FF"/>
                </a:solidFill>
              </a:rPr>
              <a:t>A</a:t>
            </a:r>
            <a:r>
              <a:rPr lang="en-US" sz="3600" dirty="0"/>
              <a:t>lliance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6" r="824"/>
          <a:stretch/>
        </p:blipFill>
        <p:spPr>
          <a:xfrm rot="16200000">
            <a:off x="2317171" y="525357"/>
            <a:ext cx="4495532" cy="64964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9A85-A285-B34D-AFE5-0D85139B66EF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329" t="36195" r="15595" b="25195"/>
          <a:stretch/>
        </p:blipFill>
        <p:spPr>
          <a:xfrm>
            <a:off x="7877508" y="1525805"/>
            <a:ext cx="1201026" cy="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GB" dirty="0"/>
              <a:t>IVOA Today</a:t>
            </a:r>
            <a:br>
              <a:rPr lang="en-GB" dirty="0"/>
            </a:br>
            <a:r>
              <a:rPr lang="en-GB" sz="2700" dirty="0" err="1">
                <a:hlinkClick r:id="rId2"/>
              </a:rPr>
              <a:t>www.ivoa.net</a:t>
            </a: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07" y="1415054"/>
            <a:ext cx="8435514" cy="143212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Created in 2002, the International Virtual Observatory Alliance (IVOA) today has 21 member projects</a:t>
            </a:r>
          </a:p>
          <a:p>
            <a:r>
              <a:rPr lang="en-GB" b="1" dirty="0">
                <a:solidFill>
                  <a:srgbClr val="800000"/>
                </a:solidFill>
              </a:rPr>
              <a:t>The IVOA has no direct funding</a:t>
            </a:r>
          </a:p>
          <a:p>
            <a:pPr lvl="1"/>
            <a:r>
              <a:rPr lang="en-GB" dirty="0">
                <a:solidFill>
                  <a:srgbClr val="800000"/>
                </a:solidFill>
              </a:rPr>
              <a:t> Affiliated projects seek funding from their national agencies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9A85-A285-B34D-AFE5-0D85139B66EF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231" r="19"/>
          <a:stretch/>
        </p:blipFill>
        <p:spPr>
          <a:xfrm>
            <a:off x="2128789" y="3004820"/>
            <a:ext cx="4900650" cy="33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8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4954" b="4954"/>
          <a:stretch>
            <a:fillRect/>
          </a:stretch>
        </p:blipFill>
        <p:spPr>
          <a:xfrm>
            <a:off x="-10840" y="0"/>
            <a:ext cx="9135598" cy="6857999"/>
          </a:xfrm>
        </p:spPr>
      </p:pic>
      <p:sp>
        <p:nvSpPr>
          <p:cNvPr id="5" name="Oval 4"/>
          <p:cNvSpPr/>
          <p:nvPr/>
        </p:nvSpPr>
        <p:spPr>
          <a:xfrm flipV="1">
            <a:off x="1554506" y="1929191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V="1">
            <a:off x="1647918" y="2817182"/>
            <a:ext cx="117976" cy="111034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V="1">
            <a:off x="2470005" y="5606607"/>
            <a:ext cx="117976" cy="111034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3024911" y="4863536"/>
            <a:ext cx="117976" cy="111034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4364285" y="2615936"/>
            <a:ext cx="117976" cy="111034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V="1">
            <a:off x="4200377" y="2941825"/>
            <a:ext cx="117976" cy="111034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4246309" y="2323125"/>
            <a:ext cx="117976" cy="111034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2587981" y="5779557"/>
            <a:ext cx="117976" cy="111034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5475195" y="2933265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V="1">
            <a:off x="7754632" y="5424556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7969489" y="3096037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V="1">
            <a:off x="6372520" y="3697694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V="1">
            <a:off x="7048050" y="3207071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V="1">
            <a:off x="6313532" y="1873674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V="1">
            <a:off x="5133499" y="2488596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flipV="1">
            <a:off x="4878550" y="2706148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4423273" y="2497425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V="1">
            <a:off x="4259365" y="2706148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V="1">
            <a:off x="4587802" y="2441908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V="1">
            <a:off x="4632462" y="2732557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V="1">
            <a:off x="4937538" y="5612465"/>
            <a:ext cx="117976" cy="1110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0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26" y="17116"/>
            <a:ext cx="8229600" cy="103223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Now </a:t>
            </a:r>
            <a:r>
              <a:rPr lang="mr-IN" sz="4000" dirty="0"/>
              <a:t>–</a:t>
            </a:r>
            <a:r>
              <a:rPr lang="en-US" sz="4000" dirty="0"/>
              <a:t> IVOA @ the IAU and United Nations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2784" y="2057539"/>
            <a:ext cx="8624711" cy="3291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The IVOA has been promoted by the International Astronomical Union as the standards organization for FAIR data in astrophysics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United Nations Committee on the Peaceful Uses of Outer Space (COPUOS) is recognizing the role of the IVOA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Open Universe UN initiative (under approval) will be based on IVOA standards and collaboration with the IVOA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006" t="36195" r="17531" b="25195"/>
          <a:stretch/>
        </p:blipFill>
        <p:spPr>
          <a:xfrm>
            <a:off x="1106148" y="825241"/>
            <a:ext cx="1720673" cy="1017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008" y="908065"/>
            <a:ext cx="1527536" cy="1024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153" y="825241"/>
            <a:ext cx="1433561" cy="11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8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42" y="4482192"/>
            <a:ext cx="2029631" cy="1874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21" y="5410"/>
            <a:ext cx="8229600" cy="1032232"/>
          </a:xfrm>
        </p:spPr>
        <p:txBody>
          <a:bodyPr>
            <a:normAutofit/>
          </a:bodyPr>
          <a:lstStyle/>
          <a:p>
            <a:r>
              <a:rPr lang="en-US" dirty="0"/>
              <a:t>IVOA &amp; IAU@ UN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3" r="5"/>
          <a:stretch/>
        </p:blipFill>
        <p:spPr>
          <a:xfrm>
            <a:off x="108229" y="1131147"/>
            <a:ext cx="4132531" cy="3211127"/>
          </a:xfrm>
          <a:ln w="38100" cmpd="sng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6195" b="25195"/>
          <a:stretch/>
        </p:blipFill>
        <p:spPr>
          <a:xfrm>
            <a:off x="0" y="0"/>
            <a:ext cx="1738707" cy="70378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2/22/18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Fabbiano - CfA Colloquium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289C-B8EC-9146-B992-3C50AE3122FC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/>
          <a:srcRect t="-196" b="-237"/>
          <a:stretch/>
        </p:blipFill>
        <p:spPr>
          <a:xfrm>
            <a:off x="4305884" y="1037642"/>
            <a:ext cx="4743778" cy="19531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075" y="3124315"/>
            <a:ext cx="2457346" cy="33133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059" y="4489469"/>
            <a:ext cx="2320089" cy="18668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491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34190</TotalTime>
  <Words>2217</Words>
  <Application>Microsoft Macintosh PowerPoint</Application>
  <PresentationFormat>On-screen Show (4:3)</PresentationFormat>
  <Paragraphs>406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微软雅黑</vt:lpstr>
      <vt:lpstr>宋体</vt:lpstr>
      <vt:lpstr>Arial</vt:lpstr>
      <vt:lpstr>Arial Narrow</vt:lpstr>
      <vt:lpstr>Avenir Light</vt:lpstr>
      <vt:lpstr>Calibri</vt:lpstr>
      <vt:lpstr>Century Gothic</vt:lpstr>
      <vt:lpstr>Cooper Black</vt:lpstr>
      <vt:lpstr>Courier New</vt:lpstr>
      <vt:lpstr>Lucida Grande</vt:lpstr>
      <vt:lpstr>Mangal</vt:lpstr>
      <vt:lpstr>Office Theme</vt:lpstr>
      <vt:lpstr>Custom Design</vt:lpstr>
      <vt:lpstr>Office 主题</vt:lpstr>
      <vt:lpstr>State of the IVOA Victoria, Canada 27 May – 1 June 2018</vt:lpstr>
      <vt:lpstr>A Bit  of  History</vt:lpstr>
      <vt:lpstr>Timeline of data access and interoperability</vt:lpstr>
      <vt:lpstr>PowerPoint Presentation</vt:lpstr>
      <vt:lpstr>Beginning – ESO conference of 2002 International Virtual Observatory Alliance</vt:lpstr>
      <vt:lpstr>IVOA Today www.ivoa.net</vt:lpstr>
      <vt:lpstr>PowerPoint Presentation</vt:lpstr>
      <vt:lpstr>Now – IVOA @ the IAU and United Nations</vt:lpstr>
      <vt:lpstr>IVOA &amp; IAU@ UN</vt:lpstr>
      <vt:lpstr>Perception  Reality Evolution</vt:lpstr>
      <vt:lpstr>The Virtual Observatory</vt:lpstr>
      <vt:lpstr>The Virtual Observatory</vt:lpstr>
      <vt:lpstr>The Hidden VO &amp; the User Community</vt:lpstr>
      <vt:lpstr>Awareness and Use of archival data are increasing</vt:lpstr>
      <vt:lpstr>ESA’s Gaia is a tremendous world-wide success</vt:lpstr>
      <vt:lpstr>All of this is based on the concept of the VO and on the use of IVOA standards  …..but our colleagues and funding agencies need to be reminded</vt:lpstr>
      <vt:lpstr>  Increasing IVOA Recognition Media,  Data, and Community Presence</vt:lpstr>
      <vt:lpstr>IVOA Standards and Community Needs</vt:lpstr>
      <vt:lpstr>Bridging the Divide with Astropy</vt:lpstr>
      <vt:lpstr>How do we become more relevant for the astronomical user community?</vt:lpstr>
      <vt:lpstr>In summary….</vt:lpstr>
      <vt:lpstr>Member News  </vt:lpstr>
      <vt:lpstr>China-VO Registry gets online</vt:lpstr>
      <vt:lpstr>China-VO registered users reached 20,000</vt:lpstr>
      <vt:lpstr>VO recent activities at ESA</vt:lpstr>
      <vt:lpstr>Euro-VO activities within  ASTERICS project (May 2015 – May 2019)  - ASTERICS project web-site renewed  - Many events directed at large European astronomy and astro-particle infrastructures (ESFRI*)   - Technical forums – supporting coordination of VO development  - VO Schools aimed at early career astronomers (tutorials on-line)  - participation in RDA   </vt:lpstr>
      <vt:lpstr>Third DADI VO School</vt:lpstr>
      <vt:lpstr>Second ESFRI Forum &amp; Training Event</vt:lpstr>
      <vt:lpstr>PowerPoint Presentation</vt:lpstr>
      <vt:lpstr>European Open Science Cloud - EOSC</vt:lpstr>
      <vt:lpstr>IVOA exhibit booth</vt:lpstr>
      <vt:lpstr>Your help needed !!</vt:lpstr>
      <vt:lpstr>German Astrophysical Virtual Observatory  news</vt:lpstr>
      <vt:lpstr>US Virtual Observatory Alliance news</vt:lpstr>
      <vt:lpstr>US Virtual Observatory Alliance news</vt:lpstr>
      <vt:lpstr>US Virtual Observatory Alliance news</vt:lpstr>
      <vt:lpstr>PowerPoint Presentation</vt:lpstr>
      <vt:lpstr>PowerPoint Presentation</vt:lpstr>
      <vt:lpstr>This Meeting</vt:lpstr>
      <vt:lpstr>Attendance a focused working meeting </vt:lpstr>
      <vt:lpstr>IVOA Organization Chart</vt:lpstr>
      <vt:lpstr>Exec Membership Changes</vt:lpstr>
      <vt:lpstr>IVOA Term Expirations in May 2018</vt:lpstr>
      <vt:lpstr>Progress in Standards  (At the end of the Shanghai meeting) We now have 5 standards approved in Victoria</vt:lpstr>
      <vt:lpstr>Lets go to work…</vt:lpstr>
    </vt:vector>
  </TitlesOfParts>
  <Company>Smithsonian Astrophysical Observatory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Local Administrator</dc:creator>
  <cp:lastModifiedBy>Giuseppina Fabbiano</cp:lastModifiedBy>
  <cp:revision>140</cp:revision>
  <dcterms:created xsi:type="dcterms:W3CDTF">2017-05-04T18:00:55Z</dcterms:created>
  <dcterms:modified xsi:type="dcterms:W3CDTF">2018-05-28T14:49:16Z</dcterms:modified>
</cp:coreProperties>
</file>