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  <p:sldId id="259" r:id="rId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4" autoAdjust="0"/>
    <p:restoredTop sz="94660"/>
  </p:normalViewPr>
  <p:slideViewPr>
    <p:cSldViewPr snapToGrid="0">
      <p:cViewPr varScale="1">
        <p:scale>
          <a:sx n="55" d="100"/>
          <a:sy n="55" d="100"/>
        </p:scale>
        <p:origin x="891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318D7-C5A9-448F-9096-A196C8A0C235}" type="datetimeFigureOut">
              <a:rPr lang="fr-FR" smtClean="0"/>
              <a:t>14/05/2017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89E73-8DE9-423C-B395-908F6DFB823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784754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318D7-C5A9-448F-9096-A196C8A0C235}" type="datetimeFigureOut">
              <a:rPr lang="fr-FR" smtClean="0"/>
              <a:t>14/05/2017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89E73-8DE9-423C-B395-908F6DFB823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317712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318D7-C5A9-448F-9096-A196C8A0C235}" type="datetimeFigureOut">
              <a:rPr lang="fr-FR" smtClean="0"/>
              <a:t>14/05/2017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89E73-8DE9-423C-B395-908F6DFB823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292635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7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7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68D12-49F4-4E08-9494-2ACA700FE97B}" type="datetime1">
              <a:rPr lang="en-GB" smtClean="0"/>
              <a:pPr/>
              <a:t>14/05/2017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https://rd-alliance.org/ - https://twitter.com/resdatall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C58C4-3789-4E0B-9A83-CA5475925250}" type="slidenum">
              <a:rPr lang="en-GB" smtClean="0"/>
              <a:pPr/>
              <a:t>‹N°›</a:t>
            </a:fld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9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80486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07C10-884D-4E8A-8C4D-243B9EDB7D74}" type="datetime1">
              <a:rPr lang="en-GB" smtClean="0"/>
              <a:pPr/>
              <a:t>14/05/2017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https://rd-alliance.org/ - https://twitter.com/resdatall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C58C4-3789-4E0B-9A83-CA5475925250}" type="slidenum">
              <a:rPr lang="en-GB" smtClean="0"/>
              <a:pPr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13978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7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7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F1E74-8058-44DA-A092-54F759F15134}" type="datetime1">
              <a:rPr lang="en-GB" smtClean="0"/>
              <a:pPr/>
              <a:t>14/05/2017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https://rd-alliance.org/ - https://twitter.com/resdatall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C58C4-3789-4E0B-9A83-CA5475925250}" type="slidenum">
              <a:rPr lang="en-GB" smtClean="0"/>
              <a:pPr/>
              <a:t>‹N°›</a:t>
            </a:fld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9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568350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5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91245-AC9E-4BF5-9481-6C24F498292C}" type="datetime1">
              <a:rPr lang="en-GB" smtClean="0"/>
              <a:pPr/>
              <a:t>14/05/2017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https://rd-alliance.org/ - https://twitter.com/resdatall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C58C4-3789-4E0B-9A83-CA5475925250}" type="slidenum">
              <a:rPr lang="en-GB" smtClean="0"/>
              <a:pPr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75235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5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6F003-159D-4C0D-91A7-A27918E81A19}" type="datetime1">
              <a:rPr lang="en-GB" smtClean="0"/>
              <a:pPr/>
              <a:t>14/05/2017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https://rd-alliance.org/ - https://twitter.com/resdatall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C58C4-3789-4E0B-9A83-CA5475925250}" type="slidenum">
              <a:rPr lang="en-GB" smtClean="0"/>
              <a:pPr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70637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44F95-D929-4A7C-AFD0-A38140ED6D14}" type="datetime1">
              <a:rPr lang="en-GB" smtClean="0"/>
              <a:pPr/>
              <a:t>14/05/2017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https://rd-alliance.org/ - https://twitter.com/resdatall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C58C4-3789-4E0B-9A83-CA5475925250}" type="slidenum">
              <a:rPr lang="en-GB" smtClean="0"/>
              <a:pPr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692050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7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7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CD041-934D-4059-B97B-C0B8DA69DF68}" type="datetime1">
              <a:rPr lang="en-GB" smtClean="0"/>
              <a:pPr/>
              <a:t>14/05/2017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GB" smtClean="0"/>
              <a:t>https://rd-alliance.org/ - https://twitter.com/resdatall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C58C4-3789-4E0B-9A83-CA5475925250}" type="slidenum">
              <a:rPr lang="en-GB" smtClean="0"/>
              <a:pPr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570190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8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3" y="6459787"/>
            <a:ext cx="2618511" cy="365125"/>
          </a:xfrm>
        </p:spPr>
        <p:txBody>
          <a:bodyPr/>
          <a:lstStyle>
            <a:lvl1pPr algn="l">
              <a:defRPr/>
            </a:lvl1pPr>
          </a:lstStyle>
          <a:p>
            <a:fld id="{CE8ED017-96B9-47BE-82F0-D6C2FF3CA121}" type="datetime1">
              <a:rPr lang="en-GB" smtClean="0"/>
              <a:pPr/>
              <a:t>14/05/2017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7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GB" smtClean="0">
                <a:solidFill>
                  <a:srgbClr val="455F51"/>
                </a:solidFill>
              </a:rPr>
              <a:t>https://rd-alliance.org/ - https://twitter.com/resdatall</a:t>
            </a:r>
            <a:endParaRPr lang="en-GB">
              <a:solidFill>
                <a:srgbClr val="455F5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C2C58C4-3789-4E0B-9A83-CA5475925250}" type="slidenum">
              <a:rPr lang="en-GB" smtClean="0">
                <a:solidFill>
                  <a:srgbClr val="455F51"/>
                </a:solidFill>
              </a:rPr>
              <a:pPr/>
              <a:t>‹N°›</a:t>
            </a:fld>
            <a:endParaRPr lang="en-GB">
              <a:solidFill>
                <a:srgbClr val="455F5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85241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318D7-C5A9-448F-9096-A196C8A0C235}" type="datetimeFigureOut">
              <a:rPr lang="fr-FR" smtClean="0"/>
              <a:t>14/05/2017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89E73-8DE9-423C-B395-908F6DFB823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3958344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7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936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A5E9C-2198-490E-9B60-86B997BF10E0}" type="datetime1">
              <a:rPr lang="en-GB" smtClean="0"/>
              <a:pPr/>
              <a:t>14/05/2017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https://rd-alliance.org/ - https://twitter.com/resdatall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C58C4-3789-4E0B-9A83-CA5475925250}" type="slidenum">
              <a:rPr lang="en-GB" smtClean="0"/>
              <a:pPr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158420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FE206-86D8-4344-B8DE-A794C73461E8}" type="datetime1">
              <a:rPr lang="en-GB" smtClean="0"/>
              <a:pPr/>
              <a:t>14/05/2017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https://rd-alliance.org/ - https://twitter.com/resdatall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C58C4-3789-4E0B-9A83-CA5475925250}" type="slidenum">
              <a:rPr lang="en-GB" smtClean="0"/>
              <a:pPr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426626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7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7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405FA-A509-4B97-9E89-E5A7256D1D8C}" type="datetime1">
              <a:rPr lang="en-GB" smtClean="0"/>
              <a:pPr/>
              <a:t>14/05/2017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https://rd-alliance.org/ - https://twitter.com/resdatall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C58C4-3789-4E0B-9A83-CA5475925250}" type="slidenum">
              <a:rPr lang="en-GB" smtClean="0"/>
              <a:pPr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25726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318D7-C5A9-448F-9096-A196C8A0C235}" type="datetimeFigureOut">
              <a:rPr lang="fr-FR" smtClean="0"/>
              <a:t>14/05/2017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89E73-8DE9-423C-B395-908F6DFB823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333202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318D7-C5A9-448F-9096-A196C8A0C235}" type="datetimeFigureOut">
              <a:rPr lang="fr-FR" smtClean="0"/>
              <a:t>14/05/2017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89E73-8DE9-423C-B395-908F6DFB823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979765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318D7-C5A9-448F-9096-A196C8A0C235}" type="datetimeFigureOut">
              <a:rPr lang="fr-FR" smtClean="0"/>
              <a:t>14/05/2017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89E73-8DE9-423C-B395-908F6DFB823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275636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318D7-C5A9-448F-9096-A196C8A0C235}" type="datetimeFigureOut">
              <a:rPr lang="fr-FR" smtClean="0"/>
              <a:t>14/05/2017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89E73-8DE9-423C-B395-908F6DFB823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80970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318D7-C5A9-448F-9096-A196C8A0C235}" type="datetimeFigureOut">
              <a:rPr lang="fr-FR" smtClean="0"/>
              <a:t>14/05/2017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89E73-8DE9-423C-B395-908F6DFB823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320618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318D7-C5A9-448F-9096-A196C8A0C235}" type="datetimeFigureOut">
              <a:rPr lang="fr-FR" smtClean="0"/>
              <a:t>14/05/2017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89E73-8DE9-423C-B395-908F6DFB823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65097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318D7-C5A9-448F-9096-A196C8A0C235}" type="datetimeFigureOut">
              <a:rPr lang="fr-FR" smtClean="0"/>
              <a:t>14/05/2017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89E73-8DE9-423C-B395-908F6DFB823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9316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8318D7-C5A9-448F-9096-A196C8A0C235}" type="datetimeFigureOut">
              <a:rPr lang="fr-FR" smtClean="0"/>
              <a:t>14/05/2017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889E73-8DE9-423C-B395-908F6DFB823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256769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" y="6334316"/>
            <a:ext cx="12192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5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79" y="1845734"/>
            <a:ext cx="100584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2" y="6459787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344C4FFA-DE61-44BA-B988-CFF3193F84AE}" type="datetime1">
              <a:rPr lang="en-GB" smtClean="0"/>
              <a:pPr/>
              <a:t>14/05/2017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6" y="6459787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r>
              <a:rPr lang="en-GB" dirty="0" smtClean="0"/>
              <a:t>https://rd-alliance.org/ - https://twitter.com/resdatall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60" y="6459787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5C2C58C4-3789-4E0B-9A83-CA5475925250}" type="slidenum">
              <a:rPr lang="en-GB" smtClean="0"/>
              <a:pPr/>
              <a:t>‹N°›</a:t>
            </a:fld>
            <a:endParaRPr lang="en-GB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660918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Relationship Id="rId6" Type="http://schemas.openxmlformats.org/officeDocument/2006/relationships/hyperlink" Target="https://www.rd-alliance.org/sites/default/files/attachment/RDA_in_a_nutshell_April_2017.pptx" TargetMode="Externa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b="1" dirty="0" smtClean="0"/>
              <a:t>Data Curation and </a:t>
            </a:r>
            <a:r>
              <a:rPr lang="fr-FR" b="1" dirty="0" err="1" smtClean="0"/>
              <a:t>Preservation</a:t>
            </a:r>
            <a:endParaRPr lang="fr-FR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2563092"/>
          </a:xfrm>
        </p:spPr>
        <p:txBody>
          <a:bodyPr>
            <a:normAutofit/>
          </a:bodyPr>
          <a:lstStyle/>
          <a:p>
            <a:r>
              <a:rPr lang="fr-FR" sz="5400" dirty="0" smtClean="0"/>
              <a:t>IVOA May 2017, Shanghai</a:t>
            </a:r>
          </a:p>
          <a:p>
            <a:endParaRPr lang="fr-FR" sz="5400" dirty="0"/>
          </a:p>
          <a:p>
            <a:r>
              <a:rPr lang="fr-FR" sz="3600" dirty="0" smtClean="0"/>
              <a:t>Françoise Genova</a:t>
            </a:r>
            <a:endParaRPr lang="fr-FR" sz="3600" dirty="0"/>
          </a:p>
        </p:txBody>
      </p:sp>
    </p:spTree>
    <p:extLst>
      <p:ext uri="{BB962C8B-B14F-4D97-AF65-F5344CB8AC3E}">
        <p14:creationId xmlns:p14="http://schemas.microsoft.com/office/powerpoint/2010/main" val="30295019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Data Curation &amp; </a:t>
            </a:r>
            <a:r>
              <a:rPr lang="fr-FR" dirty="0" err="1" smtClean="0"/>
              <a:t>Preservation</a:t>
            </a:r>
            <a:r>
              <a:rPr lang="fr-FR" dirty="0" smtClean="0"/>
              <a:t> Session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611086"/>
            <a:ext cx="10515600" cy="4565877"/>
          </a:xfrm>
        </p:spPr>
        <p:txBody>
          <a:bodyPr>
            <a:normAutofit fontScale="92500" lnSpcReduction="20000"/>
          </a:bodyPr>
          <a:lstStyle/>
          <a:p>
            <a:r>
              <a:rPr lang="fr-FR" dirty="0" smtClean="0"/>
              <a:t>Tuesday, 11:00-13:30, Room E</a:t>
            </a:r>
          </a:p>
          <a:p>
            <a:r>
              <a:rPr lang="fr-FR" dirty="0" smtClean="0"/>
              <a:t>All </a:t>
            </a:r>
            <a:r>
              <a:rPr lang="fr-FR" dirty="0" err="1" smtClean="0"/>
              <a:t>talks</a:t>
            </a:r>
            <a:r>
              <a:rPr lang="fr-FR" dirty="0" smtClean="0"/>
              <a:t> </a:t>
            </a:r>
            <a:r>
              <a:rPr lang="fr-FR" dirty="0" err="1" smtClean="0"/>
              <a:t>proposed</a:t>
            </a:r>
            <a:r>
              <a:rPr lang="fr-FR" dirty="0" smtClean="0"/>
              <a:t> deal </a:t>
            </a:r>
            <a:r>
              <a:rPr lang="fr-FR" dirty="0" err="1" smtClean="0"/>
              <a:t>with</a:t>
            </a:r>
            <a:r>
              <a:rPr lang="fr-FR" dirty="0" smtClean="0"/>
              <a:t> the </a:t>
            </a:r>
            <a:r>
              <a:rPr lang="fr-FR" dirty="0" err="1" smtClean="0"/>
              <a:t>Research</a:t>
            </a:r>
            <a:r>
              <a:rPr lang="fr-FR" dirty="0" smtClean="0"/>
              <a:t> Data Alliance</a:t>
            </a:r>
          </a:p>
          <a:p>
            <a:endParaRPr lang="fr-FR" sz="800" dirty="0"/>
          </a:p>
          <a:p>
            <a:r>
              <a:rPr lang="fr-FR" dirty="0" smtClean="0"/>
              <a:t>RDA </a:t>
            </a:r>
            <a:r>
              <a:rPr lang="fr-FR" dirty="0" err="1" smtClean="0"/>
              <a:t>activities</a:t>
            </a:r>
            <a:r>
              <a:rPr lang="fr-FR" dirty="0" smtClean="0"/>
              <a:t> and outputs (F. Genova)</a:t>
            </a:r>
          </a:p>
          <a:p>
            <a:r>
              <a:rPr lang="fr-FR" dirty="0" smtClean="0"/>
              <a:t>Report on RDA P9 – Barcelona April 2017 (A. </a:t>
            </a:r>
            <a:r>
              <a:rPr lang="fr-FR" dirty="0" err="1" smtClean="0"/>
              <a:t>Schaaff</a:t>
            </a:r>
            <a:r>
              <a:rPr lang="fr-FR" dirty="0" smtClean="0"/>
              <a:t>)</a:t>
            </a:r>
          </a:p>
          <a:p>
            <a:r>
              <a:rPr lang="fr-FR" dirty="0" err="1" smtClean="0"/>
              <a:t>Implementation</a:t>
            </a:r>
            <a:r>
              <a:rPr lang="fr-FR" dirty="0" smtClean="0"/>
              <a:t> of </a:t>
            </a:r>
            <a:r>
              <a:rPr lang="fr-FR" dirty="0" err="1" smtClean="0"/>
              <a:t>dynamic</a:t>
            </a:r>
            <a:r>
              <a:rPr lang="fr-FR" dirty="0" smtClean="0"/>
              <a:t> data citation/</a:t>
            </a:r>
            <a:r>
              <a:rPr lang="fr-FR" dirty="0" err="1" smtClean="0"/>
              <a:t>query</a:t>
            </a:r>
            <a:r>
              <a:rPr lang="fr-FR" dirty="0" smtClean="0"/>
              <a:t> store in VAMDC (C.-M. </a:t>
            </a:r>
            <a:r>
              <a:rPr lang="fr-FR" dirty="0" err="1" smtClean="0"/>
              <a:t>Zwölf</a:t>
            </a:r>
            <a:r>
              <a:rPr lang="fr-FR" dirty="0" smtClean="0"/>
              <a:t>)</a:t>
            </a:r>
          </a:p>
          <a:p>
            <a:r>
              <a:rPr lang="fr-FR" dirty="0" smtClean="0"/>
              <a:t>Discussion</a:t>
            </a:r>
          </a:p>
          <a:p>
            <a:endParaRPr lang="fr-FR" sz="800" dirty="0" smtClean="0"/>
          </a:p>
          <a:p>
            <a:r>
              <a:rPr lang="fr-FR" dirty="0" err="1" smtClean="0"/>
              <a:t>Disciplinary</a:t>
            </a:r>
            <a:r>
              <a:rPr lang="fr-FR" dirty="0"/>
              <a:t> </a:t>
            </a:r>
            <a:r>
              <a:rPr lang="fr-FR" dirty="0" err="1" smtClean="0"/>
              <a:t>Interoperability</a:t>
            </a:r>
            <a:r>
              <a:rPr lang="fr-FR" dirty="0" smtClean="0"/>
              <a:t> Framework </a:t>
            </a:r>
            <a:r>
              <a:rPr lang="fr-FR" dirty="0" err="1" smtClean="0"/>
              <a:t>Interest</a:t>
            </a:r>
            <a:r>
              <a:rPr lang="fr-FR" dirty="0" smtClean="0"/>
              <a:t> Group </a:t>
            </a:r>
            <a:r>
              <a:rPr lang="fr-FR" dirty="0" err="1" smtClean="0"/>
              <a:t>being</a:t>
            </a:r>
            <a:r>
              <a:rPr lang="fr-FR" dirty="0" smtClean="0"/>
              <a:t> </a:t>
            </a:r>
            <a:r>
              <a:rPr lang="fr-FR" dirty="0" err="1" smtClean="0"/>
              <a:t>formed</a:t>
            </a:r>
            <a:r>
              <a:rPr lang="fr-FR" dirty="0" smtClean="0"/>
              <a:t> (D. Schade)</a:t>
            </a:r>
          </a:p>
          <a:p>
            <a:r>
              <a:rPr lang="fr-FR" dirty="0" err="1" smtClean="0"/>
              <a:t>Allows</a:t>
            </a:r>
            <a:r>
              <a:rPr lang="fr-FR" dirty="0" smtClean="0"/>
              <a:t> participation of disciplines </a:t>
            </a:r>
            <a:r>
              <a:rPr lang="fr-FR" dirty="0" err="1" smtClean="0"/>
              <a:t>which</a:t>
            </a:r>
            <a:r>
              <a:rPr lang="fr-FR" dirty="0" smtClean="0"/>
              <a:t> do not have a </a:t>
            </a:r>
            <a:r>
              <a:rPr lang="fr-FR" dirty="0" err="1" smtClean="0"/>
              <a:t>formal</a:t>
            </a:r>
            <a:r>
              <a:rPr lang="fr-FR" dirty="0" err="1" smtClean="0"/>
              <a:t>ized</a:t>
            </a:r>
            <a:r>
              <a:rPr lang="fr-FR" dirty="0" smtClean="0"/>
              <a:t> </a:t>
            </a:r>
            <a:r>
              <a:rPr lang="fr-FR" dirty="0" err="1" smtClean="0"/>
              <a:t>representation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687678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2117" y="31462"/>
            <a:ext cx="1048409" cy="685108"/>
          </a:xfrm>
          <a:prstGeom prst="rect">
            <a:avLst/>
          </a:prstGeom>
        </p:spPr>
      </p:pic>
      <p:sp>
        <p:nvSpPr>
          <p:cNvPr id="5" name="Shape 481"/>
          <p:cNvSpPr txBox="1">
            <a:spLocks/>
          </p:cNvSpPr>
          <p:nvPr/>
        </p:nvSpPr>
        <p:spPr>
          <a:xfrm>
            <a:off x="4663708" y="1065033"/>
            <a:ext cx="5599417" cy="5009555"/>
          </a:xfrm>
          <a:prstGeom prst="rect">
            <a:avLst/>
          </a:prstGeom>
        </p:spPr>
        <p:txBody>
          <a:bodyPr/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Clr>
                <a:srgbClr val="99CB38"/>
              </a:buClr>
              <a:buSzTx/>
              <a:buNone/>
              <a:defRPr sz="3600" b="1" i="0">
                <a:solidFill>
                  <a:srgbClr val="941100"/>
                </a:solidFill>
              </a:defRPr>
            </a:pPr>
            <a:r>
              <a:rPr lang="en-GB" sz="2800" b="1" dirty="0">
                <a:solidFill>
                  <a:srgbClr val="941100"/>
                </a:solidFill>
              </a:rPr>
              <a:t>Vision</a:t>
            </a:r>
          </a:p>
          <a:p>
            <a:pPr marL="0" indent="0">
              <a:spcBef>
                <a:spcPts val="0"/>
              </a:spcBef>
              <a:buClr>
                <a:srgbClr val="99CB38"/>
              </a:buClr>
              <a:buSzTx/>
              <a:buNone/>
              <a:defRPr sz="3600" i="0">
                <a:latin typeface="+mn-lt"/>
                <a:ea typeface="+mn-ea"/>
                <a:cs typeface="+mn-cs"/>
                <a:sym typeface="Helvetica Neue Light"/>
              </a:defRPr>
            </a:pPr>
            <a:r>
              <a:rPr lang="en-GB" sz="2800" b="1" dirty="0">
                <a:solidFill>
                  <a:prstClr val="black">
                    <a:lumMod val="75000"/>
                    <a:lumOff val="25000"/>
                  </a:prstClr>
                </a:solidFill>
                <a:sym typeface="Helvetica Neue Light"/>
              </a:rPr>
              <a:t>Researchers and </a:t>
            </a:r>
            <a:r>
              <a:rPr lang="en-GB" sz="2800" b="1" u="sng" dirty="0">
                <a:solidFill>
                  <a:prstClr val="black">
                    <a:lumMod val="75000"/>
                    <a:lumOff val="25000"/>
                  </a:prstClr>
                </a:solidFill>
                <a:sym typeface="Helvetica Neue Light"/>
              </a:rPr>
              <a:t>innovators</a:t>
            </a:r>
            <a:r>
              <a:rPr lang="en-GB" sz="2800" b="1" dirty="0">
                <a:solidFill>
                  <a:prstClr val="black">
                    <a:lumMod val="75000"/>
                    <a:lumOff val="25000"/>
                  </a:prstClr>
                </a:solidFill>
                <a:sym typeface="Helvetica Neue Light"/>
              </a:rPr>
              <a:t> </a:t>
            </a:r>
            <a:r>
              <a:rPr lang="en-GB" sz="2800" dirty="0">
                <a:solidFill>
                  <a:prstClr val="black">
                    <a:lumMod val="75000"/>
                    <a:lumOff val="25000"/>
                  </a:prstClr>
                </a:solidFill>
                <a:sym typeface="Helvetica Neue Light"/>
              </a:rPr>
              <a:t>openly share data across technologies, disciplines, and countries to address the grand challenges of society. </a:t>
            </a:r>
          </a:p>
          <a:p>
            <a:pPr>
              <a:spcBef>
                <a:spcPts val="0"/>
              </a:spcBef>
              <a:buClr>
                <a:srgbClr val="99CB38"/>
              </a:buClr>
              <a:defRPr sz="3600" i="0">
                <a:latin typeface="+mn-lt"/>
                <a:ea typeface="+mn-ea"/>
                <a:cs typeface="+mn-cs"/>
                <a:sym typeface="Helvetica Neue Light"/>
              </a:defRPr>
            </a:pPr>
            <a:endParaRPr lang="en-GB" sz="2800" dirty="0">
              <a:solidFill>
                <a:prstClr val="black">
                  <a:lumMod val="75000"/>
                  <a:lumOff val="25000"/>
                </a:prstClr>
              </a:solidFill>
              <a:sym typeface="Helvetica Neue Light"/>
            </a:endParaRPr>
          </a:p>
          <a:p>
            <a:pPr marL="0" indent="0">
              <a:spcBef>
                <a:spcPts val="0"/>
              </a:spcBef>
              <a:buClr>
                <a:srgbClr val="99CB38"/>
              </a:buClr>
              <a:buSzTx/>
              <a:buNone/>
              <a:defRPr sz="3600" b="1" i="0">
                <a:solidFill>
                  <a:srgbClr val="941100"/>
                </a:solidFill>
              </a:defRPr>
            </a:pPr>
            <a:r>
              <a:rPr lang="en-GB" sz="2800" b="1" dirty="0">
                <a:solidFill>
                  <a:srgbClr val="941100"/>
                </a:solidFill>
              </a:rPr>
              <a:t>Mission</a:t>
            </a:r>
          </a:p>
          <a:p>
            <a:pPr marL="0" indent="0">
              <a:spcBef>
                <a:spcPts val="0"/>
              </a:spcBef>
              <a:buClr>
                <a:srgbClr val="99CB38"/>
              </a:buClr>
              <a:buSzTx/>
              <a:buNone/>
              <a:defRPr sz="3600" i="0">
                <a:latin typeface="+mn-lt"/>
                <a:ea typeface="+mn-ea"/>
                <a:cs typeface="+mn-cs"/>
                <a:sym typeface="Helvetica Neue Light"/>
              </a:defRPr>
            </a:pPr>
            <a:r>
              <a:rPr lang="en-GB" sz="2800" dirty="0">
                <a:solidFill>
                  <a:prstClr val="black">
                    <a:lumMod val="75000"/>
                    <a:lumOff val="25000"/>
                  </a:prstClr>
                </a:solidFill>
                <a:sym typeface="Helvetica Neue Light"/>
              </a:rPr>
              <a:t>RDA builds the </a:t>
            </a:r>
            <a:r>
              <a:rPr lang="en-GB" sz="2800" b="1" dirty="0">
                <a:solidFill>
                  <a:srgbClr val="A30000"/>
                </a:solidFill>
                <a:latin typeface="Calibri Light"/>
                <a:sym typeface="Helvetica Neue"/>
              </a:rPr>
              <a:t>social and technical bridges</a:t>
            </a:r>
            <a:r>
              <a:rPr lang="en-GB" sz="2800" dirty="0">
                <a:solidFill>
                  <a:prstClr val="black">
                    <a:lumMod val="75000"/>
                    <a:lumOff val="25000"/>
                  </a:prstClr>
                </a:solidFill>
                <a:sym typeface="Helvetica Neue Light"/>
              </a:rPr>
              <a:t> that </a:t>
            </a:r>
            <a:r>
              <a:rPr lang="en-GB" sz="2800" b="1" dirty="0">
                <a:solidFill>
                  <a:prstClr val="black">
                    <a:lumMod val="75000"/>
                    <a:lumOff val="25000"/>
                  </a:prstClr>
                </a:solidFill>
                <a:sym typeface="Helvetica Neue Light"/>
              </a:rPr>
              <a:t>enable open sharing </a:t>
            </a:r>
            <a:r>
              <a:rPr lang="en-GB" sz="2800" dirty="0">
                <a:solidFill>
                  <a:prstClr val="black">
                    <a:lumMod val="75000"/>
                    <a:lumOff val="25000"/>
                  </a:prstClr>
                </a:solidFill>
                <a:sym typeface="Helvetica Neue Light"/>
              </a:rPr>
              <a:t>of data.</a:t>
            </a:r>
          </a:p>
          <a:p>
            <a:pPr marL="0" lvl="1" indent="312464">
              <a:spcBef>
                <a:spcPts val="0"/>
              </a:spcBef>
              <a:buClr>
                <a:srgbClr val="99CB38"/>
              </a:buClr>
              <a:buNone/>
              <a:defRPr sz="3600" i="0">
                <a:latin typeface="+mn-lt"/>
                <a:ea typeface="+mn-ea"/>
                <a:cs typeface="+mn-cs"/>
                <a:sym typeface="Helvetica Neue Light"/>
              </a:defRPr>
            </a:pPr>
            <a:endParaRPr lang="en-GB" sz="2800" dirty="0">
              <a:solidFill>
                <a:prstClr val="black">
                  <a:lumMod val="75000"/>
                  <a:lumOff val="25000"/>
                </a:prstClr>
              </a:solidFill>
              <a:sym typeface="Helvetica Neue Light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1756" y="238586"/>
            <a:ext cx="1264697" cy="826446"/>
          </a:xfrm>
          <a:prstGeom prst="rect">
            <a:avLst/>
          </a:prstGeom>
        </p:spPr>
      </p:pic>
      <p:sp>
        <p:nvSpPr>
          <p:cNvPr id="11" name="Segnaposto piè di pagina 6"/>
          <p:cNvSpPr>
            <a:spLocks noGrp="1"/>
          </p:cNvSpPr>
          <p:nvPr>
            <p:ph type="ftr" sz="quarter" idx="11"/>
          </p:nvPr>
        </p:nvSpPr>
        <p:spPr>
          <a:xfrm>
            <a:off x="7078637" y="6322424"/>
            <a:ext cx="3644525" cy="535577"/>
          </a:xfrm>
        </p:spPr>
        <p:txBody>
          <a:bodyPr/>
          <a:lstStyle/>
          <a:p>
            <a:pPr algn="l"/>
            <a:r>
              <a:rPr lang="en-GB" sz="1200" b="1" dirty="0">
                <a:solidFill>
                  <a:prstClr val="white"/>
                </a:solidFill>
              </a:rPr>
              <a:t>www.rd-alliance.org</a:t>
            </a:r>
          </a:p>
          <a:p>
            <a:pPr algn="l"/>
            <a:r>
              <a:rPr lang="en-GB" sz="1200" b="1" dirty="0">
                <a:solidFill>
                  <a:prstClr val="white"/>
                </a:solidFill>
              </a:rPr>
              <a:t>@resdatall</a:t>
            </a:r>
          </a:p>
        </p:txBody>
      </p:sp>
      <p:pic>
        <p:nvPicPr>
          <p:cNvPr id="12" name="Picture 2" descr="Creative Commons Licens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02034" y="6475942"/>
            <a:ext cx="665966" cy="234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12"/>
          <p:cNvSpPr txBox="1"/>
          <p:nvPr/>
        </p:nvSpPr>
        <p:spPr bwMode="auto">
          <a:xfrm>
            <a:off x="9946875" y="6691841"/>
            <a:ext cx="776287" cy="2301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900" dirty="0">
                <a:solidFill>
                  <a:srgbClr val="E2DFCC"/>
                </a:solidFill>
                <a:latin typeface="Calibri Light"/>
              </a:rPr>
              <a:t>CC BY-SA 4.0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2743200" cy="6858000"/>
          </a:xfrm>
          <a:prstGeom prst="rect">
            <a:avLst/>
          </a:prstGeom>
        </p:spPr>
      </p:pic>
      <p:sp>
        <p:nvSpPr>
          <p:cNvPr id="2" name="ZoneTexte 1"/>
          <p:cNvSpPr txBox="1"/>
          <p:nvPr/>
        </p:nvSpPr>
        <p:spPr>
          <a:xfrm>
            <a:off x="6002830" y="5014188"/>
            <a:ext cx="579613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i="1" dirty="0" smtClean="0"/>
              <a:t>In About RDA/</a:t>
            </a:r>
            <a:r>
              <a:rPr lang="fr-FR" i="1" dirty="0" err="1" smtClean="0"/>
              <a:t>Who</a:t>
            </a:r>
            <a:r>
              <a:rPr lang="fr-FR" i="1" dirty="0" smtClean="0"/>
              <a:t> </a:t>
            </a:r>
            <a:r>
              <a:rPr lang="fr-FR" i="1" dirty="0" err="1" smtClean="0"/>
              <a:t>is</a:t>
            </a:r>
            <a:r>
              <a:rPr lang="fr-FR" i="1" dirty="0" smtClean="0"/>
              <a:t> RDA</a:t>
            </a:r>
          </a:p>
          <a:p>
            <a:r>
              <a:rPr lang="fr-FR" i="1" dirty="0">
                <a:hlinkClick r:id="rId6"/>
              </a:rPr>
              <a:t>https://</a:t>
            </a:r>
            <a:r>
              <a:rPr lang="fr-FR" i="1" dirty="0" smtClean="0">
                <a:hlinkClick r:id="rId6"/>
              </a:rPr>
              <a:t>www.rd-alliance.org/sites/default/files/attachment/</a:t>
            </a:r>
          </a:p>
          <a:p>
            <a:r>
              <a:rPr lang="fr-FR" i="1" dirty="0" smtClean="0">
                <a:hlinkClick r:id="rId6"/>
              </a:rPr>
              <a:t>RDA_in_a_nutshell_April_2017.pptx</a:t>
            </a:r>
            <a:r>
              <a:rPr lang="fr-FR" i="1" dirty="0" smtClean="0"/>
              <a:t> </a:t>
            </a:r>
            <a:endParaRPr lang="fr-FR" i="1" dirty="0"/>
          </a:p>
        </p:txBody>
      </p:sp>
    </p:spTree>
    <p:extLst>
      <p:ext uri="{BB962C8B-B14F-4D97-AF65-F5344CB8AC3E}">
        <p14:creationId xmlns:p14="http://schemas.microsoft.com/office/powerpoint/2010/main" val="2630108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145</Words>
  <Application>Microsoft Office PowerPoint</Application>
  <PresentationFormat>Grand écran</PresentationFormat>
  <Paragraphs>26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2</vt:i4>
      </vt:variant>
      <vt:variant>
        <vt:lpstr>Titres des diapositives</vt:lpstr>
      </vt:variant>
      <vt:variant>
        <vt:i4>3</vt:i4>
      </vt:variant>
    </vt:vector>
  </HeadingPairs>
  <TitlesOfParts>
    <vt:vector size="10" baseType="lpstr">
      <vt:lpstr>Arial</vt:lpstr>
      <vt:lpstr>Calibri</vt:lpstr>
      <vt:lpstr>Calibri Light</vt:lpstr>
      <vt:lpstr>Helvetica Neue</vt:lpstr>
      <vt:lpstr>Helvetica Neue Light</vt:lpstr>
      <vt:lpstr>Thème Office</vt:lpstr>
      <vt:lpstr>Retrospect</vt:lpstr>
      <vt:lpstr>Data Curation and Preservation</vt:lpstr>
      <vt:lpstr>Data Curation &amp; Preservation Session</vt:lpstr>
      <vt:lpstr>Présentation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Curation and Preservation</dc:title>
  <dc:creator>genova</dc:creator>
  <cp:lastModifiedBy>genova</cp:lastModifiedBy>
  <cp:revision>4</cp:revision>
  <dcterms:created xsi:type="dcterms:W3CDTF">2017-05-14T06:36:47Z</dcterms:created>
  <dcterms:modified xsi:type="dcterms:W3CDTF">2017-05-14T08:08:34Z</dcterms:modified>
</cp:coreProperties>
</file>