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84" r:id="rId4"/>
    <p:sldId id="276" r:id="rId5"/>
    <p:sldId id="272" r:id="rId6"/>
    <p:sldId id="273" r:id="rId7"/>
    <p:sldId id="281" r:id="rId8"/>
    <p:sldId id="282" r:id="rId9"/>
    <p:sldId id="277" r:id="rId10"/>
    <p:sldId id="279" r:id="rId11"/>
    <p:sldId id="287" r:id="rId12"/>
    <p:sldId id="288" r:id="rId13"/>
    <p:sldId id="278" r:id="rId14"/>
    <p:sldId id="280" r:id="rId15"/>
    <p:sldId id="285" r:id="rId16"/>
    <p:sldId id="286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514"/>
    <p:restoredTop sz="94665"/>
  </p:normalViewPr>
  <p:slideViewPr>
    <p:cSldViewPr snapToGrid="0" snapToObjects="1">
      <p:cViewPr>
        <p:scale>
          <a:sx n="119" d="100"/>
          <a:sy n="119" d="100"/>
        </p:scale>
        <p:origin x="23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pi:Desktop:Interop-Participa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Number of Participants</a:t>
            </a:r>
            <a:r>
              <a:rPr lang="en-US" baseline="0">
                <a:solidFill>
                  <a:schemeClr val="bg1"/>
                </a:solidFill>
              </a:rPr>
              <a:t> per IVOA Interoperability Meeting</a:t>
            </a:r>
            <a:endParaRPr lang="en-US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0145815106445"/>
          <c:y val="0.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0439519539224264"/>
          <c:y val="0.113924926032316"/>
          <c:w val="0.931356688052882"/>
          <c:h val="0.4316128965261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'[Interop-Participants.xlsx]Participants'!$I$1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'[Interop-Participants.xlsx]Participants'!$H$2:$H$32</c:f>
              <c:strCache>
                <c:ptCount val="31"/>
                <c:pt idx="0">
                  <c:v>2002-Jan-Strasbourg-2 days-</c:v>
                </c:pt>
                <c:pt idx="1">
                  <c:v>2002-Oct-Baltimore-1 days-ADASS</c:v>
                </c:pt>
                <c:pt idx="2">
                  <c:v>2003-May-Cambridge-5 days-</c:v>
                </c:pt>
                <c:pt idx="3">
                  <c:v>2003-Oct-Strasbourg-2 days-ADASS</c:v>
                </c:pt>
                <c:pt idx="4">
                  <c:v>2004-May-Boston-5 days-</c:v>
                </c:pt>
                <c:pt idx="5">
                  <c:v>2004-Sep-Pune-5 days-</c:v>
                </c:pt>
                <c:pt idx="6">
                  <c:v>2005-May-Kyoto-5 days-</c:v>
                </c:pt>
                <c:pt idx="7">
                  <c:v>2005-Sep-Madrid-2 days-ADASS</c:v>
                </c:pt>
                <c:pt idx="8">
                  <c:v>2006-May-Victoria-5 days-</c:v>
                </c:pt>
                <c:pt idx="9">
                  <c:v>2006-Sep-Moscow-3 days-</c:v>
                </c:pt>
                <c:pt idx="10">
                  <c:v>2007-May-Beijing-5 days-</c:v>
                </c:pt>
                <c:pt idx="11">
                  <c:v>2007-Sep-Cambridge-2 days-ADASS</c:v>
                </c:pt>
                <c:pt idx="12">
                  <c:v>2008-May-Trieste-5 days-</c:v>
                </c:pt>
                <c:pt idx="13">
                  <c:v>2008-Sep-Baltimore-5 days-</c:v>
                </c:pt>
                <c:pt idx="14">
                  <c:v>2009-May-Strasbourg-5 days-</c:v>
                </c:pt>
                <c:pt idx="15">
                  <c:v>2009-Nov-Munich-5 days-</c:v>
                </c:pt>
                <c:pt idx="16">
                  <c:v>2010-May-Victoria-5 days-</c:v>
                </c:pt>
                <c:pt idx="17">
                  <c:v>2010-Dec-Nara-5 days-</c:v>
                </c:pt>
                <c:pt idx="18">
                  <c:v>2011-May-Naples-5 days-</c:v>
                </c:pt>
                <c:pt idx="19">
                  <c:v>2011-Oct-Pune-5 days-</c:v>
                </c:pt>
                <c:pt idx="20">
                  <c:v>2012-May-Urbana-5 days-</c:v>
                </c:pt>
                <c:pt idx="21">
                  <c:v>2012-Oct-Sao Paulo-5 days-</c:v>
                </c:pt>
                <c:pt idx="22">
                  <c:v>2013-May-Heidelberg-5 days-</c:v>
                </c:pt>
                <c:pt idx="23">
                  <c:v>2013-Sep-Hawaii-3 days-ADASS</c:v>
                </c:pt>
                <c:pt idx="24">
                  <c:v>2014-May-Madrid-5 days-</c:v>
                </c:pt>
                <c:pt idx="25">
                  <c:v>2014-Oct-Banff-3 days-ADASS</c:v>
                </c:pt>
                <c:pt idx="26">
                  <c:v>2015-Jun-Sesto-5 days-</c:v>
                </c:pt>
                <c:pt idx="27">
                  <c:v>2015-Oct-Sydney-3 days-ADASS</c:v>
                </c:pt>
                <c:pt idx="28">
                  <c:v>2016-May-Cape Town-5 days-</c:v>
                </c:pt>
                <c:pt idx="29">
                  <c:v>2016-Oct-Trieste-3 days-ADASS</c:v>
                </c:pt>
                <c:pt idx="30">
                  <c:v>2017-May-Shanghai-5 days-</c:v>
                </c:pt>
              </c:strCache>
            </c:strRef>
          </c:cat>
          <c:val>
            <c:numRef>
              <c:f>'[Interop-Participants.xlsx]Participants'!$I$2:$I$32</c:f>
              <c:numCache>
                <c:formatCode>General</c:formatCode>
                <c:ptCount val="31"/>
                <c:pt idx="0">
                  <c:v>33.0</c:v>
                </c:pt>
                <c:pt idx="1">
                  <c:v>39.0</c:v>
                </c:pt>
                <c:pt idx="2">
                  <c:v>69.0</c:v>
                </c:pt>
                <c:pt idx="3">
                  <c:v>132.0</c:v>
                </c:pt>
                <c:pt idx="4">
                  <c:v>66.0</c:v>
                </c:pt>
                <c:pt idx="5">
                  <c:v>112.0</c:v>
                </c:pt>
                <c:pt idx="6">
                  <c:v>87.0</c:v>
                </c:pt>
                <c:pt idx="7">
                  <c:v>122.0</c:v>
                </c:pt>
                <c:pt idx="8">
                  <c:v>98.0</c:v>
                </c:pt>
                <c:pt idx="9">
                  <c:v>73.0</c:v>
                </c:pt>
                <c:pt idx="10">
                  <c:v>104.0</c:v>
                </c:pt>
                <c:pt idx="11">
                  <c:v>118.0</c:v>
                </c:pt>
                <c:pt idx="12">
                  <c:v>132.0</c:v>
                </c:pt>
                <c:pt idx="13">
                  <c:v>116.0</c:v>
                </c:pt>
                <c:pt idx="14">
                  <c:v>103.0</c:v>
                </c:pt>
                <c:pt idx="15">
                  <c:v>102.0</c:v>
                </c:pt>
                <c:pt idx="16">
                  <c:v>92.0</c:v>
                </c:pt>
                <c:pt idx="17">
                  <c:v>71.0</c:v>
                </c:pt>
                <c:pt idx="18">
                  <c:v>116.0</c:v>
                </c:pt>
                <c:pt idx="19">
                  <c:v>80.0</c:v>
                </c:pt>
                <c:pt idx="20">
                  <c:v>85.0</c:v>
                </c:pt>
                <c:pt idx="21">
                  <c:v>69.0</c:v>
                </c:pt>
                <c:pt idx="22">
                  <c:v>140.0</c:v>
                </c:pt>
                <c:pt idx="23">
                  <c:v>86.0</c:v>
                </c:pt>
                <c:pt idx="24">
                  <c:v>126.0</c:v>
                </c:pt>
                <c:pt idx="25">
                  <c:v>70.0</c:v>
                </c:pt>
                <c:pt idx="26">
                  <c:v>84.0</c:v>
                </c:pt>
                <c:pt idx="27">
                  <c:v>77.0</c:v>
                </c:pt>
                <c:pt idx="28">
                  <c:v>96.0</c:v>
                </c:pt>
                <c:pt idx="29">
                  <c:v>120.0</c:v>
                </c:pt>
                <c:pt idx="30">
                  <c:v>116.0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5989312"/>
        <c:axId val="765991632"/>
        <c:axId val="0"/>
      </c:bar3DChart>
      <c:catAx>
        <c:axId val="76598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 i="0" baseline="0">
                <a:solidFill>
                  <a:schemeClr val="bg1"/>
                </a:solidFill>
                <a:latin typeface="Arial" pitchFamily="34" charset="0"/>
              </a:defRPr>
            </a:pPr>
            <a:endParaRPr lang="en-US"/>
          </a:p>
        </c:txPr>
        <c:crossAx val="765991632"/>
        <c:crosses val="autoZero"/>
        <c:auto val="1"/>
        <c:lblAlgn val="ctr"/>
        <c:lblOffset val="100"/>
        <c:noMultiLvlLbl val="0"/>
      </c:catAx>
      <c:valAx>
        <c:axId val="76599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989312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29C39-EE28-8B46-B35F-0A39F920A18B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6EE1B-8A45-264A-810A-DA279315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28D6D-A5C1-9044-A946-8383A75FBB7B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313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F529-1140-BB4F-A54F-D7D398FEFDC2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0FA2C-96E3-5B43-8C62-4169C27A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748" y="2061683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Closing Remarks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61658"/>
            <a:ext cx="7322217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err="1" smtClean="0"/>
              <a:t>Pepi</a:t>
            </a:r>
            <a:r>
              <a:rPr lang="en-US" smtClean="0"/>
              <a:t> </a:t>
            </a:r>
            <a:r>
              <a:rPr lang="en-US" err="1" smtClean="0"/>
              <a:t>Fabbiano</a:t>
            </a:r>
            <a:endParaRPr lang="en-US" smtClean="0"/>
          </a:p>
          <a:p>
            <a:pPr algn="l"/>
            <a:r>
              <a:rPr lang="en-US" smtClean="0"/>
              <a:t>Chair of the IVOA Executive Committee</a:t>
            </a:r>
          </a:p>
          <a:p>
            <a:pPr algn="l"/>
            <a:endParaRPr lang="en-US"/>
          </a:p>
          <a:p>
            <a:pPr algn="l"/>
            <a:r>
              <a:rPr lang="en-US" smtClean="0"/>
              <a:t>IVOA Interoperability Meeting Opening Session</a:t>
            </a:r>
          </a:p>
          <a:p>
            <a:pPr algn="l"/>
            <a:r>
              <a:rPr lang="en-US" smtClean="0"/>
              <a:t>Shanghai, China, 14/May/2017</a:t>
            </a:r>
          </a:p>
          <a:p>
            <a:pPr algn="l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4000" cy="1757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30" y="1834528"/>
            <a:ext cx="3744875" cy="22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0" y="768851"/>
            <a:ext cx="2467744" cy="1991218"/>
          </a:xfrm>
        </p:spPr>
        <p:txBody>
          <a:bodyPr>
            <a:noAutofit/>
          </a:bodyPr>
          <a:lstStyle/>
          <a:p>
            <a:r>
              <a:rPr lang="en-US" sz="3200"/>
              <a:t>Chair </a:t>
            </a:r>
            <a:br>
              <a:rPr lang="en-US" sz="3200"/>
            </a:br>
            <a:r>
              <a:rPr lang="en-US" sz="3200"/>
              <a:t>&amp; </a:t>
            </a:r>
            <a:br>
              <a:rPr lang="en-US" sz="3200"/>
            </a:br>
            <a:r>
              <a:rPr lang="en-US" sz="3200"/>
              <a:t>Vice-chair Rotation</a:t>
            </a:r>
            <a:endParaRPr lang="en-US" sz="32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" r="-211"/>
          <a:stretch/>
        </p:blipFill>
        <p:spPr>
          <a:xfrm>
            <a:off x="2691428" y="16116"/>
            <a:ext cx="2821310" cy="6806352"/>
          </a:xfrm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218" y="0"/>
            <a:ext cx="2538817" cy="68580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5618216" y="4369807"/>
            <a:ext cx="1356538" cy="21648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618216" y="3630161"/>
            <a:ext cx="1356538" cy="21648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Chenzhou Cui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512738" y="941429"/>
            <a:ext cx="1356538" cy="216483"/>
          </a:xfrm>
          <a:prstGeom prst="frame">
            <a:avLst/>
          </a:prstGeom>
          <a:solidFill>
            <a:schemeClr val="accent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974754" y="927859"/>
            <a:ext cx="1356538" cy="216483"/>
          </a:xfrm>
          <a:prstGeom prst="frame">
            <a:avLst/>
          </a:prstGeom>
          <a:solidFill>
            <a:schemeClr val="accent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512738" y="1157912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967540" y="1157912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512738" y="1912268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611002" y="3407324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5618216" y="6600956"/>
            <a:ext cx="1356538" cy="216483"/>
          </a:xfrm>
          <a:prstGeom prst="frame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5618216" y="6353216"/>
            <a:ext cx="1356538" cy="216483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243449" y="3559723"/>
            <a:ext cx="2015043" cy="319694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447" y="3527905"/>
            <a:ext cx="207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Possible 1yr ext.</a:t>
            </a: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36195" b="25195"/>
          <a:stretch/>
        </p:blipFill>
        <p:spPr>
          <a:xfrm>
            <a:off x="2" y="2"/>
            <a:ext cx="1738707" cy="70378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617639" y="3646603"/>
            <a:ext cx="1311749" cy="262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Chenzhou Cui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3397" y="6573136"/>
            <a:ext cx="1311749" cy="262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C. </a:t>
            </a:r>
            <a:r>
              <a:rPr lang="en-US" sz="1400" err="1">
                <a:solidFill>
                  <a:srgbClr val="C00000"/>
                </a:solidFill>
              </a:rPr>
              <a:t>Arviset</a:t>
            </a:r>
            <a:endParaRPr lang="en-US" sz="140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6829" y="4347011"/>
            <a:ext cx="1311749" cy="262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Ada </a:t>
            </a:r>
            <a:r>
              <a:rPr lang="en-US" sz="1400" err="1">
                <a:solidFill>
                  <a:srgbClr val="C00000"/>
                </a:solidFill>
              </a:rPr>
              <a:t>Nebot</a:t>
            </a:r>
            <a:endParaRPr lang="en-US" sz="140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58578" y="3630161"/>
            <a:ext cx="1311749" cy="262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Hendrik </a:t>
            </a:r>
            <a:r>
              <a:rPr lang="en-US" sz="1400" dirty="0" err="1">
                <a:solidFill>
                  <a:srgbClr val="C00000"/>
                </a:solidFill>
              </a:rPr>
              <a:t>Heinl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24585" y="6312654"/>
            <a:ext cx="1311749" cy="262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Bruno </a:t>
            </a:r>
            <a:r>
              <a:rPr lang="en-US" sz="1400" err="1">
                <a:solidFill>
                  <a:srgbClr val="C00000"/>
                </a:solidFill>
              </a:rPr>
              <a:t>Merin</a:t>
            </a:r>
            <a:endParaRPr lang="en-US" sz="140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447" y="3908673"/>
            <a:ext cx="20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All Extended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6050" y="4894729"/>
            <a:ext cx="2573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C00000"/>
                </a:solidFill>
              </a:rPr>
              <a:t>Solar System</a:t>
            </a:r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0052" y="4916383"/>
            <a:ext cx="1311749" cy="262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smtClean="0">
                <a:solidFill>
                  <a:srgbClr val="C00000"/>
                </a:solidFill>
              </a:rPr>
              <a:t>B. </a:t>
            </a:r>
            <a:r>
              <a:rPr lang="en-US" sz="1400" err="1" smtClean="0">
                <a:solidFill>
                  <a:srgbClr val="C00000"/>
                </a:solidFill>
              </a:rPr>
              <a:t>Cecconi</a:t>
            </a:r>
            <a:endParaRPr lang="en-US" sz="140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86050" y="5543641"/>
            <a:ext cx="2573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C00000"/>
                </a:solidFill>
              </a:rPr>
              <a:t>Media Group</a:t>
            </a:r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33396" y="5561581"/>
            <a:ext cx="1311749" cy="262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smtClean="0">
                <a:solidFill>
                  <a:srgbClr val="C00000"/>
                </a:solidFill>
              </a:rPr>
              <a:t>Debbie </a:t>
            </a:r>
            <a:r>
              <a:rPr lang="en-US" sz="1400" err="1" smtClean="0">
                <a:solidFill>
                  <a:srgbClr val="C00000"/>
                </a:solidFill>
              </a:rPr>
              <a:t>Baynes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Outlook for the Education IG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Chair: Chenzhou Cui of China-VO </a:t>
            </a:r>
          </a:p>
          <a:p>
            <a:r>
              <a:rPr lang="en-US" dirty="0" smtClean="0"/>
              <a:t>Vice-Chair: Hendrik </a:t>
            </a:r>
            <a:r>
              <a:rPr lang="en-US" dirty="0" err="1" smtClean="0"/>
              <a:t>Heinl</a:t>
            </a:r>
            <a:r>
              <a:rPr lang="en-US" dirty="0" smtClean="0"/>
              <a:t> of GAVO</a:t>
            </a:r>
          </a:p>
          <a:p>
            <a:r>
              <a:rPr lang="en-US" dirty="0" smtClean="0"/>
              <a:t>Two [related] challenges ahead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Strenghten the world-wide representation by including ‘regional coordinators’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Present a strong IVOA representation in IAU and in the UNOOSA </a:t>
            </a:r>
            <a:r>
              <a:rPr lang="en-US" dirty="0"/>
              <a:t>O</a:t>
            </a:r>
            <a:r>
              <a:rPr lang="en-US" dirty="0" smtClean="0"/>
              <a:t>pen Universe initiative </a:t>
            </a:r>
          </a:p>
          <a:p>
            <a:pPr lvl="2">
              <a:buFont typeface="Courier New" charset="0"/>
              <a:buChar char="o"/>
            </a:pPr>
            <a:r>
              <a:rPr lang="en-US" dirty="0" smtClean="0"/>
              <a:t>Vienna meeting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4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Outlook for the CSP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Chair: Bruno </a:t>
            </a:r>
            <a:r>
              <a:rPr lang="en-US" dirty="0" err="1" smtClean="0"/>
              <a:t>Merin</a:t>
            </a:r>
            <a:r>
              <a:rPr lang="en-US" dirty="0" smtClean="0"/>
              <a:t> of ESA</a:t>
            </a:r>
          </a:p>
          <a:p>
            <a:r>
              <a:rPr lang="en-US" dirty="0" smtClean="0"/>
              <a:t>IG Chairs are now ex-officio members of the CSP</a:t>
            </a:r>
          </a:p>
          <a:p>
            <a:r>
              <a:rPr lang="en-US" dirty="0" smtClean="0"/>
              <a:t>Need to widen the membership at large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 </a:t>
            </a:r>
            <a:r>
              <a:rPr lang="en-US" err="1" smtClean="0"/>
              <a:t>Interops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27-29 Oct. 2017 </a:t>
            </a:r>
            <a:r>
              <a:rPr lang="mr-IN" smtClean="0"/>
              <a:t>–</a:t>
            </a:r>
            <a:r>
              <a:rPr lang="en-US" smtClean="0"/>
              <a:t> Santiago, Chile - after ADASS</a:t>
            </a:r>
          </a:p>
          <a:p>
            <a:r>
              <a:rPr lang="en-US" smtClean="0"/>
              <a:t>Northern Spring 2018 </a:t>
            </a:r>
            <a:r>
              <a:rPr lang="mr-IN" smtClean="0"/>
              <a:t>–</a:t>
            </a:r>
            <a:r>
              <a:rPr lang="en-US" smtClean="0"/>
              <a:t> [near] Victoria, Canada</a:t>
            </a:r>
          </a:p>
          <a:p>
            <a:r>
              <a:rPr lang="en-US" smtClean="0"/>
              <a:t>Northern Fall 2018 </a:t>
            </a:r>
            <a:r>
              <a:rPr lang="mr-IN" smtClean="0"/>
              <a:t>–</a:t>
            </a:r>
            <a:r>
              <a:rPr lang="en-US" smtClean="0"/>
              <a:t> [near] Washington DC, USA </a:t>
            </a:r>
            <a:r>
              <a:rPr lang="mr-IN" smtClean="0"/>
              <a:t>–</a:t>
            </a:r>
            <a:r>
              <a:rPr lang="en-US" smtClean="0"/>
              <a:t> after ADASS</a:t>
            </a:r>
          </a:p>
          <a:p>
            <a:r>
              <a:rPr lang="en-US" smtClean="0"/>
              <a:t>Northern Spring 2019 </a:t>
            </a:r>
            <a:r>
              <a:rPr lang="mr-IN" smtClean="0"/>
              <a:t>–</a:t>
            </a:r>
            <a:r>
              <a:rPr lang="en-US" smtClean="0"/>
              <a:t> France</a:t>
            </a:r>
          </a:p>
          <a:p>
            <a:r>
              <a:rPr lang="en-US" smtClean="0"/>
              <a:t>Northern Fall 2019 </a:t>
            </a:r>
            <a:r>
              <a:rPr lang="mr-IN" smtClean="0"/>
              <a:t>–</a:t>
            </a:r>
            <a:r>
              <a:rPr lang="en-US" smtClean="0"/>
              <a:t> Potsdam, Germany </a:t>
            </a:r>
            <a:r>
              <a:rPr lang="mr-IN" smtClean="0"/>
              <a:t>–</a:t>
            </a:r>
            <a:r>
              <a:rPr lang="en-US" smtClean="0"/>
              <a:t> after ADASS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14400" y="0"/>
            <a:ext cx="10968446" cy="822960"/>
          </a:xfrm>
          <a:prstGeom prst="rect">
            <a:avLst/>
          </a:prstGeom>
          <a:solidFill>
            <a:srgbClr val="F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4" name="CuadroTexto 3"/>
          <p:cNvSpPr txBox="1"/>
          <p:nvPr/>
        </p:nvSpPr>
        <p:spPr>
          <a:xfrm>
            <a:off x="-648963" y="162567"/>
            <a:ext cx="107073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>
                <a:solidFill>
                  <a:schemeClr val="bg1"/>
                </a:solidFill>
                <a:latin typeface="Quantico" charset="0"/>
                <a:ea typeface="Quantico" charset="0"/>
                <a:cs typeface="Quantico" charset="0"/>
              </a:rPr>
              <a:t>Submission and Registration available from </a:t>
            </a:r>
            <a:r>
              <a:rPr lang="en-US" sz="2880" err="1">
                <a:solidFill>
                  <a:schemeClr val="bg1"/>
                </a:solidFill>
                <a:latin typeface="Quantico" charset="0"/>
                <a:ea typeface="Quantico" charset="0"/>
                <a:cs typeface="Quantico" charset="0"/>
              </a:rPr>
              <a:t>adass.cl</a:t>
            </a:r>
            <a:endParaRPr lang="es-ES_tradnl" sz="2880">
              <a:solidFill>
                <a:schemeClr val="bg1"/>
              </a:solidFill>
              <a:latin typeface="Quantico" charset="0"/>
              <a:ea typeface="Quantico" charset="0"/>
              <a:cs typeface="Quantic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816351"/>
            <a:ext cx="10968446" cy="64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15 years of IVOA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8" y="1520619"/>
            <a:ext cx="7573384" cy="5048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67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15 years of IVOA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48553"/>
            <a:ext cx="7568831" cy="50458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05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you, China-VO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4579" y="3222513"/>
            <a:ext cx="4154842" cy="3116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8058" y="2273069"/>
            <a:ext cx="3984463" cy="298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9541" y="500525"/>
            <a:ext cx="4004199" cy="3003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53738"/>
            <a:ext cx="9144000" cy="1757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25" y="478287"/>
            <a:ext cx="8685277" cy="1325563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oper Black"/>
                <a:cs typeface="Cooper Black"/>
              </a:rPr>
              <a:t>Great Attendance</a:t>
            </a:r>
            <a:endParaRPr lang="en-US">
              <a:solidFill>
                <a:srgbClr val="FFFF00"/>
              </a:solidFill>
              <a:latin typeface="Cooper Black"/>
              <a:cs typeface="Cooper Black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391780"/>
              </p:ext>
            </p:extLst>
          </p:nvPr>
        </p:nvGraphicFramePr>
        <p:xfrm>
          <a:off x="312904" y="1803849"/>
          <a:ext cx="8534298" cy="479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94737" y="2121694"/>
            <a:ext cx="592065" cy="369332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/>
              <a:t>116</a:t>
            </a:r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8117093" y="2115558"/>
            <a:ext cx="423341" cy="3936376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2578"/>
            <a:ext cx="9004151" cy="600276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2856"/>
            <a:ext cx="8332470" cy="1044312"/>
          </a:xfrm>
        </p:spPr>
        <p:txBody>
          <a:bodyPr>
            <a:noAutofit/>
          </a:bodyPr>
          <a:lstStyle/>
          <a:p>
            <a:r>
              <a:rPr lang="en-US" sz="4000"/>
              <a:t>10 New Standards Approved by Exec</a:t>
            </a:r>
            <a:br>
              <a:rPr lang="en-US" sz="4000"/>
            </a:b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Approved before this Interop</a:t>
            </a:r>
          </a:p>
          <a:p>
            <a:pPr lvl="1">
              <a:buFont typeface="Wingdings" charset="2"/>
              <a:buChar char="Ø"/>
            </a:pPr>
            <a:r>
              <a:rPr lang="en-US" smtClean="0"/>
              <a:t>ObsCore1.1, SimDAL1.0</a:t>
            </a:r>
            <a:r>
              <a:rPr lang="en-US" smtClean="0"/>
              <a:t>, </a:t>
            </a:r>
            <a:r>
              <a:rPr lang="en-US" smtClean="0"/>
              <a:t>VTP2.0 </a:t>
            </a:r>
          </a:p>
          <a:p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 smtClean="0">
                <a:solidFill>
                  <a:srgbClr val="FF0000"/>
                </a:solidFill>
              </a:rPr>
              <a:t>pproved this meeting</a:t>
            </a:r>
          </a:p>
          <a:p>
            <a:pPr lvl="1">
              <a:buFont typeface="Wingdings" charset="2"/>
              <a:buChar char="Ø"/>
            </a:pPr>
            <a:r>
              <a:rPr lang="en-US" err="1" smtClean="0"/>
              <a:t>HiPS</a:t>
            </a:r>
            <a:r>
              <a:rPr lang="en-US" smtClean="0"/>
              <a:t> 1.0</a:t>
            </a:r>
          </a:p>
          <a:p>
            <a:pPr lvl="1">
              <a:buFont typeface="Wingdings" charset="2"/>
              <a:buChar char="Ø"/>
            </a:pPr>
            <a:r>
              <a:rPr lang="en-US" smtClean="0"/>
              <a:t>VOAI 1.1</a:t>
            </a:r>
          </a:p>
          <a:p>
            <a:pPr lvl="1">
              <a:buFont typeface="Wingdings" charset="2"/>
              <a:buChar char="Ø"/>
            </a:pPr>
            <a:r>
              <a:rPr lang="en-US" err="1" smtClean="0"/>
              <a:t>SimpleDALRegExt</a:t>
            </a:r>
            <a:r>
              <a:rPr lang="en-US" smtClean="0"/>
              <a:t> 1.1</a:t>
            </a:r>
          </a:p>
          <a:p>
            <a:pPr lvl="1">
              <a:buFont typeface="Wingdings" charset="2"/>
              <a:buChar char="Ø"/>
            </a:pPr>
            <a:r>
              <a:rPr lang="en-US" err="1" smtClean="0"/>
              <a:t>DocStd</a:t>
            </a:r>
            <a:r>
              <a:rPr lang="en-US" smtClean="0"/>
              <a:t> 2.0</a:t>
            </a:r>
          </a:p>
          <a:p>
            <a:pPr lvl="1">
              <a:buFont typeface="Wingdings" charset="2"/>
              <a:buChar char="Ø"/>
            </a:pPr>
            <a:r>
              <a:rPr lang="en-US" smtClean="0"/>
              <a:t>SSO 2.0</a:t>
            </a:r>
          </a:p>
          <a:p>
            <a:pPr lvl="1">
              <a:buFont typeface="Wingdings" charset="2"/>
              <a:buChar char="Ø"/>
            </a:pPr>
            <a:r>
              <a:rPr lang="en-US" smtClean="0"/>
              <a:t>SODA 1.0</a:t>
            </a:r>
          </a:p>
          <a:p>
            <a:pPr lvl="1">
              <a:buFont typeface="Wingdings" charset="2"/>
              <a:buChar char="Ø"/>
            </a:pPr>
            <a:r>
              <a:rPr lang="en-US" smtClean="0"/>
              <a:t>DALI 1.1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2" y="2"/>
            <a:ext cx="1738707" cy="70378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8650" y="320674"/>
            <a:ext cx="83324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812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IVOA Organization Chart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5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3900839" y="1434559"/>
            <a:ext cx="1329792" cy="786335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900839" y="2512869"/>
            <a:ext cx="1329792" cy="745849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202437" y="1481103"/>
            <a:ext cx="1400852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470818" y="2512869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025283" y="5212703"/>
            <a:ext cx="1030591" cy="656539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740455" y="5202005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57202" y="5177289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241869" y="4362810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968096" y="4343536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618357" y="4331531"/>
            <a:ext cx="99978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800031" y="4357513"/>
            <a:ext cx="119016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235376" y="4343536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508456" y="4343536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4959605" y="5212703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6258597" y="5177289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7508456" y="5177289"/>
            <a:ext cx="115534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5874" y="1509408"/>
            <a:ext cx="111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Executive</a:t>
            </a:r>
          </a:p>
          <a:p>
            <a:r>
              <a:rPr lang="en-US" sz="1400"/>
              <a:t>Committee</a:t>
            </a:r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3980431" y="2492796"/>
            <a:ext cx="125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Technical Coordination Group</a:t>
            </a:r>
            <a:endParaRPr lang="en-US" sz="1400"/>
          </a:p>
        </p:txBody>
      </p:sp>
      <p:sp>
        <p:nvSpPr>
          <p:cNvPr id="27" name="TextBox 26"/>
          <p:cNvSpPr txBox="1"/>
          <p:nvPr/>
        </p:nvSpPr>
        <p:spPr>
          <a:xfrm>
            <a:off x="3297365" y="4452018"/>
            <a:ext cx="89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Data</a:t>
            </a:r>
          </a:p>
          <a:p>
            <a:r>
              <a:rPr lang="en-US" sz="1400"/>
              <a:t>Model</a:t>
            </a:r>
            <a:endParaRPr lang="en-US" sz="1400"/>
          </a:p>
        </p:txBody>
      </p:sp>
      <p:sp>
        <p:nvSpPr>
          <p:cNvPr id="28" name="TextBox 27"/>
          <p:cNvSpPr txBox="1"/>
          <p:nvPr/>
        </p:nvSpPr>
        <p:spPr>
          <a:xfrm>
            <a:off x="1968096" y="4403538"/>
            <a:ext cx="105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Data Access</a:t>
            </a:r>
          </a:p>
          <a:p>
            <a:r>
              <a:rPr lang="en-US" sz="1400"/>
              <a:t>Layer</a:t>
            </a:r>
            <a:endParaRPr lang="en-US" sz="1400"/>
          </a:p>
        </p:txBody>
      </p:sp>
      <p:sp>
        <p:nvSpPr>
          <p:cNvPr id="29" name="TextBox 28"/>
          <p:cNvSpPr txBox="1"/>
          <p:nvPr/>
        </p:nvSpPr>
        <p:spPr>
          <a:xfrm>
            <a:off x="568749" y="4473550"/>
            <a:ext cx="112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Applications</a:t>
            </a:r>
            <a:endParaRPr lang="en-US" sz="1400"/>
          </a:p>
        </p:txBody>
      </p:sp>
      <p:sp>
        <p:nvSpPr>
          <p:cNvPr id="31" name="TextBox 30"/>
          <p:cNvSpPr txBox="1"/>
          <p:nvPr/>
        </p:nvSpPr>
        <p:spPr>
          <a:xfrm>
            <a:off x="3081441" y="5374364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Semantics</a:t>
            </a:r>
            <a:endParaRPr lang="en-US" sz="1400"/>
          </a:p>
        </p:txBody>
      </p:sp>
      <p:sp>
        <p:nvSpPr>
          <p:cNvPr id="32" name="TextBox 31"/>
          <p:cNvSpPr txBox="1"/>
          <p:nvPr/>
        </p:nvSpPr>
        <p:spPr>
          <a:xfrm>
            <a:off x="1797662" y="5363666"/>
            <a:ext cx="897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Registry</a:t>
            </a:r>
            <a:endParaRPr lang="en-US" sz="1400"/>
          </a:p>
        </p:txBody>
      </p:sp>
      <p:sp>
        <p:nvSpPr>
          <p:cNvPr id="33" name="TextBox 32"/>
          <p:cNvSpPr txBox="1"/>
          <p:nvPr/>
        </p:nvSpPr>
        <p:spPr>
          <a:xfrm>
            <a:off x="457202" y="5288941"/>
            <a:ext cx="103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Grid &amp; Web Services</a:t>
            </a:r>
            <a:endParaRPr lang="en-US" sz="1400"/>
          </a:p>
        </p:txBody>
      </p:sp>
      <p:sp>
        <p:nvSpPr>
          <p:cNvPr id="35" name="TextBox 34"/>
          <p:cNvSpPr txBox="1"/>
          <p:nvPr/>
        </p:nvSpPr>
        <p:spPr>
          <a:xfrm>
            <a:off x="7532476" y="5105860"/>
            <a:ext cx="1067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Knowledge Discovery in Databases</a:t>
            </a:r>
            <a:endParaRPr lang="en-US" sz="1400"/>
          </a:p>
        </p:txBody>
      </p:sp>
      <p:sp>
        <p:nvSpPr>
          <p:cNvPr id="36" name="TextBox 35"/>
          <p:cNvSpPr txBox="1"/>
          <p:nvPr/>
        </p:nvSpPr>
        <p:spPr>
          <a:xfrm>
            <a:off x="6267156" y="5363666"/>
            <a:ext cx="102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Operations</a:t>
            </a:r>
            <a:endParaRPr lang="en-US" sz="1400"/>
          </a:p>
        </p:txBody>
      </p:sp>
      <p:sp>
        <p:nvSpPr>
          <p:cNvPr id="37" name="TextBox 36"/>
          <p:cNvSpPr txBox="1"/>
          <p:nvPr/>
        </p:nvSpPr>
        <p:spPr>
          <a:xfrm>
            <a:off x="5045369" y="5288941"/>
            <a:ext cx="97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Time Domain</a:t>
            </a:r>
            <a:endParaRPr 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7564614" y="4483620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Theory</a:t>
            </a:r>
            <a:endParaRPr lang="en-US" sz="1400"/>
          </a:p>
        </p:txBody>
      </p:sp>
      <p:sp>
        <p:nvSpPr>
          <p:cNvPr id="39" name="TextBox 38"/>
          <p:cNvSpPr txBox="1"/>
          <p:nvPr/>
        </p:nvSpPr>
        <p:spPr>
          <a:xfrm>
            <a:off x="6267158" y="4483620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Education</a:t>
            </a:r>
            <a:endParaRPr lang="en-US" sz="1400"/>
          </a:p>
        </p:txBody>
      </p:sp>
      <p:sp>
        <p:nvSpPr>
          <p:cNvPr id="40" name="TextBox 39"/>
          <p:cNvSpPr txBox="1"/>
          <p:nvPr/>
        </p:nvSpPr>
        <p:spPr>
          <a:xfrm>
            <a:off x="4755246" y="4411839"/>
            <a:ext cx="139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Data </a:t>
            </a:r>
            <a:r>
              <a:rPr lang="en-US" sz="1400" err="1"/>
              <a:t>Curation</a:t>
            </a:r>
            <a:r>
              <a:rPr lang="en-US" sz="1400"/>
              <a:t> </a:t>
            </a:r>
          </a:p>
          <a:p>
            <a:r>
              <a:rPr lang="en-US" sz="1400"/>
              <a:t>&amp; Preservation</a:t>
            </a:r>
            <a:endParaRPr lang="en-US" sz="1400"/>
          </a:p>
        </p:txBody>
      </p:sp>
      <p:sp>
        <p:nvSpPr>
          <p:cNvPr id="41" name="TextBox 40"/>
          <p:cNvSpPr txBox="1"/>
          <p:nvPr/>
        </p:nvSpPr>
        <p:spPr>
          <a:xfrm>
            <a:off x="6202437" y="1487751"/>
            <a:ext cx="151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Committee on Science Priorities</a:t>
            </a:r>
            <a:endParaRPr lang="en-US" sz="1400"/>
          </a:p>
        </p:txBody>
      </p:sp>
      <p:sp>
        <p:nvSpPr>
          <p:cNvPr id="42" name="TextBox 41"/>
          <p:cNvSpPr txBox="1"/>
          <p:nvPr/>
        </p:nvSpPr>
        <p:spPr>
          <a:xfrm>
            <a:off x="6502313" y="2520052"/>
            <a:ext cx="1140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Standards &amp; Processes Committee</a:t>
            </a:r>
            <a:endParaRPr lang="en-US" sz="1400"/>
          </a:p>
        </p:txBody>
      </p:sp>
      <p:sp>
        <p:nvSpPr>
          <p:cNvPr id="43" name="Frame 42"/>
          <p:cNvSpPr/>
          <p:nvPr/>
        </p:nvSpPr>
        <p:spPr>
          <a:xfrm>
            <a:off x="306012" y="3450869"/>
            <a:ext cx="8599252" cy="2681055"/>
          </a:xfrm>
          <a:prstGeom prst="frame">
            <a:avLst>
              <a:gd name="adj1" fmla="val 221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230631" y="1847675"/>
            <a:ext cx="9718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3"/>
            <a:endCxn id="42" idx="1"/>
          </p:cNvCxnSpPr>
          <p:nvPr/>
        </p:nvCxnSpPr>
        <p:spPr>
          <a:xfrm>
            <a:off x="5230631" y="2885792"/>
            <a:ext cx="1271682" cy="35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2"/>
            <a:endCxn id="8" idx="0"/>
          </p:cNvCxnSpPr>
          <p:nvPr/>
        </p:nvCxnSpPr>
        <p:spPr>
          <a:xfrm>
            <a:off x="4565735" y="2220894"/>
            <a:ext cx="0" cy="29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65735" y="3178390"/>
            <a:ext cx="0" cy="29197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276075" y="3712862"/>
            <a:ext cx="235985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Working Groups</a:t>
            </a:r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501235" y="3715571"/>
            <a:ext cx="235985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Interest Groups</a:t>
            </a:r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2" y="2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IVOA Organization </a:t>
            </a:r>
            <a:r>
              <a:rPr lang="en-US" smtClean="0"/>
              <a:t>Chart</a:t>
            </a:r>
            <a:endParaRPr lang="en-US" sz="3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6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3900839" y="1434559"/>
            <a:ext cx="1329792" cy="786335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900839" y="2512869"/>
            <a:ext cx="1329792" cy="745849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202437" y="1481103"/>
            <a:ext cx="1400852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470818" y="2512869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025283" y="5212703"/>
            <a:ext cx="1030591" cy="656539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740455" y="5202005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57202" y="5177289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241869" y="4362810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968096" y="4343536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618357" y="4331531"/>
            <a:ext cx="99978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800031" y="4357513"/>
            <a:ext cx="119016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235376" y="4343536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508456" y="4343536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5874" y="1509408"/>
            <a:ext cx="111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Executive</a:t>
            </a:r>
          </a:p>
          <a:p>
            <a:r>
              <a:rPr lang="en-US" sz="1400"/>
              <a:t>Committee</a:t>
            </a:r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3980431" y="2492796"/>
            <a:ext cx="125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Technical Coordination Group</a:t>
            </a:r>
            <a:endParaRPr lang="en-US" sz="1400"/>
          </a:p>
        </p:txBody>
      </p:sp>
      <p:sp>
        <p:nvSpPr>
          <p:cNvPr id="27" name="TextBox 26"/>
          <p:cNvSpPr txBox="1"/>
          <p:nvPr/>
        </p:nvSpPr>
        <p:spPr>
          <a:xfrm>
            <a:off x="3297365" y="4452018"/>
            <a:ext cx="89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Data</a:t>
            </a:r>
          </a:p>
          <a:p>
            <a:r>
              <a:rPr lang="en-US" sz="1400"/>
              <a:t>Model</a:t>
            </a:r>
            <a:endParaRPr lang="en-US" sz="1400"/>
          </a:p>
        </p:txBody>
      </p:sp>
      <p:sp>
        <p:nvSpPr>
          <p:cNvPr id="28" name="TextBox 27"/>
          <p:cNvSpPr txBox="1"/>
          <p:nvPr/>
        </p:nvSpPr>
        <p:spPr>
          <a:xfrm>
            <a:off x="1968096" y="4403538"/>
            <a:ext cx="105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Data Access</a:t>
            </a:r>
          </a:p>
          <a:p>
            <a:r>
              <a:rPr lang="en-US" sz="1400"/>
              <a:t>Layer</a:t>
            </a:r>
            <a:endParaRPr lang="en-US" sz="1400"/>
          </a:p>
        </p:txBody>
      </p:sp>
      <p:sp>
        <p:nvSpPr>
          <p:cNvPr id="29" name="TextBox 28"/>
          <p:cNvSpPr txBox="1"/>
          <p:nvPr/>
        </p:nvSpPr>
        <p:spPr>
          <a:xfrm>
            <a:off x="568749" y="4473550"/>
            <a:ext cx="112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Applications</a:t>
            </a:r>
            <a:endParaRPr lang="en-US" sz="1400"/>
          </a:p>
        </p:txBody>
      </p:sp>
      <p:sp>
        <p:nvSpPr>
          <p:cNvPr id="31" name="TextBox 30"/>
          <p:cNvSpPr txBox="1"/>
          <p:nvPr/>
        </p:nvSpPr>
        <p:spPr>
          <a:xfrm>
            <a:off x="3081441" y="5374364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Semantics</a:t>
            </a:r>
            <a:endParaRPr lang="en-US" sz="1400"/>
          </a:p>
        </p:txBody>
      </p:sp>
      <p:sp>
        <p:nvSpPr>
          <p:cNvPr id="32" name="TextBox 31"/>
          <p:cNvSpPr txBox="1"/>
          <p:nvPr/>
        </p:nvSpPr>
        <p:spPr>
          <a:xfrm>
            <a:off x="1797662" y="5363666"/>
            <a:ext cx="897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Registry</a:t>
            </a:r>
            <a:endParaRPr lang="en-US" sz="1400"/>
          </a:p>
        </p:txBody>
      </p:sp>
      <p:sp>
        <p:nvSpPr>
          <p:cNvPr id="33" name="TextBox 32"/>
          <p:cNvSpPr txBox="1"/>
          <p:nvPr/>
        </p:nvSpPr>
        <p:spPr>
          <a:xfrm>
            <a:off x="457202" y="5288941"/>
            <a:ext cx="103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Grid &amp; Web Services</a:t>
            </a:r>
            <a:endParaRPr lang="en-US" sz="1400"/>
          </a:p>
        </p:txBody>
      </p:sp>
      <p:grpSp>
        <p:nvGrpSpPr>
          <p:cNvPr id="34" name="Group 33"/>
          <p:cNvGrpSpPr/>
          <p:nvPr/>
        </p:nvGrpSpPr>
        <p:grpSpPr>
          <a:xfrm>
            <a:off x="6638046" y="5148813"/>
            <a:ext cx="1155341" cy="738665"/>
            <a:chOff x="9032455" y="5105860"/>
            <a:chExt cx="1155341" cy="738665"/>
          </a:xfrm>
        </p:grpSpPr>
        <p:sp>
          <p:nvSpPr>
            <p:cNvPr id="22" name="Frame 21"/>
            <p:cNvSpPr/>
            <p:nvPr/>
          </p:nvSpPr>
          <p:spPr>
            <a:xfrm>
              <a:off x="9032455" y="5177288"/>
              <a:ext cx="1155341" cy="667237"/>
            </a:xfrm>
            <a:prstGeom prst="frame">
              <a:avLst>
                <a:gd name="adj1" fmla="val 5229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56476" y="5105860"/>
              <a:ext cx="10675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Knowledge Discovery in Databases</a:t>
              </a:r>
              <a:endParaRPr lang="en-US" sz="14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81" y="5213118"/>
            <a:ext cx="1030591" cy="667237"/>
            <a:chOff x="7782596" y="5177288"/>
            <a:chExt cx="1030591" cy="667237"/>
          </a:xfrm>
        </p:grpSpPr>
        <p:sp>
          <p:nvSpPr>
            <p:cNvPr id="21" name="Frame 20"/>
            <p:cNvSpPr/>
            <p:nvPr/>
          </p:nvSpPr>
          <p:spPr>
            <a:xfrm>
              <a:off x="7782596" y="5177288"/>
              <a:ext cx="1030591" cy="667237"/>
            </a:xfrm>
            <a:prstGeom prst="frame">
              <a:avLst>
                <a:gd name="adj1" fmla="val 5229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91156" y="5363665"/>
              <a:ext cx="1022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Operations</a:t>
              </a:r>
              <a:endParaRPr lang="en-US" sz="14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34916" y="5212703"/>
            <a:ext cx="1060197" cy="667237"/>
            <a:chOff x="6483604" y="5212702"/>
            <a:chExt cx="1060197" cy="667237"/>
          </a:xfrm>
        </p:grpSpPr>
        <p:sp>
          <p:nvSpPr>
            <p:cNvPr id="20" name="Frame 19"/>
            <p:cNvSpPr/>
            <p:nvPr/>
          </p:nvSpPr>
          <p:spPr>
            <a:xfrm>
              <a:off x="6483604" y="5212702"/>
              <a:ext cx="1030591" cy="667237"/>
            </a:xfrm>
            <a:prstGeom prst="frame">
              <a:avLst>
                <a:gd name="adj1" fmla="val 5229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69368" y="5288941"/>
              <a:ext cx="97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Time Domain</a:t>
              </a:r>
              <a:endParaRPr lang="en-US" sz="14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564614" y="4483620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Theory</a:t>
            </a:r>
            <a:endParaRPr lang="en-US" sz="1400"/>
          </a:p>
        </p:txBody>
      </p:sp>
      <p:sp>
        <p:nvSpPr>
          <p:cNvPr id="39" name="TextBox 38"/>
          <p:cNvSpPr txBox="1"/>
          <p:nvPr/>
        </p:nvSpPr>
        <p:spPr>
          <a:xfrm>
            <a:off x="6267158" y="4483620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Education</a:t>
            </a:r>
            <a:endParaRPr lang="en-US" sz="1400"/>
          </a:p>
        </p:txBody>
      </p:sp>
      <p:sp>
        <p:nvSpPr>
          <p:cNvPr id="40" name="TextBox 39"/>
          <p:cNvSpPr txBox="1"/>
          <p:nvPr/>
        </p:nvSpPr>
        <p:spPr>
          <a:xfrm>
            <a:off x="4755246" y="4411839"/>
            <a:ext cx="139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Data </a:t>
            </a:r>
            <a:r>
              <a:rPr lang="en-US" sz="1400" err="1"/>
              <a:t>Curation</a:t>
            </a:r>
            <a:r>
              <a:rPr lang="en-US" sz="1400"/>
              <a:t> </a:t>
            </a:r>
          </a:p>
          <a:p>
            <a:r>
              <a:rPr lang="en-US" sz="1400"/>
              <a:t>&amp; Preservation</a:t>
            </a:r>
            <a:endParaRPr lang="en-US" sz="1400"/>
          </a:p>
        </p:txBody>
      </p:sp>
      <p:sp>
        <p:nvSpPr>
          <p:cNvPr id="41" name="TextBox 40"/>
          <p:cNvSpPr txBox="1"/>
          <p:nvPr/>
        </p:nvSpPr>
        <p:spPr>
          <a:xfrm>
            <a:off x="6202437" y="1487751"/>
            <a:ext cx="151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Committee on Science Priorities</a:t>
            </a:r>
            <a:endParaRPr lang="en-US" sz="1400"/>
          </a:p>
        </p:txBody>
      </p:sp>
      <p:sp>
        <p:nvSpPr>
          <p:cNvPr id="42" name="TextBox 41"/>
          <p:cNvSpPr txBox="1"/>
          <p:nvPr/>
        </p:nvSpPr>
        <p:spPr>
          <a:xfrm>
            <a:off x="6502313" y="2520052"/>
            <a:ext cx="1140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Standards &amp; Processes Committee</a:t>
            </a:r>
            <a:endParaRPr lang="en-US" sz="1400"/>
          </a:p>
        </p:txBody>
      </p:sp>
      <p:sp>
        <p:nvSpPr>
          <p:cNvPr id="43" name="Frame 42"/>
          <p:cNvSpPr/>
          <p:nvPr/>
        </p:nvSpPr>
        <p:spPr>
          <a:xfrm>
            <a:off x="244929" y="3401209"/>
            <a:ext cx="8794785" cy="2759771"/>
          </a:xfrm>
          <a:prstGeom prst="frame">
            <a:avLst>
              <a:gd name="adj1" fmla="val 221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230631" y="1847675"/>
            <a:ext cx="9718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3"/>
            <a:endCxn id="42" idx="1"/>
          </p:cNvCxnSpPr>
          <p:nvPr/>
        </p:nvCxnSpPr>
        <p:spPr>
          <a:xfrm>
            <a:off x="5230631" y="2885792"/>
            <a:ext cx="1271682" cy="35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2"/>
            <a:endCxn id="8" idx="0"/>
          </p:cNvCxnSpPr>
          <p:nvPr/>
        </p:nvCxnSpPr>
        <p:spPr>
          <a:xfrm>
            <a:off x="4565735" y="2220894"/>
            <a:ext cx="0" cy="29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65735" y="3178390"/>
            <a:ext cx="0" cy="29197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276075" y="3712862"/>
            <a:ext cx="235985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Working Groups</a:t>
            </a:r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501235" y="3715571"/>
            <a:ext cx="235985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Interest Groups</a:t>
            </a:r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2" y="2"/>
            <a:ext cx="1738707" cy="7037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66693" y="1693786"/>
            <a:ext cx="151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Media Group</a:t>
            </a:r>
            <a:endParaRPr lang="en-US" sz="1400"/>
          </a:p>
        </p:txBody>
      </p:sp>
      <p:sp>
        <p:nvSpPr>
          <p:cNvPr id="3" name="Donut 2"/>
          <p:cNvSpPr/>
          <p:nvPr/>
        </p:nvSpPr>
        <p:spPr>
          <a:xfrm>
            <a:off x="1329497" y="1417638"/>
            <a:ext cx="1616347" cy="914400"/>
          </a:xfrm>
          <a:prstGeom prst="donut">
            <a:avLst>
              <a:gd name="adj" fmla="val 6208"/>
            </a:avLst>
          </a:prstGeom>
          <a:solidFill>
            <a:schemeClr val="accent6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929033" y="1847676"/>
            <a:ext cx="9718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ame 47"/>
          <p:cNvSpPr/>
          <p:nvPr/>
        </p:nvSpPr>
        <p:spPr>
          <a:xfrm>
            <a:off x="7914361" y="5212703"/>
            <a:ext cx="1030591" cy="667237"/>
          </a:xfrm>
          <a:prstGeom prst="frame">
            <a:avLst>
              <a:gd name="adj1" fmla="val 5229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14361" y="5269404"/>
            <a:ext cx="97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Solar System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415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IVOA Media Group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651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Welcome to the Media Group</a:t>
            </a:r>
          </a:p>
          <a:p>
            <a:pPr lvl="1"/>
            <a:r>
              <a:rPr lang="en-US" b="1" smtClean="0"/>
              <a:t>Debbie Baines </a:t>
            </a:r>
            <a:r>
              <a:rPr lang="en-US" smtClean="0"/>
              <a:t>(ESA) </a:t>
            </a:r>
            <a:r>
              <a:rPr lang="mr-IN" smtClean="0"/>
              <a:t>–</a:t>
            </a:r>
            <a:r>
              <a:rPr lang="en-US" smtClean="0"/>
              <a:t> Lead Newsletter Editor</a:t>
            </a:r>
          </a:p>
          <a:p>
            <a:pPr lvl="1"/>
            <a:r>
              <a:rPr lang="en-US" b="1" smtClean="0"/>
              <a:t>Simon O’Toole </a:t>
            </a:r>
            <a:r>
              <a:rPr lang="en-US" smtClean="0"/>
              <a:t>(</a:t>
            </a:r>
            <a:r>
              <a:rPr lang="en-US" err="1" smtClean="0"/>
              <a:t>Aus</a:t>
            </a:r>
            <a:r>
              <a:rPr lang="en-US" smtClean="0"/>
              <a:t>-VO)</a:t>
            </a:r>
            <a:r>
              <a:rPr lang="mr-IN" smtClean="0"/>
              <a:t>–</a:t>
            </a:r>
            <a:r>
              <a:rPr lang="en-US" smtClean="0"/>
              <a:t> Lead for </a:t>
            </a:r>
            <a:r>
              <a:rPr lang="en-US"/>
              <a:t>o</a:t>
            </a:r>
            <a:r>
              <a:rPr lang="en-US" smtClean="0"/>
              <a:t>ther media presence</a:t>
            </a:r>
          </a:p>
          <a:p>
            <a:pPr lvl="1"/>
            <a:r>
              <a:rPr lang="en-US" b="1" smtClean="0"/>
              <a:t>Li </a:t>
            </a:r>
            <a:r>
              <a:rPr lang="en-US" b="1" err="1" smtClean="0"/>
              <a:t>Shanshan</a:t>
            </a:r>
            <a:r>
              <a:rPr lang="en-US" b="1" smtClean="0"/>
              <a:t> </a:t>
            </a:r>
            <a:r>
              <a:rPr lang="en-US" smtClean="0"/>
              <a:t>(China-VO)</a:t>
            </a:r>
          </a:p>
          <a:p>
            <a:pPr lvl="1"/>
            <a:r>
              <a:rPr lang="en-US" b="1" err="1" smtClean="0"/>
              <a:t>Yihan</a:t>
            </a:r>
            <a:r>
              <a:rPr lang="en-US" b="1" smtClean="0"/>
              <a:t> </a:t>
            </a:r>
            <a:r>
              <a:rPr lang="en-US" b="1" err="1" smtClean="0"/>
              <a:t>Hao</a:t>
            </a:r>
            <a:r>
              <a:rPr lang="en-US" b="1" smtClean="0"/>
              <a:t> </a:t>
            </a:r>
            <a:r>
              <a:rPr lang="en-US" smtClean="0"/>
              <a:t>(China-VO)</a:t>
            </a:r>
          </a:p>
          <a:p>
            <a:pPr lvl="1"/>
            <a:r>
              <a:rPr lang="en-US" b="1" smtClean="0"/>
              <a:t>Jamie Anne </a:t>
            </a:r>
            <a:r>
              <a:rPr lang="en-US" b="1" err="1" smtClean="0"/>
              <a:t>Budynkiewicz</a:t>
            </a:r>
            <a:r>
              <a:rPr lang="en-US" b="1" smtClean="0"/>
              <a:t> </a:t>
            </a:r>
            <a:r>
              <a:rPr lang="en-US" smtClean="0"/>
              <a:t>(USVOA)</a:t>
            </a:r>
          </a:p>
          <a:p>
            <a:pPr lvl="1"/>
            <a:r>
              <a:rPr lang="en-US" b="1" smtClean="0"/>
              <a:t>Teresa Dower </a:t>
            </a:r>
            <a:r>
              <a:rPr lang="en-US" smtClean="0"/>
              <a:t>(USVOA</a:t>
            </a:r>
            <a:r>
              <a:rPr lang="en-US" smtClean="0"/>
              <a:t>)</a:t>
            </a:r>
          </a:p>
          <a:p>
            <a:pPr lvl="1"/>
            <a:r>
              <a:rPr lang="en-US" b="1" smtClean="0"/>
              <a:t>Giulia </a:t>
            </a:r>
            <a:r>
              <a:rPr lang="en-US" b="1" err="1" smtClean="0"/>
              <a:t>Iafrate</a:t>
            </a:r>
            <a:r>
              <a:rPr lang="en-US" b="1" smtClean="0"/>
              <a:t> </a:t>
            </a:r>
            <a:r>
              <a:rPr lang="en-US" smtClean="0"/>
              <a:t>(Italian VO)</a:t>
            </a:r>
            <a:endParaRPr lang="en-US" smtClean="0"/>
          </a:p>
          <a:p>
            <a:r>
              <a:rPr lang="en-US" smtClean="0"/>
              <a:t>Group in charge of assembling  &amp; producing IVOA newsletters</a:t>
            </a:r>
          </a:p>
          <a:p>
            <a:r>
              <a:rPr lang="en-US" smtClean="0"/>
              <a:t>Also exploring a more complete media presence</a:t>
            </a:r>
          </a:p>
          <a:p>
            <a:r>
              <a:rPr lang="en-US" b="1" smtClean="0">
                <a:solidFill>
                  <a:srgbClr val="0000FF"/>
                </a:solidFill>
              </a:rPr>
              <a:t>If interested in helping out, ask Debbie</a:t>
            </a:r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46" y="4974512"/>
            <a:ext cx="2800960" cy="1645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3710" y="3516483"/>
            <a:ext cx="339364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Cooper Black"/>
                <a:cs typeface="Cooper Black"/>
              </a:rPr>
              <a:t>June 17 issue of Newsletter being prepared</a:t>
            </a:r>
            <a:endParaRPr lang="en-US" sz="2800" b="1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243" y="1184159"/>
            <a:ext cx="2232455" cy="223245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 System Interest Group</a:t>
            </a:r>
            <a:br>
              <a:rPr lang="en-US" smtClean="0"/>
            </a:br>
            <a:r>
              <a:rPr lang="en-US" sz="3200" smtClean="0"/>
              <a:t>Chair: Baptiste </a:t>
            </a:r>
            <a:r>
              <a:rPr lang="en-US" sz="3200" err="1" smtClean="0"/>
              <a:t>Cecconi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57" y="1793917"/>
            <a:ext cx="7179486" cy="4414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7179486" cy="4414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2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0" y="768851"/>
            <a:ext cx="2467744" cy="1991218"/>
          </a:xfrm>
        </p:spPr>
        <p:txBody>
          <a:bodyPr>
            <a:noAutofit/>
          </a:bodyPr>
          <a:lstStyle/>
          <a:p>
            <a:r>
              <a:rPr lang="en-US" sz="3200"/>
              <a:t>Chair </a:t>
            </a:r>
            <a:br>
              <a:rPr lang="en-US" sz="3200"/>
            </a:br>
            <a:r>
              <a:rPr lang="en-US" sz="3200"/>
              <a:t>&amp; </a:t>
            </a:r>
            <a:br>
              <a:rPr lang="en-US" sz="3200"/>
            </a:br>
            <a:r>
              <a:rPr lang="en-US" sz="3200"/>
              <a:t>Vice-chair Rotation</a:t>
            </a:r>
            <a:endParaRPr lang="en-US" sz="32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" r="-211"/>
          <a:stretch/>
        </p:blipFill>
        <p:spPr>
          <a:xfrm>
            <a:off x="2691428" y="16116"/>
            <a:ext cx="2821310" cy="6806352"/>
          </a:xfrm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218" y="0"/>
            <a:ext cx="2538817" cy="68580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5618216" y="4369807"/>
            <a:ext cx="1356538" cy="21648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618216" y="3630161"/>
            <a:ext cx="1356538" cy="21648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512738" y="941429"/>
            <a:ext cx="1356538" cy="216483"/>
          </a:xfrm>
          <a:prstGeom prst="frame">
            <a:avLst/>
          </a:prstGeom>
          <a:solidFill>
            <a:schemeClr val="accent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974754" y="927859"/>
            <a:ext cx="1356538" cy="216483"/>
          </a:xfrm>
          <a:prstGeom prst="frame">
            <a:avLst/>
          </a:prstGeom>
          <a:solidFill>
            <a:schemeClr val="accent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512738" y="1157912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967540" y="1157912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512738" y="1912268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611002" y="3407324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5618216" y="6600956"/>
            <a:ext cx="1356538" cy="216483"/>
          </a:xfrm>
          <a:prstGeom prst="frame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5618216" y="6353216"/>
            <a:ext cx="1356538" cy="216483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43448" y="4916991"/>
            <a:ext cx="2015043" cy="392977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243447" y="4156475"/>
            <a:ext cx="1950102" cy="32157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243449" y="3559723"/>
            <a:ext cx="2015043" cy="319694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447" y="3527905"/>
            <a:ext cx="207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Possible 1yr ext.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3447" y="4108714"/>
            <a:ext cx="223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 ext. 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8506" y="4916989"/>
            <a:ext cx="223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Ready to move on</a:t>
            </a: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36195" b="25195"/>
          <a:stretch/>
        </p:blipFill>
        <p:spPr>
          <a:xfrm>
            <a:off x="2" y="2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4289</TotalTime>
  <Words>466</Words>
  <Application>Microsoft Macintosh PowerPoint</Application>
  <PresentationFormat>On-screen Show (4:3)</PresentationFormat>
  <Paragraphs>135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Calibri Light</vt:lpstr>
      <vt:lpstr>Cooper Black</vt:lpstr>
      <vt:lpstr>Courier New</vt:lpstr>
      <vt:lpstr>Mangal</vt:lpstr>
      <vt:lpstr>Quantico</vt:lpstr>
      <vt:lpstr>Wingdings</vt:lpstr>
      <vt:lpstr>Arial</vt:lpstr>
      <vt:lpstr>Office Theme</vt:lpstr>
      <vt:lpstr>Closing Remarks</vt:lpstr>
      <vt:lpstr>Great Attendance</vt:lpstr>
      <vt:lpstr>PowerPoint Presentation</vt:lpstr>
      <vt:lpstr>10 New Standards Approved by Exec </vt:lpstr>
      <vt:lpstr>IVOA Organization Chart</vt:lpstr>
      <vt:lpstr>IVOA Organization Chart</vt:lpstr>
      <vt:lpstr>The IVOA Media Group</vt:lpstr>
      <vt:lpstr>Solar System Interest Group Chair: Baptiste Cecconi</vt:lpstr>
      <vt:lpstr>Chair  &amp;  Vice-chair Rotation</vt:lpstr>
      <vt:lpstr>Chair  &amp;  Vice-chair Rotation</vt:lpstr>
      <vt:lpstr>New Outlook for the Education IG</vt:lpstr>
      <vt:lpstr>New Outlook for the CSP</vt:lpstr>
      <vt:lpstr>Future  Interops</vt:lpstr>
      <vt:lpstr>PowerPoint Presentation</vt:lpstr>
      <vt:lpstr>The 15 years of IVOA</vt:lpstr>
      <vt:lpstr>The 15 years of IVOA</vt:lpstr>
      <vt:lpstr>Thank you, China-VO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Giuseppina Fabbiano</dc:creator>
  <cp:lastModifiedBy>Giuseppina Fabbiano</cp:lastModifiedBy>
  <cp:revision>19</cp:revision>
  <dcterms:created xsi:type="dcterms:W3CDTF">2017-05-16T01:48:23Z</dcterms:created>
  <dcterms:modified xsi:type="dcterms:W3CDTF">2017-05-19T01:17:42Z</dcterms:modified>
</cp:coreProperties>
</file>