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3" r:id="rId3"/>
    <p:sldId id="289" r:id="rId4"/>
    <p:sldId id="291" r:id="rId5"/>
    <p:sldId id="292" r:id="rId6"/>
    <p:sldId id="288" r:id="rId7"/>
    <p:sldId id="295" r:id="rId8"/>
    <p:sldId id="290" r:id="rId9"/>
    <p:sldId id="282" r:id="rId10"/>
    <p:sldId id="284" r:id="rId11"/>
    <p:sldId id="283" r:id="rId12"/>
    <p:sldId id="287" r:id="rId13"/>
    <p:sldId id="294" r:id="rId1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3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3952B-CA0D-044B-A3E6-9555A35B63D3}" type="datetimeFigureOut">
              <a:rPr lang="fr-FR" smtClean="0"/>
              <a:t>15/05/2017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B958B-EA88-F54F-B36B-1CF19A72A8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22996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D1341-DA4D-9E4F-B8DE-ACD9F3F4CE96}" type="datetimeFigureOut">
              <a:rPr lang="fr-FR" smtClean="0"/>
              <a:t>15/05/2017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6130E-A256-004D-9D14-92DDA65B00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72813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Allocate</a:t>
            </a:r>
            <a:r>
              <a:rPr lang="fr-FR" dirty="0" smtClean="0"/>
              <a:t> </a:t>
            </a:r>
            <a:r>
              <a:rPr lang="fr-FR" dirty="0" err="1" smtClean="0"/>
              <a:t>precise</a:t>
            </a:r>
            <a:r>
              <a:rPr lang="fr-FR" dirty="0" smtClean="0"/>
              <a:t> </a:t>
            </a:r>
            <a:r>
              <a:rPr lang="fr-FR" dirty="0" err="1" smtClean="0"/>
              <a:t>meaning</a:t>
            </a:r>
            <a:r>
              <a:rPr lang="fr-FR" dirty="0" smtClean="0"/>
              <a:t> and </a:t>
            </a:r>
            <a:r>
              <a:rPr lang="fr-FR" dirty="0" err="1" smtClean="0"/>
              <a:t>roles</a:t>
            </a:r>
            <a:r>
              <a:rPr lang="fr-FR" dirty="0" smtClean="0"/>
              <a:t> for </a:t>
            </a:r>
            <a:r>
              <a:rPr lang="fr-FR" dirty="0" err="1" smtClean="0"/>
              <a:t>these</a:t>
            </a:r>
            <a:r>
              <a:rPr lang="fr-FR" dirty="0" smtClean="0"/>
              <a:t> 3 concepts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6130E-A256-004D-9D14-92DDA65B0031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254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</p:spPr>
        <p:txBody>
          <a:bodyPr/>
          <a:lstStyle/>
          <a:p>
            <a:fld id="{F647DE31-17C0-834F-BEE1-3E3AB64369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6963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78560" y="6356350"/>
            <a:ext cx="688848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Mireille Louys -  IVOA Provenance- Paris  meeting  April 14-15, 2016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633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7DE31-17C0-834F-BEE1-3E3AB64369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463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707086" y="6356350"/>
            <a:ext cx="9797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7DE31-17C0-834F-BEE1-3E3AB6436931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u pied de page 4"/>
          <p:cNvSpPr txBox="1">
            <a:spLocks/>
          </p:cNvSpPr>
          <p:nvPr userDrawn="1"/>
        </p:nvSpPr>
        <p:spPr>
          <a:xfrm>
            <a:off x="783771" y="6356350"/>
            <a:ext cx="6923315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Mireille Louys -  Provenance- </a:t>
            </a:r>
            <a:r>
              <a:rPr lang="fr-F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Asterics</a:t>
            </a:r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meeting  March 7-8 , 2016 </a:t>
            </a:r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47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ivoa.net/twiki/bin/view/IVOA/ObservationProvenanceDataModel" TargetMode="External"/><Relationship Id="rId2" Type="http://schemas.openxmlformats.org/officeDocument/2006/relationships/hyperlink" Target="WD-ProvenanceDM-v1.0-20170514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pture d’écran 2015-10-15 à 14.01.4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1220375"/>
            <a:ext cx="8331200" cy="1270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689996" y="4377463"/>
            <a:ext cx="70574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C00000"/>
                </a:solidFill>
              </a:rPr>
              <a:t>Mireille </a:t>
            </a:r>
            <a:r>
              <a:rPr lang="fr-FR" sz="2800" b="1" dirty="0" smtClean="0">
                <a:solidFill>
                  <a:srgbClr val="C00000"/>
                </a:solidFill>
              </a:rPr>
              <a:t>Louys</a:t>
            </a:r>
            <a:endParaRPr lang="fr-FR" sz="2800" b="1" dirty="0"/>
          </a:p>
          <a:p>
            <a:pPr algn="ctr"/>
            <a:r>
              <a:rPr lang="fr-FR" sz="2800" b="1" dirty="0" smtClean="0"/>
              <a:t>Kristin </a:t>
            </a:r>
            <a:r>
              <a:rPr lang="fr-FR" sz="2800" b="1" dirty="0" err="1" smtClean="0"/>
              <a:t>Riebe</a:t>
            </a:r>
            <a:r>
              <a:rPr lang="fr-FR" sz="2800" b="1" dirty="0" smtClean="0"/>
              <a:t>, </a:t>
            </a:r>
            <a:r>
              <a:rPr lang="fr-FR" sz="2800" b="1" dirty="0" err="1" smtClean="0"/>
              <a:t>MathieuServillat</a:t>
            </a:r>
            <a:r>
              <a:rPr lang="fr-FR" sz="2800" b="1" dirty="0" smtClean="0"/>
              <a:t>, Michèle </a:t>
            </a:r>
            <a:r>
              <a:rPr lang="fr-FR" sz="2800" b="1" dirty="0" err="1" smtClean="0"/>
              <a:t>Sanguillon</a:t>
            </a:r>
            <a:r>
              <a:rPr lang="fr-FR" sz="2800" b="1" dirty="0" smtClean="0"/>
              <a:t>, </a:t>
            </a:r>
            <a:r>
              <a:rPr lang="fr-FR" sz="2800" b="1" dirty="0" smtClean="0"/>
              <a:t>François </a:t>
            </a:r>
            <a:r>
              <a:rPr lang="fr-FR" sz="2800" b="1" dirty="0" err="1" smtClean="0"/>
              <a:t>Bonnarel</a:t>
            </a:r>
            <a:r>
              <a:rPr lang="fr-FR" sz="2800" b="1" dirty="0" smtClean="0"/>
              <a:t>, Markus </a:t>
            </a:r>
            <a:r>
              <a:rPr lang="fr-FR" sz="2800" b="1" dirty="0" err="1" smtClean="0"/>
              <a:t>Nullmeier</a:t>
            </a:r>
            <a:r>
              <a:rPr lang="fr-FR" sz="2800" b="1" dirty="0" smtClean="0"/>
              <a:t>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06399" y="2751355"/>
            <a:ext cx="8331201" cy="13617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800" b="1" cap="all" dirty="0" smtClean="0">
                <a:solidFill>
                  <a:srgbClr val="376092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IVOA Provenance </a:t>
            </a:r>
            <a:r>
              <a:rPr lang="fr-FR" sz="5800" b="1" cap="all" dirty="0" err="1" smtClean="0">
                <a:solidFill>
                  <a:srgbClr val="376092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METAdata</a:t>
            </a:r>
            <a:endParaRPr lang="fr-FR" sz="5800" b="1" cap="all" dirty="0" smtClean="0">
              <a:solidFill>
                <a:srgbClr val="376092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fr-FR" sz="4100" b="1" cap="all" dirty="0" smtClean="0">
              <a:solidFill>
                <a:srgbClr val="376092"/>
              </a:solidFill>
              <a:latin typeface="+mn-lt"/>
              <a:cs typeface="Arial" panose="020B0604020202020204" pitchFamily="34" charset="0"/>
            </a:endParaRPr>
          </a:p>
          <a:p>
            <a:r>
              <a:rPr lang="fr-FR" sz="4100" b="1" cap="all" dirty="0" err="1" smtClean="0">
                <a:solidFill>
                  <a:srgbClr val="376092"/>
                </a:solidFill>
                <a:latin typeface="+mn-lt"/>
                <a:cs typeface="Arial" panose="020B0604020202020204" pitchFamily="34" charset="0"/>
              </a:rPr>
              <a:t>Current</a:t>
            </a:r>
            <a:r>
              <a:rPr lang="fr-FR" sz="4100" b="1" cap="all" dirty="0" smtClean="0">
                <a:solidFill>
                  <a:srgbClr val="376092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fr-FR" sz="4100" b="1" cap="all" dirty="0" err="1" smtClean="0">
                <a:solidFill>
                  <a:srgbClr val="376092"/>
                </a:solidFill>
                <a:latin typeface="+mn-lt"/>
                <a:cs typeface="Arial" panose="020B0604020202020204" pitchFamily="34" charset="0"/>
              </a:rPr>
              <a:t>STATuS</a:t>
            </a:r>
            <a:endParaRPr lang="en-US" sz="1500" dirty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7" name="Image 6" descr="Capture d’écran 2015-09-23 à 12.00.4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111" y="369282"/>
            <a:ext cx="1690986" cy="810507"/>
          </a:xfrm>
          <a:prstGeom prst="rect">
            <a:avLst/>
          </a:prstGeom>
        </p:spPr>
      </p:pic>
      <p:pic>
        <p:nvPicPr>
          <p:cNvPr id="8" name="Image 7" descr="Capture d’écran 2015-09-23 à 11.59.4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833" y="424868"/>
            <a:ext cx="1269284" cy="584027"/>
          </a:xfrm>
          <a:prstGeom prst="rect">
            <a:avLst/>
          </a:prstGeom>
        </p:spPr>
      </p:pic>
      <p:pic>
        <p:nvPicPr>
          <p:cNvPr id="9" name="Image 8" descr="Capture d’écran 2015-09-23 à 11.59.2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726" y="386596"/>
            <a:ext cx="1595473" cy="622300"/>
          </a:xfrm>
          <a:prstGeom prst="rect">
            <a:avLst/>
          </a:prstGeom>
        </p:spPr>
      </p:pic>
      <p:pic>
        <p:nvPicPr>
          <p:cNvPr id="10" name="Image 9" descr="Capture d’écran 2015-09-23 à 12.03.28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209" y="386282"/>
            <a:ext cx="1196870" cy="622614"/>
          </a:xfrm>
          <a:prstGeom prst="rect">
            <a:avLst/>
          </a:prstGeom>
        </p:spPr>
      </p:pic>
      <p:pic>
        <p:nvPicPr>
          <p:cNvPr id="16" name="Image 15" descr="Capture d’écran 2016-02-24 à 16.27.37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876" y="323945"/>
            <a:ext cx="1203724" cy="753981"/>
          </a:xfrm>
          <a:prstGeom prst="rect">
            <a:avLst/>
          </a:prstGeom>
        </p:spPr>
      </p:pic>
      <p:pic>
        <p:nvPicPr>
          <p:cNvPr id="11" name="Kép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94" y="455550"/>
            <a:ext cx="1051261" cy="74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98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How to </a:t>
            </a:r>
            <a:r>
              <a:rPr lang="fr-FR" dirty="0" err="1" smtClean="0"/>
              <a:t>access</a:t>
            </a:r>
            <a:r>
              <a:rPr lang="fr-FR" dirty="0" smtClean="0"/>
              <a:t> Provenance </a:t>
            </a:r>
            <a:r>
              <a:rPr lang="fr-FR" dirty="0" err="1" smtClean="0"/>
              <a:t>metadata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0160"/>
            <a:ext cx="8229600" cy="51564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 err="1" smtClean="0"/>
              <a:t>Various</a:t>
            </a:r>
            <a:r>
              <a:rPr lang="fr-FR" dirty="0" smtClean="0"/>
              <a:t> scenarios to </a:t>
            </a:r>
            <a:r>
              <a:rPr lang="fr-FR" dirty="0" err="1" smtClean="0"/>
              <a:t>consider</a:t>
            </a:r>
            <a:r>
              <a:rPr lang="fr-FR" dirty="0" smtClean="0"/>
              <a:t>:			</a:t>
            </a:r>
            <a:r>
              <a:rPr lang="fr-FR" sz="3800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on </a:t>
            </a:r>
            <a:r>
              <a:rPr lang="fr-FR" sz="3800" b="1" dirty="0" err="1" smtClean="0">
                <a:solidFill>
                  <a:srgbClr val="FF0000"/>
                </a:solidFill>
                <a:latin typeface="Bradley Hand ITC" panose="03070402050302030203" pitchFamily="66" charset="0"/>
              </a:rPr>
              <a:t>going</a:t>
            </a:r>
            <a:r>
              <a:rPr lang="fr-FR" sz="3800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 </a:t>
            </a:r>
            <a:r>
              <a:rPr lang="fr-FR" sz="3800" b="1" dirty="0" err="1" smtClean="0">
                <a:solidFill>
                  <a:srgbClr val="FF0000"/>
                </a:solidFill>
                <a:latin typeface="Bradley Hand ITC" panose="03070402050302030203" pitchFamily="66" charset="0"/>
              </a:rPr>
              <a:t>work</a:t>
            </a:r>
            <a:r>
              <a:rPr lang="fr-FR" sz="3800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 </a:t>
            </a:r>
            <a:endParaRPr lang="fr-FR" b="1" dirty="0" smtClean="0">
              <a:solidFill>
                <a:srgbClr val="FF0000"/>
              </a:solidFill>
              <a:latin typeface="Bradley Hand ITC" panose="03070402050302030203" pitchFamily="66" charset="0"/>
            </a:endParaRPr>
          </a:p>
          <a:p>
            <a:r>
              <a:rPr lang="fr-FR" dirty="0" smtClean="0"/>
              <a:t>2 </a:t>
            </a:r>
            <a:r>
              <a:rPr lang="fr-FR" dirty="0" err="1" smtClean="0"/>
              <a:t>step</a:t>
            </a:r>
            <a:r>
              <a:rPr lang="fr-FR" dirty="0" smtClean="0"/>
              <a:t> </a:t>
            </a:r>
            <a:r>
              <a:rPr lang="fr-FR" dirty="0" err="1" smtClean="0"/>
              <a:t>discovery</a:t>
            </a:r>
            <a:r>
              <a:rPr lang="fr-FR" dirty="0" smtClean="0"/>
              <a:t>  (</a:t>
            </a:r>
            <a:r>
              <a:rPr lang="fr-FR" dirty="0" err="1" smtClean="0"/>
              <a:t>dataset</a:t>
            </a:r>
            <a:r>
              <a:rPr lang="fr-FR" dirty="0" smtClean="0"/>
              <a:t> </a:t>
            </a:r>
            <a:r>
              <a:rPr lang="fr-FR" dirty="0" err="1" smtClean="0"/>
              <a:t>focused</a:t>
            </a:r>
            <a:r>
              <a:rPr lang="fr-FR" dirty="0" smtClean="0"/>
              <a:t>)</a:t>
            </a:r>
          </a:p>
          <a:p>
            <a:pPr lvl="1"/>
            <a:r>
              <a:rPr lang="fr-FR" dirty="0" err="1" smtClean="0"/>
              <a:t>Discover</a:t>
            </a:r>
            <a:r>
              <a:rPr lang="fr-FR" dirty="0" smtClean="0"/>
              <a:t> a data set (</a:t>
            </a:r>
            <a:r>
              <a:rPr lang="fr-FR" dirty="0" err="1" smtClean="0"/>
              <a:t>event</a:t>
            </a:r>
            <a:r>
              <a:rPr lang="fr-FR" dirty="0" smtClean="0"/>
              <a:t> </a:t>
            </a:r>
            <a:r>
              <a:rPr lang="fr-FR" dirty="0" err="1" smtClean="0"/>
              <a:t>list</a:t>
            </a:r>
            <a:r>
              <a:rPr lang="fr-FR" dirty="0" smtClean="0"/>
              <a:t>, image, etc.) as in ObsTAP</a:t>
            </a:r>
          </a:p>
          <a:p>
            <a:pPr lvl="1"/>
            <a:r>
              <a:rPr lang="fr-FR" dirty="0" smtClean="0"/>
              <a:t>Select Provenance </a:t>
            </a:r>
            <a:r>
              <a:rPr lang="fr-FR" dirty="0" err="1"/>
              <a:t>elements</a:t>
            </a:r>
            <a:r>
              <a:rPr lang="fr-FR" dirty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 a </a:t>
            </a:r>
            <a:r>
              <a:rPr lang="fr-FR" dirty="0" err="1" smtClean="0"/>
              <a:t>ProvTAP</a:t>
            </a:r>
            <a:r>
              <a:rPr lang="fr-FR" dirty="0"/>
              <a:t> service </a:t>
            </a:r>
            <a:r>
              <a:rPr lang="fr-FR" dirty="0" err="1"/>
              <a:t>using</a:t>
            </a:r>
            <a:r>
              <a:rPr lang="fr-FR" dirty="0"/>
              <a:t> the Entity.id </a:t>
            </a:r>
            <a:endParaRPr lang="fr-FR" dirty="0" smtClean="0"/>
          </a:p>
          <a:p>
            <a:pPr lvl="1"/>
            <a:r>
              <a:rPr lang="fr-FR" dirty="0" smtClean="0"/>
              <a:t>Access provenance description via a </a:t>
            </a:r>
            <a:r>
              <a:rPr lang="fr-FR" dirty="0" err="1" smtClean="0"/>
              <a:t>datalink</a:t>
            </a:r>
            <a:r>
              <a:rPr lang="fr-FR" dirty="0" smtClean="0"/>
              <a:t> service</a:t>
            </a:r>
          </a:p>
          <a:p>
            <a:pPr lvl="1"/>
            <a:r>
              <a:rPr lang="fr-FR" dirty="0" smtClean="0"/>
              <a:t>Embedded Provenance description </a:t>
            </a:r>
            <a:r>
              <a:rPr lang="fr-FR" dirty="0" err="1" smtClean="0"/>
              <a:t>into</a:t>
            </a:r>
            <a:r>
              <a:rPr lang="fr-FR" dirty="0" smtClean="0"/>
              <a:t> the </a:t>
            </a:r>
            <a:r>
              <a:rPr lang="fr-FR" dirty="0" err="1" smtClean="0"/>
              <a:t>Dataset</a:t>
            </a:r>
            <a:r>
              <a:rPr lang="fr-FR" dirty="0" smtClean="0"/>
              <a:t> </a:t>
            </a:r>
            <a:r>
              <a:rPr lang="fr-FR" dirty="0" err="1" smtClean="0"/>
              <a:t>serialisation</a:t>
            </a:r>
            <a:r>
              <a:rPr lang="fr-FR" dirty="0" smtClean="0"/>
              <a:t> ( ex: </a:t>
            </a:r>
            <a:r>
              <a:rPr lang="fr-FR" dirty="0" err="1" smtClean="0"/>
              <a:t>Json</a:t>
            </a:r>
            <a:r>
              <a:rPr lang="fr-FR" dirty="0" smtClean="0"/>
              <a:t> </a:t>
            </a:r>
            <a:r>
              <a:rPr lang="fr-FR" dirty="0" err="1" smtClean="0"/>
              <a:t>serialisation</a:t>
            </a:r>
            <a:r>
              <a:rPr lang="fr-FR" dirty="0" smtClean="0"/>
              <a:t> in FITS extension , SVOM) </a:t>
            </a:r>
            <a:endParaRPr lang="fr-FR" dirty="0" smtClean="0"/>
          </a:p>
          <a:p>
            <a:r>
              <a:rPr lang="fr-FR" dirty="0" smtClean="0"/>
              <a:t>Provenance </a:t>
            </a:r>
            <a:r>
              <a:rPr lang="fr-FR" dirty="0" smtClean="0"/>
              <a:t>TAP service </a:t>
            </a:r>
          </a:p>
          <a:p>
            <a:r>
              <a:rPr lang="fr-FR" dirty="0" err="1" smtClean="0"/>
              <a:t>Query</a:t>
            </a:r>
            <a:r>
              <a:rPr lang="fr-FR" dirty="0" smtClean="0"/>
              <a:t> </a:t>
            </a:r>
            <a:r>
              <a:rPr lang="fr-FR" dirty="0" smtClean="0"/>
              <a:t>Provenance DM </a:t>
            </a:r>
            <a:r>
              <a:rPr lang="fr-FR" dirty="0" err="1" smtClean="0"/>
              <a:t>from</a:t>
            </a:r>
            <a:r>
              <a:rPr lang="fr-FR" dirty="0" smtClean="0"/>
              <a:t> a </a:t>
            </a:r>
            <a:r>
              <a:rPr lang="fr-FR" dirty="0" err="1" smtClean="0"/>
              <a:t>SimDM</a:t>
            </a:r>
            <a:r>
              <a:rPr lang="fr-FR" dirty="0" smtClean="0"/>
              <a:t> </a:t>
            </a:r>
            <a:r>
              <a:rPr lang="fr-FR" dirty="0" err="1" smtClean="0"/>
              <a:t>implementation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Cosmological</a:t>
            </a:r>
            <a:r>
              <a:rPr lang="fr-FR" dirty="0" smtClean="0"/>
              <a:t> simulation data </a:t>
            </a:r>
            <a:r>
              <a:rPr lang="fr-FR" dirty="0" err="1" smtClean="0"/>
              <a:t>mapped</a:t>
            </a:r>
            <a:r>
              <a:rPr lang="fr-FR" dirty="0" smtClean="0"/>
              <a:t> to </a:t>
            </a:r>
            <a:r>
              <a:rPr lang="fr-FR" dirty="0" err="1" smtClean="0"/>
              <a:t>ProvDM</a:t>
            </a:r>
            <a:r>
              <a:rPr lang="fr-FR" dirty="0" smtClean="0"/>
              <a:t>  (KR)</a:t>
            </a:r>
          </a:p>
          <a:p>
            <a:pPr lvl="1"/>
            <a:r>
              <a:rPr lang="fr-FR" dirty="0" err="1" smtClean="0"/>
              <a:t>Mapping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easy</a:t>
            </a:r>
            <a:r>
              <a:rPr lang="fr-FR" dirty="0" smtClean="0"/>
              <a:t> due to </a:t>
            </a:r>
            <a:r>
              <a:rPr lang="fr-FR" dirty="0" err="1" smtClean="0"/>
              <a:t>existing</a:t>
            </a:r>
            <a:r>
              <a:rPr lang="fr-FR" dirty="0" smtClean="0"/>
              <a:t> provenance concepts in </a:t>
            </a:r>
            <a:r>
              <a:rPr lang="fr-FR" dirty="0" err="1" smtClean="0"/>
              <a:t>SimDM</a:t>
            </a:r>
            <a:endParaRPr lang="fr-FR" dirty="0" smtClean="0"/>
          </a:p>
          <a:p>
            <a:pPr lvl="2"/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/>
              <a:t>SimDM-ProvDM</a:t>
            </a:r>
            <a:r>
              <a:rPr lang="fr-FR" dirty="0" smtClean="0"/>
              <a:t> </a:t>
            </a:r>
            <a:r>
              <a:rPr lang="fr-FR" dirty="0" err="1" smtClean="0"/>
              <a:t>mapping</a:t>
            </a:r>
            <a:r>
              <a:rPr lang="fr-FR" dirty="0" smtClean="0"/>
              <a:t> table in WD, table 13.</a:t>
            </a:r>
          </a:p>
          <a:p>
            <a:pPr marL="457200" lvl="1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32036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Prototyped</a:t>
            </a:r>
            <a:r>
              <a:rPr lang="fr-FR" dirty="0" smtClean="0"/>
              <a:t> Use cases on the </a:t>
            </a:r>
            <a:r>
              <a:rPr lang="fr-FR" dirty="0" err="1" smtClean="0"/>
              <a:t>way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3444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fr-FR" dirty="0" err="1" smtClean="0"/>
              <a:t>Cosmological</a:t>
            </a:r>
            <a:r>
              <a:rPr lang="fr-FR" dirty="0" smtClean="0"/>
              <a:t> simulations (K. </a:t>
            </a:r>
            <a:r>
              <a:rPr lang="fr-FR" dirty="0" err="1" smtClean="0"/>
              <a:t>Riebe</a:t>
            </a:r>
            <a:r>
              <a:rPr lang="fr-FR" dirty="0"/>
              <a:t>)</a:t>
            </a:r>
            <a:endParaRPr lang="fr-FR" dirty="0" smtClean="0"/>
          </a:p>
          <a:p>
            <a:pPr lvl="1"/>
            <a:r>
              <a:rPr lang="fr-FR" dirty="0" smtClean="0"/>
              <a:t>Links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SimDM</a:t>
            </a:r>
            <a:endParaRPr lang="fr-FR" dirty="0" smtClean="0"/>
          </a:p>
          <a:p>
            <a:r>
              <a:rPr lang="fr-FR" dirty="0" smtClean="0"/>
              <a:t>CTA pipeline  (M. </a:t>
            </a:r>
            <a:r>
              <a:rPr lang="fr-FR" dirty="0" err="1" smtClean="0"/>
              <a:t>Servillat</a:t>
            </a:r>
            <a:r>
              <a:rPr lang="fr-FR" dirty="0"/>
              <a:t>)</a:t>
            </a:r>
            <a:endParaRPr lang="fr-FR" dirty="0" smtClean="0"/>
          </a:p>
          <a:p>
            <a:pPr lvl="1"/>
            <a:r>
              <a:rPr lang="fr-FR" dirty="0" err="1" smtClean="0"/>
              <a:t>recordind</a:t>
            </a:r>
            <a:r>
              <a:rPr lang="fr-FR" dirty="0" smtClean="0"/>
              <a:t> of Provenance </a:t>
            </a:r>
            <a:r>
              <a:rPr lang="fr-FR" dirty="0" err="1"/>
              <a:t>embedded</a:t>
            </a:r>
            <a:r>
              <a:rPr lang="fr-FR" dirty="0"/>
              <a:t> </a:t>
            </a:r>
            <a:r>
              <a:rPr lang="fr-FR" dirty="0" smtClean="0"/>
              <a:t>in the pipeline code </a:t>
            </a:r>
          </a:p>
          <a:p>
            <a:r>
              <a:rPr lang="fr-FR" dirty="0" smtClean="0"/>
              <a:t>Pollux data base A data </a:t>
            </a:r>
            <a:r>
              <a:rPr lang="fr-FR" dirty="0" err="1" smtClean="0"/>
              <a:t>product</a:t>
            </a:r>
            <a:r>
              <a:rPr lang="fr-FR" dirty="0" smtClean="0"/>
              <a:t> (M. </a:t>
            </a:r>
            <a:r>
              <a:rPr lang="fr-FR" dirty="0" err="1"/>
              <a:t>S</a:t>
            </a:r>
            <a:r>
              <a:rPr lang="fr-FR" dirty="0" err="1" smtClean="0"/>
              <a:t>anguillon</a:t>
            </a:r>
            <a:r>
              <a:rPr lang="fr-FR" dirty="0" smtClean="0"/>
              <a:t>)</a:t>
            </a:r>
          </a:p>
          <a:p>
            <a:pPr lvl="1"/>
            <a:r>
              <a:rPr lang="fr-FR" dirty="0" err="1" smtClean="0"/>
              <a:t>Synthetic</a:t>
            </a:r>
            <a:r>
              <a:rPr lang="fr-FR" dirty="0" smtClean="0"/>
              <a:t> and </a:t>
            </a:r>
            <a:r>
              <a:rPr lang="fr-FR" dirty="0" err="1" smtClean="0"/>
              <a:t>theoretical</a:t>
            </a:r>
            <a:r>
              <a:rPr lang="fr-FR" dirty="0" smtClean="0"/>
              <a:t> </a:t>
            </a:r>
            <a:r>
              <a:rPr lang="fr-FR" dirty="0" err="1" smtClean="0"/>
              <a:t>spectra</a:t>
            </a:r>
            <a:endParaRPr lang="fr-FR" dirty="0" smtClean="0"/>
          </a:p>
          <a:p>
            <a:r>
              <a:rPr lang="fr-FR" dirty="0" err="1" smtClean="0"/>
              <a:t>Hips</a:t>
            </a:r>
            <a:r>
              <a:rPr lang="fr-FR" dirty="0" smtClean="0"/>
              <a:t> </a:t>
            </a:r>
            <a:r>
              <a:rPr lang="fr-FR" dirty="0" err="1" smtClean="0"/>
              <a:t>generation</a:t>
            </a:r>
            <a:r>
              <a:rPr lang="fr-FR" dirty="0" smtClean="0"/>
              <a:t>  ( F. </a:t>
            </a:r>
            <a:r>
              <a:rPr lang="fr-FR" dirty="0" err="1" smtClean="0"/>
              <a:t>Bonnarel</a:t>
            </a:r>
            <a:r>
              <a:rPr lang="fr-FR" dirty="0" smtClean="0"/>
              <a:t>)</a:t>
            </a:r>
          </a:p>
          <a:p>
            <a:pPr lvl="1"/>
            <a:r>
              <a:rPr lang="fr-FR" dirty="0" err="1" smtClean="0"/>
              <a:t>Tracing</a:t>
            </a:r>
            <a:r>
              <a:rPr lang="fr-FR" dirty="0" smtClean="0"/>
              <a:t> back the </a:t>
            </a:r>
            <a:r>
              <a:rPr lang="fr-FR" dirty="0" err="1" smtClean="0"/>
              <a:t>generation</a:t>
            </a:r>
            <a:r>
              <a:rPr lang="fr-FR" dirty="0" smtClean="0"/>
              <a:t> of </a:t>
            </a:r>
            <a:r>
              <a:rPr lang="fr-FR" dirty="0" err="1" smtClean="0"/>
              <a:t>HiPS</a:t>
            </a:r>
            <a:r>
              <a:rPr lang="fr-FR" dirty="0" smtClean="0"/>
              <a:t> </a:t>
            </a:r>
            <a:r>
              <a:rPr lang="fr-FR" dirty="0" err="1" smtClean="0"/>
              <a:t>surveys</a:t>
            </a:r>
            <a:r>
              <a:rPr lang="fr-FR" dirty="0" smtClean="0"/>
              <a:t> </a:t>
            </a:r>
            <a:endParaRPr lang="fr-FR" dirty="0"/>
          </a:p>
          <a:p>
            <a:r>
              <a:rPr lang="fr-FR" dirty="0" smtClean="0"/>
              <a:t>SVOM provenance design (L. </a:t>
            </a:r>
            <a:r>
              <a:rPr lang="fr-FR" dirty="0"/>
              <a:t>M</a:t>
            </a:r>
            <a:r>
              <a:rPr lang="fr-FR" dirty="0" smtClean="0"/>
              <a:t>ichel)  </a:t>
            </a:r>
            <a:r>
              <a:rPr lang="fr-FR" dirty="0" err="1" smtClean="0"/>
              <a:t>starting</a:t>
            </a:r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959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Outside</a:t>
            </a:r>
            <a:r>
              <a:rPr lang="fr-FR" dirty="0" smtClean="0"/>
              <a:t> VO </a:t>
            </a:r>
            <a:r>
              <a:rPr lang="fr-FR" dirty="0" err="1" smtClean="0"/>
              <a:t>community</a:t>
            </a:r>
            <a:r>
              <a:rPr lang="fr-FR" dirty="0" smtClean="0"/>
              <a:t> 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fr-FR" dirty="0">
                <a:solidFill>
                  <a:srgbClr val="FF0000"/>
                </a:solidFill>
              </a:rPr>
              <a:t>RDA meeting Barcelona </a:t>
            </a:r>
            <a:r>
              <a:rPr lang="fr-FR" dirty="0" smtClean="0">
                <a:solidFill>
                  <a:srgbClr val="FF0000"/>
                </a:solidFill>
              </a:rPr>
              <a:t>April 2017 </a:t>
            </a:r>
          </a:p>
          <a:p>
            <a:r>
              <a:rPr lang="fr-FR" dirty="0" smtClean="0"/>
              <a:t>A </a:t>
            </a:r>
            <a:r>
              <a:rPr lang="fr-FR" dirty="0" smtClean="0"/>
              <a:t>plan to have a Provenance WG in RDA</a:t>
            </a:r>
          </a:p>
          <a:p>
            <a:pPr lvl="1"/>
            <a:r>
              <a:rPr lang="fr-FR" dirty="0" smtClean="0"/>
              <a:t>Charter </a:t>
            </a:r>
            <a:r>
              <a:rPr lang="fr-FR" dirty="0" err="1" smtClean="0"/>
              <a:t>beeing</a:t>
            </a:r>
            <a:r>
              <a:rPr lang="fr-FR" dirty="0" smtClean="0"/>
              <a:t> </a:t>
            </a:r>
            <a:r>
              <a:rPr lang="fr-FR" dirty="0" err="1" smtClean="0"/>
              <a:t>prepared</a:t>
            </a:r>
            <a:r>
              <a:rPr lang="fr-FR" dirty="0" smtClean="0"/>
              <a:t>, IG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smtClean="0"/>
              <a:t>WG </a:t>
            </a:r>
            <a:r>
              <a:rPr lang="fr-FR" dirty="0" err="1" smtClean="0"/>
              <a:t>launch</a:t>
            </a:r>
            <a:r>
              <a:rPr lang="fr-FR" dirty="0" smtClean="0"/>
              <a:t> </a:t>
            </a:r>
            <a:r>
              <a:rPr lang="fr-FR" dirty="0" err="1" smtClean="0"/>
              <a:t>waiting</a:t>
            </a:r>
            <a:r>
              <a:rPr lang="fr-FR" dirty="0" smtClean="0"/>
              <a:t> for </a:t>
            </a:r>
            <a:r>
              <a:rPr lang="fr-FR" dirty="0" err="1" smtClean="0"/>
              <a:t>approval</a:t>
            </a:r>
            <a:endParaRPr lang="fr-FR" dirty="0" smtClean="0"/>
          </a:p>
          <a:p>
            <a:pPr lvl="1"/>
            <a:r>
              <a:rPr lang="fr-FR" dirty="0" err="1" smtClean="0"/>
              <a:t>Re-use</a:t>
            </a:r>
            <a:r>
              <a:rPr lang="fr-FR" dirty="0" smtClean="0"/>
              <a:t> of </a:t>
            </a:r>
            <a:r>
              <a:rPr lang="fr-FR" dirty="0" err="1" smtClean="0"/>
              <a:t>existing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 </a:t>
            </a:r>
            <a:r>
              <a:rPr lang="fr-FR" dirty="0" err="1" smtClean="0"/>
              <a:t>Prov</a:t>
            </a:r>
            <a:r>
              <a:rPr lang="fr-FR" dirty="0" smtClean="0"/>
              <a:t> W3C DM and suite</a:t>
            </a:r>
          </a:p>
          <a:p>
            <a:pPr lvl="1"/>
            <a:r>
              <a:rPr lang="fr-FR" dirty="0" smtClean="0"/>
              <a:t>Connection to IPAW </a:t>
            </a:r>
            <a:r>
              <a:rPr lang="fr-FR" dirty="0" err="1" smtClean="0"/>
              <a:t>conferences</a:t>
            </a:r>
            <a:r>
              <a:rPr lang="fr-FR" dirty="0" smtClean="0"/>
              <a:t> and ANDS </a:t>
            </a:r>
            <a:r>
              <a:rPr lang="fr-FR" dirty="0" err="1"/>
              <a:t>A</a:t>
            </a:r>
            <a:r>
              <a:rPr lang="fr-FR" dirty="0" err="1" smtClean="0"/>
              <a:t>ustralian</a:t>
            </a:r>
            <a:r>
              <a:rPr lang="fr-FR" dirty="0" smtClean="0"/>
              <a:t> </a:t>
            </a:r>
            <a:r>
              <a:rPr lang="fr-FR" dirty="0" err="1" smtClean="0"/>
              <a:t>librarian</a:t>
            </a:r>
            <a:r>
              <a:rPr lang="fr-FR" dirty="0" smtClean="0"/>
              <a:t> </a:t>
            </a:r>
            <a:r>
              <a:rPr lang="fr-FR" dirty="0" err="1" smtClean="0"/>
              <a:t>circle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Plan to </a:t>
            </a:r>
            <a:r>
              <a:rPr lang="fr-FR" dirty="0" err="1" smtClean="0"/>
              <a:t>gather</a:t>
            </a:r>
            <a:r>
              <a:rPr lang="fr-FR" dirty="0" smtClean="0"/>
              <a:t> Provenance use-cases  </a:t>
            </a:r>
            <a:r>
              <a:rPr lang="fr-FR" dirty="0" err="1" smtClean="0"/>
              <a:t>across</a:t>
            </a:r>
            <a:r>
              <a:rPr lang="fr-FR" dirty="0" smtClean="0"/>
              <a:t> disciplines ex: Blue Brain Project (</a:t>
            </a:r>
            <a:r>
              <a:rPr lang="fr-FR" dirty="0" err="1" smtClean="0"/>
              <a:t>Swiss</a:t>
            </a:r>
            <a:r>
              <a:rPr lang="fr-FR" dirty="0" smtClean="0"/>
              <a:t>, Samuel </a:t>
            </a:r>
            <a:r>
              <a:rPr lang="fr-FR" dirty="0" err="1"/>
              <a:t>K</a:t>
            </a:r>
            <a:r>
              <a:rPr lang="fr-FR" dirty="0" err="1" smtClean="0"/>
              <a:t>errien</a:t>
            </a:r>
            <a:r>
              <a:rPr lang="fr-FR" dirty="0" smtClean="0"/>
              <a:t> )</a:t>
            </a:r>
            <a:endParaRPr lang="fr-FR" dirty="0" smtClean="0"/>
          </a:p>
          <a:p>
            <a:pPr lvl="1"/>
            <a:r>
              <a:rPr lang="fr-FR" dirty="0" smtClean="0"/>
              <a:t>Data + </a:t>
            </a:r>
            <a:r>
              <a:rPr lang="fr-FR" dirty="0" err="1" smtClean="0"/>
              <a:t>prov</a:t>
            </a:r>
            <a:r>
              <a:rPr lang="fr-FR" dirty="0" smtClean="0"/>
              <a:t> solutions </a:t>
            </a:r>
          </a:p>
          <a:p>
            <a:pPr lvl="1"/>
            <a:r>
              <a:rPr lang="fr-FR" dirty="0" smtClean="0"/>
              <a:t>A </a:t>
            </a:r>
            <a:r>
              <a:rPr lang="fr-FR" dirty="0" err="1" smtClean="0"/>
              <a:t>catalog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maintained</a:t>
            </a:r>
            <a:r>
              <a:rPr lang="fr-FR" dirty="0" smtClean="0"/>
              <a:t> by the WG group </a:t>
            </a:r>
          </a:p>
          <a:p>
            <a:pPr marL="457200" lvl="1" indent="0">
              <a:buNone/>
            </a:pPr>
            <a:endParaRPr lang="fr-FR" dirty="0" smtClean="0"/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54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Adoption of the </a:t>
            </a:r>
            <a:r>
              <a:rPr lang="fr-FR" dirty="0" err="1" smtClean="0"/>
              <a:t>existing</a:t>
            </a:r>
            <a:r>
              <a:rPr lang="fr-FR" dirty="0" smtClean="0"/>
              <a:t> W3C provenance Model </a:t>
            </a:r>
            <a:r>
              <a:rPr lang="fr-FR" dirty="0" err="1" smtClean="0"/>
              <a:t>framework</a:t>
            </a:r>
            <a:endParaRPr lang="fr-FR" dirty="0" smtClean="0"/>
          </a:p>
          <a:p>
            <a:r>
              <a:rPr lang="fr-FR" dirty="0" smtClean="0"/>
              <a:t> </a:t>
            </a:r>
            <a:r>
              <a:rPr lang="fr-FR" dirty="0" err="1" smtClean="0"/>
              <a:t>Implementation</a:t>
            </a:r>
            <a:r>
              <a:rPr lang="fr-FR" dirty="0" smtClean="0"/>
              <a:t> tests for 4 use-cases are on the </a:t>
            </a:r>
            <a:r>
              <a:rPr lang="fr-FR" dirty="0" err="1" smtClean="0"/>
              <a:t>way</a:t>
            </a:r>
            <a:r>
              <a:rPr lang="fr-FR" dirty="0" smtClean="0"/>
              <a:t> </a:t>
            </a:r>
          </a:p>
          <a:p>
            <a:r>
              <a:rPr lang="fr-FR" dirty="0" smtClean="0"/>
              <a:t>A </a:t>
            </a:r>
            <a:r>
              <a:rPr lang="fr-FR" dirty="0" err="1" smtClean="0"/>
              <a:t>variety</a:t>
            </a:r>
            <a:r>
              <a:rPr lang="fr-FR" dirty="0" smtClean="0"/>
              <a:t> of use-cases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access</a:t>
            </a:r>
            <a:r>
              <a:rPr lang="fr-FR" smtClean="0"/>
              <a:t> and serialisation</a:t>
            </a:r>
            <a:r>
              <a:rPr lang="fr-FR" dirty="0" smtClean="0"/>
              <a:t> </a:t>
            </a:r>
            <a:r>
              <a:rPr lang="fr-FR" dirty="0" err="1" smtClean="0"/>
              <a:t>strategies</a:t>
            </a:r>
            <a:endParaRPr lang="fr-FR" dirty="0" smtClean="0"/>
          </a:p>
          <a:p>
            <a:r>
              <a:rPr lang="fr-FR" dirty="0" err="1" smtClean="0"/>
              <a:t>Coupled</a:t>
            </a:r>
            <a:r>
              <a:rPr lang="fr-FR" dirty="0" smtClean="0"/>
              <a:t> interaction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astronomical</a:t>
            </a:r>
            <a:r>
              <a:rPr lang="fr-FR" dirty="0" smtClean="0"/>
              <a:t> </a:t>
            </a:r>
            <a:r>
              <a:rPr lang="fr-FR" dirty="0" err="1" smtClean="0"/>
              <a:t>projects</a:t>
            </a:r>
            <a:r>
              <a:rPr lang="fr-FR" dirty="0" smtClean="0"/>
              <a:t> and </a:t>
            </a:r>
            <a:r>
              <a:rPr lang="fr-FR" dirty="0" err="1" smtClean="0"/>
              <a:t>modeling</a:t>
            </a:r>
            <a:r>
              <a:rPr lang="fr-FR" dirty="0" smtClean="0"/>
              <a:t>  </a:t>
            </a:r>
            <a:r>
              <a:rPr lang="fr-FR" dirty="0" smtClean="0">
                <a:sym typeface="Wingdings" panose="05000000000000000000" pitchFamily="2" charset="2"/>
              </a:rPr>
              <a:t> prototypes in an </a:t>
            </a:r>
            <a:r>
              <a:rPr lang="fr-FR" dirty="0" smtClean="0"/>
              <a:t>Agile-</a:t>
            </a:r>
            <a:r>
              <a:rPr lang="fr-FR" dirty="0" err="1" smtClean="0"/>
              <a:t>like</a:t>
            </a:r>
            <a:r>
              <a:rPr lang="fr-FR" dirty="0" smtClean="0"/>
              <a:t> </a:t>
            </a:r>
            <a:r>
              <a:rPr lang="fr-FR" dirty="0" err="1" smtClean="0"/>
              <a:t>process</a:t>
            </a:r>
            <a:r>
              <a:rPr lang="fr-F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18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Working</a:t>
            </a:r>
            <a:r>
              <a:rPr lang="fr-FR" dirty="0" smtClean="0"/>
              <a:t> </a:t>
            </a:r>
            <a:r>
              <a:rPr lang="fr-FR" dirty="0" err="1" smtClean="0"/>
              <a:t>draft</a:t>
            </a:r>
            <a:r>
              <a:rPr lang="fr-FR" dirty="0"/>
              <a:t> </a:t>
            </a:r>
            <a:r>
              <a:rPr lang="fr-FR" dirty="0" smtClean="0"/>
              <a:t>update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Last </a:t>
            </a:r>
            <a:r>
              <a:rPr lang="fr-FR" dirty="0" err="1" smtClean="0"/>
              <a:t>working</a:t>
            </a:r>
            <a:r>
              <a:rPr lang="fr-FR" dirty="0" smtClean="0"/>
              <a:t> </a:t>
            </a:r>
            <a:r>
              <a:rPr lang="fr-FR" dirty="0" err="1" smtClean="0"/>
              <a:t>draft</a:t>
            </a:r>
            <a:r>
              <a:rPr lang="fr-FR" dirty="0" smtClean="0"/>
              <a:t> </a:t>
            </a:r>
            <a:r>
              <a:rPr lang="fr-FR" dirty="0" err="1" smtClean="0"/>
              <a:t>issued</a:t>
            </a:r>
            <a:r>
              <a:rPr lang="fr-FR" dirty="0" smtClean="0"/>
              <a:t> : </a:t>
            </a:r>
          </a:p>
          <a:p>
            <a:r>
              <a:rPr lang="en-US" sz="2800" dirty="0" smtClean="0">
                <a:hlinkClick r:id="rId2" action="ppaction://hlinkfile"/>
              </a:rPr>
              <a:t>WD-ProvenanceDM-v1.0-20170512.pdf</a:t>
            </a:r>
            <a:r>
              <a:rPr lang="en-US" sz="2800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at</a:t>
            </a:r>
          </a:p>
          <a:p>
            <a:pPr marL="0" indent="0">
              <a:buNone/>
            </a:pPr>
            <a:r>
              <a:rPr lang="fr-FR" sz="2400" dirty="0" smtClean="0">
                <a:hlinkClick r:id="rId3"/>
              </a:rPr>
              <a:t>http</a:t>
            </a:r>
            <a:r>
              <a:rPr lang="fr-FR" sz="2400" dirty="0">
                <a:hlinkClick r:id="rId3"/>
              </a:rPr>
              <a:t>://</a:t>
            </a:r>
            <a:r>
              <a:rPr lang="fr-FR" sz="2400" dirty="0" smtClean="0">
                <a:hlinkClick r:id="rId3"/>
              </a:rPr>
              <a:t>wiki.ivoa.net/twiki/bin/view/IVOA/ObservationProvenanceDataModel</a:t>
            </a:r>
            <a:r>
              <a:rPr lang="fr-FR" sz="2400" dirty="0" smtClean="0"/>
              <a:t> </a:t>
            </a:r>
          </a:p>
          <a:p>
            <a:r>
              <a:rPr lang="fr-FR" dirty="0" err="1">
                <a:solidFill>
                  <a:prstClr val="black"/>
                </a:solidFill>
                <a:sym typeface="Wingdings" panose="05000000000000000000" pitchFamily="2" charset="2"/>
              </a:rPr>
              <a:t>Modelio</a:t>
            </a:r>
            <a:r>
              <a:rPr lang="fr-FR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fr-FR" dirty="0" smtClean="0">
                <a:solidFill>
                  <a:prstClr val="black"/>
                </a:solidFill>
                <a:sym typeface="Wingdings" panose="05000000000000000000" pitchFamily="2" charset="2"/>
              </a:rPr>
              <a:t>3.6 model </a:t>
            </a:r>
            <a:r>
              <a:rPr lang="fr-FR" dirty="0" err="1" smtClean="0">
                <a:solidFill>
                  <a:prstClr val="black"/>
                </a:solidFill>
                <a:sym typeface="Wingdings" panose="05000000000000000000" pitchFamily="2" charset="2"/>
              </a:rPr>
              <a:t>available</a:t>
            </a:r>
            <a:r>
              <a:rPr lang="fr-FR" dirty="0" smtClean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</a:p>
          <a:p>
            <a:pPr lvl="1"/>
            <a:r>
              <a:rPr lang="fr-FR" dirty="0" smtClean="0">
                <a:solidFill>
                  <a:prstClr val="black"/>
                </a:solidFill>
                <a:sym typeface="Wingdings" panose="05000000000000000000" pitchFamily="2" charset="2"/>
              </a:rPr>
              <a:t>To </a:t>
            </a:r>
            <a:r>
              <a:rPr lang="fr-FR" dirty="0" err="1" smtClean="0">
                <a:solidFill>
                  <a:prstClr val="black"/>
                </a:solidFill>
                <a:sym typeface="Wingdings" panose="05000000000000000000" pitchFamily="2" charset="2"/>
              </a:rPr>
              <a:t>be</a:t>
            </a:r>
            <a:r>
              <a:rPr lang="fr-FR" dirty="0" smtClean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fr-FR" dirty="0" err="1" smtClean="0">
                <a:solidFill>
                  <a:prstClr val="black"/>
                </a:solidFill>
                <a:sym typeface="Wingdings" panose="05000000000000000000" pitchFamily="2" charset="2"/>
              </a:rPr>
              <a:t>completed</a:t>
            </a:r>
            <a:r>
              <a:rPr lang="fr-FR" dirty="0" smtClean="0">
                <a:solidFill>
                  <a:prstClr val="black"/>
                </a:solidFill>
                <a:sym typeface="Wingdings" panose="05000000000000000000" pitchFamily="2" charset="2"/>
              </a:rPr>
              <a:t> for </a:t>
            </a:r>
            <a:r>
              <a:rPr lang="fr-FR" dirty="0" err="1" smtClean="0">
                <a:solidFill>
                  <a:prstClr val="black"/>
                </a:solidFill>
                <a:sym typeface="Wingdings" panose="05000000000000000000" pitchFamily="2" charset="2"/>
              </a:rPr>
              <a:t>documenting</a:t>
            </a:r>
            <a:r>
              <a:rPr lang="fr-FR" dirty="0" smtClean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fr-FR" dirty="0" err="1" smtClean="0">
                <a:solidFill>
                  <a:prstClr val="black"/>
                </a:solidFill>
                <a:sym typeface="Wingdings" panose="05000000000000000000" pitchFamily="2" charset="2"/>
              </a:rPr>
              <a:t>each</a:t>
            </a:r>
            <a:r>
              <a:rPr lang="fr-FR" dirty="0" smtClean="0">
                <a:solidFill>
                  <a:prstClr val="black"/>
                </a:solidFill>
                <a:sym typeface="Wingdings" panose="05000000000000000000" pitchFamily="2" charset="2"/>
              </a:rPr>
              <a:t> class/ </a:t>
            </a:r>
            <a:r>
              <a:rPr lang="fr-FR" dirty="0" err="1" smtClean="0">
                <a:solidFill>
                  <a:prstClr val="black"/>
                </a:solidFill>
                <a:sym typeface="Wingdings" panose="05000000000000000000" pitchFamily="2" charset="2"/>
              </a:rPr>
              <a:t>attributes</a:t>
            </a:r>
            <a:r>
              <a:rPr lang="fr-FR" dirty="0" smtClean="0">
                <a:solidFill>
                  <a:prstClr val="black"/>
                </a:solidFill>
                <a:sym typeface="Wingdings" panose="05000000000000000000" pitchFamily="2" charset="2"/>
              </a:rPr>
              <a:t>/relation </a:t>
            </a:r>
            <a:endParaRPr lang="fr-FR" dirty="0">
              <a:solidFill>
                <a:prstClr val="black"/>
              </a:solidFill>
            </a:endParaRPr>
          </a:p>
          <a:p>
            <a:pPr lvl="0"/>
            <a:r>
              <a:rPr lang="fr-FR" dirty="0" smtClean="0">
                <a:solidFill>
                  <a:prstClr val="black"/>
                </a:solidFill>
              </a:rPr>
              <a:t>VODML-Provenance.xml </a:t>
            </a:r>
            <a:r>
              <a:rPr lang="fr-FR" dirty="0" err="1" smtClean="0">
                <a:solidFill>
                  <a:prstClr val="black"/>
                </a:solidFill>
              </a:rPr>
              <a:t>representation</a:t>
            </a:r>
            <a:endParaRPr lang="fr-FR" dirty="0" smtClean="0">
              <a:solidFill>
                <a:prstClr val="black"/>
              </a:solidFill>
            </a:endParaRPr>
          </a:p>
          <a:p>
            <a:pPr lvl="1"/>
            <a:r>
              <a:rPr lang="fr-FR" dirty="0" err="1" smtClean="0">
                <a:solidFill>
                  <a:prstClr val="black"/>
                </a:solidFill>
              </a:rPr>
              <a:t>Improved</a:t>
            </a:r>
            <a:r>
              <a:rPr lang="fr-FR" dirty="0" smtClean="0">
                <a:solidFill>
                  <a:prstClr val="black"/>
                </a:solidFill>
              </a:rPr>
              <a:t> </a:t>
            </a:r>
          </a:p>
          <a:p>
            <a:pPr lvl="1"/>
            <a:r>
              <a:rPr lang="fr-FR" dirty="0" err="1" smtClean="0">
                <a:solidFill>
                  <a:prstClr val="black"/>
                </a:solidFill>
              </a:rPr>
              <a:t>Still</a:t>
            </a:r>
            <a:r>
              <a:rPr lang="fr-FR" dirty="0" smtClean="0">
                <a:solidFill>
                  <a:prstClr val="black"/>
                </a:solidFill>
              </a:rPr>
              <a:t> a few </a:t>
            </a:r>
            <a:r>
              <a:rPr lang="fr-FR" dirty="0" err="1" smtClean="0">
                <a:solidFill>
                  <a:prstClr val="black"/>
                </a:solidFill>
              </a:rPr>
              <a:t>problems</a:t>
            </a:r>
            <a:r>
              <a:rPr lang="fr-FR" dirty="0" smtClean="0">
                <a:solidFill>
                  <a:prstClr val="black"/>
                </a:solidFill>
              </a:rPr>
              <a:t> in </a:t>
            </a:r>
            <a:r>
              <a:rPr lang="fr-FR" dirty="0" err="1" smtClean="0">
                <a:solidFill>
                  <a:prstClr val="black"/>
                </a:solidFill>
              </a:rPr>
              <a:t>understanding</a:t>
            </a:r>
            <a:r>
              <a:rPr lang="fr-FR" dirty="0" smtClean="0">
                <a:solidFill>
                  <a:prstClr val="black"/>
                </a:solidFill>
              </a:rPr>
              <a:t> the design </a:t>
            </a:r>
            <a:r>
              <a:rPr lang="fr-FR" dirty="0" err="1" smtClean="0">
                <a:solidFill>
                  <a:prstClr val="black"/>
                </a:solidFill>
              </a:rPr>
              <a:t>constraints</a:t>
            </a:r>
            <a:r>
              <a:rPr lang="fr-FR" dirty="0" smtClean="0">
                <a:solidFill>
                  <a:prstClr val="black"/>
                </a:solidFill>
              </a:rPr>
              <a:t> UML</a:t>
            </a:r>
            <a:r>
              <a:rPr lang="fr-FR" dirty="0" smtClean="0">
                <a:solidFill>
                  <a:prstClr val="black"/>
                </a:solidFill>
                <a:sym typeface="Wingdings" panose="05000000000000000000" pitchFamily="2" charset="2"/>
              </a:rPr>
              <a:t> VOML</a:t>
            </a:r>
          </a:p>
        </p:txBody>
      </p:sp>
    </p:spTree>
    <p:extLst>
      <p:ext uri="{BB962C8B-B14F-4D97-AF65-F5344CB8AC3E}">
        <p14:creationId xmlns:p14="http://schemas.microsoft.com/office/powerpoint/2010/main" val="203341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Draft</a:t>
            </a:r>
            <a:r>
              <a:rPr lang="fr-FR" dirty="0" smtClean="0"/>
              <a:t> Structure </a:t>
            </a:r>
            <a:r>
              <a:rPr lang="fr-FR" dirty="0" err="1" smtClean="0"/>
              <a:t>proposed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60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logical path : </a:t>
            </a:r>
          </a:p>
          <a:p>
            <a:pPr lvl="1"/>
            <a:r>
              <a:rPr lang="fr-FR" dirty="0"/>
              <a:t>Use cases </a:t>
            </a:r>
          </a:p>
          <a:p>
            <a:pPr lvl="1"/>
            <a:r>
              <a:rPr lang="en-US" dirty="0" smtClean="0"/>
              <a:t>Domain </a:t>
            </a:r>
            <a:r>
              <a:rPr lang="en-US" dirty="0"/>
              <a:t>model : the abstract </a:t>
            </a:r>
            <a:r>
              <a:rPr lang="en-US" dirty="0" smtClean="0"/>
              <a:t>shape in UML 2.0</a:t>
            </a:r>
          </a:p>
          <a:p>
            <a:pPr lvl="1"/>
            <a:r>
              <a:rPr lang="en-US" dirty="0" smtClean="0"/>
              <a:t>Conception </a:t>
            </a:r>
            <a:r>
              <a:rPr lang="en-US" dirty="0"/>
              <a:t>model : </a:t>
            </a:r>
            <a:r>
              <a:rPr lang="en-US" dirty="0" smtClean="0"/>
              <a:t> the UML translation in VOML </a:t>
            </a:r>
          </a:p>
          <a:p>
            <a:pPr lvl="1"/>
            <a:r>
              <a:rPr lang="en-US" dirty="0" smtClean="0"/>
              <a:t>Description of classes  and relations </a:t>
            </a:r>
          </a:p>
          <a:p>
            <a:pPr lvl="1"/>
            <a:r>
              <a:rPr lang="fr-FR" dirty="0" smtClean="0"/>
              <a:t>How to use the model : discussion section </a:t>
            </a:r>
          </a:p>
          <a:p>
            <a:pPr lvl="2"/>
            <a:r>
              <a:rPr lang="fr-FR" dirty="0" err="1" smtClean="0"/>
              <a:t>Experience</a:t>
            </a:r>
            <a:r>
              <a:rPr lang="fr-FR" dirty="0" smtClean="0"/>
              <a:t> in </a:t>
            </a:r>
            <a:r>
              <a:rPr lang="fr-FR" dirty="0" err="1" smtClean="0"/>
              <a:t>adopting</a:t>
            </a:r>
            <a:r>
              <a:rPr lang="fr-FR" dirty="0" smtClean="0"/>
              <a:t> the model for </a:t>
            </a:r>
            <a:r>
              <a:rPr lang="fr-FR" dirty="0" err="1" smtClean="0"/>
              <a:t>various</a:t>
            </a:r>
            <a:r>
              <a:rPr lang="fr-FR" dirty="0" smtClean="0"/>
              <a:t> use-cases</a:t>
            </a:r>
            <a:endParaRPr lang="en-US" dirty="0" smtClean="0"/>
          </a:p>
          <a:p>
            <a:pPr lvl="1"/>
            <a:r>
              <a:rPr lang="en-US" dirty="0" smtClean="0"/>
              <a:t>DB </a:t>
            </a:r>
            <a:r>
              <a:rPr lang="en-US" dirty="0"/>
              <a:t>tables declarations examples </a:t>
            </a:r>
            <a:endParaRPr lang="en-US" dirty="0" smtClean="0"/>
          </a:p>
          <a:p>
            <a:pPr lvl="1"/>
            <a:r>
              <a:rPr lang="en-US" dirty="0" smtClean="0"/>
              <a:t>Queries </a:t>
            </a:r>
            <a:r>
              <a:rPr lang="en-US" dirty="0"/>
              <a:t>examples and their response in various formats : JSON, </a:t>
            </a:r>
            <a:r>
              <a:rPr lang="en-US" dirty="0" smtClean="0"/>
              <a:t>VOTable</a:t>
            </a:r>
            <a:r>
              <a:rPr lang="en-US" dirty="0"/>
              <a:t>, </a:t>
            </a:r>
            <a:r>
              <a:rPr lang="en-US" dirty="0" smtClean="0"/>
              <a:t>PROV-N</a:t>
            </a:r>
          </a:p>
          <a:p>
            <a:pPr lvl="1"/>
            <a:r>
              <a:rPr lang="fr-FR" dirty="0" err="1" smtClean="0"/>
              <a:t>VOTools</a:t>
            </a:r>
            <a:r>
              <a:rPr lang="fr-FR" dirty="0" smtClean="0"/>
              <a:t> for Provenance : </a:t>
            </a:r>
            <a:r>
              <a:rPr lang="en-US" dirty="0" smtClean="0"/>
              <a:t>VOPROV-Python package</a:t>
            </a:r>
          </a:p>
          <a:p>
            <a:pPr lvl="2"/>
            <a:r>
              <a:rPr lang="fr-FR" dirty="0" err="1" smtClean="0"/>
              <a:t>Serialisation</a:t>
            </a:r>
            <a:r>
              <a:rPr lang="fr-FR" dirty="0" smtClean="0"/>
              <a:t> in all formats W3C and VOTable  </a:t>
            </a:r>
            <a:endParaRPr lang="en-US" dirty="0" smtClean="0"/>
          </a:p>
          <a:p>
            <a:pPr lvl="1"/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380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-7995"/>
            <a:ext cx="8686800" cy="68963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Domain Model - Provenance - </a:t>
            </a:r>
            <a:r>
              <a:rPr lang="fr-FR" sz="3600" dirty="0" smtClean="0"/>
              <a:t>2017 May11 </a:t>
            </a:r>
            <a:endParaRPr lang="en-US" sz="36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79" y="827118"/>
            <a:ext cx="8378092" cy="596438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7158328" y="6066504"/>
            <a:ext cx="2158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UML </a:t>
            </a:r>
            <a:r>
              <a:rPr lang="fr-FR" dirty="0" smtClean="0">
                <a:solidFill>
                  <a:srgbClr val="FF0000"/>
                </a:solidFill>
              </a:rPr>
              <a:t>v</a:t>
            </a:r>
            <a:r>
              <a:rPr lang="fr-FR" dirty="0" smtClean="0">
                <a:solidFill>
                  <a:srgbClr val="FF0000"/>
                </a:solidFill>
              </a:rPr>
              <a:t>. </a:t>
            </a:r>
            <a:r>
              <a:rPr lang="fr-FR" dirty="0" smtClean="0">
                <a:solidFill>
                  <a:srgbClr val="FF0000"/>
                </a:solidFill>
              </a:rPr>
              <a:t>2017May15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27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39687" y="125009"/>
            <a:ext cx="9719207" cy="68963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Conception Model - Provenance</a:t>
            </a:r>
            <a:endParaRPr lang="en-US" sz="36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87" y="1579283"/>
            <a:ext cx="6029077" cy="498763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309" y="1579417"/>
            <a:ext cx="2817681" cy="3442333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156315" y="731659"/>
            <a:ext cx="5545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 smtClean="0"/>
              <a:t>Searching</a:t>
            </a:r>
            <a:r>
              <a:rPr lang="fr-FR" sz="2400" dirty="0" smtClean="0"/>
              <a:t> </a:t>
            </a:r>
            <a:r>
              <a:rPr lang="fr-FR" sz="2400" dirty="0" err="1" smtClean="0"/>
              <a:t>compliancy</a:t>
            </a:r>
            <a:r>
              <a:rPr lang="fr-FR" sz="2400" dirty="0" smtClean="0"/>
              <a:t> for VODML </a:t>
            </a:r>
            <a:r>
              <a:rPr lang="fr-FR" sz="2400" dirty="0" smtClean="0"/>
              <a:t>ingestion</a:t>
            </a:r>
          </a:p>
          <a:p>
            <a:r>
              <a:rPr lang="fr-FR" sz="2400" dirty="0" smtClean="0"/>
              <a:t>DB </a:t>
            </a:r>
            <a:r>
              <a:rPr lang="fr-FR" sz="2400" dirty="0" err="1" smtClean="0"/>
              <a:t>implementation</a:t>
            </a:r>
            <a:r>
              <a:rPr lang="fr-FR" sz="2400" dirty="0" smtClean="0"/>
              <a:t> Focus </a:t>
            </a:r>
            <a:r>
              <a:rPr lang="fr-FR" sz="2400" dirty="0" smtClean="0"/>
              <a:t> </a:t>
            </a:r>
            <a:endParaRPr lang="en-US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6408124" y="5833884"/>
            <a:ext cx="21587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VODML </a:t>
            </a:r>
          </a:p>
          <a:p>
            <a:r>
              <a:rPr lang="fr-FR" sz="2400" b="1" dirty="0" smtClean="0">
                <a:solidFill>
                  <a:srgbClr val="FF0000"/>
                </a:solidFill>
              </a:rPr>
              <a:t>UML </a:t>
            </a:r>
            <a:r>
              <a:rPr lang="fr-FR" dirty="0" smtClean="0">
                <a:solidFill>
                  <a:srgbClr val="FF0000"/>
                </a:solidFill>
              </a:rPr>
              <a:t>v</a:t>
            </a:r>
            <a:r>
              <a:rPr lang="fr-FR" dirty="0" smtClean="0">
                <a:solidFill>
                  <a:srgbClr val="FF0000"/>
                </a:solidFill>
              </a:rPr>
              <a:t>. </a:t>
            </a:r>
            <a:r>
              <a:rPr lang="fr-FR" dirty="0" smtClean="0">
                <a:solidFill>
                  <a:srgbClr val="FF0000"/>
                </a:solidFill>
              </a:rPr>
              <a:t>2017May15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03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VODML </a:t>
            </a:r>
            <a:r>
              <a:rPr lang="fr-FR" dirty="0" err="1" smtClean="0"/>
              <a:t>compliancy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3920" cy="4525963"/>
          </a:xfrm>
        </p:spPr>
        <p:txBody>
          <a:bodyPr>
            <a:normAutofit/>
          </a:bodyPr>
          <a:lstStyle/>
          <a:p>
            <a:r>
              <a:rPr lang="fr-FR" dirty="0" err="1" smtClean="0"/>
              <a:t>Many</a:t>
            </a:r>
            <a:r>
              <a:rPr lang="fr-FR" dirty="0" smtClean="0"/>
              <a:t> *</a:t>
            </a:r>
            <a:r>
              <a:rPr lang="fr-FR" dirty="0" smtClean="0">
                <a:sym typeface="Wingdings" panose="05000000000000000000" pitchFamily="2" charset="2"/>
              </a:rPr>
              <a:t>&lt; </a:t>
            </a:r>
            <a:r>
              <a:rPr lang="fr-FR" dirty="0" smtClean="0">
                <a:sym typeface="Wingdings" panose="05000000000000000000" pitchFamily="2" charset="2"/>
              </a:rPr>
              <a:t>----&gt; </a:t>
            </a:r>
            <a:r>
              <a:rPr lang="fr-FR" dirty="0" smtClean="0"/>
              <a:t>* </a:t>
            </a:r>
            <a:r>
              <a:rPr lang="fr-FR" dirty="0" err="1" smtClean="0"/>
              <a:t>relationships</a:t>
            </a:r>
            <a:r>
              <a:rPr lang="fr-FR" dirty="0" smtClean="0"/>
              <a:t> </a:t>
            </a:r>
            <a:r>
              <a:rPr lang="fr-FR" dirty="0" smtClean="0"/>
              <a:t>in the Domain model</a:t>
            </a:r>
          </a:p>
          <a:p>
            <a:r>
              <a:rPr lang="en-US" dirty="0"/>
              <a:t>How to properly translate this to </a:t>
            </a:r>
            <a:r>
              <a:rPr lang="en-US" dirty="0" smtClean="0"/>
              <a:t>our conception </a:t>
            </a:r>
            <a:r>
              <a:rPr lang="en-US" dirty="0"/>
              <a:t>model? </a:t>
            </a:r>
            <a:endParaRPr lang="en-US" dirty="0" smtClean="0"/>
          </a:p>
          <a:p>
            <a:pPr lvl="1"/>
            <a:r>
              <a:rPr lang="en-US" dirty="0" smtClean="0"/>
              <a:t>Using </a:t>
            </a:r>
            <a:r>
              <a:rPr lang="en-US" dirty="0"/>
              <a:t>double aggregation/compositions: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	not </a:t>
            </a:r>
            <a:r>
              <a:rPr lang="en-US" dirty="0"/>
              <a:t>allowed by VO-DML, produces validation </a:t>
            </a:r>
            <a:r>
              <a:rPr lang="en-US" dirty="0" smtClean="0"/>
              <a:t>errors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one composition + 1-1 reference? </a:t>
            </a:r>
            <a:br>
              <a:rPr lang="en-US" dirty="0"/>
            </a:br>
            <a:r>
              <a:rPr lang="en-US" dirty="0"/>
              <a:t>    =&gt; Still being discussed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479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5400" dirty="0" err="1"/>
              <a:t>Current</a:t>
            </a:r>
            <a:r>
              <a:rPr lang="fr-FR" sz="5400" dirty="0"/>
              <a:t> design questions </a:t>
            </a:r>
            <a:endParaRPr lang="en-US" sz="5400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399" cy="1752600"/>
          </a:xfrm>
        </p:spPr>
        <p:txBody>
          <a:bodyPr/>
          <a:lstStyle/>
          <a:p>
            <a:r>
              <a:rPr lang="fr-FR" dirty="0" smtClean="0"/>
              <a:t>How to </a:t>
            </a:r>
            <a:r>
              <a:rPr lang="fr-FR" dirty="0" err="1" smtClean="0"/>
              <a:t>bind</a:t>
            </a:r>
            <a:r>
              <a:rPr lang="fr-FR" dirty="0" smtClean="0"/>
              <a:t> to </a:t>
            </a:r>
            <a:r>
              <a:rPr lang="fr-FR" dirty="0" err="1" smtClean="0"/>
              <a:t>subsets</a:t>
            </a:r>
            <a:r>
              <a:rPr lang="fr-FR" dirty="0" smtClean="0"/>
              <a:t> classes of </a:t>
            </a:r>
            <a:r>
              <a:rPr lang="fr-FR" dirty="0" err="1" smtClean="0"/>
              <a:t>existing</a:t>
            </a:r>
            <a:r>
              <a:rPr lang="fr-FR" dirty="0" smtClean="0"/>
              <a:t> IVOA </a:t>
            </a:r>
            <a:r>
              <a:rPr lang="fr-FR" dirty="0" err="1" smtClean="0"/>
              <a:t>models</a:t>
            </a:r>
            <a:r>
              <a:rPr lang="fr-FR" dirty="0" smtClean="0"/>
              <a:t> and </a:t>
            </a:r>
          </a:p>
          <a:p>
            <a:r>
              <a:rPr lang="fr-FR" dirty="0" err="1" smtClean="0"/>
              <a:t>represent</a:t>
            </a:r>
            <a:r>
              <a:rPr lang="fr-FR" dirty="0" smtClean="0"/>
              <a:t> </a:t>
            </a:r>
            <a:r>
              <a:rPr lang="fr-FR" dirty="0" err="1" smtClean="0"/>
              <a:t>ancillary</a:t>
            </a:r>
            <a:r>
              <a:rPr lang="fr-FR" dirty="0" smtClean="0"/>
              <a:t> data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50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6131" y="274638"/>
            <a:ext cx="8470669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Agent </a:t>
            </a:r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dirty="0" err="1">
                <a:sym typeface="Wingdings" panose="05000000000000000000" pitchFamily="2" charset="2"/>
              </a:rPr>
              <a:t>ActivityDescription</a:t>
            </a:r>
            <a:r>
              <a:rPr lang="fr-FR" dirty="0">
                <a:sym typeface="Wingdings" panose="05000000000000000000" pitchFamily="2" charset="2"/>
              </a:rPr>
              <a:t>  relation (MS)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fr-FR" dirty="0" err="1" smtClean="0"/>
              <a:t>Describe</a:t>
            </a:r>
            <a:r>
              <a:rPr lang="fr-FR" dirty="0" smtClean="0"/>
              <a:t> </a:t>
            </a:r>
            <a:r>
              <a:rPr lang="fr-FR" dirty="0" smtClean="0"/>
              <a:t>the </a:t>
            </a:r>
            <a:r>
              <a:rPr lang="fr-FR" dirty="0" err="1" smtClean="0"/>
              <a:t>algorithm</a:t>
            </a:r>
            <a:r>
              <a:rPr lang="fr-FR" dirty="0" smtClean="0"/>
              <a:t>, goals, and </a:t>
            </a:r>
            <a:r>
              <a:rPr lang="fr-FR" dirty="0" err="1" smtClean="0"/>
              <a:t>limits</a:t>
            </a:r>
            <a:r>
              <a:rPr lang="fr-FR" dirty="0" smtClean="0"/>
              <a:t> of the code </a:t>
            </a:r>
            <a:r>
              <a:rPr lang="fr-FR" dirty="0" err="1" smtClean="0"/>
              <a:t>used</a:t>
            </a:r>
            <a:r>
              <a:rPr lang="fr-FR" dirty="0" smtClean="0"/>
              <a:t> by an Activity </a:t>
            </a:r>
          </a:p>
          <a:p>
            <a:pPr lvl="1"/>
            <a:r>
              <a:rPr lang="fr-FR" dirty="0" err="1" smtClean="0"/>
              <a:t>Bind</a:t>
            </a:r>
            <a:r>
              <a:rPr lang="fr-FR" dirty="0" smtClean="0"/>
              <a:t> the </a:t>
            </a:r>
            <a:r>
              <a:rPr lang="fr-FR" dirty="0" err="1" smtClean="0"/>
              <a:t>author</a:t>
            </a:r>
            <a:r>
              <a:rPr lang="fr-FR" dirty="0" smtClean="0"/>
              <a:t> of the code to the </a:t>
            </a:r>
            <a:r>
              <a:rPr lang="fr-FR" dirty="0" err="1" smtClean="0"/>
              <a:t>ActivityDescription</a:t>
            </a:r>
            <a:r>
              <a:rPr lang="fr-FR" dirty="0" smtClean="0"/>
              <a:t> class </a:t>
            </a:r>
            <a:r>
              <a:rPr lang="fr-FR" dirty="0" err="1" smtClean="0"/>
              <a:t>instead</a:t>
            </a:r>
            <a:r>
              <a:rPr lang="fr-FR" dirty="0" smtClean="0"/>
              <a:t> of Activity</a:t>
            </a:r>
          </a:p>
          <a:p>
            <a:pPr lvl="1"/>
            <a:r>
              <a:rPr lang="fr-FR" dirty="0" err="1" smtClean="0"/>
              <a:t>Distinguish</a:t>
            </a:r>
            <a:r>
              <a:rPr lang="fr-FR" dirty="0" smtClean="0"/>
              <a:t> :</a:t>
            </a:r>
          </a:p>
          <a:p>
            <a:pPr lvl="2"/>
            <a:r>
              <a:rPr lang="fr-FR" dirty="0" err="1" smtClean="0"/>
              <a:t>Realisation</a:t>
            </a:r>
            <a:r>
              <a:rPr lang="fr-FR" dirty="0" smtClean="0"/>
              <a:t>/</a:t>
            </a:r>
            <a:r>
              <a:rPr lang="fr-FR" dirty="0" err="1" smtClean="0"/>
              <a:t>execution</a:t>
            </a:r>
            <a:r>
              <a:rPr lang="fr-FR" dirty="0" smtClean="0"/>
              <a:t> of a </a:t>
            </a:r>
            <a:r>
              <a:rPr lang="fr-FR" dirty="0" err="1" smtClean="0"/>
              <a:t>task</a:t>
            </a:r>
            <a:r>
              <a:rPr lang="fr-FR" dirty="0" smtClean="0"/>
              <a:t>  	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err="1" smtClean="0">
                <a:sym typeface="Wingdings" panose="05000000000000000000" pitchFamily="2" charset="2"/>
              </a:rPr>
              <a:t>operator</a:t>
            </a:r>
            <a:r>
              <a:rPr lang="fr-FR" dirty="0">
                <a:sym typeface="Wingdings" panose="05000000000000000000" pitchFamily="2" charset="2"/>
              </a:rPr>
              <a:t> A</a:t>
            </a:r>
            <a:r>
              <a:rPr lang="fr-FR" dirty="0" smtClean="0">
                <a:sym typeface="Wingdings" panose="05000000000000000000" pitchFamily="2" charset="2"/>
              </a:rPr>
              <a:t>gent</a:t>
            </a:r>
            <a:endParaRPr lang="fr-FR" dirty="0" smtClean="0"/>
          </a:p>
          <a:p>
            <a:pPr lvl="2"/>
            <a:r>
              <a:rPr lang="fr-FR" dirty="0" smtClean="0"/>
              <a:t>Description of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task</a:t>
            </a:r>
            <a:r>
              <a:rPr lang="fr-FR" dirty="0" smtClean="0"/>
              <a:t>  			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err="1" smtClean="0">
                <a:sym typeface="Wingdings" panose="05000000000000000000" pitchFamily="2" charset="2"/>
              </a:rPr>
              <a:t>author</a:t>
            </a:r>
            <a:r>
              <a:rPr lang="fr-FR" dirty="0" smtClean="0">
                <a:sym typeface="Wingdings" panose="05000000000000000000" pitchFamily="2" charset="2"/>
              </a:rPr>
              <a:t> Agent for the code </a:t>
            </a:r>
            <a:endParaRPr lang="fr-FR" dirty="0" smtClean="0"/>
          </a:p>
          <a:p>
            <a:pPr lvl="1"/>
            <a:r>
              <a:rPr lang="fr-FR" dirty="0" smtClean="0"/>
              <a:t>Description classes as W3C </a:t>
            </a:r>
            <a:r>
              <a:rPr lang="fr-FR" dirty="0" err="1" smtClean="0"/>
              <a:t>entities</a:t>
            </a:r>
            <a:endParaRPr lang="fr-FR" dirty="0" smtClean="0"/>
          </a:p>
          <a:p>
            <a:pPr lvl="1"/>
            <a:r>
              <a:rPr lang="fr-FR" dirty="0" err="1" smtClean="0"/>
              <a:t>They</a:t>
            </a:r>
            <a:r>
              <a:rPr lang="fr-FR" dirty="0" smtClean="0"/>
              <a:t> are </a:t>
            </a:r>
            <a:r>
              <a:rPr lang="fr-FR" dirty="0" err="1" smtClean="0"/>
              <a:t>published</a:t>
            </a:r>
            <a:r>
              <a:rPr lang="fr-FR" dirty="0" smtClean="0"/>
              <a:t> , </a:t>
            </a:r>
            <a:r>
              <a:rPr lang="fr-FR" dirty="0" err="1" smtClean="0"/>
              <a:t>versionned</a:t>
            </a:r>
            <a:r>
              <a:rPr lang="fr-FR" dirty="0" smtClean="0"/>
              <a:t>, </a:t>
            </a:r>
            <a:r>
              <a:rPr lang="fr-FR" dirty="0" err="1" smtClean="0"/>
              <a:t>bound</a:t>
            </a:r>
            <a:r>
              <a:rPr lang="fr-FR" dirty="0" smtClean="0"/>
              <a:t> to </a:t>
            </a:r>
            <a:r>
              <a:rPr lang="fr-FR" dirty="0" err="1" smtClean="0"/>
              <a:t>authors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WasAttributed</a:t>
            </a:r>
            <a:r>
              <a:rPr lang="fr-FR" dirty="0" err="1"/>
              <a:t>T</a:t>
            </a:r>
            <a:r>
              <a:rPr lang="fr-FR" dirty="0" err="1" smtClean="0"/>
              <a:t>o</a:t>
            </a:r>
            <a:r>
              <a:rPr lang="fr-FR" dirty="0" smtClean="0"/>
              <a:t> relation 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030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Entity</a:t>
            </a:r>
            <a:r>
              <a:rPr lang="fr-FR" dirty="0" smtClean="0"/>
              <a:t>, </a:t>
            </a:r>
            <a:r>
              <a:rPr lang="fr-FR" dirty="0" err="1" smtClean="0"/>
              <a:t>Dataset,EntityDescription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err="1" smtClean="0"/>
              <a:t>Entity</a:t>
            </a:r>
            <a:r>
              <a:rPr lang="fr-FR" dirty="0" smtClean="0"/>
              <a:t> Vs </a:t>
            </a:r>
            <a:r>
              <a:rPr lang="fr-FR" dirty="0" err="1" smtClean="0"/>
              <a:t>dataset</a:t>
            </a:r>
            <a:r>
              <a:rPr lang="fr-FR" dirty="0" smtClean="0"/>
              <a:t> </a:t>
            </a:r>
          </a:p>
          <a:p>
            <a:r>
              <a:rPr lang="fr-FR" dirty="0" smtClean="0"/>
              <a:t> </a:t>
            </a:r>
            <a:r>
              <a:rPr lang="fr-FR" dirty="0" err="1"/>
              <a:t>K</a:t>
            </a:r>
            <a:r>
              <a:rPr lang="fr-FR" dirty="0" err="1" smtClean="0"/>
              <a:t>eep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general</a:t>
            </a:r>
            <a:r>
              <a:rPr lang="fr-FR" dirty="0" smtClean="0"/>
              <a:t> as w3C </a:t>
            </a:r>
            <a:r>
              <a:rPr lang="fr-FR" dirty="0" err="1" smtClean="0"/>
              <a:t>entities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Allow</a:t>
            </a:r>
            <a:r>
              <a:rPr lang="fr-FR" dirty="0" smtClean="0"/>
              <a:t> </a:t>
            </a:r>
            <a:r>
              <a:rPr lang="fr-FR" dirty="0" err="1" smtClean="0"/>
              <a:t>hooks</a:t>
            </a:r>
            <a:r>
              <a:rPr lang="fr-FR" dirty="0" smtClean="0"/>
              <a:t> for </a:t>
            </a:r>
            <a:r>
              <a:rPr lang="fr-FR" dirty="0" err="1" smtClean="0"/>
              <a:t>any</a:t>
            </a:r>
            <a:r>
              <a:rPr lang="fr-FR" dirty="0" smtClean="0"/>
              <a:t> </a:t>
            </a:r>
            <a:r>
              <a:rPr lang="fr-FR" dirty="0" err="1" smtClean="0"/>
              <a:t>category</a:t>
            </a:r>
            <a:r>
              <a:rPr lang="fr-FR" dirty="0" smtClean="0"/>
              <a:t> of data </a:t>
            </a:r>
          </a:p>
          <a:p>
            <a:pPr lvl="2"/>
            <a:r>
              <a:rPr lang="fr-FR" dirty="0" smtClean="0"/>
              <a:t>Simulation, observation, log file, </a:t>
            </a:r>
            <a:r>
              <a:rPr lang="fr-FR" dirty="0" err="1" smtClean="0"/>
              <a:t>list</a:t>
            </a:r>
            <a:r>
              <a:rPr lang="fr-FR" dirty="0" smtClean="0"/>
              <a:t> of </a:t>
            </a:r>
            <a:r>
              <a:rPr lang="fr-FR" dirty="0" err="1" smtClean="0"/>
              <a:t>parameter</a:t>
            </a:r>
            <a:r>
              <a:rPr lang="fr-FR" dirty="0" smtClean="0"/>
              <a:t> , </a:t>
            </a:r>
            <a:r>
              <a:rPr lang="fr-FR" dirty="0" err="1" smtClean="0"/>
              <a:t>etc</a:t>
            </a:r>
            <a:endParaRPr lang="fr-FR" dirty="0" smtClean="0"/>
          </a:p>
          <a:p>
            <a:pPr lvl="1"/>
            <a:r>
              <a:rPr lang="fr-FR" dirty="0" smtClean="0"/>
              <a:t>Is the goal of </a:t>
            </a:r>
            <a:r>
              <a:rPr lang="fr-FR" dirty="0" err="1" smtClean="0"/>
              <a:t>Entity</a:t>
            </a:r>
            <a:r>
              <a:rPr lang="fr-FR" dirty="0" smtClean="0"/>
              <a:t> description to </a:t>
            </a:r>
            <a:r>
              <a:rPr lang="fr-FR" dirty="0" err="1" smtClean="0"/>
              <a:t>make</a:t>
            </a:r>
            <a:r>
              <a:rPr lang="fr-FR" dirty="0" smtClean="0"/>
              <a:t> explicit the binding to </a:t>
            </a:r>
            <a:r>
              <a:rPr lang="fr-FR" dirty="0" err="1" smtClean="0"/>
              <a:t>existing</a:t>
            </a:r>
            <a:r>
              <a:rPr lang="fr-FR" dirty="0" smtClean="0"/>
              <a:t> IVOA </a:t>
            </a:r>
            <a:r>
              <a:rPr lang="fr-FR" dirty="0" err="1" smtClean="0"/>
              <a:t>DMs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EntityDescription</a:t>
            </a:r>
            <a:endParaRPr lang="fr-FR" dirty="0" smtClean="0"/>
          </a:p>
          <a:p>
            <a:pPr lvl="2"/>
            <a:r>
              <a:rPr lang="fr-FR" dirty="0" smtClean="0"/>
              <a:t>Type : </a:t>
            </a:r>
          </a:p>
          <a:p>
            <a:pPr lvl="2"/>
            <a:r>
              <a:rPr lang="fr-FR" i="1" dirty="0" smtClean="0"/>
              <a:t>Observation</a:t>
            </a:r>
            <a:r>
              <a:rPr lang="fr-FR" dirty="0" smtClean="0"/>
              <a:t> 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err="1" smtClean="0">
                <a:sym typeface="Wingdings" panose="05000000000000000000" pitchFamily="2" charset="2"/>
              </a:rPr>
              <a:t>ds:Obsdataset.dataproduct_type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</a:p>
          <a:p>
            <a:pPr lvl="2"/>
            <a:r>
              <a:rPr lang="fr-FR" dirty="0" smtClean="0"/>
              <a:t> </a:t>
            </a:r>
            <a:r>
              <a:rPr lang="fr-FR" i="1" dirty="0" smtClean="0"/>
              <a:t>Simulation</a:t>
            </a:r>
            <a:r>
              <a:rPr lang="fr-FR" dirty="0" smtClean="0"/>
              <a:t>  </a:t>
            </a:r>
            <a:r>
              <a:rPr lang="fr-FR" dirty="0" smtClean="0">
                <a:sym typeface="Wingdings" panose="05000000000000000000" pitchFamily="2" charset="2"/>
              </a:rPr>
              <a:t>  </a:t>
            </a:r>
            <a:r>
              <a:rPr lang="fr-FR" dirty="0" err="1" smtClean="0">
                <a:sym typeface="Wingdings" panose="05000000000000000000" pitchFamily="2" charset="2"/>
              </a:rPr>
              <a:t>sim:Dataset.output</a:t>
            </a:r>
            <a:r>
              <a:rPr lang="fr-FR" dirty="0" smtClean="0">
                <a:sym typeface="Wingdings" panose="05000000000000000000" pitchFamily="2" charset="2"/>
              </a:rPr>
              <a:t> , etc… </a:t>
            </a:r>
            <a:r>
              <a:rPr lang="fr-FR" dirty="0" err="1" smtClean="0">
                <a:sym typeface="Wingdings" panose="05000000000000000000" pitchFamily="2" charset="2"/>
              </a:rPr>
              <a:t>cf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mapping</a:t>
            </a:r>
            <a:r>
              <a:rPr lang="fr-FR" dirty="0" smtClean="0">
                <a:sym typeface="Wingdings" panose="05000000000000000000" pitchFamily="2" charset="2"/>
              </a:rPr>
              <a:t> table in </a:t>
            </a:r>
            <a:r>
              <a:rPr lang="fr-FR" dirty="0" err="1" smtClean="0">
                <a:sym typeface="Wingdings" panose="05000000000000000000" pitchFamily="2" charset="2"/>
              </a:rPr>
              <a:t>appendix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</a:p>
          <a:p>
            <a:pPr lvl="2"/>
            <a:r>
              <a:rPr lang="fr-FR" i="1" dirty="0" err="1" smtClean="0">
                <a:sym typeface="Wingdings" panose="05000000000000000000" pitchFamily="2" charset="2"/>
              </a:rPr>
              <a:t>Ancillary</a:t>
            </a:r>
            <a:r>
              <a:rPr lang="fr-FR" dirty="0" smtClean="0">
                <a:sym typeface="Wingdings" panose="05000000000000000000" pitchFamily="2" charset="2"/>
              </a:rPr>
              <a:t>  custom </a:t>
            </a:r>
            <a:r>
              <a:rPr lang="fr-FR" dirty="0" err="1" smtClean="0">
                <a:sym typeface="Wingdings" panose="05000000000000000000" pitchFamily="2" charset="2"/>
              </a:rPr>
              <a:t>mapping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smtClean="0"/>
              <a:t> //to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defined</a:t>
            </a:r>
            <a:r>
              <a:rPr lang="fr-FR" dirty="0" smtClean="0"/>
              <a:t> //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2418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8389</TotalTime>
  <Words>532</Words>
  <Application>Microsoft Office PowerPoint</Application>
  <PresentationFormat>Affichage à l'écran (4:3)</PresentationFormat>
  <Paragraphs>100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Arial Unicode MS</vt:lpstr>
      <vt:lpstr>Arial</vt:lpstr>
      <vt:lpstr>Bradley Hand ITC</vt:lpstr>
      <vt:lpstr>Calibri</vt:lpstr>
      <vt:lpstr>Wingdings</vt:lpstr>
      <vt:lpstr>Thème Office</vt:lpstr>
      <vt:lpstr>Présentation PowerPoint</vt:lpstr>
      <vt:lpstr>Working draft update</vt:lpstr>
      <vt:lpstr>Draft Structure proposed </vt:lpstr>
      <vt:lpstr>Domain Model - Provenance - 2017 May11 </vt:lpstr>
      <vt:lpstr>Conception Model - Provenance</vt:lpstr>
      <vt:lpstr>VODML compliancy </vt:lpstr>
      <vt:lpstr>Current design questions </vt:lpstr>
      <vt:lpstr>Agent  ActivityDescription  relation (MS)</vt:lpstr>
      <vt:lpstr>Entity, Dataset,EntityDescription</vt:lpstr>
      <vt:lpstr>How to access Provenance metadata</vt:lpstr>
      <vt:lpstr>Prototyped Use cases on the way</vt:lpstr>
      <vt:lpstr>Outside VO community  </vt:lpstr>
      <vt:lpstr>Conclusion </vt:lpstr>
    </vt:vector>
  </TitlesOfParts>
  <Company>LUPM - IN2P3 - CNRS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Michèle Sanguillon</dc:creator>
  <cp:lastModifiedBy>louys</cp:lastModifiedBy>
  <cp:revision>160</cp:revision>
  <dcterms:created xsi:type="dcterms:W3CDTF">2016-02-22T08:40:11Z</dcterms:created>
  <dcterms:modified xsi:type="dcterms:W3CDTF">2017-05-15T04:31:24Z</dcterms:modified>
</cp:coreProperties>
</file>