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432" r:id="rId3"/>
    <p:sldId id="440" r:id="rId4"/>
    <p:sldId id="475" r:id="rId5"/>
    <p:sldId id="382" r:id="rId6"/>
    <p:sldId id="491" r:id="rId7"/>
    <p:sldId id="490" r:id="rId8"/>
    <p:sldId id="400" r:id="rId9"/>
    <p:sldId id="399" r:id="rId10"/>
    <p:sldId id="452" r:id="rId11"/>
    <p:sldId id="456" r:id="rId12"/>
    <p:sldId id="477" r:id="rId13"/>
    <p:sldId id="467" r:id="rId14"/>
    <p:sldId id="482" r:id="rId15"/>
    <p:sldId id="483" r:id="rId16"/>
    <p:sldId id="489" r:id="rId17"/>
    <p:sldId id="469" r:id="rId18"/>
    <p:sldId id="470" r:id="rId19"/>
    <p:sldId id="481" r:id="rId20"/>
    <p:sldId id="488" r:id="rId21"/>
    <p:sldId id="472" r:id="rId22"/>
    <p:sldId id="479" r:id="rId23"/>
    <p:sldId id="27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6">
          <p15:clr>
            <a:srgbClr val="A4A3A4"/>
          </p15:clr>
        </p15:guide>
        <p15:guide id="2" orient="horz" pos="1967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pos="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2B"/>
    <a:srgbClr val="9E001E"/>
    <a:srgbClr val="F7F7F7"/>
    <a:srgbClr val="005C3E"/>
    <a:srgbClr val="3FAF6F"/>
    <a:srgbClr val="2A754A"/>
    <a:srgbClr val="FFB81C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87" autoAdjust="0"/>
    <p:restoredTop sz="96866" autoAdjust="0"/>
  </p:normalViewPr>
  <p:slideViewPr>
    <p:cSldViewPr snapToGrid="0" snapToObjects="1">
      <p:cViewPr varScale="1">
        <p:scale>
          <a:sx n="63" d="100"/>
          <a:sy n="63" d="100"/>
        </p:scale>
        <p:origin x="1140" y="72"/>
      </p:cViewPr>
      <p:guideLst>
        <p:guide orient="horz" pos="3676"/>
        <p:guide orient="horz" pos="1967"/>
        <p:guide orient="horz" pos="804"/>
        <p:guide pos="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74" d="100"/>
          <a:sy n="74" d="100"/>
        </p:scale>
        <p:origin x="-24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70BB7A-73A4-484E-A2CA-A1A05EC97764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B9942F-6967-44B2-8CCF-63C5640A1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1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5468A9-B5DD-4ADE-A6BF-3DACB5EFE5E1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1ECF10-DCA1-4432-AFB7-5D50A34E7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45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EB85C-C00B-43A4-8877-63C8387F42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ECF10-DCA1-4432-AFB7-5D50A34E7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 userDrawn="1"/>
        </p:nvGrpSpPr>
        <p:grpSpPr bwMode="auto">
          <a:xfrm>
            <a:off x="1588" y="5500688"/>
            <a:ext cx="9170987" cy="1357312"/>
            <a:chOff x="1497" y="5500319"/>
            <a:chExt cx="9170984" cy="1357681"/>
          </a:xfrm>
        </p:grpSpPr>
        <p:sp>
          <p:nvSpPr>
            <p:cNvPr id="6" name="Rectangle 1"/>
            <p:cNvSpPr/>
            <p:nvPr userDrawn="1"/>
          </p:nvSpPr>
          <p:spPr>
            <a:xfrm>
              <a:off x="1497" y="5940176"/>
              <a:ext cx="9158284" cy="91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497" y="5563836"/>
              <a:ext cx="9170984" cy="932115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093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497" y="5563836"/>
              <a:ext cx="7365998" cy="431917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67495" y="5563836"/>
              <a:ext cx="1804986" cy="86859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4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 userDrawn="1"/>
        </p:nvGrpSpPr>
        <p:grpSpPr bwMode="auto"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5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2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>
            <a:grpSpLocks/>
          </p:cNvGrpSpPr>
          <p:nvPr userDrawn="1"/>
        </p:nvGrpSpPr>
        <p:grpSpPr bwMode="auto">
          <a:xfrm>
            <a:off x="-26988" y="357188"/>
            <a:ext cx="9199563" cy="6500812"/>
            <a:chOff x="-26988" y="357188"/>
            <a:chExt cx="9199469" cy="6500812"/>
          </a:xfrm>
        </p:grpSpPr>
        <p:grpSp>
          <p:nvGrpSpPr>
            <p:cNvPr id="6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0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769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769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769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769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769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769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769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769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769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7" name="Group 37"/>
            <p:cNvGrpSpPr>
              <a:grpSpLocks/>
            </p:cNvGrpSpPr>
            <p:nvPr userDrawn="1"/>
          </p:nvGrpSpPr>
          <p:grpSpPr bwMode="auto"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9" name="Rectangle 78"/>
              <p:cNvSpPr/>
              <p:nvPr userDrawn="1"/>
            </p:nvSpPr>
            <p:spPr>
              <a:xfrm>
                <a:off x="1588" y="5940425"/>
                <a:ext cx="9158193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grpSp>
            <p:nvGrpSpPr>
              <p:cNvPr id="10" name="Group 41"/>
              <p:cNvGrpSpPr>
                <a:grpSpLocks/>
              </p:cNvGrpSpPr>
              <p:nvPr userDrawn="1"/>
            </p:nvGrpSpPr>
            <p:grpSpPr bwMode="auto"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26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588" y="5564188"/>
                  <a:ext cx="9170893" cy="931862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7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588" y="5500688"/>
                  <a:ext cx="9170893" cy="434975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8" name="Freeform 9"/>
                <p:cNvSpPr>
                  <a:spLocks/>
                </p:cNvSpPr>
                <p:nvPr userDrawn="1"/>
              </p:nvSpPr>
              <p:spPr bwMode="auto">
                <a:xfrm>
                  <a:off x="1588" y="5564188"/>
                  <a:ext cx="7365925" cy="431800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 userDrawn="1"/>
              </p:nvSpPr>
              <p:spPr bwMode="auto">
                <a:xfrm>
                  <a:off x="7367513" y="5564188"/>
                  <a:ext cx="1804968" cy="868362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1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1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 userDrawn="1"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69875"/>
            <a:ext cx="8459787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276350"/>
            <a:ext cx="8459787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 userDrawn="1"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 smtClean="0"/>
          </a:p>
        </p:txBody>
      </p: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-26988" y="357188"/>
            <a:ext cx="9194801" cy="6140450"/>
            <a:chOff x="-26988" y="357188"/>
            <a:chExt cx="9195409" cy="6140081"/>
          </a:xfrm>
        </p:grpSpPr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22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37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 userDrawn="1"/>
              </p:nvSpPr>
              <p:spPr bwMode="auto">
                <a:xfrm>
                  <a:off x="-8544" y="5732519"/>
                  <a:ext cx="7363312" cy="433361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 userDrawn="1"/>
              </p:nvSpPr>
              <p:spPr bwMode="auto">
                <a:xfrm>
                  <a:off x="7354768" y="5732519"/>
                  <a:ext cx="1805107" cy="869898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23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" name="Freeform 17"/>
              <p:cNvSpPr>
                <a:spLocks/>
              </p:cNvSpPr>
              <p:nvPr userDrawn="1"/>
            </p:nvSpPr>
            <p:spPr bwMode="auto">
              <a:xfrm>
                <a:off x="-17463" y="1971578"/>
                <a:ext cx="9187471" cy="957205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8"/>
              <p:cNvSpPr>
                <a:spLocks/>
              </p:cNvSpPr>
              <p:nvPr userDrawn="1"/>
            </p:nvSpPr>
            <p:spPr bwMode="auto">
              <a:xfrm>
                <a:off x="-17463" y="2449387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19"/>
              <p:cNvSpPr>
                <a:spLocks/>
              </p:cNvSpPr>
              <p:nvPr userDrawn="1"/>
            </p:nvSpPr>
            <p:spPr bwMode="auto">
              <a:xfrm>
                <a:off x="-17463" y="1655685"/>
                <a:ext cx="9187471" cy="95403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0"/>
              <p:cNvSpPr>
                <a:spLocks/>
              </p:cNvSpPr>
              <p:nvPr userDrawn="1"/>
            </p:nvSpPr>
            <p:spPr bwMode="auto">
              <a:xfrm>
                <a:off x="-17463" y="2130318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1"/>
              <p:cNvSpPr>
                <a:spLocks/>
              </p:cNvSpPr>
              <p:nvPr userDrawn="1"/>
            </p:nvSpPr>
            <p:spPr bwMode="auto">
              <a:xfrm>
                <a:off x="-17463" y="1336616"/>
                <a:ext cx="9187471" cy="954031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-17463" y="1811250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7471" cy="957204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7471" cy="47780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25"/>
              <p:cNvSpPr>
                <a:spLocks/>
              </p:cNvSpPr>
              <p:nvPr userDrawn="1"/>
            </p:nvSpPr>
            <p:spPr bwMode="auto">
              <a:xfrm>
                <a:off x="-17463" y="676256"/>
                <a:ext cx="9187471" cy="954031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26"/>
              <p:cNvSpPr>
                <a:spLocks/>
              </p:cNvSpPr>
              <p:nvPr userDrawn="1"/>
            </p:nvSpPr>
            <p:spPr bwMode="auto">
              <a:xfrm>
                <a:off x="-17463" y="676256"/>
                <a:ext cx="9187471" cy="477809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27"/>
              <p:cNvSpPr>
                <a:spLocks/>
              </p:cNvSpPr>
              <p:nvPr userDrawn="1"/>
            </p:nvSpPr>
            <p:spPr bwMode="auto">
              <a:xfrm>
                <a:off x="-17463" y="995325"/>
                <a:ext cx="9187471" cy="95403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28"/>
              <p:cNvSpPr>
                <a:spLocks/>
              </p:cNvSpPr>
              <p:nvPr userDrawn="1"/>
            </p:nvSpPr>
            <p:spPr bwMode="auto">
              <a:xfrm>
                <a:off x="-17463" y="995325"/>
                <a:ext cx="9187471" cy="474633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8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8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40" name="Picture 78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Pulsars for Public &amp; Pupils  |  Robert Hollow  | </a:t>
            </a: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74" r:id="rId17"/>
    <p:sldLayoutId id="2147483667" r:id="rId18"/>
    <p:sldLayoutId id="2147483668" r:id="rId19"/>
    <p:sldLayoutId id="2147483675" r:id="rId20"/>
    <p:sldLayoutId id="2147483669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6475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3"/>
          <p:cNvSpPr>
            <a:spLocks noGrp="1"/>
          </p:cNvSpPr>
          <p:nvPr>
            <p:ph type="title"/>
          </p:nvPr>
        </p:nvSpPr>
        <p:spPr>
          <a:xfrm>
            <a:off x="360363" y="3463183"/>
            <a:ext cx="8043863" cy="1373596"/>
          </a:xfrm>
        </p:spPr>
        <p:txBody>
          <a:bodyPr/>
          <a:lstStyle/>
          <a:p>
            <a:pPr algn="ctr" eaLnBrk="1" hangingPunct="1"/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200" dirty="0" smtClean="0"/>
              <a:t>The CSIRO ASKAP Science Data Archive</a:t>
            </a:r>
            <a:br>
              <a:rPr lang="en-AU" sz="3200" dirty="0" smtClean="0"/>
            </a:br>
            <a:r>
              <a:rPr lang="en-AU" sz="3200" dirty="0" smtClean="0"/>
              <a:t>Progress and Plans</a:t>
            </a:r>
            <a:br>
              <a:rPr lang="en-AU" sz="3200" dirty="0" smtClean="0"/>
            </a:br>
            <a:endParaRPr lang="en-AU" sz="320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60363" y="5626100"/>
            <a:ext cx="4751387" cy="144463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CSIRO astronomy and space science</a:t>
            </a:r>
          </a:p>
        </p:txBody>
      </p:sp>
      <p:sp>
        <p:nvSpPr>
          <p:cNvPr id="25603" name="Footer Placeholder 2"/>
          <p:cNvSpPr txBox="1">
            <a:spLocks/>
          </p:cNvSpPr>
          <p:nvPr/>
        </p:nvSpPr>
        <p:spPr bwMode="auto">
          <a:xfrm>
            <a:off x="455535" y="4920286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>
                <a:solidFill>
                  <a:schemeClr val="bg1"/>
                </a:solidFill>
                <a:latin typeface="Calibri" pitchFamily="34" charset="0"/>
              </a:rPr>
              <a:t>Jessica Chapman, 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CSIRO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SteveBarker_ASKAP_l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1611560"/>
            <a:ext cx="9241522" cy="478787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6" y="759982"/>
            <a:ext cx="8924198" cy="5404149"/>
          </a:xfrm>
        </p:spPr>
      </p:pic>
      <p:sp>
        <p:nvSpPr>
          <p:cNvPr id="3" name="TextBox 2"/>
          <p:cNvSpPr txBox="1"/>
          <p:nvPr/>
        </p:nvSpPr>
        <p:spPr>
          <a:xfrm>
            <a:off x="169516" y="224125"/>
            <a:ext cx="861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CASDA web access is through the </a:t>
            </a:r>
            <a:r>
              <a:rPr lang="en-AU" sz="2400" dirty="0" smtClean="0">
                <a:solidFill>
                  <a:srgbClr val="C00000"/>
                </a:solidFill>
              </a:rPr>
              <a:t>CSIRO Data Access Portal</a:t>
            </a:r>
          </a:p>
        </p:txBody>
      </p:sp>
    </p:spTree>
    <p:extLst>
      <p:ext uri="{BB962C8B-B14F-4D97-AF65-F5344CB8AC3E}">
        <p14:creationId xmlns:p14="http://schemas.microsoft.com/office/powerpoint/2010/main" val="34090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CASDA Virtual Observatory (VO)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35" y="1034676"/>
            <a:ext cx="8459787" cy="718820"/>
          </a:xfrm>
        </p:spPr>
        <p:txBody>
          <a:bodyPr/>
          <a:lstStyle/>
          <a:p>
            <a:r>
              <a:rPr lang="en-AU" dirty="0" smtClean="0"/>
              <a:t>CASDA includes VO data services that make use of international  protocols: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71863"/>
              </p:ext>
            </p:extLst>
          </p:nvPr>
        </p:nvGraphicFramePr>
        <p:xfrm>
          <a:off x="534297" y="1783976"/>
          <a:ext cx="7500094" cy="321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823"/>
                <a:gridCol w="4551271"/>
              </a:tblGrid>
              <a:tr h="702083">
                <a:tc>
                  <a:txBody>
                    <a:bodyPr/>
                    <a:lstStyle/>
                    <a:p>
                      <a:r>
                        <a:rPr lang="en-AU" dirty="0" smtClean="0"/>
                        <a:t>VO Service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Notes</a:t>
                      </a:r>
                      <a:endParaRPr lang="en-AU" dirty="0"/>
                    </a:p>
                  </a:txBody>
                  <a:tcPr/>
                </a:tc>
              </a:tr>
              <a:tr h="80281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Table Access Protocol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Access to source</a:t>
                      </a:r>
                      <a:r>
                        <a:rPr lang="en-AU" sz="2000" baseline="0" dirty="0" smtClean="0"/>
                        <a:t> detection catalogues</a:t>
                      </a:r>
                    </a:p>
                    <a:p>
                      <a:r>
                        <a:rPr lang="en-AU" sz="2000" baseline="0" dirty="0" smtClean="0"/>
                        <a:t>Cross-matching </a:t>
                      </a:r>
                      <a:endParaRPr lang="en-AU" sz="2000" dirty="0" smtClean="0"/>
                    </a:p>
                  </a:txBody>
                  <a:tcPr/>
                </a:tc>
              </a:tr>
              <a:tr h="46512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Cone Search</a:t>
                      </a:r>
                      <a:r>
                        <a:rPr lang="en-AU" sz="2000" baseline="0" dirty="0" smtClean="0"/>
                        <a:t> Protocol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Simple cone-searches around given positions. </a:t>
                      </a:r>
                      <a:endParaRPr lang="en-AU" sz="2000" dirty="0"/>
                    </a:p>
                  </a:txBody>
                  <a:tcPr/>
                </a:tc>
              </a:tr>
              <a:tr h="80281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Simple Image Access  Protocol (v2)</a:t>
                      </a:r>
                    </a:p>
                    <a:p>
                      <a:r>
                        <a:rPr lang="en-AU" sz="2000" dirty="0" smtClean="0"/>
                        <a:t>SODA, Datalink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Access to images and image cubes.</a:t>
                      </a:r>
                      <a:r>
                        <a:rPr lang="en-AU" sz="2000" baseline="0" dirty="0" smtClean="0"/>
                        <a:t> </a:t>
                      </a:r>
                    </a:p>
                    <a:p>
                      <a:r>
                        <a:rPr lang="en-AU" sz="2000" baseline="0" dirty="0" smtClean="0"/>
                        <a:t>2-d, 3-d, 4-d image cut-out service</a:t>
                      </a:r>
                      <a:endParaRPr lang="en-A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297" y="5183171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  <a:p>
            <a:r>
              <a:rPr lang="en-AU" dirty="0" smtClean="0"/>
              <a:t>All VO services can be accessed programmatically – i.e. with python scripts</a:t>
            </a:r>
          </a:p>
        </p:txBody>
      </p:sp>
    </p:spTree>
    <p:extLst>
      <p:ext uri="{BB962C8B-B14F-4D97-AF65-F5344CB8AC3E}">
        <p14:creationId xmlns:p14="http://schemas.microsoft.com/office/powerpoint/2010/main" val="13985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 services</a:t>
            </a:r>
            <a:endParaRPr lang="en-AU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60362" y="1123315"/>
            <a:ext cx="8459787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CASDA VO software uses CDS libraries (ADQL, UWS and SAVOT).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CASDA VO services are provided through a CSIRO VO registry.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Users are encouraged to use </a:t>
            </a:r>
            <a:r>
              <a:rPr lang="en-AU" dirty="0" err="1" smtClean="0"/>
              <a:t>TopCAT</a:t>
            </a:r>
            <a:r>
              <a:rPr lang="en-AU" dirty="0" smtClean="0"/>
              <a:t> for catalogues and to develop python scripts for catalogues and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CASDA provides its own interface for SIAPv2 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CASDA </a:t>
            </a:r>
            <a:r>
              <a:rPr lang="en-AU" dirty="0"/>
              <a:t>VO software </a:t>
            </a:r>
            <a:r>
              <a:rPr lang="en-AU" dirty="0" smtClean="0"/>
              <a:t>is </a:t>
            </a:r>
            <a:r>
              <a:rPr lang="en-AU" b="1" dirty="0">
                <a:solidFill>
                  <a:srgbClr val="C00000"/>
                </a:solidFill>
              </a:rPr>
              <a:t>now available </a:t>
            </a:r>
            <a:r>
              <a:rPr lang="en-AU" dirty="0" smtClean="0"/>
              <a:t>and can be configured for use with other applications. </a:t>
            </a:r>
          </a:p>
          <a:p>
            <a:r>
              <a:rPr lang="en-AU" b="1" dirty="0" smtClean="0">
                <a:solidFill>
                  <a:srgbClr val="C00000"/>
                </a:solidFill>
              </a:rPr>
              <a:t>Promoting 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Many radio astronomers have little experience with using VO services. Documentation and training is provided. </a:t>
            </a:r>
          </a:p>
        </p:txBody>
      </p:sp>
    </p:spTree>
    <p:extLst>
      <p:ext uri="{BB962C8B-B14F-4D97-AF65-F5344CB8AC3E}">
        <p14:creationId xmlns:p14="http://schemas.microsoft.com/office/powerpoint/2010/main" val="34906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94604"/>
            <a:ext cx="8459787" cy="857250"/>
          </a:xfrm>
        </p:spPr>
        <p:txBody>
          <a:bodyPr/>
          <a:lstStyle/>
          <a:p>
            <a:r>
              <a:rPr lang="en-AU" sz="2800" dirty="0" smtClean="0"/>
              <a:t>CASDA in Production</a:t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2" y="908708"/>
            <a:ext cx="8459787" cy="4532782"/>
          </a:xfrm>
        </p:spPr>
        <p:txBody>
          <a:bodyPr/>
          <a:lstStyle/>
          <a:p>
            <a:r>
              <a:rPr lang="en-AU" dirty="0" smtClean="0"/>
              <a:t>First release (Version 1.0 Nov </a:t>
            </a:r>
            <a:r>
              <a:rPr lang="en-AU" dirty="0"/>
              <a:t>2015) </a:t>
            </a:r>
            <a:r>
              <a:rPr lang="en-AU" dirty="0" smtClean="0"/>
              <a:t>:</a:t>
            </a:r>
            <a:r>
              <a:rPr lang="en-AU" dirty="0"/>
              <a:t/>
            </a:r>
            <a:br>
              <a:rPr lang="en-AU" dirty="0"/>
            </a:br>
            <a:endParaRPr lang="en-AU" dirty="0" smtClean="0"/>
          </a:p>
          <a:p>
            <a:r>
              <a:rPr lang="en-AU" dirty="0" smtClean="0">
                <a:solidFill>
                  <a:srgbClr val="7030A0"/>
                </a:solidFill>
              </a:rPr>
              <a:t>Key goal: </a:t>
            </a:r>
            <a:r>
              <a:rPr lang="en-AU" dirty="0" smtClean="0"/>
              <a:t>Be ready </a:t>
            </a:r>
            <a:r>
              <a:rPr lang="en-AU" dirty="0"/>
              <a:t>for use with </a:t>
            </a:r>
            <a:r>
              <a:rPr lang="en-AU" dirty="0" smtClean="0"/>
              <a:t>start of ASKAP </a:t>
            </a:r>
            <a:r>
              <a:rPr lang="en-AU" dirty="0"/>
              <a:t>Early </a:t>
            </a:r>
            <a:r>
              <a:rPr lang="en-AU" dirty="0" smtClean="0"/>
              <a:t>Science</a:t>
            </a:r>
          </a:p>
          <a:p>
            <a:r>
              <a:rPr lang="en-AU" dirty="0"/>
              <a:t>a</a:t>
            </a:r>
            <a:r>
              <a:rPr lang="en-AU" dirty="0" smtClean="0"/>
              <a:t>nd also: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Open access to science data products from BETA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Established three-tier service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User support through helpdesk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Provide user documentation, example python scripts and  training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VO TAP and cone searches and some early SIAPv2 development</a:t>
            </a:r>
          </a:p>
        </p:txBody>
      </p:sp>
    </p:spTree>
    <p:extLst>
      <p:ext uri="{BB962C8B-B14F-4D97-AF65-F5344CB8AC3E}">
        <p14:creationId xmlns:p14="http://schemas.microsoft.com/office/powerpoint/2010/main" val="3390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CASDA </a:t>
            </a:r>
            <a:r>
              <a:rPr lang="en-AU" sz="2800" dirty="0"/>
              <a:t>p</a:t>
            </a:r>
            <a:r>
              <a:rPr lang="en-AU" sz="2800" dirty="0" smtClean="0"/>
              <a:t>roduction v1.1 (Feb 2016)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2" y="947576"/>
            <a:ext cx="8459787" cy="54429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Scripted </a:t>
            </a:r>
            <a:r>
              <a:rPr lang="en-AU" dirty="0"/>
              <a:t>access to large data files via </a:t>
            </a:r>
            <a:r>
              <a:rPr lang="en-AU" dirty="0" smtClean="0"/>
              <a:t>VO protocols</a:t>
            </a:r>
            <a:r>
              <a:rPr lang="en-AU" dirty="0"/>
              <a:t>, including authenticated </a:t>
            </a:r>
            <a:r>
              <a:rPr lang="en-AU" dirty="0" smtClean="0"/>
              <a:t>access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SIAP v2: 3-d </a:t>
            </a:r>
            <a:r>
              <a:rPr lang="en-AU" dirty="0"/>
              <a:t>image cube cut-outs including spatial, spectral and polarisation filtering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Provided example python scripts </a:t>
            </a:r>
            <a:r>
              <a:rPr lang="en-AU" dirty="0"/>
              <a:t>for producing bulk image cut-outs based on a catalogue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Team member access to </a:t>
            </a:r>
            <a:r>
              <a:rPr lang="en-AU" dirty="0" err="1" smtClean="0"/>
              <a:t>unvalidated</a:t>
            </a:r>
            <a:r>
              <a:rPr lang="en-AU" dirty="0" smtClean="0"/>
              <a:t> (restricted) </a:t>
            </a:r>
            <a:r>
              <a:rPr lang="en-AU" dirty="0"/>
              <a:t>data products via VO protocols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Support for </a:t>
            </a:r>
            <a:r>
              <a:rPr lang="en-AU" dirty="0" smtClean="0"/>
              <a:t>fast transfers </a:t>
            </a:r>
            <a:r>
              <a:rPr lang="en-AU" dirty="0"/>
              <a:t>within Pawsey Supercomputing Centre for users with Pawsey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Team self-administration </a:t>
            </a:r>
            <a:r>
              <a:rPr lang="en-AU" dirty="0"/>
              <a:t>of </a:t>
            </a:r>
            <a:r>
              <a:rPr lang="en-AU" dirty="0" smtClean="0"/>
              <a:t>project </a:t>
            </a:r>
            <a:r>
              <a:rPr lang="en-AU" dirty="0"/>
              <a:t>roles (e.g. allocation of validation rights for a project)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9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433292"/>
            <a:ext cx="8459787" cy="857250"/>
          </a:xfrm>
        </p:spPr>
        <p:txBody>
          <a:bodyPr/>
          <a:lstStyle/>
          <a:p>
            <a:r>
              <a:rPr lang="en-AU" sz="2800" dirty="0" smtClean="0"/>
              <a:t>CASDA v1.2 (April 2016): </a:t>
            </a:r>
            <a:r>
              <a:rPr lang="en-AU" sz="2800" dirty="0">
                <a:solidFill>
                  <a:srgbClr val="C00000"/>
                </a:solidFill>
              </a:rPr>
              <a:t>Application Upgrades</a:t>
            </a:r>
            <a:br>
              <a:rPr lang="en-AU" sz="2800" dirty="0">
                <a:solidFill>
                  <a:srgbClr val="C00000"/>
                </a:solidFill>
              </a:rPr>
            </a:b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2" y="861917"/>
            <a:ext cx="8459787" cy="4289769"/>
          </a:xfrm>
        </p:spPr>
        <p:txBody>
          <a:bodyPr/>
          <a:lstStyle/>
          <a:p>
            <a:pPr algn="ctr"/>
            <a:endParaRPr lang="en-AU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Many small changes to improve usability, based on user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Access Portal search form extended to handle multiple cone searches at a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search tools have improved handing for data products that are produced from more than one scheduling block. 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Added information on (~40 different) image types and set up a CASDA ‘vocabulary’ for this.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SODA extended to include 4D </a:t>
            </a:r>
            <a:r>
              <a:rPr lang="en-AU" dirty="0"/>
              <a:t>image cubes </a:t>
            </a:r>
            <a:r>
              <a:rPr lang="en-AU" dirty="0" smtClean="0"/>
              <a:t>and additional </a:t>
            </a:r>
            <a:r>
              <a:rPr lang="en-AU" dirty="0"/>
              <a:t>features for obtaining cut outs from 2D and 3D images and cubes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9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544195"/>
            <a:ext cx="8459787" cy="857250"/>
          </a:xfrm>
        </p:spPr>
        <p:txBody>
          <a:bodyPr/>
          <a:lstStyle/>
          <a:p>
            <a:r>
              <a:rPr lang="en-AU" sz="2800" dirty="0" smtClean="0"/>
              <a:t>CASDA v1.2: </a:t>
            </a:r>
            <a:r>
              <a:rPr lang="en-AU" sz="2800" dirty="0">
                <a:solidFill>
                  <a:srgbClr val="C00000"/>
                </a:solidFill>
              </a:rPr>
              <a:t>Software </a:t>
            </a:r>
            <a:r>
              <a:rPr lang="en-AU" sz="2800" dirty="0" smtClean="0">
                <a:solidFill>
                  <a:srgbClr val="C00000"/>
                </a:solidFill>
              </a:rPr>
              <a:t>Release April 2016</a:t>
            </a:r>
            <a:r>
              <a:rPr lang="en-AU" sz="2800" dirty="0">
                <a:solidFill>
                  <a:srgbClr val="C00000"/>
                </a:solidFill>
              </a:rPr>
              <a:t/>
            </a:r>
            <a:br>
              <a:rPr lang="en-AU" sz="2800" dirty="0">
                <a:solidFill>
                  <a:srgbClr val="C00000"/>
                </a:solidFill>
              </a:rPr>
            </a:b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792220"/>
            <a:ext cx="8459787" cy="5155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algn="ctr"/>
            <a:endParaRPr lang="en-AU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2060"/>
                </a:solidFill>
              </a:rPr>
              <a:t>Open release of CASDA VO tools application (with </a:t>
            </a:r>
            <a:r>
              <a:rPr lang="en-AU" sz="2800" dirty="0" err="1" smtClean="0">
                <a:solidFill>
                  <a:srgbClr val="002060"/>
                </a:solidFill>
              </a:rPr>
              <a:t>DoI</a:t>
            </a:r>
            <a:r>
              <a:rPr lang="en-AU" sz="2800" dirty="0" smtClean="0">
                <a:solidFill>
                  <a:srgbClr val="002060"/>
                </a:solidFill>
              </a:rPr>
              <a:t>) through the CSIRO Data Access Portal.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2060"/>
                </a:solidFill>
              </a:rPr>
              <a:t>O</a:t>
            </a:r>
            <a:r>
              <a:rPr lang="en-AU" sz="2800" dirty="0" smtClean="0">
                <a:solidFill>
                  <a:srgbClr val="002060"/>
                </a:solidFill>
              </a:rPr>
              <a:t>ther major CASDA application software through </a:t>
            </a:r>
            <a:r>
              <a:rPr lang="en-AU" sz="2800" dirty="0" err="1" smtClean="0">
                <a:solidFill>
                  <a:srgbClr val="002060"/>
                </a:solidFill>
              </a:rPr>
              <a:t>github</a:t>
            </a:r>
            <a:r>
              <a:rPr lang="en-AU" sz="2800" dirty="0" smtClean="0">
                <a:solidFill>
                  <a:srgbClr val="00206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174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431240"/>
            <a:ext cx="8459787" cy="857250"/>
          </a:xfrm>
        </p:spPr>
        <p:txBody>
          <a:bodyPr/>
          <a:lstStyle/>
          <a:p>
            <a:r>
              <a:rPr lang="en-AU" sz="3200" dirty="0" smtClean="0"/>
              <a:t>CASDA Stage II Planning: </a:t>
            </a:r>
            <a:r>
              <a:rPr lang="en-AU" sz="3200" dirty="0">
                <a:solidFill>
                  <a:srgbClr val="C00000"/>
                </a:solidFill>
              </a:rPr>
              <a:t>Next steps</a:t>
            </a:r>
            <a:br>
              <a:rPr lang="en-AU" sz="3200" dirty="0">
                <a:solidFill>
                  <a:srgbClr val="C00000"/>
                </a:solidFill>
              </a:rPr>
            </a:br>
            <a:r>
              <a:rPr lang="en-AU" sz="3200" dirty="0" smtClean="0"/>
              <a:t> 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140320"/>
            <a:ext cx="8459787" cy="5021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1-d spectra and time domain data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Full CASDA support for images/cubes, spectra, time series, cross-matched catalogues </a:t>
            </a:r>
            <a:r>
              <a:rPr lang="en-AU" sz="2600" dirty="0" err="1" smtClean="0"/>
              <a:t>etc</a:t>
            </a:r>
            <a:r>
              <a:rPr lang="en-AU" sz="2600" dirty="0"/>
              <a:t>  provided by Science Survey Teams as </a:t>
            </a:r>
            <a:r>
              <a:rPr lang="en-AU" sz="2600" dirty="0" smtClean="0">
                <a:solidFill>
                  <a:srgbClr val="FF0000"/>
                </a:solidFill>
              </a:rPr>
              <a:t>ASKAP ‘post-archive’</a:t>
            </a:r>
            <a:r>
              <a:rPr lang="en-AU" sz="2600" dirty="0" smtClean="0">
                <a:solidFill>
                  <a:srgbClr val="E4002B"/>
                </a:solidFill>
              </a:rPr>
              <a:t> </a:t>
            </a:r>
            <a:r>
              <a:rPr lang="en-AU" sz="2600" dirty="0">
                <a:solidFill>
                  <a:srgbClr val="E4002B"/>
                </a:solidFill>
              </a:rPr>
              <a:t>data </a:t>
            </a:r>
            <a:r>
              <a:rPr lang="en-AU" sz="2600" dirty="0" smtClean="0">
                <a:solidFill>
                  <a:srgbClr val="E4002B"/>
                </a:solidFill>
              </a:rPr>
              <a:t>products</a:t>
            </a:r>
            <a:endParaRPr lang="en-AU" sz="26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6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Extend CASDA to include legacy data products from surveys taken with the </a:t>
            </a:r>
            <a:r>
              <a:rPr lang="en-AU" sz="2600" dirty="0"/>
              <a:t>Australia Telescope Compact Array and Parkes radio telescope</a:t>
            </a:r>
            <a:r>
              <a:rPr lang="en-AU" sz="2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sz="2600" dirty="0" smtClean="0"/>
              <a:t>All CASDA data collections have ‘progressive’ </a:t>
            </a:r>
            <a:r>
              <a:rPr lang="en-AU" sz="2600" dirty="0" err="1" smtClean="0"/>
              <a:t>DoIs</a:t>
            </a:r>
            <a:r>
              <a:rPr lang="en-AU" sz="2600" dirty="0" smtClean="0"/>
              <a:t>.</a:t>
            </a:r>
          </a:p>
          <a:p>
            <a:endParaRPr lang="en-AU" dirty="0"/>
          </a:p>
          <a:p>
            <a:endParaRPr lang="en-AU" sz="2000" dirty="0" smtClean="0">
              <a:latin typeface="Arial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58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20" y="479559"/>
            <a:ext cx="8075298" cy="1271968"/>
          </a:xfrm>
        </p:spPr>
        <p:txBody>
          <a:bodyPr/>
          <a:lstStyle/>
          <a:p>
            <a:pPr algn="ctr"/>
            <a:r>
              <a:rPr lang="en-AU" dirty="0" smtClean="0"/>
              <a:t>CASDA support for ATNF legacy surveys  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46975" y="1300766"/>
            <a:ext cx="79591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 </a:t>
            </a:r>
            <a:r>
              <a:rPr lang="en-AU" sz="2400" dirty="0" smtClean="0"/>
              <a:t>About 20 large-scale or ‘legacy’ surveys carried out with Parkes and/or Australia Telescope Compact Array </a:t>
            </a:r>
          </a:p>
          <a:p>
            <a:pPr>
              <a:buFont typeface="Wingdings" pitchFamily="2" charset="2"/>
              <a:buChar char="§"/>
            </a:pPr>
            <a:endParaRPr lang="en-AU" sz="2400" dirty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 Science teams have produced high quality data products (images, spectra, catalogues) </a:t>
            </a:r>
          </a:p>
          <a:p>
            <a:pPr>
              <a:buFont typeface="Wingdings" pitchFamily="2" charset="2"/>
              <a:buChar char="§"/>
            </a:pPr>
            <a:endParaRPr lang="en-AU" sz="2400" dirty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 Their results are published and data products are stored but with limited access</a:t>
            </a:r>
          </a:p>
          <a:p>
            <a:endParaRPr lang="en-AU" sz="2400" dirty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 Archive services for these ATNF data products will significantly extend their ‘re-use’ for science research.</a:t>
            </a:r>
          </a:p>
          <a:p>
            <a:endParaRPr lang="en-AU" sz="2400" dirty="0"/>
          </a:p>
          <a:p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8721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1130" y="269875"/>
            <a:ext cx="8459787" cy="857250"/>
          </a:xfrm>
        </p:spPr>
        <p:txBody>
          <a:bodyPr/>
          <a:lstStyle/>
          <a:p>
            <a:r>
              <a:rPr lang="en-AU" dirty="0" smtClean="0"/>
              <a:t>Other CSIRO VO Services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17774"/>
              </p:ext>
            </p:extLst>
          </p:nvPr>
        </p:nvGraphicFramePr>
        <p:xfrm>
          <a:off x="357545" y="862745"/>
          <a:ext cx="846337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140"/>
                <a:gridCol w="3287731"/>
                <a:gridCol w="3221501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Facility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What</a:t>
                      </a:r>
                      <a:r>
                        <a:rPr lang="en-AU" sz="2000" baseline="0" dirty="0" smtClean="0"/>
                        <a:t> it is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Notes</a:t>
                      </a:r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dirty="0" smtClean="0"/>
                        <a:t>Australia Telescope Online Archive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dirty="0" smtClean="0">
                          <a:solidFill>
                            <a:srgbClr val="C00000"/>
                          </a:solidFill>
                        </a:rPr>
                        <a:t>Unprocessed</a:t>
                      </a:r>
                      <a:r>
                        <a:rPr lang="en-AU" sz="2000" dirty="0" smtClean="0"/>
                        <a:t> ATNF radio data</a:t>
                      </a:r>
                      <a:r>
                        <a:rPr lang="en-AU" sz="2000" baseline="0" dirty="0" smtClean="0"/>
                        <a:t> from the ATCA, Parkes, </a:t>
                      </a:r>
                      <a:r>
                        <a:rPr lang="en-AU" sz="2000" baseline="0" dirty="0" err="1" smtClean="0"/>
                        <a:t>Mopra</a:t>
                      </a:r>
                      <a:r>
                        <a:rPr lang="en-AU" sz="2000" baseline="0" dirty="0" smtClean="0"/>
                        <a:t> and Long Baseline Array.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AU" sz="2000" baseline="0" dirty="0" smtClean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sz="2000" baseline="0" dirty="0" smtClean="0"/>
                        <a:t>200 TB data with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AU" sz="2000" baseline="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000" baseline="0" dirty="0" smtClean="0"/>
                        <a:t>372,000 files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000" baseline="0" dirty="0" smtClean="0"/>
                        <a:t>6.2 million scans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000" baseline="0" dirty="0" smtClean="0"/>
                        <a:t>1.1 million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dirty="0" smtClean="0"/>
                        <a:t>Makes use of CASDA VO software for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dirty="0" smtClean="0"/>
                        <a:t>TAP and</a:t>
                      </a:r>
                      <a:r>
                        <a:rPr lang="en-AU" sz="2000" baseline="0" dirty="0" smtClean="0"/>
                        <a:t> Cone Search </a:t>
                      </a:r>
                      <a:endParaRPr lang="en-AU" sz="200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200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dirty="0" smtClean="0"/>
                        <a:t>Some complexities</a:t>
                      </a:r>
                      <a:r>
                        <a:rPr lang="en-AU" sz="2000" baseline="0" dirty="0" smtClean="0"/>
                        <a:t> in the ‘translation’ between the ATOA data model and a easy-to-use TAP service.</a:t>
                      </a:r>
                      <a:endParaRPr lang="en-AU" sz="200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200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dirty="0" smtClean="0">
                          <a:solidFill>
                            <a:srgbClr val="C00000"/>
                          </a:solidFill>
                        </a:rPr>
                        <a:t>Status: At test stage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Pulsar catalogue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Catalogue of pulsar</a:t>
                      </a:r>
                      <a:r>
                        <a:rPr lang="en-AU" sz="2000" baseline="0" dirty="0" smtClean="0"/>
                        <a:t> properties for all published pulsars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VO TAP/cone search</a:t>
                      </a:r>
                      <a:r>
                        <a:rPr lang="en-AU" sz="2000" baseline="0" dirty="0" smtClean="0"/>
                        <a:t> </a:t>
                      </a:r>
                    </a:p>
                    <a:p>
                      <a:endParaRPr lang="en-AU" sz="2000" baseline="0" dirty="0" smtClean="0"/>
                    </a:p>
                    <a:p>
                      <a:r>
                        <a:rPr lang="en-AU" sz="2000" baseline="0" dirty="0" smtClean="0">
                          <a:solidFill>
                            <a:srgbClr val="C00000"/>
                          </a:solidFill>
                        </a:rPr>
                        <a:t>Status: Initial planning</a:t>
                      </a:r>
                      <a:endParaRPr lang="en-A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Pulsar</a:t>
                      </a:r>
                      <a:r>
                        <a:rPr lang="en-AU" sz="2000" baseline="0" dirty="0" smtClean="0"/>
                        <a:t> VO archive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400 TB Parkes pulsar data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solidFill>
                            <a:schemeClr val="tx1"/>
                          </a:solidFill>
                        </a:rPr>
                        <a:t>Older</a:t>
                      </a:r>
                      <a:r>
                        <a:rPr lang="en-AU" sz="2000" baseline="0" dirty="0" smtClean="0">
                          <a:solidFill>
                            <a:schemeClr val="tx1"/>
                          </a:solidFill>
                        </a:rPr>
                        <a:t> TAP implementation</a:t>
                      </a:r>
                    </a:p>
                    <a:p>
                      <a:endParaRPr lang="en-AU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AU" sz="2000" baseline="0" dirty="0" smtClean="0">
                          <a:solidFill>
                            <a:srgbClr val="C00000"/>
                          </a:solidFill>
                        </a:rPr>
                        <a:t>Status: To be upgraded</a:t>
                      </a:r>
                      <a:endParaRPr lang="en-A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2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 txBox="1">
            <a:spLocks noChangeArrowheads="1"/>
          </p:cNvSpPr>
          <p:nvPr/>
        </p:nvSpPr>
        <p:spPr bwMode="auto">
          <a:xfrm>
            <a:off x="1066800" y="228600"/>
            <a:ext cx="72009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 bIns="46800" anchor="b"/>
          <a:lstStyle/>
          <a:p>
            <a:pPr algn="l"/>
            <a:r>
              <a:rPr lang="en-AU" sz="2800" dirty="0">
                <a:solidFill>
                  <a:srgbClr val="005800"/>
                </a:solidFill>
                <a:ea typeface="ヒラギノ角ゴ Pro W3" charset="-128"/>
              </a:rPr>
              <a:t>Australian SKA Pathfinder (ASKAP) </a:t>
            </a:r>
          </a:p>
        </p:txBody>
      </p:sp>
      <p:pic>
        <p:nvPicPr>
          <p:cNvPr id="10243" name="Picture 2" descr="_MG_52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233488"/>
            <a:ext cx="3586163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3145968"/>
            <a:ext cx="3898900" cy="28887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 algn="l">
              <a:lnSpc>
                <a:spcPct val="70000"/>
              </a:lnSpc>
              <a:spcBef>
                <a:spcPct val="200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36 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rgbClr val="002060"/>
                </a:solidFill>
              </a:rPr>
              <a:t> 12 m dishes</a:t>
            </a: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Max baseline = 6 km</a:t>
            </a: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Phased </a:t>
            </a:r>
            <a:r>
              <a:rPr lang="en-US" dirty="0" smtClean="0">
                <a:solidFill>
                  <a:srgbClr val="002060"/>
                </a:solidFill>
              </a:rPr>
              <a:t>Array </a:t>
            </a: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eeds </a:t>
            </a: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en-US" dirty="0" smtClean="0">
                <a:solidFill>
                  <a:srgbClr val="002060"/>
                </a:solidFill>
              </a:rPr>
              <a:t>188 elements</a:t>
            </a:r>
            <a:endParaRPr lang="en-US" dirty="0">
              <a:solidFill>
                <a:srgbClr val="002060"/>
              </a:solidFill>
            </a:endParaRPr>
          </a:p>
          <a:p>
            <a:pPr marL="180975" indent="-180975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Up to 36 beams </a:t>
            </a: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30 </a:t>
            </a:r>
            <a:r>
              <a:rPr lang="en-US" dirty="0">
                <a:solidFill>
                  <a:srgbClr val="002060"/>
                </a:solidFill>
              </a:rPr>
              <a:t>deg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Field of View</a:t>
            </a: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700 – 1800 MHz</a:t>
            </a: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300 MHz Bandwidth</a:t>
            </a: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16,200 spectral channels</a:t>
            </a: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Early Science begins in late 2016</a:t>
            </a:r>
            <a:endParaRPr lang="en-US" sz="2000" dirty="0">
              <a:solidFill>
                <a:srgbClr val="C00000"/>
              </a:solidFill>
            </a:endParaRP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180975" indent="-180975" algn="l">
              <a:lnSpc>
                <a:spcPct val="70000"/>
              </a:lnSpc>
              <a:spcBef>
                <a:spcPct val="200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 marL="180975" indent="-180975">
              <a:lnSpc>
                <a:spcPct val="70000"/>
              </a:lnSpc>
              <a:spcBef>
                <a:spcPct val="20000"/>
              </a:spcBef>
            </a:pPr>
            <a:endParaRPr lang="en-US" sz="2000" dirty="0"/>
          </a:p>
          <a:p>
            <a:pPr marL="180975" indent="-180975">
              <a:lnSpc>
                <a:spcPct val="7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10245" name="Picture 28" descr="PAF_Install_26July2011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3" y="1068388"/>
            <a:ext cx="326548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few comments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2" y="970479"/>
            <a:ext cx="8459787" cy="4824145"/>
          </a:xfrm>
        </p:spPr>
        <p:txBody>
          <a:bodyPr/>
          <a:lstStyle/>
          <a:p>
            <a:r>
              <a:rPr lang="en-AU" dirty="0" smtClean="0"/>
              <a:t>We have been able to implement the protocols  to a ‘good state’ for end-users. </a:t>
            </a:r>
          </a:p>
          <a:p>
            <a:r>
              <a:rPr lang="en-AU" dirty="0" smtClean="0"/>
              <a:t>A few issues have merged. These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UCDs – we would like some additions for radio astronomy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SODA: Cube coordinates – would like pixel values added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err="1" smtClean="0"/>
              <a:t>Obscore</a:t>
            </a:r>
            <a:r>
              <a:rPr lang="en-AU" dirty="0" smtClean="0"/>
              <a:t> – suggest adding data product types for catalogues and for single dish radio astronomy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 smtClean="0"/>
              <a:t>But overall – good progress and users seem happy!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2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76" y="1765385"/>
            <a:ext cx="8460000" cy="2869367"/>
          </a:xfrm>
        </p:spPr>
        <p:txBody>
          <a:bodyPr/>
          <a:lstStyle/>
          <a:p>
            <a:pPr algn="ctr"/>
            <a:r>
              <a:rPr lang="en-AU" dirty="0" smtClean="0"/>
              <a:t>To get started with using CASDA see the CASDA Users Guide</a:t>
            </a:r>
          </a:p>
          <a:p>
            <a:pPr algn="ctr"/>
            <a:endParaRPr lang="en-AU" dirty="0"/>
          </a:p>
          <a:p>
            <a:pPr algn="ctr"/>
            <a:endParaRPr lang="en-AU" dirty="0" smtClean="0"/>
          </a:p>
          <a:p>
            <a:pPr algn="ctr"/>
            <a:r>
              <a:rPr lang="en-AU" sz="2800" dirty="0" smtClean="0">
                <a:solidFill>
                  <a:srgbClr val="C00000"/>
                </a:solidFill>
              </a:rPr>
              <a:t>www.atnf.csiro.au/observers/data/casdaguide.html</a:t>
            </a:r>
            <a:endParaRPr lang="en-AU" sz="2800" dirty="0">
              <a:solidFill>
                <a:srgbClr val="C00000"/>
              </a:solidFill>
            </a:endParaRPr>
          </a:p>
          <a:p>
            <a:pPr algn="ctr"/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793856"/>
            <a:ext cx="8459787" cy="857250"/>
          </a:xfrm>
        </p:spPr>
        <p:txBody>
          <a:bodyPr/>
          <a:lstStyle/>
          <a:p>
            <a:r>
              <a:rPr lang="en-AU" dirty="0" smtClean="0"/>
              <a:t>CASS Senior Data Scientist in Astrophysics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869896"/>
            <a:ext cx="8259655" cy="3636980"/>
          </a:xfrm>
        </p:spPr>
        <p:txBody>
          <a:bodyPr/>
          <a:lstStyle/>
          <a:p>
            <a:pPr algn="ctr"/>
            <a:r>
              <a:rPr lang="en-AU" sz="3600" dirty="0" smtClean="0">
                <a:solidFill>
                  <a:srgbClr val="7030A0"/>
                </a:solidFill>
              </a:rPr>
              <a:t>Position available!</a:t>
            </a:r>
          </a:p>
          <a:p>
            <a:pPr algn="ctr"/>
            <a:endParaRPr lang="en-AU" dirty="0"/>
          </a:p>
          <a:p>
            <a:pPr algn="ctr"/>
            <a:r>
              <a:rPr lang="en-AU" dirty="0" smtClean="0"/>
              <a:t>If interested – please contact Jessica Chapman or Simon Johnston</a:t>
            </a:r>
          </a:p>
          <a:p>
            <a:pPr algn="ctr"/>
            <a:endParaRPr lang="en-AU" dirty="0"/>
          </a:p>
          <a:p>
            <a:pPr algn="ctr"/>
            <a:r>
              <a:rPr lang="en-AU" dirty="0" smtClean="0">
                <a:solidFill>
                  <a:srgbClr val="7030A0"/>
                </a:solidFill>
              </a:rPr>
              <a:t>Jessica.Chapman@csiro.au</a:t>
            </a:r>
          </a:p>
          <a:p>
            <a:pPr algn="ctr"/>
            <a:r>
              <a:rPr lang="en-AU" dirty="0" smtClean="0">
                <a:solidFill>
                  <a:srgbClr val="7030A0"/>
                </a:solidFill>
              </a:rPr>
              <a:t>Simon.Johnston@csiro.au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25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363" y="3713163"/>
            <a:ext cx="3246437" cy="1528762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CSIRO Astronomy and Space Science</a:t>
            </a:r>
          </a:p>
          <a:p>
            <a:pPr lvl="1" eaLnBrk="1" hangingPunct="1">
              <a:spcAft>
                <a:spcPts val="563"/>
              </a:spcAft>
            </a:pPr>
            <a:r>
              <a:rPr lang="en-US" dirty="0" smtClean="0"/>
              <a:t>Jessica Chapman</a:t>
            </a:r>
          </a:p>
          <a:p>
            <a:pPr lvl="1" eaLnBrk="1" hangingPunct="1">
              <a:spcAft>
                <a:spcPts val="563"/>
              </a:spcAft>
            </a:pPr>
            <a:r>
              <a:rPr lang="en-US" dirty="0" smtClean="0"/>
              <a:t>Data Management Leader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t</a:t>
            </a:r>
            <a:r>
              <a:rPr lang="en-US" dirty="0" smtClean="0"/>
              <a:t>	+61 2 9372 4196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e</a:t>
            </a:r>
            <a:r>
              <a:rPr lang="en-US" dirty="0" smtClean="0"/>
              <a:t>	Jessica.Chapman@csiro.au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w</a:t>
            </a:r>
            <a:r>
              <a:rPr lang="en-US" dirty="0" smtClean="0"/>
              <a:t>	atnf.csiro.au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0363" y="5626100"/>
            <a:ext cx="4751387" cy="144463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CSIRO astronomy and space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ASKAP commissioning  with the BETA array (six ASKAP antennas)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387186"/>
            <a:ext cx="4124091" cy="5255969"/>
          </a:xfrm>
        </p:spPr>
      </p:pic>
      <p:sp>
        <p:nvSpPr>
          <p:cNvPr id="6" name="TextBox 5"/>
          <p:cNvSpPr txBox="1"/>
          <p:nvPr/>
        </p:nvSpPr>
        <p:spPr>
          <a:xfrm>
            <a:off x="4813178" y="1210284"/>
            <a:ext cx="43333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Wide Field Imaging with </a:t>
            </a:r>
            <a:r>
              <a:rPr lang="en-AU" dirty="0"/>
              <a:t>6</a:t>
            </a:r>
            <a:r>
              <a:rPr lang="en-AU" dirty="0" smtClean="0"/>
              <a:t> antennas</a:t>
            </a:r>
          </a:p>
          <a:p>
            <a:r>
              <a:rPr lang="en-AU" dirty="0" smtClean="0"/>
              <a:t>and </a:t>
            </a:r>
            <a:r>
              <a:rPr lang="en-AU" dirty="0"/>
              <a:t>9</a:t>
            </a:r>
            <a:r>
              <a:rPr lang="en-AU" dirty="0" smtClean="0"/>
              <a:t> beams on each antenna</a:t>
            </a:r>
          </a:p>
          <a:p>
            <a:endParaRPr lang="en-AU" dirty="0"/>
          </a:p>
          <a:p>
            <a:r>
              <a:rPr lang="en-AU" dirty="0" smtClean="0"/>
              <a:t>Mosaic of the Tucana region.</a:t>
            </a:r>
          </a:p>
          <a:p>
            <a:endParaRPr lang="en-AU" dirty="0"/>
          </a:p>
          <a:p>
            <a:r>
              <a:rPr lang="en-AU" dirty="0" smtClean="0">
                <a:solidFill>
                  <a:srgbClr val="C00000"/>
                </a:solidFill>
              </a:rPr>
              <a:t>Some parameters</a:t>
            </a:r>
          </a:p>
          <a:p>
            <a:endParaRPr lang="en-AU" dirty="0"/>
          </a:p>
          <a:p>
            <a:r>
              <a:rPr lang="en-AU" dirty="0" smtClean="0"/>
              <a:t>Image area = 150 square degrees</a:t>
            </a:r>
          </a:p>
          <a:p>
            <a:endParaRPr lang="en-AU" dirty="0"/>
          </a:p>
          <a:p>
            <a:r>
              <a:rPr lang="en-AU" dirty="0" smtClean="0"/>
              <a:t>Number of </a:t>
            </a:r>
            <a:r>
              <a:rPr lang="en-AU" dirty="0" err="1" smtClean="0"/>
              <a:t>pointings</a:t>
            </a:r>
            <a:r>
              <a:rPr lang="en-AU" dirty="0" smtClean="0"/>
              <a:t> = 12</a:t>
            </a:r>
          </a:p>
          <a:p>
            <a:endParaRPr lang="en-AU" dirty="0"/>
          </a:p>
          <a:p>
            <a:r>
              <a:rPr lang="en-AU" dirty="0" smtClean="0"/>
              <a:t>Total observing time for full image = 33 h</a:t>
            </a:r>
          </a:p>
          <a:p>
            <a:endParaRPr lang="en-AU" dirty="0"/>
          </a:p>
          <a:p>
            <a:r>
              <a:rPr lang="en-AU" dirty="0" smtClean="0"/>
              <a:t>Thermal noise = 375 </a:t>
            </a:r>
            <a:r>
              <a:rPr lang="en-AU" dirty="0" err="1" smtClean="0"/>
              <a:t>microJy</a:t>
            </a:r>
            <a:r>
              <a:rPr lang="en-AU" dirty="0" smtClean="0"/>
              <a:t>/beam</a:t>
            </a:r>
          </a:p>
          <a:p>
            <a:endParaRPr lang="en-AU" dirty="0"/>
          </a:p>
          <a:p>
            <a:endParaRPr lang="en-A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90256" y="6468809"/>
            <a:ext cx="2475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Credit: Ian Heywood, CSIRO</a:t>
            </a:r>
          </a:p>
        </p:txBody>
      </p:sp>
    </p:spTree>
    <p:extLst>
      <p:ext uri="{BB962C8B-B14F-4D97-AF65-F5344CB8AC3E}">
        <p14:creationId xmlns:p14="http://schemas.microsoft.com/office/powerpoint/2010/main" val="1454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2800" dirty="0" smtClean="0"/>
              <a:t>First ASKAP image with 36 beams and MKII PAFs</a:t>
            </a:r>
            <a:endParaRPr lang="en-AU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5680" b="5990"/>
          <a:stretch/>
        </p:blipFill>
        <p:spPr>
          <a:xfrm>
            <a:off x="180182" y="698500"/>
            <a:ext cx="5917947" cy="5805044"/>
          </a:xfrm>
        </p:spPr>
      </p:pic>
      <p:sp>
        <p:nvSpPr>
          <p:cNvPr id="6" name="TextBox 5"/>
          <p:cNvSpPr txBox="1"/>
          <p:nvPr/>
        </p:nvSpPr>
        <p:spPr>
          <a:xfrm>
            <a:off x="5917947" y="1113738"/>
            <a:ext cx="3143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Wide Field Imaging with </a:t>
            </a:r>
            <a:r>
              <a:rPr lang="en-AU" sz="1600" dirty="0"/>
              <a:t>9</a:t>
            </a:r>
            <a:r>
              <a:rPr lang="en-AU" sz="1600" dirty="0" smtClean="0"/>
              <a:t> antennas and 36 beams</a:t>
            </a:r>
          </a:p>
          <a:p>
            <a:endParaRPr lang="en-AU" sz="1600" dirty="0"/>
          </a:p>
          <a:p>
            <a:r>
              <a:rPr lang="en-AU" sz="1600" dirty="0" smtClean="0">
                <a:solidFill>
                  <a:srgbClr val="C00000"/>
                </a:solidFill>
              </a:rPr>
              <a:t>Some parameters</a:t>
            </a:r>
          </a:p>
          <a:p>
            <a:endParaRPr lang="en-AU" sz="1600" dirty="0"/>
          </a:p>
          <a:p>
            <a:r>
              <a:rPr lang="en-AU" sz="1600" dirty="0" smtClean="0"/>
              <a:t>Image area = </a:t>
            </a:r>
            <a:r>
              <a:rPr lang="en-AU" sz="1600" dirty="0"/>
              <a:t>3</a:t>
            </a:r>
            <a:r>
              <a:rPr lang="en-AU" sz="1600" dirty="0" smtClean="0"/>
              <a:t>0 square degrees</a:t>
            </a:r>
          </a:p>
          <a:p>
            <a:endParaRPr lang="en-AU" sz="1600" dirty="0" smtClean="0"/>
          </a:p>
          <a:p>
            <a:r>
              <a:rPr lang="en-AU" sz="1600" dirty="0" smtClean="0"/>
              <a:t>Total observing time for full image = 11h</a:t>
            </a:r>
          </a:p>
          <a:p>
            <a:endParaRPr lang="en-AU" sz="1600" dirty="0" smtClean="0"/>
          </a:p>
          <a:p>
            <a:r>
              <a:rPr lang="en-AU" sz="1600" dirty="0" smtClean="0"/>
              <a:t>Frequency = 939.5 MHz</a:t>
            </a:r>
          </a:p>
          <a:p>
            <a:endParaRPr lang="en-AU" sz="1600" dirty="0"/>
          </a:p>
          <a:p>
            <a:r>
              <a:rPr lang="en-AU" sz="1600" dirty="0" smtClean="0"/>
              <a:t>Bandwidth = 48 MHz</a:t>
            </a:r>
          </a:p>
          <a:p>
            <a:endParaRPr lang="en-AU" sz="1600" dirty="0"/>
          </a:p>
          <a:p>
            <a:r>
              <a:rPr lang="en-AU" sz="1600" dirty="0" smtClean="0"/>
              <a:t>Thermal noise = 300 </a:t>
            </a:r>
            <a:r>
              <a:rPr lang="en-AU" sz="1600" dirty="0" err="1" smtClean="0"/>
              <a:t>microJy</a:t>
            </a:r>
            <a:r>
              <a:rPr lang="en-AU" sz="1600" dirty="0" smtClean="0"/>
              <a:t>/beam</a:t>
            </a:r>
          </a:p>
          <a:p>
            <a:endParaRPr lang="en-AU" sz="1600" dirty="0" smtClean="0"/>
          </a:p>
          <a:p>
            <a:r>
              <a:rPr lang="en-AU" sz="1600" dirty="0" smtClean="0"/>
              <a:t>About 1,300 sources</a:t>
            </a:r>
            <a:endParaRPr lang="en-AU" sz="1600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926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ASKAP Data Management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2" y="827942"/>
            <a:ext cx="8469667" cy="5229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Pawsey</a:t>
            </a:r>
            <a:r>
              <a:rPr lang="en-US" dirty="0" smtClean="0"/>
              <a:t> High Performance Computing Centre for SKA Science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92531"/>
            <a:ext cx="8404225" cy="1550987"/>
          </a:xfrm>
        </p:spPr>
        <p:txBody>
          <a:bodyPr>
            <a:normAutofit/>
          </a:bodyPr>
          <a:lstStyle/>
          <a:p>
            <a:r>
              <a:rPr lang="en-US" dirty="0" smtClean="0"/>
              <a:t>AUD$80M super-computing </a:t>
            </a:r>
            <a:r>
              <a:rPr lang="en-US" dirty="0" err="1" smtClean="0"/>
              <a:t>centre</a:t>
            </a:r>
            <a:endParaRPr lang="en-US" dirty="0"/>
          </a:p>
          <a:p>
            <a:r>
              <a:rPr lang="en-US" dirty="0" smtClean="0"/>
              <a:t>~ 25% use for radio </a:t>
            </a:r>
            <a:r>
              <a:rPr lang="en-US" smtClean="0"/>
              <a:t>astronomy operational use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99843"/>
            <a:ext cx="8467399" cy="328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61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69874"/>
            <a:ext cx="8459787" cy="1010285"/>
          </a:xfrm>
        </p:spPr>
        <p:txBody>
          <a:bodyPr/>
          <a:lstStyle/>
          <a:p>
            <a:r>
              <a:rPr lang="en-AU" dirty="0" smtClean="0"/>
              <a:t>ASKAP </a:t>
            </a:r>
            <a:r>
              <a:rPr lang="en-AU" dirty="0" smtClean="0">
                <a:solidFill>
                  <a:srgbClr val="C00000"/>
                </a:solidFill>
              </a:rPr>
              <a:t>pipeline</a:t>
            </a:r>
            <a:r>
              <a:rPr lang="en-AU" dirty="0" smtClean="0"/>
              <a:t> data processing: </a:t>
            </a:r>
            <a:br>
              <a:rPr lang="en-AU" dirty="0" smtClean="0"/>
            </a:br>
            <a:r>
              <a:rPr lang="en-AU" dirty="0" smtClean="0"/>
              <a:t>Outline work flow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10" y="1576941"/>
            <a:ext cx="8459787" cy="51638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Uncalibrated visibility data received from correlator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Apply corrections and calibrations </a:t>
            </a:r>
            <a:r>
              <a:rPr lang="en-AU" sz="2800" dirty="0" smtClean="0">
                <a:sym typeface="Wingdings" pitchFamily="2" charset="2"/>
              </a:rPr>
              <a:t></a:t>
            </a:r>
            <a:r>
              <a:rPr lang="en-AU" sz="2800" dirty="0" smtClean="0"/>
              <a:t> calibrated visibilities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Fourier Transform and further process the data </a:t>
            </a:r>
            <a:r>
              <a:rPr lang="en-AU" sz="2800" dirty="0" smtClean="0">
                <a:sym typeface="Wingdings" pitchFamily="2" charset="2"/>
              </a:rPr>
              <a:t> astronomy image and image cubes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>
                <a:sym typeface="Wingdings" pitchFamily="2" charset="2"/>
              </a:rPr>
              <a:t>Search images for astronomy sources  source ‘detections’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>
                <a:sym typeface="Wingdings" pitchFamily="2" charset="2"/>
              </a:rPr>
              <a:t>Write source detections into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>
                <a:sym typeface="Wingdings" pitchFamily="2" charset="2"/>
              </a:rPr>
              <a:t>Send finished data products to CASDA</a:t>
            </a:r>
          </a:p>
          <a:p>
            <a:endParaRPr lang="en-AU" dirty="0" smtClean="0">
              <a:sym typeface="Wingdings" pitchFamily="2" charset="2"/>
            </a:endParaRPr>
          </a:p>
          <a:p>
            <a:endParaRPr lang="en-AU" dirty="0" smtClean="0">
              <a:sym typeface="Wingdings" pitchFamily="2" charset="2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73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335666"/>
            <a:ext cx="8459787" cy="857250"/>
          </a:xfrm>
        </p:spPr>
        <p:txBody>
          <a:bodyPr/>
          <a:lstStyle/>
          <a:p>
            <a:r>
              <a:rPr lang="en-AU" sz="3200" dirty="0" smtClean="0"/>
              <a:t>ASKAP Data Products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362" y="1051336"/>
            <a:ext cx="8459787" cy="50446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b="1" dirty="0" smtClean="0">
                <a:solidFill>
                  <a:srgbClr val="005C3E"/>
                </a:solidFill>
              </a:rPr>
              <a:t> Calibrated visibility data files </a:t>
            </a:r>
          </a:p>
          <a:p>
            <a:r>
              <a:rPr lang="en-AU" dirty="0" smtClean="0"/>
              <a:t>	archived for all continuum data (as 300 channels x 1 MHz)</a:t>
            </a:r>
            <a:endParaRPr lang="en-AU" sz="1200" dirty="0" smtClean="0"/>
          </a:p>
          <a:p>
            <a:pPr>
              <a:buFont typeface="Arial" pitchFamily="34" charset="0"/>
              <a:buChar char="•"/>
            </a:pPr>
            <a:r>
              <a:rPr lang="en-AU" b="1" dirty="0" smtClean="0">
                <a:solidFill>
                  <a:srgbClr val="005C3E"/>
                </a:solidFill>
              </a:rPr>
              <a:t> Images  (2-d) and image cubes (3-d and 4-d) </a:t>
            </a:r>
          </a:p>
          <a:p>
            <a:r>
              <a:rPr lang="en-AU" dirty="0" smtClean="0"/>
              <a:t>      continuum, spectral line, polarisation, moment maps ..</a:t>
            </a:r>
          </a:p>
          <a:p>
            <a:pPr>
              <a:buFont typeface="Arial" pitchFamily="34" charset="0"/>
              <a:buChar char="•"/>
            </a:pPr>
            <a:r>
              <a:rPr lang="en-AU" b="1" dirty="0" smtClean="0">
                <a:solidFill>
                  <a:srgbClr val="005C3E"/>
                </a:solidFill>
              </a:rPr>
              <a:t> Catalogues </a:t>
            </a:r>
          </a:p>
          <a:p>
            <a:r>
              <a:rPr lang="en-AU" dirty="0" smtClean="0"/>
              <a:t>	source detection tables (with data quality information)</a:t>
            </a:r>
          </a:p>
          <a:p>
            <a:r>
              <a:rPr lang="en-AU" dirty="0" smtClean="0"/>
              <a:t>	project-related information</a:t>
            </a:r>
          </a:p>
          <a:p>
            <a:r>
              <a:rPr lang="en-AU" dirty="0" smtClean="0"/>
              <a:t>ASKAP data products from the Survey Science projects are made publically available for general use after data quality validation. (No proprietary period)</a:t>
            </a:r>
          </a:p>
          <a:p>
            <a:r>
              <a:rPr lang="en-AU" dirty="0" smtClean="0"/>
              <a:t>CASDA data </a:t>
            </a:r>
            <a:r>
              <a:rPr lang="en-AU" dirty="0"/>
              <a:t>rate for full operations</a:t>
            </a:r>
            <a:r>
              <a:rPr lang="en-AU" dirty="0">
                <a:solidFill>
                  <a:srgbClr val="C00000"/>
                </a:solidFill>
              </a:rPr>
              <a:t>: 15 TB per day, 5 PB per year</a:t>
            </a:r>
            <a:r>
              <a:rPr lang="en-AU" dirty="0"/>
              <a:t>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CSIRO ASKAP Science Data Archive (CASDA)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2" y="1138018"/>
            <a:ext cx="8459787" cy="5012419"/>
          </a:xfrm>
        </p:spPr>
        <p:txBody>
          <a:bodyPr/>
          <a:lstStyle/>
          <a:p>
            <a:r>
              <a:rPr lang="en-AU" dirty="0" smtClean="0"/>
              <a:t>CASDA provides a ‘big data’ science archive for ASKAP Data Products. The application supports: 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 Long term data storage at </a:t>
            </a:r>
            <a:r>
              <a:rPr lang="en-AU" dirty="0" err="1" smtClean="0"/>
              <a:t>Pawsey</a:t>
            </a:r>
            <a:r>
              <a:rPr lang="en-AU" dirty="0" smtClean="0"/>
              <a:t> Centre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 Searches and data access using CSIRO Data Access Portal and VO services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 Data uploads of science catalogues provided by Science Teams 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 Tools for setting data validation flags and quality information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 User authentication and tools to manage team members</a:t>
            </a:r>
          </a:p>
          <a:p>
            <a:pPr>
              <a:buFont typeface="Wingdings" pitchFamily="2" charset="2"/>
              <a:buChar char="q"/>
            </a:pPr>
            <a:r>
              <a:rPr lang="en-AU" dirty="0"/>
              <a:t> </a:t>
            </a:r>
            <a:r>
              <a:rPr lang="en-AU" dirty="0" smtClean="0"/>
              <a:t>Digital Object Identifiers (DOIs)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 Archive administration tasks: user mgt, queue control, monitoring and reports etc. </a:t>
            </a:r>
          </a:p>
          <a:p>
            <a:endParaRPr lang="en-AU" dirty="0" smtClean="0"/>
          </a:p>
          <a:p>
            <a:r>
              <a:rPr lang="en-AU" dirty="0" smtClean="0"/>
              <a:t> 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Sky_120210">
  <a:themeElements>
    <a:clrScheme name="CSIRO Blue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78BE20"/>
      </a:accent3>
      <a:accent4>
        <a:srgbClr val="4A7729"/>
      </a:accent4>
      <a:accent5>
        <a:srgbClr val="00A9CE"/>
      </a:accent5>
      <a:accent6>
        <a:srgbClr val="00313C"/>
      </a:accent6>
      <a:hlink>
        <a:srgbClr val="9FAEE5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CSIRO_PowerPoint_Sky_120210.potx</Template>
  <TotalTime>15376</TotalTime>
  <Words>1093</Words>
  <Application>Microsoft Office PowerPoint</Application>
  <PresentationFormat>On-screen Show (4:3)</PresentationFormat>
  <Paragraphs>222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ヒラギノ角ゴ Pro W3</vt:lpstr>
      <vt:lpstr>CSIRO_PowerPoint_Sky_120210</vt:lpstr>
      <vt:lpstr> The CSIRO ASKAP Science Data Archive Progress and Plans </vt:lpstr>
      <vt:lpstr>PowerPoint Presentation</vt:lpstr>
      <vt:lpstr>ASKAP commissioning  with the BETA array (six ASKAP antennas)</vt:lpstr>
      <vt:lpstr>First ASKAP image with 36 beams and MKII PAFs</vt:lpstr>
      <vt:lpstr>ASKAP Data Management</vt:lpstr>
      <vt:lpstr>The Pawsey High Performance Computing Centre for SKA Science</vt:lpstr>
      <vt:lpstr>ASKAP pipeline data processing:  Outline work flow</vt:lpstr>
      <vt:lpstr>ASKAP Data Products  </vt:lpstr>
      <vt:lpstr>The CSIRO ASKAP Science Data Archive (CASDA)</vt:lpstr>
      <vt:lpstr>PowerPoint Presentation</vt:lpstr>
      <vt:lpstr>CASDA Virtual Observatory (VO) Services</vt:lpstr>
      <vt:lpstr>VO services</vt:lpstr>
      <vt:lpstr>CASDA in Production   </vt:lpstr>
      <vt:lpstr>CASDA production v1.1 (Feb 2016)</vt:lpstr>
      <vt:lpstr>CASDA v1.2 (April 2016): Application Upgrades </vt:lpstr>
      <vt:lpstr>CASDA v1.2: Software Release April 2016 </vt:lpstr>
      <vt:lpstr>CASDA Stage II Planning: Next steps  </vt:lpstr>
      <vt:lpstr>CASDA support for ATNF legacy surveys    </vt:lpstr>
      <vt:lpstr>Other CSIRO VO Services</vt:lpstr>
      <vt:lpstr>A few comments</vt:lpstr>
      <vt:lpstr>PowerPoint Presentation</vt:lpstr>
      <vt:lpstr>CASS Senior Data Scientist in Astrophysics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lastModifiedBy>Chapman, Jessica (CASS, Marsfield)</cp:lastModifiedBy>
  <cp:revision>266</cp:revision>
  <dcterms:created xsi:type="dcterms:W3CDTF">2012-02-01T13:00:54Z</dcterms:created>
  <dcterms:modified xsi:type="dcterms:W3CDTF">2016-05-10T10:29:20Z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