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4" r:id="rId3"/>
    <p:sldId id="295" r:id="rId4"/>
    <p:sldId id="305" r:id="rId5"/>
    <p:sldId id="300" r:id="rId6"/>
    <p:sldId id="298" r:id="rId7"/>
    <p:sldId id="299" r:id="rId8"/>
    <p:sldId id="296" r:id="rId9"/>
    <p:sldId id="302" r:id="rId10"/>
    <p:sldId id="297" r:id="rId11"/>
    <p:sldId id="264" r:id="rId12"/>
    <p:sldId id="306" r:id="rId13"/>
    <p:sldId id="291" r:id="rId14"/>
    <p:sldId id="280" r:id="rId15"/>
    <p:sldId id="266" r:id="rId16"/>
    <p:sldId id="279" r:id="rId17"/>
    <p:sldId id="270" r:id="rId18"/>
    <p:sldId id="275" r:id="rId19"/>
    <p:sldId id="273" r:id="rId20"/>
    <p:sldId id="281" r:id="rId21"/>
    <p:sldId id="274" r:id="rId22"/>
    <p:sldId id="282" r:id="rId23"/>
    <p:sldId id="293" r:id="rId24"/>
    <p:sldId id="290" r:id="rId25"/>
    <p:sldId id="301" r:id="rId26"/>
    <p:sldId id="303" r:id="rId27"/>
    <p:sldId id="307" r:id="rId28"/>
    <p:sldId id="304" r:id="rId29"/>
    <p:sldId id="287"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shan Li" initials="SL" lastIdx="1" clrIdx="0">
    <p:extLst>
      <p:ext uri="{19B8F6BF-5375-455C-9EA6-DF929625EA0E}">
        <p15:presenceInfo xmlns:p15="http://schemas.microsoft.com/office/powerpoint/2012/main" userId="0b9bc5796c0ea5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F8C4D8"/>
    <a:srgbClr val="F59288"/>
    <a:srgbClr val="FA506C"/>
    <a:srgbClr val="F7B1AB"/>
    <a:srgbClr val="1F4E79"/>
    <a:srgbClr val="E52C3C"/>
    <a:srgbClr val="ED7D31"/>
    <a:srgbClr val="404040"/>
    <a:srgbClr val="222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80747" autoAdjust="0"/>
  </p:normalViewPr>
  <p:slideViewPr>
    <p:cSldViewPr snapToGrid="0">
      <p:cViewPr varScale="1">
        <p:scale>
          <a:sx n="70" d="100"/>
          <a:sy n="70" d="100"/>
        </p:scale>
        <p:origin x="1224" y="78"/>
      </p:cViewPr>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Desktop\reg_date.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Documents\&#25105;&#30340;&#24494;&#30424;\&#22825;&#25991;&#21488;&#24037;&#20316;&#30456;&#20851;\%5b000%5d&#39046;&#22495;&#20113;&#39033;&#30446;\%5b201505%5dPSP&#26143;&#26126;&#22825;&#25991;&#21488;\&#22825;&#27700;&#25253;&#21578;\reg_date.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v>用户总数</c:v>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reg_date!$A$131:$A$369</c:f>
              <c:numCache>
                <c:formatCode>m/d/yyyy</c:formatCode>
                <c:ptCount val="134"/>
                <c:pt idx="0">
                  <c:v>42075</c:v>
                </c:pt>
                <c:pt idx="1">
                  <c:v>42076</c:v>
                </c:pt>
                <c:pt idx="2">
                  <c:v>42078</c:v>
                </c:pt>
                <c:pt idx="3">
                  <c:v>42079</c:v>
                </c:pt>
                <c:pt idx="4">
                  <c:v>42080</c:v>
                </c:pt>
                <c:pt idx="5">
                  <c:v>42081</c:v>
                </c:pt>
                <c:pt idx="6">
                  <c:v>42082</c:v>
                </c:pt>
                <c:pt idx="7">
                  <c:v>42083</c:v>
                </c:pt>
                <c:pt idx="8">
                  <c:v>42084</c:v>
                </c:pt>
                <c:pt idx="9">
                  <c:v>42085</c:v>
                </c:pt>
                <c:pt idx="10">
                  <c:v>42086</c:v>
                </c:pt>
                <c:pt idx="11">
                  <c:v>42087</c:v>
                </c:pt>
                <c:pt idx="12">
                  <c:v>42088</c:v>
                </c:pt>
                <c:pt idx="13">
                  <c:v>42089</c:v>
                </c:pt>
                <c:pt idx="14">
                  <c:v>42090</c:v>
                </c:pt>
                <c:pt idx="15">
                  <c:v>42092</c:v>
                </c:pt>
                <c:pt idx="16">
                  <c:v>42093</c:v>
                </c:pt>
                <c:pt idx="17">
                  <c:v>42094</c:v>
                </c:pt>
                <c:pt idx="18">
                  <c:v>42095</c:v>
                </c:pt>
                <c:pt idx="19">
                  <c:v>42096</c:v>
                </c:pt>
                <c:pt idx="20">
                  <c:v>42097</c:v>
                </c:pt>
                <c:pt idx="21">
                  <c:v>42098</c:v>
                </c:pt>
                <c:pt idx="22">
                  <c:v>42099</c:v>
                </c:pt>
                <c:pt idx="23">
                  <c:v>42100</c:v>
                </c:pt>
                <c:pt idx="24">
                  <c:v>42101</c:v>
                </c:pt>
                <c:pt idx="25">
                  <c:v>42102</c:v>
                </c:pt>
                <c:pt idx="26">
                  <c:v>42103</c:v>
                </c:pt>
                <c:pt idx="27">
                  <c:v>42104</c:v>
                </c:pt>
                <c:pt idx="28">
                  <c:v>42105</c:v>
                </c:pt>
                <c:pt idx="29">
                  <c:v>42106</c:v>
                </c:pt>
                <c:pt idx="30">
                  <c:v>42107</c:v>
                </c:pt>
                <c:pt idx="31">
                  <c:v>42109</c:v>
                </c:pt>
                <c:pt idx="32">
                  <c:v>42111</c:v>
                </c:pt>
                <c:pt idx="33">
                  <c:v>42113</c:v>
                </c:pt>
                <c:pt idx="34">
                  <c:v>42115</c:v>
                </c:pt>
                <c:pt idx="35">
                  <c:v>42116</c:v>
                </c:pt>
                <c:pt idx="36">
                  <c:v>42117</c:v>
                </c:pt>
                <c:pt idx="37">
                  <c:v>42118</c:v>
                </c:pt>
                <c:pt idx="38">
                  <c:v>42128</c:v>
                </c:pt>
                <c:pt idx="39">
                  <c:v>42129</c:v>
                </c:pt>
                <c:pt idx="40">
                  <c:v>42130</c:v>
                </c:pt>
                <c:pt idx="41">
                  <c:v>42136</c:v>
                </c:pt>
                <c:pt idx="42">
                  <c:v>42137</c:v>
                </c:pt>
                <c:pt idx="43">
                  <c:v>42138</c:v>
                </c:pt>
                <c:pt idx="44">
                  <c:v>42139</c:v>
                </c:pt>
                <c:pt idx="45">
                  <c:v>42140</c:v>
                </c:pt>
                <c:pt idx="46">
                  <c:v>42141</c:v>
                </c:pt>
                <c:pt idx="47">
                  <c:v>42142</c:v>
                </c:pt>
                <c:pt idx="48">
                  <c:v>42143</c:v>
                </c:pt>
                <c:pt idx="49">
                  <c:v>42144</c:v>
                </c:pt>
                <c:pt idx="50">
                  <c:v>42145</c:v>
                </c:pt>
                <c:pt idx="51">
                  <c:v>42146</c:v>
                </c:pt>
                <c:pt idx="52">
                  <c:v>42149</c:v>
                </c:pt>
                <c:pt idx="53">
                  <c:v>42150</c:v>
                </c:pt>
                <c:pt idx="54">
                  <c:v>42151</c:v>
                </c:pt>
                <c:pt idx="55">
                  <c:v>42155</c:v>
                </c:pt>
                <c:pt idx="56">
                  <c:v>42156</c:v>
                </c:pt>
                <c:pt idx="57">
                  <c:v>42157</c:v>
                </c:pt>
                <c:pt idx="58">
                  <c:v>42158</c:v>
                </c:pt>
                <c:pt idx="59">
                  <c:v>42159</c:v>
                </c:pt>
                <c:pt idx="60">
                  <c:v>42160</c:v>
                </c:pt>
                <c:pt idx="61">
                  <c:v>42161</c:v>
                </c:pt>
                <c:pt idx="62">
                  <c:v>42162</c:v>
                </c:pt>
                <c:pt idx="63">
                  <c:v>42163</c:v>
                </c:pt>
                <c:pt idx="64">
                  <c:v>42164</c:v>
                </c:pt>
                <c:pt idx="65">
                  <c:v>42173</c:v>
                </c:pt>
                <c:pt idx="66">
                  <c:v>42174</c:v>
                </c:pt>
                <c:pt idx="67">
                  <c:v>42175</c:v>
                </c:pt>
                <c:pt idx="68">
                  <c:v>42176</c:v>
                </c:pt>
                <c:pt idx="69">
                  <c:v>42177</c:v>
                </c:pt>
                <c:pt idx="70">
                  <c:v>42178</c:v>
                </c:pt>
                <c:pt idx="71">
                  <c:v>42179</c:v>
                </c:pt>
                <c:pt idx="72">
                  <c:v>42180</c:v>
                </c:pt>
                <c:pt idx="73">
                  <c:v>42182</c:v>
                </c:pt>
                <c:pt idx="74">
                  <c:v>42184</c:v>
                </c:pt>
                <c:pt idx="75">
                  <c:v>42185</c:v>
                </c:pt>
                <c:pt idx="76">
                  <c:v>42187</c:v>
                </c:pt>
                <c:pt idx="77">
                  <c:v>42188</c:v>
                </c:pt>
                <c:pt idx="78">
                  <c:v>42189</c:v>
                </c:pt>
                <c:pt idx="79">
                  <c:v>42190</c:v>
                </c:pt>
                <c:pt idx="80">
                  <c:v>42191</c:v>
                </c:pt>
                <c:pt idx="81">
                  <c:v>42192</c:v>
                </c:pt>
                <c:pt idx="82">
                  <c:v>42193</c:v>
                </c:pt>
                <c:pt idx="83">
                  <c:v>42194</c:v>
                </c:pt>
                <c:pt idx="84">
                  <c:v>42197</c:v>
                </c:pt>
                <c:pt idx="85">
                  <c:v>42198</c:v>
                </c:pt>
                <c:pt idx="86">
                  <c:v>42199</c:v>
                </c:pt>
                <c:pt idx="87">
                  <c:v>42200</c:v>
                </c:pt>
                <c:pt idx="88">
                  <c:v>42201</c:v>
                </c:pt>
                <c:pt idx="89">
                  <c:v>42202</c:v>
                </c:pt>
                <c:pt idx="90">
                  <c:v>42203</c:v>
                </c:pt>
                <c:pt idx="91">
                  <c:v>42205</c:v>
                </c:pt>
                <c:pt idx="92">
                  <c:v>42206</c:v>
                </c:pt>
                <c:pt idx="93">
                  <c:v>42207</c:v>
                </c:pt>
                <c:pt idx="94">
                  <c:v>42208</c:v>
                </c:pt>
                <c:pt idx="95">
                  <c:v>42209</c:v>
                </c:pt>
                <c:pt idx="96">
                  <c:v>42210</c:v>
                </c:pt>
                <c:pt idx="97">
                  <c:v>42213</c:v>
                </c:pt>
                <c:pt idx="98">
                  <c:v>42214</c:v>
                </c:pt>
                <c:pt idx="99">
                  <c:v>42215</c:v>
                </c:pt>
                <c:pt idx="100">
                  <c:v>42216</c:v>
                </c:pt>
                <c:pt idx="101">
                  <c:v>42217</c:v>
                </c:pt>
                <c:pt idx="102">
                  <c:v>42218</c:v>
                </c:pt>
                <c:pt idx="103">
                  <c:v>42219</c:v>
                </c:pt>
                <c:pt idx="104">
                  <c:v>42220</c:v>
                </c:pt>
                <c:pt idx="105">
                  <c:v>42221</c:v>
                </c:pt>
                <c:pt idx="106">
                  <c:v>42222</c:v>
                </c:pt>
                <c:pt idx="107">
                  <c:v>42223</c:v>
                </c:pt>
                <c:pt idx="108">
                  <c:v>42224</c:v>
                </c:pt>
                <c:pt idx="109">
                  <c:v>42225</c:v>
                </c:pt>
                <c:pt idx="110">
                  <c:v>42226</c:v>
                </c:pt>
                <c:pt idx="111">
                  <c:v>42227</c:v>
                </c:pt>
                <c:pt idx="112">
                  <c:v>42228</c:v>
                </c:pt>
                <c:pt idx="113">
                  <c:v>42229</c:v>
                </c:pt>
                <c:pt idx="114">
                  <c:v>42230</c:v>
                </c:pt>
                <c:pt idx="115">
                  <c:v>42231</c:v>
                </c:pt>
                <c:pt idx="116">
                  <c:v>42232</c:v>
                </c:pt>
                <c:pt idx="117">
                  <c:v>42233</c:v>
                </c:pt>
                <c:pt idx="118">
                  <c:v>42235</c:v>
                </c:pt>
                <c:pt idx="119">
                  <c:v>42236</c:v>
                </c:pt>
                <c:pt idx="120">
                  <c:v>42237</c:v>
                </c:pt>
                <c:pt idx="121">
                  <c:v>42238</c:v>
                </c:pt>
                <c:pt idx="122">
                  <c:v>42239</c:v>
                </c:pt>
                <c:pt idx="123">
                  <c:v>42240</c:v>
                </c:pt>
                <c:pt idx="124">
                  <c:v>42241</c:v>
                </c:pt>
                <c:pt idx="125">
                  <c:v>42242</c:v>
                </c:pt>
                <c:pt idx="126">
                  <c:v>42243</c:v>
                </c:pt>
                <c:pt idx="127">
                  <c:v>42244</c:v>
                </c:pt>
                <c:pt idx="128">
                  <c:v>42245</c:v>
                </c:pt>
                <c:pt idx="129">
                  <c:v>42246</c:v>
                </c:pt>
                <c:pt idx="130">
                  <c:v>42247</c:v>
                </c:pt>
                <c:pt idx="131">
                  <c:v>42248</c:v>
                </c:pt>
                <c:pt idx="132">
                  <c:v>42249</c:v>
                </c:pt>
                <c:pt idx="133">
                  <c:v>42251</c:v>
                </c:pt>
              </c:numCache>
            </c:numRef>
          </c:cat>
          <c:val>
            <c:numRef>
              <c:f>reg_date!$B$131:$B$369</c:f>
              <c:numCache>
                <c:formatCode>General</c:formatCode>
                <c:ptCount val="134"/>
                <c:pt idx="0">
                  <c:v>358</c:v>
                </c:pt>
                <c:pt idx="1">
                  <c:v>360</c:v>
                </c:pt>
                <c:pt idx="2">
                  <c:v>363</c:v>
                </c:pt>
                <c:pt idx="3">
                  <c:v>367</c:v>
                </c:pt>
                <c:pt idx="4">
                  <c:v>370</c:v>
                </c:pt>
                <c:pt idx="5">
                  <c:v>372</c:v>
                </c:pt>
                <c:pt idx="6">
                  <c:v>373</c:v>
                </c:pt>
                <c:pt idx="7">
                  <c:v>375</c:v>
                </c:pt>
                <c:pt idx="8">
                  <c:v>378</c:v>
                </c:pt>
                <c:pt idx="9">
                  <c:v>380</c:v>
                </c:pt>
                <c:pt idx="10">
                  <c:v>382</c:v>
                </c:pt>
                <c:pt idx="11">
                  <c:v>384</c:v>
                </c:pt>
                <c:pt idx="12">
                  <c:v>387</c:v>
                </c:pt>
                <c:pt idx="13">
                  <c:v>390</c:v>
                </c:pt>
                <c:pt idx="14">
                  <c:v>391</c:v>
                </c:pt>
                <c:pt idx="15">
                  <c:v>393</c:v>
                </c:pt>
                <c:pt idx="16">
                  <c:v>394</c:v>
                </c:pt>
                <c:pt idx="17">
                  <c:v>397</c:v>
                </c:pt>
                <c:pt idx="18">
                  <c:v>400</c:v>
                </c:pt>
                <c:pt idx="19">
                  <c:v>426</c:v>
                </c:pt>
                <c:pt idx="20">
                  <c:v>429</c:v>
                </c:pt>
                <c:pt idx="21">
                  <c:v>431</c:v>
                </c:pt>
                <c:pt idx="22">
                  <c:v>433</c:v>
                </c:pt>
                <c:pt idx="23">
                  <c:v>435</c:v>
                </c:pt>
                <c:pt idx="24">
                  <c:v>442</c:v>
                </c:pt>
                <c:pt idx="25">
                  <c:v>443</c:v>
                </c:pt>
                <c:pt idx="26">
                  <c:v>444</c:v>
                </c:pt>
                <c:pt idx="27">
                  <c:v>447</c:v>
                </c:pt>
                <c:pt idx="28">
                  <c:v>449</c:v>
                </c:pt>
                <c:pt idx="29">
                  <c:v>450</c:v>
                </c:pt>
                <c:pt idx="30">
                  <c:v>453</c:v>
                </c:pt>
                <c:pt idx="31">
                  <c:v>456</c:v>
                </c:pt>
                <c:pt idx="32">
                  <c:v>457</c:v>
                </c:pt>
                <c:pt idx="33">
                  <c:v>458</c:v>
                </c:pt>
                <c:pt idx="34">
                  <c:v>460</c:v>
                </c:pt>
                <c:pt idx="35">
                  <c:v>466</c:v>
                </c:pt>
                <c:pt idx="36">
                  <c:v>467</c:v>
                </c:pt>
                <c:pt idx="37">
                  <c:v>468</c:v>
                </c:pt>
                <c:pt idx="38">
                  <c:v>470</c:v>
                </c:pt>
                <c:pt idx="39">
                  <c:v>471</c:v>
                </c:pt>
                <c:pt idx="40">
                  <c:v>473</c:v>
                </c:pt>
                <c:pt idx="41">
                  <c:v>476</c:v>
                </c:pt>
                <c:pt idx="42">
                  <c:v>477</c:v>
                </c:pt>
                <c:pt idx="43">
                  <c:v>479</c:v>
                </c:pt>
                <c:pt idx="44">
                  <c:v>488</c:v>
                </c:pt>
                <c:pt idx="45">
                  <c:v>489</c:v>
                </c:pt>
                <c:pt idx="46">
                  <c:v>490</c:v>
                </c:pt>
                <c:pt idx="47">
                  <c:v>493</c:v>
                </c:pt>
                <c:pt idx="48">
                  <c:v>498</c:v>
                </c:pt>
                <c:pt idx="49">
                  <c:v>505</c:v>
                </c:pt>
                <c:pt idx="50">
                  <c:v>506</c:v>
                </c:pt>
                <c:pt idx="51">
                  <c:v>510</c:v>
                </c:pt>
                <c:pt idx="52">
                  <c:v>515</c:v>
                </c:pt>
                <c:pt idx="53">
                  <c:v>517</c:v>
                </c:pt>
                <c:pt idx="54">
                  <c:v>520</c:v>
                </c:pt>
                <c:pt idx="55">
                  <c:v>521</c:v>
                </c:pt>
                <c:pt idx="56">
                  <c:v>522</c:v>
                </c:pt>
                <c:pt idx="57">
                  <c:v>523</c:v>
                </c:pt>
                <c:pt idx="58">
                  <c:v>529</c:v>
                </c:pt>
                <c:pt idx="59">
                  <c:v>550</c:v>
                </c:pt>
                <c:pt idx="60">
                  <c:v>551</c:v>
                </c:pt>
                <c:pt idx="61">
                  <c:v>552</c:v>
                </c:pt>
                <c:pt idx="62">
                  <c:v>554</c:v>
                </c:pt>
                <c:pt idx="63">
                  <c:v>555</c:v>
                </c:pt>
                <c:pt idx="64">
                  <c:v>557</c:v>
                </c:pt>
                <c:pt idx="65">
                  <c:v>558</c:v>
                </c:pt>
                <c:pt idx="66">
                  <c:v>566</c:v>
                </c:pt>
                <c:pt idx="67">
                  <c:v>577</c:v>
                </c:pt>
                <c:pt idx="68">
                  <c:v>578</c:v>
                </c:pt>
                <c:pt idx="69">
                  <c:v>580</c:v>
                </c:pt>
                <c:pt idx="70">
                  <c:v>581</c:v>
                </c:pt>
                <c:pt idx="71">
                  <c:v>583</c:v>
                </c:pt>
                <c:pt idx="72">
                  <c:v>586</c:v>
                </c:pt>
                <c:pt idx="73">
                  <c:v>588</c:v>
                </c:pt>
                <c:pt idx="74">
                  <c:v>589</c:v>
                </c:pt>
                <c:pt idx="75">
                  <c:v>590</c:v>
                </c:pt>
                <c:pt idx="76">
                  <c:v>592</c:v>
                </c:pt>
                <c:pt idx="77">
                  <c:v>593</c:v>
                </c:pt>
                <c:pt idx="78">
                  <c:v>596</c:v>
                </c:pt>
                <c:pt idx="79">
                  <c:v>597</c:v>
                </c:pt>
                <c:pt idx="80">
                  <c:v>598</c:v>
                </c:pt>
                <c:pt idx="81">
                  <c:v>603</c:v>
                </c:pt>
                <c:pt idx="82">
                  <c:v>613</c:v>
                </c:pt>
                <c:pt idx="83">
                  <c:v>622</c:v>
                </c:pt>
                <c:pt idx="84">
                  <c:v>626</c:v>
                </c:pt>
                <c:pt idx="85">
                  <c:v>634</c:v>
                </c:pt>
                <c:pt idx="86">
                  <c:v>639</c:v>
                </c:pt>
                <c:pt idx="87">
                  <c:v>640</c:v>
                </c:pt>
                <c:pt idx="88">
                  <c:v>643</c:v>
                </c:pt>
                <c:pt idx="89">
                  <c:v>649</c:v>
                </c:pt>
                <c:pt idx="90">
                  <c:v>655</c:v>
                </c:pt>
                <c:pt idx="91">
                  <c:v>684</c:v>
                </c:pt>
                <c:pt idx="92">
                  <c:v>688</c:v>
                </c:pt>
                <c:pt idx="93">
                  <c:v>689</c:v>
                </c:pt>
                <c:pt idx="94">
                  <c:v>691</c:v>
                </c:pt>
                <c:pt idx="95">
                  <c:v>699</c:v>
                </c:pt>
                <c:pt idx="96">
                  <c:v>702</c:v>
                </c:pt>
                <c:pt idx="97">
                  <c:v>717</c:v>
                </c:pt>
                <c:pt idx="98">
                  <c:v>880</c:v>
                </c:pt>
                <c:pt idx="99">
                  <c:v>995</c:v>
                </c:pt>
                <c:pt idx="100">
                  <c:v>1027</c:v>
                </c:pt>
                <c:pt idx="101">
                  <c:v>1063</c:v>
                </c:pt>
                <c:pt idx="102">
                  <c:v>1091</c:v>
                </c:pt>
                <c:pt idx="103">
                  <c:v>1101</c:v>
                </c:pt>
                <c:pt idx="104">
                  <c:v>1111</c:v>
                </c:pt>
                <c:pt idx="105">
                  <c:v>1120</c:v>
                </c:pt>
                <c:pt idx="106">
                  <c:v>1130</c:v>
                </c:pt>
                <c:pt idx="107">
                  <c:v>1140</c:v>
                </c:pt>
                <c:pt idx="108">
                  <c:v>1148</c:v>
                </c:pt>
                <c:pt idx="109">
                  <c:v>1164</c:v>
                </c:pt>
                <c:pt idx="110">
                  <c:v>1183</c:v>
                </c:pt>
                <c:pt idx="111">
                  <c:v>1193</c:v>
                </c:pt>
                <c:pt idx="112">
                  <c:v>1200</c:v>
                </c:pt>
                <c:pt idx="113">
                  <c:v>1214</c:v>
                </c:pt>
                <c:pt idx="114">
                  <c:v>1221</c:v>
                </c:pt>
                <c:pt idx="115">
                  <c:v>1226</c:v>
                </c:pt>
                <c:pt idx="116">
                  <c:v>1228</c:v>
                </c:pt>
                <c:pt idx="117">
                  <c:v>1230</c:v>
                </c:pt>
                <c:pt idx="118">
                  <c:v>1235</c:v>
                </c:pt>
                <c:pt idx="119">
                  <c:v>1247</c:v>
                </c:pt>
                <c:pt idx="120">
                  <c:v>1256</c:v>
                </c:pt>
                <c:pt idx="121">
                  <c:v>1266</c:v>
                </c:pt>
                <c:pt idx="122">
                  <c:v>1276</c:v>
                </c:pt>
                <c:pt idx="123">
                  <c:v>1281</c:v>
                </c:pt>
                <c:pt idx="124">
                  <c:v>1285</c:v>
                </c:pt>
                <c:pt idx="125">
                  <c:v>1288</c:v>
                </c:pt>
                <c:pt idx="126">
                  <c:v>1291</c:v>
                </c:pt>
                <c:pt idx="127">
                  <c:v>1297</c:v>
                </c:pt>
                <c:pt idx="128">
                  <c:v>1299</c:v>
                </c:pt>
                <c:pt idx="129">
                  <c:v>1307</c:v>
                </c:pt>
                <c:pt idx="130">
                  <c:v>1309</c:v>
                </c:pt>
                <c:pt idx="131">
                  <c:v>1311</c:v>
                </c:pt>
                <c:pt idx="132">
                  <c:v>1314</c:v>
                </c:pt>
                <c:pt idx="133">
                  <c:v>1317</c:v>
                </c:pt>
              </c:numCache>
            </c:numRef>
          </c:val>
          <c:smooth val="0"/>
        </c:ser>
        <c:dLbls>
          <c:showLegendKey val="0"/>
          <c:showVal val="0"/>
          <c:showCatName val="0"/>
          <c:showSerName val="0"/>
          <c:showPercent val="0"/>
          <c:showBubbleSize val="0"/>
        </c:dLbls>
        <c:marker val="1"/>
        <c:smooth val="0"/>
        <c:axId val="445034424"/>
        <c:axId val="445036384"/>
      </c:lineChart>
      <c:lineChart>
        <c:grouping val="stacked"/>
        <c:varyColors val="0"/>
        <c:ser>
          <c:idx val="1"/>
          <c:order val="1"/>
          <c:tx>
            <c:v>日增用户数</c:v>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reg_date!$A$131:$A$369</c:f>
              <c:numCache>
                <c:formatCode>m/d/yyyy</c:formatCode>
                <c:ptCount val="134"/>
                <c:pt idx="0">
                  <c:v>42075</c:v>
                </c:pt>
                <c:pt idx="1">
                  <c:v>42076</c:v>
                </c:pt>
                <c:pt idx="2">
                  <c:v>42078</c:v>
                </c:pt>
                <c:pt idx="3">
                  <c:v>42079</c:v>
                </c:pt>
                <c:pt idx="4">
                  <c:v>42080</c:v>
                </c:pt>
                <c:pt idx="5">
                  <c:v>42081</c:v>
                </c:pt>
                <c:pt idx="6">
                  <c:v>42082</c:v>
                </c:pt>
                <c:pt idx="7">
                  <c:v>42083</c:v>
                </c:pt>
                <c:pt idx="8">
                  <c:v>42084</c:v>
                </c:pt>
                <c:pt idx="9">
                  <c:v>42085</c:v>
                </c:pt>
                <c:pt idx="10">
                  <c:v>42086</c:v>
                </c:pt>
                <c:pt idx="11">
                  <c:v>42087</c:v>
                </c:pt>
                <c:pt idx="12">
                  <c:v>42088</c:v>
                </c:pt>
                <c:pt idx="13">
                  <c:v>42089</c:v>
                </c:pt>
                <c:pt idx="14">
                  <c:v>42090</c:v>
                </c:pt>
                <c:pt idx="15">
                  <c:v>42092</c:v>
                </c:pt>
                <c:pt idx="16">
                  <c:v>42093</c:v>
                </c:pt>
                <c:pt idx="17">
                  <c:v>42094</c:v>
                </c:pt>
                <c:pt idx="18">
                  <c:v>42095</c:v>
                </c:pt>
                <c:pt idx="19">
                  <c:v>42096</c:v>
                </c:pt>
                <c:pt idx="20">
                  <c:v>42097</c:v>
                </c:pt>
                <c:pt idx="21">
                  <c:v>42098</c:v>
                </c:pt>
                <c:pt idx="22">
                  <c:v>42099</c:v>
                </c:pt>
                <c:pt idx="23">
                  <c:v>42100</c:v>
                </c:pt>
                <c:pt idx="24">
                  <c:v>42101</c:v>
                </c:pt>
                <c:pt idx="25">
                  <c:v>42102</c:v>
                </c:pt>
                <c:pt idx="26">
                  <c:v>42103</c:v>
                </c:pt>
                <c:pt idx="27">
                  <c:v>42104</c:v>
                </c:pt>
                <c:pt idx="28">
                  <c:v>42105</c:v>
                </c:pt>
                <c:pt idx="29">
                  <c:v>42106</c:v>
                </c:pt>
                <c:pt idx="30">
                  <c:v>42107</c:v>
                </c:pt>
                <c:pt idx="31">
                  <c:v>42109</c:v>
                </c:pt>
                <c:pt idx="32">
                  <c:v>42111</c:v>
                </c:pt>
                <c:pt idx="33">
                  <c:v>42113</c:v>
                </c:pt>
                <c:pt idx="34">
                  <c:v>42115</c:v>
                </c:pt>
                <c:pt idx="35">
                  <c:v>42116</c:v>
                </c:pt>
                <c:pt idx="36">
                  <c:v>42117</c:v>
                </c:pt>
                <c:pt idx="37">
                  <c:v>42118</c:v>
                </c:pt>
                <c:pt idx="38">
                  <c:v>42128</c:v>
                </c:pt>
                <c:pt idx="39">
                  <c:v>42129</c:v>
                </c:pt>
                <c:pt idx="40">
                  <c:v>42130</c:v>
                </c:pt>
                <c:pt idx="41">
                  <c:v>42136</c:v>
                </c:pt>
                <c:pt idx="42">
                  <c:v>42137</c:v>
                </c:pt>
                <c:pt idx="43">
                  <c:v>42138</c:v>
                </c:pt>
                <c:pt idx="44">
                  <c:v>42139</c:v>
                </c:pt>
                <c:pt idx="45">
                  <c:v>42140</c:v>
                </c:pt>
                <c:pt idx="46">
                  <c:v>42141</c:v>
                </c:pt>
                <c:pt idx="47">
                  <c:v>42142</c:v>
                </c:pt>
                <c:pt idx="48">
                  <c:v>42143</c:v>
                </c:pt>
                <c:pt idx="49">
                  <c:v>42144</c:v>
                </c:pt>
                <c:pt idx="50">
                  <c:v>42145</c:v>
                </c:pt>
                <c:pt idx="51">
                  <c:v>42146</c:v>
                </c:pt>
                <c:pt idx="52">
                  <c:v>42149</c:v>
                </c:pt>
                <c:pt idx="53">
                  <c:v>42150</c:v>
                </c:pt>
                <c:pt idx="54">
                  <c:v>42151</c:v>
                </c:pt>
                <c:pt idx="55">
                  <c:v>42155</c:v>
                </c:pt>
                <c:pt idx="56">
                  <c:v>42156</c:v>
                </c:pt>
                <c:pt idx="57">
                  <c:v>42157</c:v>
                </c:pt>
                <c:pt idx="58">
                  <c:v>42158</c:v>
                </c:pt>
                <c:pt idx="59">
                  <c:v>42159</c:v>
                </c:pt>
                <c:pt idx="60">
                  <c:v>42160</c:v>
                </c:pt>
                <c:pt idx="61">
                  <c:v>42161</c:v>
                </c:pt>
                <c:pt idx="62">
                  <c:v>42162</c:v>
                </c:pt>
                <c:pt idx="63">
                  <c:v>42163</c:v>
                </c:pt>
                <c:pt idx="64">
                  <c:v>42164</c:v>
                </c:pt>
                <c:pt idx="65">
                  <c:v>42173</c:v>
                </c:pt>
                <c:pt idx="66">
                  <c:v>42174</c:v>
                </c:pt>
                <c:pt idx="67">
                  <c:v>42175</c:v>
                </c:pt>
                <c:pt idx="68">
                  <c:v>42176</c:v>
                </c:pt>
                <c:pt idx="69">
                  <c:v>42177</c:v>
                </c:pt>
                <c:pt idx="70">
                  <c:v>42178</c:v>
                </c:pt>
                <c:pt idx="71">
                  <c:v>42179</c:v>
                </c:pt>
                <c:pt idx="72">
                  <c:v>42180</c:v>
                </c:pt>
                <c:pt idx="73">
                  <c:v>42182</c:v>
                </c:pt>
                <c:pt idx="74">
                  <c:v>42184</c:v>
                </c:pt>
                <c:pt idx="75">
                  <c:v>42185</c:v>
                </c:pt>
                <c:pt idx="76">
                  <c:v>42187</c:v>
                </c:pt>
                <c:pt idx="77">
                  <c:v>42188</c:v>
                </c:pt>
                <c:pt idx="78">
                  <c:v>42189</c:v>
                </c:pt>
                <c:pt idx="79">
                  <c:v>42190</c:v>
                </c:pt>
                <c:pt idx="80">
                  <c:v>42191</c:v>
                </c:pt>
                <c:pt idx="81">
                  <c:v>42192</c:v>
                </c:pt>
                <c:pt idx="82">
                  <c:v>42193</c:v>
                </c:pt>
                <c:pt idx="83">
                  <c:v>42194</c:v>
                </c:pt>
                <c:pt idx="84">
                  <c:v>42197</c:v>
                </c:pt>
                <c:pt idx="85">
                  <c:v>42198</c:v>
                </c:pt>
                <c:pt idx="86">
                  <c:v>42199</c:v>
                </c:pt>
                <c:pt idx="87">
                  <c:v>42200</c:v>
                </c:pt>
                <c:pt idx="88">
                  <c:v>42201</c:v>
                </c:pt>
                <c:pt idx="89">
                  <c:v>42202</c:v>
                </c:pt>
                <c:pt idx="90">
                  <c:v>42203</c:v>
                </c:pt>
                <c:pt idx="91">
                  <c:v>42205</c:v>
                </c:pt>
                <c:pt idx="92">
                  <c:v>42206</c:v>
                </c:pt>
                <c:pt idx="93">
                  <c:v>42207</c:v>
                </c:pt>
                <c:pt idx="94">
                  <c:v>42208</c:v>
                </c:pt>
                <c:pt idx="95">
                  <c:v>42209</c:v>
                </c:pt>
                <c:pt idx="96">
                  <c:v>42210</c:v>
                </c:pt>
                <c:pt idx="97">
                  <c:v>42213</c:v>
                </c:pt>
                <c:pt idx="98">
                  <c:v>42214</c:v>
                </c:pt>
                <c:pt idx="99">
                  <c:v>42215</c:v>
                </c:pt>
                <c:pt idx="100">
                  <c:v>42216</c:v>
                </c:pt>
                <c:pt idx="101">
                  <c:v>42217</c:v>
                </c:pt>
                <c:pt idx="102">
                  <c:v>42218</c:v>
                </c:pt>
                <c:pt idx="103">
                  <c:v>42219</c:v>
                </c:pt>
                <c:pt idx="104">
                  <c:v>42220</c:v>
                </c:pt>
                <c:pt idx="105">
                  <c:v>42221</c:v>
                </c:pt>
                <c:pt idx="106">
                  <c:v>42222</c:v>
                </c:pt>
                <c:pt idx="107">
                  <c:v>42223</c:v>
                </c:pt>
                <c:pt idx="108">
                  <c:v>42224</c:v>
                </c:pt>
                <c:pt idx="109">
                  <c:v>42225</c:v>
                </c:pt>
                <c:pt idx="110">
                  <c:v>42226</c:v>
                </c:pt>
                <c:pt idx="111">
                  <c:v>42227</c:v>
                </c:pt>
                <c:pt idx="112">
                  <c:v>42228</c:v>
                </c:pt>
                <c:pt idx="113">
                  <c:v>42229</c:v>
                </c:pt>
                <c:pt idx="114">
                  <c:v>42230</c:v>
                </c:pt>
                <c:pt idx="115">
                  <c:v>42231</c:v>
                </c:pt>
                <c:pt idx="116">
                  <c:v>42232</c:v>
                </c:pt>
                <c:pt idx="117">
                  <c:v>42233</c:v>
                </c:pt>
                <c:pt idx="118">
                  <c:v>42235</c:v>
                </c:pt>
                <c:pt idx="119">
                  <c:v>42236</c:v>
                </c:pt>
                <c:pt idx="120">
                  <c:v>42237</c:v>
                </c:pt>
                <c:pt idx="121">
                  <c:v>42238</c:v>
                </c:pt>
                <c:pt idx="122">
                  <c:v>42239</c:v>
                </c:pt>
                <c:pt idx="123">
                  <c:v>42240</c:v>
                </c:pt>
                <c:pt idx="124">
                  <c:v>42241</c:v>
                </c:pt>
                <c:pt idx="125">
                  <c:v>42242</c:v>
                </c:pt>
                <c:pt idx="126">
                  <c:v>42243</c:v>
                </c:pt>
                <c:pt idx="127">
                  <c:v>42244</c:v>
                </c:pt>
                <c:pt idx="128">
                  <c:v>42245</c:v>
                </c:pt>
                <c:pt idx="129">
                  <c:v>42246</c:v>
                </c:pt>
                <c:pt idx="130">
                  <c:v>42247</c:v>
                </c:pt>
                <c:pt idx="131">
                  <c:v>42248</c:v>
                </c:pt>
                <c:pt idx="132">
                  <c:v>42249</c:v>
                </c:pt>
                <c:pt idx="133">
                  <c:v>42251</c:v>
                </c:pt>
              </c:numCache>
            </c:numRef>
          </c:cat>
          <c:val>
            <c:numRef>
              <c:f>reg_date!$C$131:$C$369</c:f>
              <c:numCache>
                <c:formatCode>General</c:formatCode>
                <c:ptCount val="134"/>
                <c:pt idx="0">
                  <c:v>3</c:v>
                </c:pt>
                <c:pt idx="1">
                  <c:v>2</c:v>
                </c:pt>
                <c:pt idx="2">
                  <c:v>3</c:v>
                </c:pt>
                <c:pt idx="3">
                  <c:v>4</c:v>
                </c:pt>
                <c:pt idx="4">
                  <c:v>3</c:v>
                </c:pt>
                <c:pt idx="5">
                  <c:v>2</c:v>
                </c:pt>
                <c:pt idx="6">
                  <c:v>1</c:v>
                </c:pt>
                <c:pt idx="7">
                  <c:v>2</c:v>
                </c:pt>
                <c:pt idx="8">
                  <c:v>3</c:v>
                </c:pt>
                <c:pt idx="9">
                  <c:v>2</c:v>
                </c:pt>
                <c:pt idx="10">
                  <c:v>2</c:v>
                </c:pt>
                <c:pt idx="11">
                  <c:v>2</c:v>
                </c:pt>
                <c:pt idx="12">
                  <c:v>3</c:v>
                </c:pt>
                <c:pt idx="13">
                  <c:v>3</c:v>
                </c:pt>
                <c:pt idx="14">
                  <c:v>1</c:v>
                </c:pt>
                <c:pt idx="15">
                  <c:v>2</c:v>
                </c:pt>
                <c:pt idx="16">
                  <c:v>1</c:v>
                </c:pt>
                <c:pt idx="17">
                  <c:v>3</c:v>
                </c:pt>
                <c:pt idx="18">
                  <c:v>3</c:v>
                </c:pt>
                <c:pt idx="19">
                  <c:v>26</c:v>
                </c:pt>
                <c:pt idx="20">
                  <c:v>3</c:v>
                </c:pt>
                <c:pt idx="21">
                  <c:v>2</c:v>
                </c:pt>
                <c:pt idx="22">
                  <c:v>2</c:v>
                </c:pt>
                <c:pt idx="23">
                  <c:v>2</c:v>
                </c:pt>
                <c:pt idx="24">
                  <c:v>7</c:v>
                </c:pt>
                <c:pt idx="25">
                  <c:v>1</c:v>
                </c:pt>
                <c:pt idx="26">
                  <c:v>1</c:v>
                </c:pt>
                <c:pt idx="27">
                  <c:v>3</c:v>
                </c:pt>
                <c:pt idx="28">
                  <c:v>2</c:v>
                </c:pt>
                <c:pt idx="29">
                  <c:v>1</c:v>
                </c:pt>
                <c:pt idx="30">
                  <c:v>3</c:v>
                </c:pt>
                <c:pt idx="31">
                  <c:v>3</c:v>
                </c:pt>
                <c:pt idx="32">
                  <c:v>1</c:v>
                </c:pt>
                <c:pt idx="33">
                  <c:v>1</c:v>
                </c:pt>
                <c:pt idx="34">
                  <c:v>2</c:v>
                </c:pt>
                <c:pt idx="35">
                  <c:v>6</c:v>
                </c:pt>
                <c:pt idx="36">
                  <c:v>1</c:v>
                </c:pt>
                <c:pt idx="37">
                  <c:v>1</c:v>
                </c:pt>
                <c:pt idx="38">
                  <c:v>2</c:v>
                </c:pt>
                <c:pt idx="39">
                  <c:v>1</c:v>
                </c:pt>
                <c:pt idx="40">
                  <c:v>2</c:v>
                </c:pt>
                <c:pt idx="41">
                  <c:v>3</c:v>
                </c:pt>
                <c:pt idx="42">
                  <c:v>1</c:v>
                </c:pt>
                <c:pt idx="43">
                  <c:v>2</c:v>
                </c:pt>
                <c:pt idx="44">
                  <c:v>9</c:v>
                </c:pt>
                <c:pt idx="45">
                  <c:v>1</c:v>
                </c:pt>
                <c:pt idx="46">
                  <c:v>1</c:v>
                </c:pt>
                <c:pt idx="47">
                  <c:v>3</c:v>
                </c:pt>
                <c:pt idx="48">
                  <c:v>5</c:v>
                </c:pt>
                <c:pt idx="49">
                  <c:v>7</c:v>
                </c:pt>
                <c:pt idx="50">
                  <c:v>1</c:v>
                </c:pt>
                <c:pt idx="51">
                  <c:v>4</c:v>
                </c:pt>
                <c:pt idx="52">
                  <c:v>5</c:v>
                </c:pt>
                <c:pt idx="53">
                  <c:v>2</c:v>
                </c:pt>
                <c:pt idx="54">
                  <c:v>3</c:v>
                </c:pt>
                <c:pt idx="55">
                  <c:v>1</c:v>
                </c:pt>
                <c:pt idx="56">
                  <c:v>1</c:v>
                </c:pt>
                <c:pt idx="57">
                  <c:v>1</c:v>
                </c:pt>
                <c:pt idx="58">
                  <c:v>6</c:v>
                </c:pt>
                <c:pt idx="59">
                  <c:v>21</c:v>
                </c:pt>
                <c:pt idx="60">
                  <c:v>1</c:v>
                </c:pt>
                <c:pt idx="61">
                  <c:v>1</c:v>
                </c:pt>
                <c:pt idx="62">
                  <c:v>2</c:v>
                </c:pt>
                <c:pt idx="63">
                  <c:v>1</c:v>
                </c:pt>
                <c:pt idx="64">
                  <c:v>2</c:v>
                </c:pt>
                <c:pt idx="65">
                  <c:v>1</c:v>
                </c:pt>
                <c:pt idx="66">
                  <c:v>8</c:v>
                </c:pt>
                <c:pt idx="67">
                  <c:v>11</c:v>
                </c:pt>
                <c:pt idx="68">
                  <c:v>1</c:v>
                </c:pt>
                <c:pt idx="69">
                  <c:v>2</c:v>
                </c:pt>
                <c:pt idx="70">
                  <c:v>1</c:v>
                </c:pt>
                <c:pt idx="71">
                  <c:v>2</c:v>
                </c:pt>
                <c:pt idx="72">
                  <c:v>3</c:v>
                </c:pt>
                <c:pt idx="73">
                  <c:v>2</c:v>
                </c:pt>
                <c:pt idx="74">
                  <c:v>1</c:v>
                </c:pt>
                <c:pt idx="75">
                  <c:v>1</c:v>
                </c:pt>
                <c:pt idx="76">
                  <c:v>2</c:v>
                </c:pt>
                <c:pt idx="77">
                  <c:v>1</c:v>
                </c:pt>
                <c:pt idx="78">
                  <c:v>3</c:v>
                </c:pt>
                <c:pt idx="79">
                  <c:v>1</c:v>
                </c:pt>
                <c:pt idx="80">
                  <c:v>1</c:v>
                </c:pt>
                <c:pt idx="81">
                  <c:v>5</c:v>
                </c:pt>
                <c:pt idx="82">
                  <c:v>10</c:v>
                </c:pt>
                <c:pt idx="83">
                  <c:v>9</c:v>
                </c:pt>
                <c:pt idx="84">
                  <c:v>4</c:v>
                </c:pt>
                <c:pt idx="85">
                  <c:v>8</c:v>
                </c:pt>
                <c:pt idx="86">
                  <c:v>5</c:v>
                </c:pt>
                <c:pt idx="87">
                  <c:v>1</c:v>
                </c:pt>
                <c:pt idx="88">
                  <c:v>3</c:v>
                </c:pt>
                <c:pt idx="89">
                  <c:v>6</c:v>
                </c:pt>
                <c:pt idx="90">
                  <c:v>6</c:v>
                </c:pt>
                <c:pt idx="91">
                  <c:v>29</c:v>
                </c:pt>
                <c:pt idx="92">
                  <c:v>4</c:v>
                </c:pt>
                <c:pt idx="93">
                  <c:v>1</c:v>
                </c:pt>
                <c:pt idx="94">
                  <c:v>2</c:v>
                </c:pt>
                <c:pt idx="95">
                  <c:v>8</c:v>
                </c:pt>
                <c:pt idx="96">
                  <c:v>3</c:v>
                </c:pt>
                <c:pt idx="97">
                  <c:v>15</c:v>
                </c:pt>
                <c:pt idx="98">
                  <c:v>163</c:v>
                </c:pt>
                <c:pt idx="99">
                  <c:v>115</c:v>
                </c:pt>
                <c:pt idx="100">
                  <c:v>32</c:v>
                </c:pt>
                <c:pt idx="101">
                  <c:v>36</c:v>
                </c:pt>
                <c:pt idx="102">
                  <c:v>28</c:v>
                </c:pt>
                <c:pt idx="103">
                  <c:v>10</c:v>
                </c:pt>
                <c:pt idx="104">
                  <c:v>10</c:v>
                </c:pt>
                <c:pt idx="105">
                  <c:v>9</c:v>
                </c:pt>
                <c:pt idx="106">
                  <c:v>10</c:v>
                </c:pt>
                <c:pt idx="107">
                  <c:v>10</c:v>
                </c:pt>
                <c:pt idx="108">
                  <c:v>8</c:v>
                </c:pt>
                <c:pt idx="109">
                  <c:v>16</c:v>
                </c:pt>
                <c:pt idx="110">
                  <c:v>19</c:v>
                </c:pt>
                <c:pt idx="111">
                  <c:v>10</c:v>
                </c:pt>
                <c:pt idx="112">
                  <c:v>7</c:v>
                </c:pt>
                <c:pt idx="113">
                  <c:v>14</c:v>
                </c:pt>
                <c:pt idx="114">
                  <c:v>7</c:v>
                </c:pt>
                <c:pt idx="115">
                  <c:v>5</c:v>
                </c:pt>
                <c:pt idx="116">
                  <c:v>2</c:v>
                </c:pt>
                <c:pt idx="117">
                  <c:v>2</c:v>
                </c:pt>
                <c:pt idx="118">
                  <c:v>5</c:v>
                </c:pt>
                <c:pt idx="119">
                  <c:v>12</c:v>
                </c:pt>
                <c:pt idx="120">
                  <c:v>9</c:v>
                </c:pt>
                <c:pt idx="121">
                  <c:v>10</c:v>
                </c:pt>
                <c:pt idx="122">
                  <c:v>10</c:v>
                </c:pt>
                <c:pt idx="123">
                  <c:v>5</c:v>
                </c:pt>
                <c:pt idx="124">
                  <c:v>4</c:v>
                </c:pt>
                <c:pt idx="125">
                  <c:v>3</c:v>
                </c:pt>
                <c:pt idx="126">
                  <c:v>3</c:v>
                </c:pt>
                <c:pt idx="127">
                  <c:v>6</c:v>
                </c:pt>
                <c:pt idx="128">
                  <c:v>2</c:v>
                </c:pt>
                <c:pt idx="129">
                  <c:v>8</c:v>
                </c:pt>
                <c:pt idx="130">
                  <c:v>2</c:v>
                </c:pt>
                <c:pt idx="131">
                  <c:v>2</c:v>
                </c:pt>
                <c:pt idx="132">
                  <c:v>3</c:v>
                </c:pt>
                <c:pt idx="133">
                  <c:v>3</c:v>
                </c:pt>
              </c:numCache>
            </c:numRef>
          </c:val>
          <c:smooth val="0"/>
        </c:ser>
        <c:dLbls>
          <c:showLegendKey val="0"/>
          <c:showVal val="0"/>
          <c:showCatName val="0"/>
          <c:showSerName val="0"/>
          <c:showPercent val="0"/>
          <c:showBubbleSize val="0"/>
        </c:dLbls>
        <c:marker val="1"/>
        <c:smooth val="0"/>
        <c:axId val="447950024"/>
        <c:axId val="445028936"/>
      </c:lineChart>
      <c:dateAx>
        <c:axId val="445034424"/>
        <c:scaling>
          <c:orientation val="minMax"/>
        </c:scaling>
        <c:delete val="0"/>
        <c:axPos val="b"/>
        <c:numFmt formatCode="m/d/yyyy"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445036384"/>
        <c:crosses val="autoZero"/>
        <c:auto val="1"/>
        <c:lblOffset val="100"/>
        <c:baseTimeUnit val="days"/>
      </c:dateAx>
      <c:valAx>
        <c:axId val="44503638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445034424"/>
        <c:crosses val="autoZero"/>
        <c:crossBetween val="between"/>
      </c:valAx>
      <c:valAx>
        <c:axId val="44502893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447950024"/>
        <c:crosses val="max"/>
        <c:crossBetween val="between"/>
      </c:valAx>
      <c:dateAx>
        <c:axId val="447950024"/>
        <c:scaling>
          <c:orientation val="minMax"/>
        </c:scaling>
        <c:delete val="1"/>
        <c:axPos val="b"/>
        <c:numFmt formatCode="m/d/yyyy" sourceLinked="1"/>
        <c:majorTickMark val="out"/>
        <c:minorTickMark val="none"/>
        <c:tickLblPos val="nextTo"/>
        <c:crossAx val="445028936"/>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v>Total number of users</c:v>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reg_date!$A$131:$A$369</c:f>
              <c:numCache>
                <c:formatCode>m/d/yyyy</c:formatCode>
                <c:ptCount val="239"/>
                <c:pt idx="0">
                  <c:v>42005</c:v>
                </c:pt>
                <c:pt idx="1">
                  <c:v>42006</c:v>
                </c:pt>
                <c:pt idx="2">
                  <c:v>42015</c:v>
                </c:pt>
                <c:pt idx="3">
                  <c:v>42025</c:v>
                </c:pt>
                <c:pt idx="4">
                  <c:v>42026</c:v>
                </c:pt>
                <c:pt idx="5">
                  <c:v>42027</c:v>
                </c:pt>
                <c:pt idx="6">
                  <c:v>42032</c:v>
                </c:pt>
                <c:pt idx="7">
                  <c:v>42033</c:v>
                </c:pt>
                <c:pt idx="8">
                  <c:v>42034</c:v>
                </c:pt>
                <c:pt idx="9">
                  <c:v>42041</c:v>
                </c:pt>
                <c:pt idx="10">
                  <c:v>42044</c:v>
                </c:pt>
                <c:pt idx="11">
                  <c:v>42047</c:v>
                </c:pt>
                <c:pt idx="12">
                  <c:v>42050</c:v>
                </c:pt>
                <c:pt idx="13">
                  <c:v>42051</c:v>
                </c:pt>
                <c:pt idx="14">
                  <c:v>42052</c:v>
                </c:pt>
                <c:pt idx="15">
                  <c:v>42057</c:v>
                </c:pt>
                <c:pt idx="16">
                  <c:v>42067</c:v>
                </c:pt>
                <c:pt idx="17">
                  <c:v>42068</c:v>
                </c:pt>
                <c:pt idx="18">
                  <c:v>42069</c:v>
                </c:pt>
                <c:pt idx="19">
                  <c:v>42070</c:v>
                </c:pt>
                <c:pt idx="20">
                  <c:v>42071</c:v>
                </c:pt>
                <c:pt idx="21">
                  <c:v>42072</c:v>
                </c:pt>
                <c:pt idx="22">
                  <c:v>42073</c:v>
                </c:pt>
                <c:pt idx="23">
                  <c:v>42074</c:v>
                </c:pt>
                <c:pt idx="24">
                  <c:v>42075</c:v>
                </c:pt>
                <c:pt idx="25">
                  <c:v>42076</c:v>
                </c:pt>
                <c:pt idx="26">
                  <c:v>42078</c:v>
                </c:pt>
                <c:pt idx="27">
                  <c:v>42079</c:v>
                </c:pt>
                <c:pt idx="28">
                  <c:v>42080</c:v>
                </c:pt>
                <c:pt idx="29">
                  <c:v>42081</c:v>
                </c:pt>
                <c:pt idx="30">
                  <c:v>42082</c:v>
                </c:pt>
                <c:pt idx="31">
                  <c:v>42083</c:v>
                </c:pt>
                <c:pt idx="32">
                  <c:v>42084</c:v>
                </c:pt>
                <c:pt idx="33">
                  <c:v>42085</c:v>
                </c:pt>
                <c:pt idx="34">
                  <c:v>42086</c:v>
                </c:pt>
                <c:pt idx="35">
                  <c:v>42087</c:v>
                </c:pt>
                <c:pt idx="36">
                  <c:v>42088</c:v>
                </c:pt>
                <c:pt idx="37">
                  <c:v>42089</c:v>
                </c:pt>
                <c:pt idx="38">
                  <c:v>42090</c:v>
                </c:pt>
                <c:pt idx="39">
                  <c:v>42092</c:v>
                </c:pt>
                <c:pt idx="40">
                  <c:v>42093</c:v>
                </c:pt>
                <c:pt idx="41">
                  <c:v>42094</c:v>
                </c:pt>
                <c:pt idx="42">
                  <c:v>42095</c:v>
                </c:pt>
                <c:pt idx="43">
                  <c:v>42096</c:v>
                </c:pt>
                <c:pt idx="44">
                  <c:v>42097</c:v>
                </c:pt>
                <c:pt idx="45">
                  <c:v>42098</c:v>
                </c:pt>
                <c:pt idx="46">
                  <c:v>42099</c:v>
                </c:pt>
                <c:pt idx="47">
                  <c:v>42100</c:v>
                </c:pt>
                <c:pt idx="48">
                  <c:v>42101</c:v>
                </c:pt>
                <c:pt idx="49">
                  <c:v>42102</c:v>
                </c:pt>
                <c:pt idx="50">
                  <c:v>42103</c:v>
                </c:pt>
                <c:pt idx="51">
                  <c:v>42104</c:v>
                </c:pt>
                <c:pt idx="52">
                  <c:v>42105</c:v>
                </c:pt>
                <c:pt idx="53">
                  <c:v>42106</c:v>
                </c:pt>
                <c:pt idx="54">
                  <c:v>42107</c:v>
                </c:pt>
                <c:pt idx="55">
                  <c:v>42109</c:v>
                </c:pt>
                <c:pt idx="56">
                  <c:v>42111</c:v>
                </c:pt>
                <c:pt idx="57">
                  <c:v>42113</c:v>
                </c:pt>
                <c:pt idx="58">
                  <c:v>42115</c:v>
                </c:pt>
                <c:pt idx="59">
                  <c:v>42116</c:v>
                </c:pt>
                <c:pt idx="60">
                  <c:v>42117</c:v>
                </c:pt>
                <c:pt idx="61">
                  <c:v>42118</c:v>
                </c:pt>
                <c:pt idx="62">
                  <c:v>42128</c:v>
                </c:pt>
                <c:pt idx="63">
                  <c:v>42129</c:v>
                </c:pt>
                <c:pt idx="64">
                  <c:v>42130</c:v>
                </c:pt>
                <c:pt idx="65">
                  <c:v>42136</c:v>
                </c:pt>
                <c:pt idx="66">
                  <c:v>42137</c:v>
                </c:pt>
                <c:pt idx="67">
                  <c:v>42138</c:v>
                </c:pt>
                <c:pt idx="68">
                  <c:v>42139</c:v>
                </c:pt>
                <c:pt idx="69">
                  <c:v>42140</c:v>
                </c:pt>
                <c:pt idx="70">
                  <c:v>42141</c:v>
                </c:pt>
                <c:pt idx="71">
                  <c:v>42142</c:v>
                </c:pt>
                <c:pt idx="72">
                  <c:v>42143</c:v>
                </c:pt>
                <c:pt idx="73">
                  <c:v>42144</c:v>
                </c:pt>
                <c:pt idx="74">
                  <c:v>42145</c:v>
                </c:pt>
                <c:pt idx="75">
                  <c:v>42146</c:v>
                </c:pt>
                <c:pt idx="76">
                  <c:v>42149</c:v>
                </c:pt>
                <c:pt idx="77">
                  <c:v>42150</c:v>
                </c:pt>
                <c:pt idx="78">
                  <c:v>42151</c:v>
                </c:pt>
                <c:pt idx="79">
                  <c:v>42155</c:v>
                </c:pt>
                <c:pt idx="80">
                  <c:v>42156</c:v>
                </c:pt>
                <c:pt idx="81">
                  <c:v>42157</c:v>
                </c:pt>
                <c:pt idx="82">
                  <c:v>42158</c:v>
                </c:pt>
                <c:pt idx="83">
                  <c:v>42159</c:v>
                </c:pt>
                <c:pt idx="84">
                  <c:v>42160</c:v>
                </c:pt>
                <c:pt idx="85">
                  <c:v>42161</c:v>
                </c:pt>
                <c:pt idx="86">
                  <c:v>42162</c:v>
                </c:pt>
                <c:pt idx="87">
                  <c:v>42163</c:v>
                </c:pt>
                <c:pt idx="88">
                  <c:v>42164</c:v>
                </c:pt>
                <c:pt idx="89">
                  <c:v>42173</c:v>
                </c:pt>
                <c:pt idx="90">
                  <c:v>42174</c:v>
                </c:pt>
                <c:pt idx="91">
                  <c:v>42175</c:v>
                </c:pt>
                <c:pt idx="92">
                  <c:v>42176</c:v>
                </c:pt>
                <c:pt idx="93">
                  <c:v>42177</c:v>
                </c:pt>
                <c:pt idx="94">
                  <c:v>42178</c:v>
                </c:pt>
                <c:pt idx="95">
                  <c:v>42179</c:v>
                </c:pt>
                <c:pt idx="96">
                  <c:v>42180</c:v>
                </c:pt>
                <c:pt idx="97">
                  <c:v>42182</c:v>
                </c:pt>
                <c:pt idx="98">
                  <c:v>42184</c:v>
                </c:pt>
                <c:pt idx="99">
                  <c:v>42185</c:v>
                </c:pt>
                <c:pt idx="100">
                  <c:v>42187</c:v>
                </c:pt>
                <c:pt idx="101">
                  <c:v>42188</c:v>
                </c:pt>
                <c:pt idx="102">
                  <c:v>42189</c:v>
                </c:pt>
                <c:pt idx="103">
                  <c:v>42190</c:v>
                </c:pt>
                <c:pt idx="104">
                  <c:v>42191</c:v>
                </c:pt>
                <c:pt idx="105">
                  <c:v>42192</c:v>
                </c:pt>
                <c:pt idx="106">
                  <c:v>42193</c:v>
                </c:pt>
                <c:pt idx="107">
                  <c:v>42194</c:v>
                </c:pt>
                <c:pt idx="108">
                  <c:v>42197</c:v>
                </c:pt>
                <c:pt idx="109">
                  <c:v>42198</c:v>
                </c:pt>
                <c:pt idx="110">
                  <c:v>42199</c:v>
                </c:pt>
                <c:pt idx="111">
                  <c:v>42200</c:v>
                </c:pt>
                <c:pt idx="112">
                  <c:v>42201</c:v>
                </c:pt>
                <c:pt idx="113">
                  <c:v>42202</c:v>
                </c:pt>
                <c:pt idx="114">
                  <c:v>42203</c:v>
                </c:pt>
                <c:pt idx="115">
                  <c:v>42205</c:v>
                </c:pt>
                <c:pt idx="116">
                  <c:v>42206</c:v>
                </c:pt>
                <c:pt idx="117">
                  <c:v>42207</c:v>
                </c:pt>
                <c:pt idx="118">
                  <c:v>42208</c:v>
                </c:pt>
                <c:pt idx="119">
                  <c:v>42209</c:v>
                </c:pt>
                <c:pt idx="120">
                  <c:v>42210</c:v>
                </c:pt>
                <c:pt idx="121">
                  <c:v>42213</c:v>
                </c:pt>
                <c:pt idx="122">
                  <c:v>42214</c:v>
                </c:pt>
                <c:pt idx="123">
                  <c:v>42215</c:v>
                </c:pt>
                <c:pt idx="124">
                  <c:v>42216</c:v>
                </c:pt>
                <c:pt idx="125">
                  <c:v>42217</c:v>
                </c:pt>
                <c:pt idx="126">
                  <c:v>42218</c:v>
                </c:pt>
                <c:pt idx="127">
                  <c:v>42219</c:v>
                </c:pt>
                <c:pt idx="128">
                  <c:v>42220</c:v>
                </c:pt>
                <c:pt idx="129">
                  <c:v>42221</c:v>
                </c:pt>
                <c:pt idx="130">
                  <c:v>42222</c:v>
                </c:pt>
                <c:pt idx="131">
                  <c:v>42223</c:v>
                </c:pt>
                <c:pt idx="132">
                  <c:v>42224</c:v>
                </c:pt>
                <c:pt idx="133">
                  <c:v>42225</c:v>
                </c:pt>
                <c:pt idx="134">
                  <c:v>42226</c:v>
                </c:pt>
                <c:pt idx="135">
                  <c:v>42227</c:v>
                </c:pt>
                <c:pt idx="136">
                  <c:v>42228</c:v>
                </c:pt>
                <c:pt idx="137">
                  <c:v>42229</c:v>
                </c:pt>
                <c:pt idx="138">
                  <c:v>42230</c:v>
                </c:pt>
                <c:pt idx="139">
                  <c:v>42231</c:v>
                </c:pt>
                <c:pt idx="140">
                  <c:v>42232</c:v>
                </c:pt>
                <c:pt idx="141">
                  <c:v>42233</c:v>
                </c:pt>
                <c:pt idx="142">
                  <c:v>42235</c:v>
                </c:pt>
                <c:pt idx="143">
                  <c:v>42236</c:v>
                </c:pt>
                <c:pt idx="144">
                  <c:v>42237</c:v>
                </c:pt>
                <c:pt idx="145">
                  <c:v>42238</c:v>
                </c:pt>
                <c:pt idx="146">
                  <c:v>42239</c:v>
                </c:pt>
                <c:pt idx="147">
                  <c:v>42240</c:v>
                </c:pt>
                <c:pt idx="148">
                  <c:v>42241</c:v>
                </c:pt>
                <c:pt idx="149">
                  <c:v>42242</c:v>
                </c:pt>
                <c:pt idx="150">
                  <c:v>42243</c:v>
                </c:pt>
                <c:pt idx="151">
                  <c:v>42244</c:v>
                </c:pt>
                <c:pt idx="152">
                  <c:v>42245</c:v>
                </c:pt>
                <c:pt idx="153">
                  <c:v>42246</c:v>
                </c:pt>
                <c:pt idx="154">
                  <c:v>42247</c:v>
                </c:pt>
                <c:pt idx="155">
                  <c:v>42248</c:v>
                </c:pt>
                <c:pt idx="156">
                  <c:v>42249</c:v>
                </c:pt>
                <c:pt idx="157">
                  <c:v>42251</c:v>
                </c:pt>
                <c:pt idx="158">
                  <c:v>42252</c:v>
                </c:pt>
                <c:pt idx="159">
                  <c:v>42253</c:v>
                </c:pt>
                <c:pt idx="160">
                  <c:v>42254</c:v>
                </c:pt>
                <c:pt idx="161">
                  <c:v>42255</c:v>
                </c:pt>
                <c:pt idx="162">
                  <c:v>42256</c:v>
                </c:pt>
                <c:pt idx="163">
                  <c:v>42257</c:v>
                </c:pt>
                <c:pt idx="164">
                  <c:v>42258</c:v>
                </c:pt>
                <c:pt idx="165">
                  <c:v>42259</c:v>
                </c:pt>
                <c:pt idx="166">
                  <c:v>42260</c:v>
                </c:pt>
                <c:pt idx="167">
                  <c:v>42261</c:v>
                </c:pt>
                <c:pt idx="168">
                  <c:v>42262</c:v>
                </c:pt>
                <c:pt idx="169">
                  <c:v>42263</c:v>
                </c:pt>
                <c:pt idx="170">
                  <c:v>42264</c:v>
                </c:pt>
                <c:pt idx="171">
                  <c:v>42265</c:v>
                </c:pt>
                <c:pt idx="172">
                  <c:v>42266</c:v>
                </c:pt>
                <c:pt idx="173">
                  <c:v>42267</c:v>
                </c:pt>
                <c:pt idx="174">
                  <c:v>42268</c:v>
                </c:pt>
                <c:pt idx="175">
                  <c:v>42269</c:v>
                </c:pt>
                <c:pt idx="176">
                  <c:v>42270</c:v>
                </c:pt>
                <c:pt idx="177">
                  <c:v>42271</c:v>
                </c:pt>
                <c:pt idx="178">
                  <c:v>42272</c:v>
                </c:pt>
                <c:pt idx="179">
                  <c:v>42273</c:v>
                </c:pt>
                <c:pt idx="180">
                  <c:v>42274</c:v>
                </c:pt>
                <c:pt idx="181">
                  <c:v>42275</c:v>
                </c:pt>
                <c:pt idx="182">
                  <c:v>42276</c:v>
                </c:pt>
                <c:pt idx="183">
                  <c:v>42277</c:v>
                </c:pt>
                <c:pt idx="184">
                  <c:v>42278</c:v>
                </c:pt>
                <c:pt idx="185">
                  <c:v>42279</c:v>
                </c:pt>
                <c:pt idx="186">
                  <c:v>42280</c:v>
                </c:pt>
                <c:pt idx="187">
                  <c:v>42281</c:v>
                </c:pt>
                <c:pt idx="188">
                  <c:v>42282</c:v>
                </c:pt>
                <c:pt idx="189">
                  <c:v>42283</c:v>
                </c:pt>
                <c:pt idx="190">
                  <c:v>42284</c:v>
                </c:pt>
                <c:pt idx="191">
                  <c:v>42285</c:v>
                </c:pt>
                <c:pt idx="192">
                  <c:v>42286</c:v>
                </c:pt>
                <c:pt idx="193">
                  <c:v>42287</c:v>
                </c:pt>
                <c:pt idx="194">
                  <c:v>42288</c:v>
                </c:pt>
                <c:pt idx="195">
                  <c:v>42289</c:v>
                </c:pt>
                <c:pt idx="196">
                  <c:v>42290</c:v>
                </c:pt>
                <c:pt idx="197">
                  <c:v>42291</c:v>
                </c:pt>
                <c:pt idx="198">
                  <c:v>42292</c:v>
                </c:pt>
                <c:pt idx="199">
                  <c:v>42293</c:v>
                </c:pt>
                <c:pt idx="200">
                  <c:v>42294</c:v>
                </c:pt>
                <c:pt idx="201">
                  <c:v>42295</c:v>
                </c:pt>
                <c:pt idx="202">
                  <c:v>42296</c:v>
                </c:pt>
                <c:pt idx="203">
                  <c:v>42297</c:v>
                </c:pt>
                <c:pt idx="204">
                  <c:v>42298</c:v>
                </c:pt>
                <c:pt idx="205">
                  <c:v>42299</c:v>
                </c:pt>
                <c:pt idx="206">
                  <c:v>42300</c:v>
                </c:pt>
                <c:pt idx="207">
                  <c:v>42301</c:v>
                </c:pt>
                <c:pt idx="208">
                  <c:v>42302</c:v>
                </c:pt>
                <c:pt idx="209">
                  <c:v>42303</c:v>
                </c:pt>
                <c:pt idx="210">
                  <c:v>42304</c:v>
                </c:pt>
                <c:pt idx="211">
                  <c:v>42305</c:v>
                </c:pt>
                <c:pt idx="212">
                  <c:v>42306</c:v>
                </c:pt>
                <c:pt idx="213">
                  <c:v>42307</c:v>
                </c:pt>
                <c:pt idx="214">
                  <c:v>42308</c:v>
                </c:pt>
                <c:pt idx="215">
                  <c:v>42309</c:v>
                </c:pt>
                <c:pt idx="216">
                  <c:v>42310</c:v>
                </c:pt>
                <c:pt idx="217">
                  <c:v>42311</c:v>
                </c:pt>
                <c:pt idx="218">
                  <c:v>42312</c:v>
                </c:pt>
                <c:pt idx="219">
                  <c:v>42313</c:v>
                </c:pt>
                <c:pt idx="220">
                  <c:v>42314</c:v>
                </c:pt>
                <c:pt idx="221">
                  <c:v>42315</c:v>
                </c:pt>
                <c:pt idx="222">
                  <c:v>42316</c:v>
                </c:pt>
                <c:pt idx="223">
                  <c:v>42317</c:v>
                </c:pt>
                <c:pt idx="224">
                  <c:v>42318</c:v>
                </c:pt>
                <c:pt idx="225">
                  <c:v>42319</c:v>
                </c:pt>
                <c:pt idx="226">
                  <c:v>42320</c:v>
                </c:pt>
                <c:pt idx="227">
                  <c:v>42321</c:v>
                </c:pt>
                <c:pt idx="228">
                  <c:v>42322</c:v>
                </c:pt>
                <c:pt idx="229">
                  <c:v>42323</c:v>
                </c:pt>
                <c:pt idx="230">
                  <c:v>42324</c:v>
                </c:pt>
                <c:pt idx="231">
                  <c:v>42325</c:v>
                </c:pt>
                <c:pt idx="232">
                  <c:v>42326</c:v>
                </c:pt>
                <c:pt idx="233">
                  <c:v>42327</c:v>
                </c:pt>
                <c:pt idx="234">
                  <c:v>42328</c:v>
                </c:pt>
                <c:pt idx="235">
                  <c:v>42329</c:v>
                </c:pt>
                <c:pt idx="236">
                  <c:v>42330</c:v>
                </c:pt>
                <c:pt idx="237">
                  <c:v>42331</c:v>
                </c:pt>
                <c:pt idx="238">
                  <c:v>42332</c:v>
                </c:pt>
              </c:numCache>
            </c:numRef>
          </c:cat>
          <c:val>
            <c:numRef>
              <c:f>reg_date!$B$131:$B$369</c:f>
              <c:numCache>
                <c:formatCode>General</c:formatCode>
                <c:ptCount val="239"/>
                <c:pt idx="0">
                  <c:v>270</c:v>
                </c:pt>
                <c:pt idx="1">
                  <c:v>271</c:v>
                </c:pt>
                <c:pt idx="2">
                  <c:v>272</c:v>
                </c:pt>
                <c:pt idx="3">
                  <c:v>273</c:v>
                </c:pt>
                <c:pt idx="4">
                  <c:v>275</c:v>
                </c:pt>
                <c:pt idx="5">
                  <c:v>277</c:v>
                </c:pt>
                <c:pt idx="6">
                  <c:v>279</c:v>
                </c:pt>
                <c:pt idx="7">
                  <c:v>281</c:v>
                </c:pt>
                <c:pt idx="8">
                  <c:v>282</c:v>
                </c:pt>
                <c:pt idx="9">
                  <c:v>283</c:v>
                </c:pt>
                <c:pt idx="10">
                  <c:v>284</c:v>
                </c:pt>
                <c:pt idx="11">
                  <c:v>285</c:v>
                </c:pt>
                <c:pt idx="12">
                  <c:v>287</c:v>
                </c:pt>
                <c:pt idx="13">
                  <c:v>292</c:v>
                </c:pt>
                <c:pt idx="14">
                  <c:v>293</c:v>
                </c:pt>
                <c:pt idx="15">
                  <c:v>294</c:v>
                </c:pt>
                <c:pt idx="16">
                  <c:v>315</c:v>
                </c:pt>
                <c:pt idx="17">
                  <c:v>318</c:v>
                </c:pt>
                <c:pt idx="18">
                  <c:v>319</c:v>
                </c:pt>
                <c:pt idx="19">
                  <c:v>324</c:v>
                </c:pt>
                <c:pt idx="20">
                  <c:v>327</c:v>
                </c:pt>
                <c:pt idx="21">
                  <c:v>330</c:v>
                </c:pt>
                <c:pt idx="22">
                  <c:v>334</c:v>
                </c:pt>
                <c:pt idx="23">
                  <c:v>355</c:v>
                </c:pt>
                <c:pt idx="24">
                  <c:v>358</c:v>
                </c:pt>
                <c:pt idx="25">
                  <c:v>360</c:v>
                </c:pt>
                <c:pt idx="26">
                  <c:v>363</c:v>
                </c:pt>
                <c:pt idx="27">
                  <c:v>367</c:v>
                </c:pt>
                <c:pt idx="28">
                  <c:v>370</c:v>
                </c:pt>
                <c:pt idx="29">
                  <c:v>372</c:v>
                </c:pt>
                <c:pt idx="30">
                  <c:v>373</c:v>
                </c:pt>
                <c:pt idx="31">
                  <c:v>375</c:v>
                </c:pt>
                <c:pt idx="32">
                  <c:v>378</c:v>
                </c:pt>
                <c:pt idx="33">
                  <c:v>380</c:v>
                </c:pt>
                <c:pt idx="34">
                  <c:v>382</c:v>
                </c:pt>
                <c:pt idx="35">
                  <c:v>384</c:v>
                </c:pt>
                <c:pt idx="36">
                  <c:v>387</c:v>
                </c:pt>
                <c:pt idx="37">
                  <c:v>390</c:v>
                </c:pt>
                <c:pt idx="38">
                  <c:v>391</c:v>
                </c:pt>
                <c:pt idx="39">
                  <c:v>393</c:v>
                </c:pt>
                <c:pt idx="40">
                  <c:v>394</c:v>
                </c:pt>
                <c:pt idx="41">
                  <c:v>397</c:v>
                </c:pt>
                <c:pt idx="42">
                  <c:v>400</c:v>
                </c:pt>
                <c:pt idx="43">
                  <c:v>426</c:v>
                </c:pt>
                <c:pt idx="44">
                  <c:v>429</c:v>
                </c:pt>
                <c:pt idx="45">
                  <c:v>431</c:v>
                </c:pt>
                <c:pt idx="46">
                  <c:v>433</c:v>
                </c:pt>
                <c:pt idx="47">
                  <c:v>435</c:v>
                </c:pt>
                <c:pt idx="48">
                  <c:v>442</c:v>
                </c:pt>
                <c:pt idx="49">
                  <c:v>443</c:v>
                </c:pt>
                <c:pt idx="50">
                  <c:v>444</c:v>
                </c:pt>
                <c:pt idx="51">
                  <c:v>447</c:v>
                </c:pt>
                <c:pt idx="52">
                  <c:v>449</c:v>
                </c:pt>
                <c:pt idx="53">
                  <c:v>450</c:v>
                </c:pt>
                <c:pt idx="54">
                  <c:v>453</c:v>
                </c:pt>
                <c:pt idx="55">
                  <c:v>456</c:v>
                </c:pt>
                <c:pt idx="56">
                  <c:v>457</c:v>
                </c:pt>
                <c:pt idx="57">
                  <c:v>458</c:v>
                </c:pt>
                <c:pt idx="58">
                  <c:v>460</c:v>
                </c:pt>
                <c:pt idx="59">
                  <c:v>466</c:v>
                </c:pt>
                <c:pt idx="60">
                  <c:v>467</c:v>
                </c:pt>
                <c:pt idx="61">
                  <c:v>468</c:v>
                </c:pt>
                <c:pt idx="62">
                  <c:v>470</c:v>
                </c:pt>
                <c:pt idx="63">
                  <c:v>471</c:v>
                </c:pt>
                <c:pt idx="64">
                  <c:v>473</c:v>
                </c:pt>
                <c:pt idx="65">
                  <c:v>476</c:v>
                </c:pt>
                <c:pt idx="66">
                  <c:v>477</c:v>
                </c:pt>
                <c:pt idx="67">
                  <c:v>479</c:v>
                </c:pt>
                <c:pt idx="68">
                  <c:v>488</c:v>
                </c:pt>
                <c:pt idx="69">
                  <c:v>489</c:v>
                </c:pt>
                <c:pt idx="70">
                  <c:v>490</c:v>
                </c:pt>
                <c:pt idx="71">
                  <c:v>493</c:v>
                </c:pt>
                <c:pt idx="72">
                  <c:v>498</c:v>
                </c:pt>
                <c:pt idx="73">
                  <c:v>505</c:v>
                </c:pt>
                <c:pt idx="74">
                  <c:v>506</c:v>
                </c:pt>
                <c:pt idx="75">
                  <c:v>510</c:v>
                </c:pt>
                <c:pt idx="76">
                  <c:v>515</c:v>
                </c:pt>
                <c:pt idx="77">
                  <c:v>517</c:v>
                </c:pt>
                <c:pt idx="78">
                  <c:v>520</c:v>
                </c:pt>
                <c:pt idx="79">
                  <c:v>521</c:v>
                </c:pt>
                <c:pt idx="80">
                  <c:v>522</c:v>
                </c:pt>
                <c:pt idx="81">
                  <c:v>523</c:v>
                </c:pt>
                <c:pt idx="82">
                  <c:v>529</c:v>
                </c:pt>
                <c:pt idx="83">
                  <c:v>550</c:v>
                </c:pt>
                <c:pt idx="84">
                  <c:v>551</c:v>
                </c:pt>
                <c:pt idx="85">
                  <c:v>552</c:v>
                </c:pt>
                <c:pt idx="86">
                  <c:v>554</c:v>
                </c:pt>
                <c:pt idx="87">
                  <c:v>555</c:v>
                </c:pt>
                <c:pt idx="88">
                  <c:v>557</c:v>
                </c:pt>
                <c:pt idx="89">
                  <c:v>558</c:v>
                </c:pt>
                <c:pt idx="90">
                  <c:v>566</c:v>
                </c:pt>
                <c:pt idx="91">
                  <c:v>577</c:v>
                </c:pt>
                <c:pt idx="92">
                  <c:v>578</c:v>
                </c:pt>
                <c:pt idx="93">
                  <c:v>580</c:v>
                </c:pt>
                <c:pt idx="94">
                  <c:v>581</c:v>
                </c:pt>
                <c:pt idx="95">
                  <c:v>583</c:v>
                </c:pt>
                <c:pt idx="96">
                  <c:v>586</c:v>
                </c:pt>
                <c:pt idx="97">
                  <c:v>588</c:v>
                </c:pt>
                <c:pt idx="98">
                  <c:v>589</c:v>
                </c:pt>
                <c:pt idx="99">
                  <c:v>590</c:v>
                </c:pt>
                <c:pt idx="100">
                  <c:v>592</c:v>
                </c:pt>
                <c:pt idx="101">
                  <c:v>593</c:v>
                </c:pt>
                <c:pt idx="102">
                  <c:v>596</c:v>
                </c:pt>
                <c:pt idx="103">
                  <c:v>597</c:v>
                </c:pt>
                <c:pt idx="104">
                  <c:v>598</c:v>
                </c:pt>
                <c:pt idx="105">
                  <c:v>603</c:v>
                </c:pt>
                <c:pt idx="106">
                  <c:v>613</c:v>
                </c:pt>
                <c:pt idx="107">
                  <c:v>622</c:v>
                </c:pt>
                <c:pt idx="108">
                  <c:v>626</c:v>
                </c:pt>
                <c:pt idx="109">
                  <c:v>634</c:v>
                </c:pt>
                <c:pt idx="110">
                  <c:v>639</c:v>
                </c:pt>
                <c:pt idx="111">
                  <c:v>640</c:v>
                </c:pt>
                <c:pt idx="112">
                  <c:v>643</c:v>
                </c:pt>
                <c:pt idx="113">
                  <c:v>649</c:v>
                </c:pt>
                <c:pt idx="114">
                  <c:v>655</c:v>
                </c:pt>
                <c:pt idx="115">
                  <c:v>684</c:v>
                </c:pt>
                <c:pt idx="116">
                  <c:v>688</c:v>
                </c:pt>
                <c:pt idx="117">
                  <c:v>689</c:v>
                </c:pt>
                <c:pt idx="118">
                  <c:v>691</c:v>
                </c:pt>
                <c:pt idx="119">
                  <c:v>699</c:v>
                </c:pt>
                <c:pt idx="120">
                  <c:v>702</c:v>
                </c:pt>
                <c:pt idx="121">
                  <c:v>717</c:v>
                </c:pt>
                <c:pt idx="122">
                  <c:v>880</c:v>
                </c:pt>
                <c:pt idx="123">
                  <c:v>995</c:v>
                </c:pt>
                <c:pt idx="124">
                  <c:v>1027</c:v>
                </c:pt>
                <c:pt idx="125">
                  <c:v>1063</c:v>
                </c:pt>
                <c:pt idx="126">
                  <c:v>1091</c:v>
                </c:pt>
                <c:pt idx="127">
                  <c:v>1101</c:v>
                </c:pt>
                <c:pt idx="128">
                  <c:v>1111</c:v>
                </c:pt>
                <c:pt idx="129">
                  <c:v>1120</c:v>
                </c:pt>
                <c:pt idx="130">
                  <c:v>1130</c:v>
                </c:pt>
                <c:pt idx="131">
                  <c:v>1140</c:v>
                </c:pt>
                <c:pt idx="132">
                  <c:v>1148</c:v>
                </c:pt>
                <c:pt idx="133">
                  <c:v>1164</c:v>
                </c:pt>
                <c:pt idx="134">
                  <c:v>1183</c:v>
                </c:pt>
                <c:pt idx="135">
                  <c:v>1193</c:v>
                </c:pt>
                <c:pt idx="136">
                  <c:v>1200</c:v>
                </c:pt>
                <c:pt idx="137">
                  <c:v>1214</c:v>
                </c:pt>
                <c:pt idx="138">
                  <c:v>1221</c:v>
                </c:pt>
                <c:pt idx="139">
                  <c:v>1226</c:v>
                </c:pt>
                <c:pt idx="140">
                  <c:v>1228</c:v>
                </c:pt>
                <c:pt idx="141">
                  <c:v>1230</c:v>
                </c:pt>
                <c:pt idx="142">
                  <c:v>1235</c:v>
                </c:pt>
                <c:pt idx="143">
                  <c:v>1247</c:v>
                </c:pt>
                <c:pt idx="144">
                  <c:v>1256</c:v>
                </c:pt>
                <c:pt idx="145">
                  <c:v>1266</c:v>
                </c:pt>
                <c:pt idx="146">
                  <c:v>1276</c:v>
                </c:pt>
                <c:pt idx="147">
                  <c:v>1281</c:v>
                </c:pt>
                <c:pt idx="148">
                  <c:v>1285</c:v>
                </c:pt>
                <c:pt idx="149">
                  <c:v>1288</c:v>
                </c:pt>
                <c:pt idx="150">
                  <c:v>1291</c:v>
                </c:pt>
                <c:pt idx="151">
                  <c:v>1297</c:v>
                </c:pt>
                <c:pt idx="152">
                  <c:v>1299</c:v>
                </c:pt>
                <c:pt idx="153">
                  <c:v>1307</c:v>
                </c:pt>
                <c:pt idx="154">
                  <c:v>1309</c:v>
                </c:pt>
                <c:pt idx="155">
                  <c:v>1311</c:v>
                </c:pt>
                <c:pt idx="156">
                  <c:v>1314</c:v>
                </c:pt>
                <c:pt idx="157">
                  <c:v>1317</c:v>
                </c:pt>
                <c:pt idx="158">
                  <c:v>1318</c:v>
                </c:pt>
                <c:pt idx="159">
                  <c:v>1328</c:v>
                </c:pt>
                <c:pt idx="160">
                  <c:v>1332</c:v>
                </c:pt>
                <c:pt idx="161">
                  <c:v>1335</c:v>
                </c:pt>
                <c:pt idx="162">
                  <c:v>1336</c:v>
                </c:pt>
                <c:pt idx="163">
                  <c:v>1339</c:v>
                </c:pt>
                <c:pt idx="164">
                  <c:v>1346</c:v>
                </c:pt>
                <c:pt idx="165">
                  <c:v>1370</c:v>
                </c:pt>
                <c:pt idx="166">
                  <c:v>3588</c:v>
                </c:pt>
                <c:pt idx="167">
                  <c:v>8581</c:v>
                </c:pt>
                <c:pt idx="168">
                  <c:v>9379</c:v>
                </c:pt>
                <c:pt idx="169">
                  <c:v>9641</c:v>
                </c:pt>
                <c:pt idx="170">
                  <c:v>9788</c:v>
                </c:pt>
                <c:pt idx="171">
                  <c:v>9889</c:v>
                </c:pt>
                <c:pt idx="172">
                  <c:v>10021</c:v>
                </c:pt>
                <c:pt idx="173">
                  <c:v>10104</c:v>
                </c:pt>
                <c:pt idx="174">
                  <c:v>10162</c:v>
                </c:pt>
                <c:pt idx="175">
                  <c:v>10221</c:v>
                </c:pt>
                <c:pt idx="176">
                  <c:v>10264</c:v>
                </c:pt>
                <c:pt idx="177">
                  <c:v>10293</c:v>
                </c:pt>
                <c:pt idx="178">
                  <c:v>10330</c:v>
                </c:pt>
                <c:pt idx="179">
                  <c:v>10362</c:v>
                </c:pt>
                <c:pt idx="180">
                  <c:v>10407</c:v>
                </c:pt>
                <c:pt idx="181">
                  <c:v>10439</c:v>
                </c:pt>
                <c:pt idx="182">
                  <c:v>10483</c:v>
                </c:pt>
                <c:pt idx="183">
                  <c:v>10515</c:v>
                </c:pt>
                <c:pt idx="184">
                  <c:v>10530</c:v>
                </c:pt>
                <c:pt idx="185">
                  <c:v>10547</c:v>
                </c:pt>
                <c:pt idx="186">
                  <c:v>10566</c:v>
                </c:pt>
                <c:pt idx="187">
                  <c:v>10596</c:v>
                </c:pt>
                <c:pt idx="188">
                  <c:v>10618</c:v>
                </c:pt>
                <c:pt idx="189">
                  <c:v>10658</c:v>
                </c:pt>
                <c:pt idx="190">
                  <c:v>10684</c:v>
                </c:pt>
                <c:pt idx="191">
                  <c:v>11082</c:v>
                </c:pt>
                <c:pt idx="192">
                  <c:v>12448</c:v>
                </c:pt>
                <c:pt idx="193">
                  <c:v>13118</c:v>
                </c:pt>
                <c:pt idx="194">
                  <c:v>13257</c:v>
                </c:pt>
                <c:pt idx="195">
                  <c:v>13401</c:v>
                </c:pt>
                <c:pt idx="196">
                  <c:v>13455</c:v>
                </c:pt>
                <c:pt idx="197">
                  <c:v>13511</c:v>
                </c:pt>
                <c:pt idx="198">
                  <c:v>13552</c:v>
                </c:pt>
                <c:pt idx="199">
                  <c:v>13602</c:v>
                </c:pt>
                <c:pt idx="200">
                  <c:v>13648</c:v>
                </c:pt>
                <c:pt idx="201">
                  <c:v>13694</c:v>
                </c:pt>
                <c:pt idx="202">
                  <c:v>13723</c:v>
                </c:pt>
                <c:pt idx="203">
                  <c:v>13743</c:v>
                </c:pt>
                <c:pt idx="204">
                  <c:v>13761</c:v>
                </c:pt>
                <c:pt idx="205">
                  <c:v>13778</c:v>
                </c:pt>
                <c:pt idx="206">
                  <c:v>13800</c:v>
                </c:pt>
                <c:pt idx="207">
                  <c:v>13828</c:v>
                </c:pt>
                <c:pt idx="208">
                  <c:v>13851</c:v>
                </c:pt>
                <c:pt idx="209">
                  <c:v>13872</c:v>
                </c:pt>
                <c:pt idx="210">
                  <c:v>13890</c:v>
                </c:pt>
                <c:pt idx="211">
                  <c:v>13906</c:v>
                </c:pt>
                <c:pt idx="212">
                  <c:v>13927</c:v>
                </c:pt>
                <c:pt idx="213">
                  <c:v>13943</c:v>
                </c:pt>
                <c:pt idx="214">
                  <c:v>13961</c:v>
                </c:pt>
                <c:pt idx="215">
                  <c:v>13977</c:v>
                </c:pt>
                <c:pt idx="216">
                  <c:v>13989</c:v>
                </c:pt>
                <c:pt idx="217">
                  <c:v>14007</c:v>
                </c:pt>
                <c:pt idx="218">
                  <c:v>14023</c:v>
                </c:pt>
                <c:pt idx="219">
                  <c:v>14039</c:v>
                </c:pt>
                <c:pt idx="220">
                  <c:v>14048</c:v>
                </c:pt>
                <c:pt idx="221">
                  <c:v>14055</c:v>
                </c:pt>
                <c:pt idx="222">
                  <c:v>14067</c:v>
                </c:pt>
                <c:pt idx="223">
                  <c:v>14079</c:v>
                </c:pt>
                <c:pt idx="224">
                  <c:v>14096</c:v>
                </c:pt>
                <c:pt idx="225">
                  <c:v>14103</c:v>
                </c:pt>
                <c:pt idx="226">
                  <c:v>14116</c:v>
                </c:pt>
                <c:pt idx="227">
                  <c:v>14126</c:v>
                </c:pt>
                <c:pt idx="228">
                  <c:v>14136</c:v>
                </c:pt>
                <c:pt idx="229">
                  <c:v>14146</c:v>
                </c:pt>
                <c:pt idx="230">
                  <c:v>14158</c:v>
                </c:pt>
                <c:pt idx="231">
                  <c:v>14164</c:v>
                </c:pt>
                <c:pt idx="232">
                  <c:v>14172</c:v>
                </c:pt>
                <c:pt idx="233">
                  <c:v>14182</c:v>
                </c:pt>
                <c:pt idx="234">
                  <c:v>14192</c:v>
                </c:pt>
                <c:pt idx="235">
                  <c:v>14209</c:v>
                </c:pt>
                <c:pt idx="236">
                  <c:v>14220</c:v>
                </c:pt>
                <c:pt idx="237">
                  <c:v>14230</c:v>
                </c:pt>
                <c:pt idx="238">
                  <c:v>14231</c:v>
                </c:pt>
              </c:numCache>
            </c:numRef>
          </c:val>
          <c:smooth val="0"/>
        </c:ser>
        <c:dLbls>
          <c:showLegendKey val="0"/>
          <c:showVal val="0"/>
          <c:showCatName val="0"/>
          <c:showSerName val="0"/>
          <c:showPercent val="0"/>
          <c:showBubbleSize val="0"/>
        </c:dLbls>
        <c:marker val="1"/>
        <c:smooth val="0"/>
        <c:axId val="447948456"/>
        <c:axId val="447949240"/>
      </c:lineChart>
      <c:lineChart>
        <c:grouping val="stacked"/>
        <c:varyColors val="0"/>
        <c:ser>
          <c:idx val="1"/>
          <c:order val="1"/>
          <c:tx>
            <c:v>Increased number of users</c:v>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reg_date!$A$131:$A$369</c:f>
              <c:numCache>
                <c:formatCode>m/d/yyyy</c:formatCode>
                <c:ptCount val="239"/>
                <c:pt idx="0">
                  <c:v>42005</c:v>
                </c:pt>
                <c:pt idx="1">
                  <c:v>42006</c:v>
                </c:pt>
                <c:pt idx="2">
                  <c:v>42015</c:v>
                </c:pt>
                <c:pt idx="3">
                  <c:v>42025</c:v>
                </c:pt>
                <c:pt idx="4">
                  <c:v>42026</c:v>
                </c:pt>
                <c:pt idx="5">
                  <c:v>42027</c:v>
                </c:pt>
                <c:pt idx="6">
                  <c:v>42032</c:v>
                </c:pt>
                <c:pt idx="7">
                  <c:v>42033</c:v>
                </c:pt>
                <c:pt idx="8">
                  <c:v>42034</c:v>
                </c:pt>
                <c:pt idx="9">
                  <c:v>42041</c:v>
                </c:pt>
                <c:pt idx="10">
                  <c:v>42044</c:v>
                </c:pt>
                <c:pt idx="11">
                  <c:v>42047</c:v>
                </c:pt>
                <c:pt idx="12">
                  <c:v>42050</c:v>
                </c:pt>
                <c:pt idx="13">
                  <c:v>42051</c:v>
                </c:pt>
                <c:pt idx="14">
                  <c:v>42052</c:v>
                </c:pt>
                <c:pt idx="15">
                  <c:v>42057</c:v>
                </c:pt>
                <c:pt idx="16">
                  <c:v>42067</c:v>
                </c:pt>
                <c:pt idx="17">
                  <c:v>42068</c:v>
                </c:pt>
                <c:pt idx="18">
                  <c:v>42069</c:v>
                </c:pt>
                <c:pt idx="19">
                  <c:v>42070</c:v>
                </c:pt>
                <c:pt idx="20">
                  <c:v>42071</c:v>
                </c:pt>
                <c:pt idx="21">
                  <c:v>42072</c:v>
                </c:pt>
                <c:pt idx="22">
                  <c:v>42073</c:v>
                </c:pt>
                <c:pt idx="23">
                  <c:v>42074</c:v>
                </c:pt>
                <c:pt idx="24">
                  <c:v>42075</c:v>
                </c:pt>
                <c:pt idx="25">
                  <c:v>42076</c:v>
                </c:pt>
                <c:pt idx="26">
                  <c:v>42078</c:v>
                </c:pt>
                <c:pt idx="27">
                  <c:v>42079</c:v>
                </c:pt>
                <c:pt idx="28">
                  <c:v>42080</c:v>
                </c:pt>
                <c:pt idx="29">
                  <c:v>42081</c:v>
                </c:pt>
                <c:pt idx="30">
                  <c:v>42082</c:v>
                </c:pt>
                <c:pt idx="31">
                  <c:v>42083</c:v>
                </c:pt>
                <c:pt idx="32">
                  <c:v>42084</c:v>
                </c:pt>
                <c:pt idx="33">
                  <c:v>42085</c:v>
                </c:pt>
                <c:pt idx="34">
                  <c:v>42086</c:v>
                </c:pt>
                <c:pt idx="35">
                  <c:v>42087</c:v>
                </c:pt>
                <c:pt idx="36">
                  <c:v>42088</c:v>
                </c:pt>
                <c:pt idx="37">
                  <c:v>42089</c:v>
                </c:pt>
                <c:pt idx="38">
                  <c:v>42090</c:v>
                </c:pt>
                <c:pt idx="39">
                  <c:v>42092</c:v>
                </c:pt>
                <c:pt idx="40">
                  <c:v>42093</c:v>
                </c:pt>
                <c:pt idx="41">
                  <c:v>42094</c:v>
                </c:pt>
                <c:pt idx="42">
                  <c:v>42095</c:v>
                </c:pt>
                <c:pt idx="43">
                  <c:v>42096</c:v>
                </c:pt>
                <c:pt idx="44">
                  <c:v>42097</c:v>
                </c:pt>
                <c:pt idx="45">
                  <c:v>42098</c:v>
                </c:pt>
                <c:pt idx="46">
                  <c:v>42099</c:v>
                </c:pt>
                <c:pt idx="47">
                  <c:v>42100</c:v>
                </c:pt>
                <c:pt idx="48">
                  <c:v>42101</c:v>
                </c:pt>
                <c:pt idx="49">
                  <c:v>42102</c:v>
                </c:pt>
                <c:pt idx="50">
                  <c:v>42103</c:v>
                </c:pt>
                <c:pt idx="51">
                  <c:v>42104</c:v>
                </c:pt>
                <c:pt idx="52">
                  <c:v>42105</c:v>
                </c:pt>
                <c:pt idx="53">
                  <c:v>42106</c:v>
                </c:pt>
                <c:pt idx="54">
                  <c:v>42107</c:v>
                </c:pt>
                <c:pt idx="55">
                  <c:v>42109</c:v>
                </c:pt>
                <c:pt idx="56">
                  <c:v>42111</c:v>
                </c:pt>
                <c:pt idx="57">
                  <c:v>42113</c:v>
                </c:pt>
                <c:pt idx="58">
                  <c:v>42115</c:v>
                </c:pt>
                <c:pt idx="59">
                  <c:v>42116</c:v>
                </c:pt>
                <c:pt idx="60">
                  <c:v>42117</c:v>
                </c:pt>
                <c:pt idx="61">
                  <c:v>42118</c:v>
                </c:pt>
                <c:pt idx="62">
                  <c:v>42128</c:v>
                </c:pt>
                <c:pt idx="63">
                  <c:v>42129</c:v>
                </c:pt>
                <c:pt idx="64">
                  <c:v>42130</c:v>
                </c:pt>
                <c:pt idx="65">
                  <c:v>42136</c:v>
                </c:pt>
                <c:pt idx="66">
                  <c:v>42137</c:v>
                </c:pt>
                <c:pt idx="67">
                  <c:v>42138</c:v>
                </c:pt>
                <c:pt idx="68">
                  <c:v>42139</c:v>
                </c:pt>
                <c:pt idx="69">
                  <c:v>42140</c:v>
                </c:pt>
                <c:pt idx="70">
                  <c:v>42141</c:v>
                </c:pt>
                <c:pt idx="71">
                  <c:v>42142</c:v>
                </c:pt>
                <c:pt idx="72">
                  <c:v>42143</c:v>
                </c:pt>
                <c:pt idx="73">
                  <c:v>42144</c:v>
                </c:pt>
                <c:pt idx="74">
                  <c:v>42145</c:v>
                </c:pt>
                <c:pt idx="75">
                  <c:v>42146</c:v>
                </c:pt>
                <c:pt idx="76">
                  <c:v>42149</c:v>
                </c:pt>
                <c:pt idx="77">
                  <c:v>42150</c:v>
                </c:pt>
                <c:pt idx="78">
                  <c:v>42151</c:v>
                </c:pt>
                <c:pt idx="79">
                  <c:v>42155</c:v>
                </c:pt>
                <c:pt idx="80">
                  <c:v>42156</c:v>
                </c:pt>
                <c:pt idx="81">
                  <c:v>42157</c:v>
                </c:pt>
                <c:pt idx="82">
                  <c:v>42158</c:v>
                </c:pt>
                <c:pt idx="83">
                  <c:v>42159</c:v>
                </c:pt>
                <c:pt idx="84">
                  <c:v>42160</c:v>
                </c:pt>
                <c:pt idx="85">
                  <c:v>42161</c:v>
                </c:pt>
                <c:pt idx="86">
                  <c:v>42162</c:v>
                </c:pt>
                <c:pt idx="87">
                  <c:v>42163</c:v>
                </c:pt>
                <c:pt idx="88">
                  <c:v>42164</c:v>
                </c:pt>
                <c:pt idx="89">
                  <c:v>42173</c:v>
                </c:pt>
                <c:pt idx="90">
                  <c:v>42174</c:v>
                </c:pt>
                <c:pt idx="91">
                  <c:v>42175</c:v>
                </c:pt>
                <c:pt idx="92">
                  <c:v>42176</c:v>
                </c:pt>
                <c:pt idx="93">
                  <c:v>42177</c:v>
                </c:pt>
                <c:pt idx="94">
                  <c:v>42178</c:v>
                </c:pt>
                <c:pt idx="95">
                  <c:v>42179</c:v>
                </c:pt>
                <c:pt idx="96">
                  <c:v>42180</c:v>
                </c:pt>
                <c:pt idx="97">
                  <c:v>42182</c:v>
                </c:pt>
                <c:pt idx="98">
                  <c:v>42184</c:v>
                </c:pt>
                <c:pt idx="99">
                  <c:v>42185</c:v>
                </c:pt>
                <c:pt idx="100">
                  <c:v>42187</c:v>
                </c:pt>
                <c:pt idx="101">
                  <c:v>42188</c:v>
                </c:pt>
                <c:pt idx="102">
                  <c:v>42189</c:v>
                </c:pt>
                <c:pt idx="103">
                  <c:v>42190</c:v>
                </c:pt>
                <c:pt idx="104">
                  <c:v>42191</c:v>
                </c:pt>
                <c:pt idx="105">
                  <c:v>42192</c:v>
                </c:pt>
                <c:pt idx="106">
                  <c:v>42193</c:v>
                </c:pt>
                <c:pt idx="107">
                  <c:v>42194</c:v>
                </c:pt>
                <c:pt idx="108">
                  <c:v>42197</c:v>
                </c:pt>
                <c:pt idx="109">
                  <c:v>42198</c:v>
                </c:pt>
                <c:pt idx="110">
                  <c:v>42199</c:v>
                </c:pt>
                <c:pt idx="111">
                  <c:v>42200</c:v>
                </c:pt>
                <c:pt idx="112">
                  <c:v>42201</c:v>
                </c:pt>
                <c:pt idx="113">
                  <c:v>42202</c:v>
                </c:pt>
                <c:pt idx="114">
                  <c:v>42203</c:v>
                </c:pt>
                <c:pt idx="115">
                  <c:v>42205</c:v>
                </c:pt>
                <c:pt idx="116">
                  <c:v>42206</c:v>
                </c:pt>
                <c:pt idx="117">
                  <c:v>42207</c:v>
                </c:pt>
                <c:pt idx="118">
                  <c:v>42208</c:v>
                </c:pt>
                <c:pt idx="119">
                  <c:v>42209</c:v>
                </c:pt>
                <c:pt idx="120">
                  <c:v>42210</c:v>
                </c:pt>
                <c:pt idx="121">
                  <c:v>42213</c:v>
                </c:pt>
                <c:pt idx="122">
                  <c:v>42214</c:v>
                </c:pt>
                <c:pt idx="123">
                  <c:v>42215</c:v>
                </c:pt>
                <c:pt idx="124">
                  <c:v>42216</c:v>
                </c:pt>
                <c:pt idx="125">
                  <c:v>42217</c:v>
                </c:pt>
                <c:pt idx="126">
                  <c:v>42218</c:v>
                </c:pt>
                <c:pt idx="127">
                  <c:v>42219</c:v>
                </c:pt>
                <c:pt idx="128">
                  <c:v>42220</c:v>
                </c:pt>
                <c:pt idx="129">
                  <c:v>42221</c:v>
                </c:pt>
                <c:pt idx="130">
                  <c:v>42222</c:v>
                </c:pt>
                <c:pt idx="131">
                  <c:v>42223</c:v>
                </c:pt>
                <c:pt idx="132">
                  <c:v>42224</c:v>
                </c:pt>
                <c:pt idx="133">
                  <c:v>42225</c:v>
                </c:pt>
                <c:pt idx="134">
                  <c:v>42226</c:v>
                </c:pt>
                <c:pt idx="135">
                  <c:v>42227</c:v>
                </c:pt>
                <c:pt idx="136">
                  <c:v>42228</c:v>
                </c:pt>
                <c:pt idx="137">
                  <c:v>42229</c:v>
                </c:pt>
                <c:pt idx="138">
                  <c:v>42230</c:v>
                </c:pt>
                <c:pt idx="139">
                  <c:v>42231</c:v>
                </c:pt>
                <c:pt idx="140">
                  <c:v>42232</c:v>
                </c:pt>
                <c:pt idx="141">
                  <c:v>42233</c:v>
                </c:pt>
                <c:pt idx="142">
                  <c:v>42235</c:v>
                </c:pt>
                <c:pt idx="143">
                  <c:v>42236</c:v>
                </c:pt>
                <c:pt idx="144">
                  <c:v>42237</c:v>
                </c:pt>
                <c:pt idx="145">
                  <c:v>42238</c:v>
                </c:pt>
                <c:pt idx="146">
                  <c:v>42239</c:v>
                </c:pt>
                <c:pt idx="147">
                  <c:v>42240</c:v>
                </c:pt>
                <c:pt idx="148">
                  <c:v>42241</c:v>
                </c:pt>
                <c:pt idx="149">
                  <c:v>42242</c:v>
                </c:pt>
                <c:pt idx="150">
                  <c:v>42243</c:v>
                </c:pt>
                <c:pt idx="151">
                  <c:v>42244</c:v>
                </c:pt>
                <c:pt idx="152">
                  <c:v>42245</c:v>
                </c:pt>
                <c:pt idx="153">
                  <c:v>42246</c:v>
                </c:pt>
                <c:pt idx="154">
                  <c:v>42247</c:v>
                </c:pt>
                <c:pt idx="155">
                  <c:v>42248</c:v>
                </c:pt>
                <c:pt idx="156">
                  <c:v>42249</c:v>
                </c:pt>
                <c:pt idx="157">
                  <c:v>42251</c:v>
                </c:pt>
                <c:pt idx="158">
                  <c:v>42252</c:v>
                </c:pt>
                <c:pt idx="159">
                  <c:v>42253</c:v>
                </c:pt>
                <c:pt idx="160">
                  <c:v>42254</c:v>
                </c:pt>
                <c:pt idx="161">
                  <c:v>42255</c:v>
                </c:pt>
                <c:pt idx="162">
                  <c:v>42256</c:v>
                </c:pt>
                <c:pt idx="163">
                  <c:v>42257</c:v>
                </c:pt>
                <c:pt idx="164">
                  <c:v>42258</c:v>
                </c:pt>
                <c:pt idx="165">
                  <c:v>42259</c:v>
                </c:pt>
                <c:pt idx="166">
                  <c:v>42260</c:v>
                </c:pt>
                <c:pt idx="167">
                  <c:v>42261</c:v>
                </c:pt>
                <c:pt idx="168">
                  <c:v>42262</c:v>
                </c:pt>
                <c:pt idx="169">
                  <c:v>42263</c:v>
                </c:pt>
                <c:pt idx="170">
                  <c:v>42264</c:v>
                </c:pt>
                <c:pt idx="171">
                  <c:v>42265</c:v>
                </c:pt>
                <c:pt idx="172">
                  <c:v>42266</c:v>
                </c:pt>
                <c:pt idx="173">
                  <c:v>42267</c:v>
                </c:pt>
                <c:pt idx="174">
                  <c:v>42268</c:v>
                </c:pt>
                <c:pt idx="175">
                  <c:v>42269</c:v>
                </c:pt>
                <c:pt idx="176">
                  <c:v>42270</c:v>
                </c:pt>
                <c:pt idx="177">
                  <c:v>42271</c:v>
                </c:pt>
                <c:pt idx="178">
                  <c:v>42272</c:v>
                </c:pt>
                <c:pt idx="179">
                  <c:v>42273</c:v>
                </c:pt>
                <c:pt idx="180">
                  <c:v>42274</c:v>
                </c:pt>
                <c:pt idx="181">
                  <c:v>42275</c:v>
                </c:pt>
                <c:pt idx="182">
                  <c:v>42276</c:v>
                </c:pt>
                <c:pt idx="183">
                  <c:v>42277</c:v>
                </c:pt>
                <c:pt idx="184">
                  <c:v>42278</c:v>
                </c:pt>
                <c:pt idx="185">
                  <c:v>42279</c:v>
                </c:pt>
                <c:pt idx="186">
                  <c:v>42280</c:v>
                </c:pt>
                <c:pt idx="187">
                  <c:v>42281</c:v>
                </c:pt>
                <c:pt idx="188">
                  <c:v>42282</c:v>
                </c:pt>
                <c:pt idx="189">
                  <c:v>42283</c:v>
                </c:pt>
                <c:pt idx="190">
                  <c:v>42284</c:v>
                </c:pt>
                <c:pt idx="191">
                  <c:v>42285</c:v>
                </c:pt>
                <c:pt idx="192">
                  <c:v>42286</c:v>
                </c:pt>
                <c:pt idx="193">
                  <c:v>42287</c:v>
                </c:pt>
                <c:pt idx="194">
                  <c:v>42288</c:v>
                </c:pt>
                <c:pt idx="195">
                  <c:v>42289</c:v>
                </c:pt>
                <c:pt idx="196">
                  <c:v>42290</c:v>
                </c:pt>
                <c:pt idx="197">
                  <c:v>42291</c:v>
                </c:pt>
                <c:pt idx="198">
                  <c:v>42292</c:v>
                </c:pt>
                <c:pt idx="199">
                  <c:v>42293</c:v>
                </c:pt>
                <c:pt idx="200">
                  <c:v>42294</c:v>
                </c:pt>
                <c:pt idx="201">
                  <c:v>42295</c:v>
                </c:pt>
                <c:pt idx="202">
                  <c:v>42296</c:v>
                </c:pt>
                <c:pt idx="203">
                  <c:v>42297</c:v>
                </c:pt>
                <c:pt idx="204">
                  <c:v>42298</c:v>
                </c:pt>
                <c:pt idx="205">
                  <c:v>42299</c:v>
                </c:pt>
                <c:pt idx="206">
                  <c:v>42300</c:v>
                </c:pt>
                <c:pt idx="207">
                  <c:v>42301</c:v>
                </c:pt>
                <c:pt idx="208">
                  <c:v>42302</c:v>
                </c:pt>
                <c:pt idx="209">
                  <c:v>42303</c:v>
                </c:pt>
                <c:pt idx="210">
                  <c:v>42304</c:v>
                </c:pt>
                <c:pt idx="211">
                  <c:v>42305</c:v>
                </c:pt>
                <c:pt idx="212">
                  <c:v>42306</c:v>
                </c:pt>
                <c:pt idx="213">
                  <c:v>42307</c:v>
                </c:pt>
                <c:pt idx="214">
                  <c:v>42308</c:v>
                </c:pt>
                <c:pt idx="215">
                  <c:v>42309</c:v>
                </c:pt>
                <c:pt idx="216">
                  <c:v>42310</c:v>
                </c:pt>
                <c:pt idx="217">
                  <c:v>42311</c:v>
                </c:pt>
                <c:pt idx="218">
                  <c:v>42312</c:v>
                </c:pt>
                <c:pt idx="219">
                  <c:v>42313</c:v>
                </c:pt>
                <c:pt idx="220">
                  <c:v>42314</c:v>
                </c:pt>
                <c:pt idx="221">
                  <c:v>42315</c:v>
                </c:pt>
                <c:pt idx="222">
                  <c:v>42316</c:v>
                </c:pt>
                <c:pt idx="223">
                  <c:v>42317</c:v>
                </c:pt>
                <c:pt idx="224">
                  <c:v>42318</c:v>
                </c:pt>
                <c:pt idx="225">
                  <c:v>42319</c:v>
                </c:pt>
                <c:pt idx="226">
                  <c:v>42320</c:v>
                </c:pt>
                <c:pt idx="227">
                  <c:v>42321</c:v>
                </c:pt>
                <c:pt idx="228">
                  <c:v>42322</c:v>
                </c:pt>
                <c:pt idx="229">
                  <c:v>42323</c:v>
                </c:pt>
                <c:pt idx="230">
                  <c:v>42324</c:v>
                </c:pt>
                <c:pt idx="231">
                  <c:v>42325</c:v>
                </c:pt>
                <c:pt idx="232">
                  <c:v>42326</c:v>
                </c:pt>
                <c:pt idx="233">
                  <c:v>42327</c:v>
                </c:pt>
                <c:pt idx="234">
                  <c:v>42328</c:v>
                </c:pt>
                <c:pt idx="235">
                  <c:v>42329</c:v>
                </c:pt>
                <c:pt idx="236">
                  <c:v>42330</c:v>
                </c:pt>
                <c:pt idx="237">
                  <c:v>42331</c:v>
                </c:pt>
                <c:pt idx="238">
                  <c:v>42332</c:v>
                </c:pt>
              </c:numCache>
            </c:numRef>
          </c:cat>
          <c:val>
            <c:numRef>
              <c:f>reg_date!$C$131:$C$369</c:f>
              <c:numCache>
                <c:formatCode>General</c:formatCode>
                <c:ptCount val="239"/>
                <c:pt idx="0">
                  <c:v>1</c:v>
                </c:pt>
                <c:pt idx="1">
                  <c:v>1</c:v>
                </c:pt>
                <c:pt idx="2">
                  <c:v>1</c:v>
                </c:pt>
                <c:pt idx="3">
                  <c:v>1</c:v>
                </c:pt>
                <c:pt idx="4">
                  <c:v>2</c:v>
                </c:pt>
                <c:pt idx="5">
                  <c:v>2</c:v>
                </c:pt>
                <c:pt idx="6">
                  <c:v>2</c:v>
                </c:pt>
                <c:pt idx="7">
                  <c:v>2</c:v>
                </c:pt>
                <c:pt idx="8">
                  <c:v>1</c:v>
                </c:pt>
                <c:pt idx="9">
                  <c:v>1</c:v>
                </c:pt>
                <c:pt idx="10">
                  <c:v>1</c:v>
                </c:pt>
                <c:pt idx="11">
                  <c:v>1</c:v>
                </c:pt>
                <c:pt idx="12">
                  <c:v>2</c:v>
                </c:pt>
                <c:pt idx="13">
                  <c:v>5</c:v>
                </c:pt>
                <c:pt idx="14">
                  <c:v>1</c:v>
                </c:pt>
                <c:pt idx="15">
                  <c:v>1</c:v>
                </c:pt>
                <c:pt idx="16">
                  <c:v>21</c:v>
                </c:pt>
                <c:pt idx="17">
                  <c:v>3</c:v>
                </c:pt>
                <c:pt idx="18">
                  <c:v>1</c:v>
                </c:pt>
                <c:pt idx="19">
                  <c:v>5</c:v>
                </c:pt>
                <c:pt idx="20">
                  <c:v>3</c:v>
                </c:pt>
                <c:pt idx="21">
                  <c:v>3</c:v>
                </c:pt>
                <c:pt idx="22">
                  <c:v>4</c:v>
                </c:pt>
                <c:pt idx="23">
                  <c:v>21</c:v>
                </c:pt>
                <c:pt idx="24">
                  <c:v>3</c:v>
                </c:pt>
                <c:pt idx="25">
                  <c:v>2</c:v>
                </c:pt>
                <c:pt idx="26">
                  <c:v>3</c:v>
                </c:pt>
                <c:pt idx="27">
                  <c:v>4</c:v>
                </c:pt>
                <c:pt idx="28">
                  <c:v>3</c:v>
                </c:pt>
                <c:pt idx="29">
                  <c:v>2</c:v>
                </c:pt>
                <c:pt idx="30">
                  <c:v>1</c:v>
                </c:pt>
                <c:pt idx="31">
                  <c:v>2</c:v>
                </c:pt>
                <c:pt idx="32">
                  <c:v>3</c:v>
                </c:pt>
                <c:pt idx="33">
                  <c:v>2</c:v>
                </c:pt>
                <c:pt idx="34">
                  <c:v>2</c:v>
                </c:pt>
                <c:pt idx="35">
                  <c:v>2</c:v>
                </c:pt>
                <c:pt idx="36">
                  <c:v>3</c:v>
                </c:pt>
                <c:pt idx="37">
                  <c:v>3</c:v>
                </c:pt>
                <c:pt idx="38">
                  <c:v>1</c:v>
                </c:pt>
                <c:pt idx="39">
                  <c:v>2</c:v>
                </c:pt>
                <c:pt idx="40">
                  <c:v>1</c:v>
                </c:pt>
                <c:pt idx="41">
                  <c:v>3</c:v>
                </c:pt>
                <c:pt idx="42">
                  <c:v>3</c:v>
                </c:pt>
                <c:pt idx="43">
                  <c:v>26</c:v>
                </c:pt>
                <c:pt idx="44">
                  <c:v>3</c:v>
                </c:pt>
                <c:pt idx="45">
                  <c:v>2</c:v>
                </c:pt>
                <c:pt idx="46">
                  <c:v>2</c:v>
                </c:pt>
                <c:pt idx="47">
                  <c:v>2</c:v>
                </c:pt>
                <c:pt idx="48">
                  <c:v>7</c:v>
                </c:pt>
                <c:pt idx="49">
                  <c:v>1</c:v>
                </c:pt>
                <c:pt idx="50">
                  <c:v>1</c:v>
                </c:pt>
                <c:pt idx="51">
                  <c:v>3</c:v>
                </c:pt>
                <c:pt idx="52">
                  <c:v>2</c:v>
                </c:pt>
                <c:pt idx="53">
                  <c:v>1</c:v>
                </c:pt>
                <c:pt idx="54">
                  <c:v>3</c:v>
                </c:pt>
                <c:pt idx="55">
                  <c:v>3</c:v>
                </c:pt>
                <c:pt idx="56">
                  <c:v>1</c:v>
                </c:pt>
                <c:pt idx="57">
                  <c:v>1</c:v>
                </c:pt>
                <c:pt idx="58">
                  <c:v>2</c:v>
                </c:pt>
                <c:pt idx="59">
                  <c:v>6</c:v>
                </c:pt>
                <c:pt idx="60">
                  <c:v>1</c:v>
                </c:pt>
                <c:pt idx="61">
                  <c:v>1</c:v>
                </c:pt>
                <c:pt idx="62">
                  <c:v>2</c:v>
                </c:pt>
                <c:pt idx="63">
                  <c:v>1</c:v>
                </c:pt>
                <c:pt idx="64">
                  <c:v>2</c:v>
                </c:pt>
                <c:pt idx="65">
                  <c:v>3</c:v>
                </c:pt>
                <c:pt idx="66">
                  <c:v>1</c:v>
                </c:pt>
                <c:pt idx="67">
                  <c:v>2</c:v>
                </c:pt>
                <c:pt idx="68">
                  <c:v>9</c:v>
                </c:pt>
                <c:pt idx="69">
                  <c:v>1</c:v>
                </c:pt>
                <c:pt idx="70">
                  <c:v>1</c:v>
                </c:pt>
                <c:pt idx="71">
                  <c:v>3</c:v>
                </c:pt>
                <c:pt idx="72">
                  <c:v>5</c:v>
                </c:pt>
                <c:pt idx="73">
                  <c:v>7</c:v>
                </c:pt>
                <c:pt idx="74">
                  <c:v>1</c:v>
                </c:pt>
                <c:pt idx="75">
                  <c:v>4</c:v>
                </c:pt>
                <c:pt idx="76">
                  <c:v>5</c:v>
                </c:pt>
                <c:pt idx="77">
                  <c:v>2</c:v>
                </c:pt>
                <c:pt idx="78">
                  <c:v>3</c:v>
                </c:pt>
                <c:pt idx="79">
                  <c:v>1</c:v>
                </c:pt>
                <c:pt idx="80">
                  <c:v>1</c:v>
                </c:pt>
                <c:pt idx="81">
                  <c:v>1</c:v>
                </c:pt>
                <c:pt idx="82">
                  <c:v>6</c:v>
                </c:pt>
                <c:pt idx="83">
                  <c:v>21</c:v>
                </c:pt>
                <c:pt idx="84">
                  <c:v>1</c:v>
                </c:pt>
                <c:pt idx="85">
                  <c:v>1</c:v>
                </c:pt>
                <c:pt idx="86">
                  <c:v>2</c:v>
                </c:pt>
                <c:pt idx="87">
                  <c:v>1</c:v>
                </c:pt>
                <c:pt idx="88">
                  <c:v>2</c:v>
                </c:pt>
                <c:pt idx="89">
                  <c:v>1</c:v>
                </c:pt>
                <c:pt idx="90">
                  <c:v>8</c:v>
                </c:pt>
                <c:pt idx="91">
                  <c:v>11</c:v>
                </c:pt>
                <c:pt idx="92">
                  <c:v>1</c:v>
                </c:pt>
                <c:pt idx="93">
                  <c:v>2</c:v>
                </c:pt>
                <c:pt idx="94">
                  <c:v>1</c:v>
                </c:pt>
                <c:pt idx="95">
                  <c:v>2</c:v>
                </c:pt>
                <c:pt idx="96">
                  <c:v>3</c:v>
                </c:pt>
                <c:pt idx="97">
                  <c:v>2</c:v>
                </c:pt>
                <c:pt idx="98">
                  <c:v>1</c:v>
                </c:pt>
                <c:pt idx="99">
                  <c:v>1</c:v>
                </c:pt>
                <c:pt idx="100">
                  <c:v>2</c:v>
                </c:pt>
                <c:pt idx="101">
                  <c:v>1</c:v>
                </c:pt>
                <c:pt idx="102">
                  <c:v>3</c:v>
                </c:pt>
                <c:pt idx="103">
                  <c:v>1</c:v>
                </c:pt>
                <c:pt idx="104">
                  <c:v>1</c:v>
                </c:pt>
                <c:pt idx="105">
                  <c:v>5</c:v>
                </c:pt>
                <c:pt idx="106">
                  <c:v>10</c:v>
                </c:pt>
                <c:pt idx="107">
                  <c:v>9</c:v>
                </c:pt>
                <c:pt idx="108">
                  <c:v>4</c:v>
                </c:pt>
                <c:pt idx="109">
                  <c:v>8</c:v>
                </c:pt>
                <c:pt idx="110">
                  <c:v>5</c:v>
                </c:pt>
                <c:pt idx="111">
                  <c:v>1</c:v>
                </c:pt>
                <c:pt idx="112">
                  <c:v>3</c:v>
                </c:pt>
                <c:pt idx="113">
                  <c:v>6</c:v>
                </c:pt>
                <c:pt idx="114">
                  <c:v>6</c:v>
                </c:pt>
                <c:pt idx="115">
                  <c:v>29</c:v>
                </c:pt>
                <c:pt idx="116">
                  <c:v>4</c:v>
                </c:pt>
                <c:pt idx="117">
                  <c:v>1</c:v>
                </c:pt>
                <c:pt idx="118">
                  <c:v>2</c:v>
                </c:pt>
                <c:pt idx="119">
                  <c:v>8</c:v>
                </c:pt>
                <c:pt idx="120">
                  <c:v>3</c:v>
                </c:pt>
                <c:pt idx="121">
                  <c:v>15</c:v>
                </c:pt>
                <c:pt idx="122">
                  <c:v>163</c:v>
                </c:pt>
                <c:pt idx="123">
                  <c:v>115</c:v>
                </c:pt>
                <c:pt idx="124">
                  <c:v>32</c:v>
                </c:pt>
                <c:pt idx="125">
                  <c:v>36</c:v>
                </c:pt>
                <c:pt idx="126">
                  <c:v>28</c:v>
                </c:pt>
                <c:pt idx="127">
                  <c:v>10</c:v>
                </c:pt>
                <c:pt idx="128">
                  <c:v>10</c:v>
                </c:pt>
                <c:pt idx="129">
                  <c:v>9</c:v>
                </c:pt>
                <c:pt idx="130">
                  <c:v>10</c:v>
                </c:pt>
                <c:pt idx="131">
                  <c:v>10</c:v>
                </c:pt>
                <c:pt idx="132">
                  <c:v>8</c:v>
                </c:pt>
                <c:pt idx="133">
                  <c:v>16</c:v>
                </c:pt>
                <c:pt idx="134">
                  <c:v>19</c:v>
                </c:pt>
                <c:pt idx="135">
                  <c:v>10</c:v>
                </c:pt>
                <c:pt idx="136">
                  <c:v>7</c:v>
                </c:pt>
                <c:pt idx="137">
                  <c:v>14</c:v>
                </c:pt>
                <c:pt idx="138">
                  <c:v>7</c:v>
                </c:pt>
                <c:pt idx="139">
                  <c:v>5</c:v>
                </c:pt>
                <c:pt idx="140">
                  <c:v>2</c:v>
                </c:pt>
                <c:pt idx="141">
                  <c:v>2</c:v>
                </c:pt>
                <c:pt idx="142">
                  <c:v>5</c:v>
                </c:pt>
                <c:pt idx="143">
                  <c:v>12</c:v>
                </c:pt>
                <c:pt idx="144">
                  <c:v>9</c:v>
                </c:pt>
                <c:pt idx="145">
                  <c:v>10</c:v>
                </c:pt>
                <c:pt idx="146">
                  <c:v>10</c:v>
                </c:pt>
                <c:pt idx="147">
                  <c:v>5</c:v>
                </c:pt>
                <c:pt idx="148">
                  <c:v>4</c:v>
                </c:pt>
                <c:pt idx="149">
                  <c:v>3</c:v>
                </c:pt>
                <c:pt idx="150">
                  <c:v>3</c:v>
                </c:pt>
                <c:pt idx="151">
                  <c:v>6</c:v>
                </c:pt>
                <c:pt idx="152">
                  <c:v>2</c:v>
                </c:pt>
                <c:pt idx="153">
                  <c:v>8</c:v>
                </c:pt>
                <c:pt idx="154">
                  <c:v>2</c:v>
                </c:pt>
                <c:pt idx="155">
                  <c:v>2</c:v>
                </c:pt>
                <c:pt idx="156">
                  <c:v>3</c:v>
                </c:pt>
                <c:pt idx="157">
                  <c:v>3</c:v>
                </c:pt>
                <c:pt idx="158">
                  <c:v>1</c:v>
                </c:pt>
                <c:pt idx="159">
                  <c:v>10</c:v>
                </c:pt>
                <c:pt idx="160">
                  <c:v>4</c:v>
                </c:pt>
                <c:pt idx="161">
                  <c:v>3</c:v>
                </c:pt>
                <c:pt idx="162">
                  <c:v>1</c:v>
                </c:pt>
                <c:pt idx="163">
                  <c:v>3</c:v>
                </c:pt>
                <c:pt idx="164">
                  <c:v>7</c:v>
                </c:pt>
                <c:pt idx="165">
                  <c:v>24</c:v>
                </c:pt>
                <c:pt idx="166">
                  <c:v>2218</c:v>
                </c:pt>
                <c:pt idx="167">
                  <c:v>4993</c:v>
                </c:pt>
                <c:pt idx="168">
                  <c:v>798</c:v>
                </c:pt>
                <c:pt idx="169">
                  <c:v>262</c:v>
                </c:pt>
                <c:pt idx="170">
                  <c:v>147</c:v>
                </c:pt>
                <c:pt idx="171">
                  <c:v>101</c:v>
                </c:pt>
                <c:pt idx="172">
                  <c:v>132</c:v>
                </c:pt>
                <c:pt idx="173">
                  <c:v>83</c:v>
                </c:pt>
                <c:pt idx="174">
                  <c:v>58</c:v>
                </c:pt>
                <c:pt idx="175">
                  <c:v>59</c:v>
                </c:pt>
                <c:pt idx="176">
                  <c:v>43</c:v>
                </c:pt>
                <c:pt idx="177">
                  <c:v>29</c:v>
                </c:pt>
                <c:pt idx="178">
                  <c:v>37</c:v>
                </c:pt>
                <c:pt idx="179">
                  <c:v>32</c:v>
                </c:pt>
                <c:pt idx="180">
                  <c:v>45</c:v>
                </c:pt>
                <c:pt idx="181">
                  <c:v>32</c:v>
                </c:pt>
                <c:pt idx="182">
                  <c:v>44</c:v>
                </c:pt>
                <c:pt idx="183">
                  <c:v>32</c:v>
                </c:pt>
                <c:pt idx="184">
                  <c:v>15</c:v>
                </c:pt>
                <c:pt idx="185">
                  <c:v>17</c:v>
                </c:pt>
                <c:pt idx="186">
                  <c:v>19</c:v>
                </c:pt>
                <c:pt idx="187">
                  <c:v>30</c:v>
                </c:pt>
                <c:pt idx="188">
                  <c:v>22</c:v>
                </c:pt>
                <c:pt idx="189">
                  <c:v>40</c:v>
                </c:pt>
                <c:pt idx="190">
                  <c:v>26</c:v>
                </c:pt>
                <c:pt idx="191">
                  <c:v>398</c:v>
                </c:pt>
                <c:pt idx="192">
                  <c:v>1366</c:v>
                </c:pt>
                <c:pt idx="193">
                  <c:v>670</c:v>
                </c:pt>
                <c:pt idx="194">
                  <c:v>139</c:v>
                </c:pt>
                <c:pt idx="195">
                  <c:v>144</c:v>
                </c:pt>
                <c:pt idx="196">
                  <c:v>54</c:v>
                </c:pt>
                <c:pt idx="197">
                  <c:v>56</c:v>
                </c:pt>
                <c:pt idx="198">
                  <c:v>41</c:v>
                </c:pt>
                <c:pt idx="199">
                  <c:v>50</c:v>
                </c:pt>
                <c:pt idx="200">
                  <c:v>46</c:v>
                </c:pt>
                <c:pt idx="201">
                  <c:v>46</c:v>
                </c:pt>
                <c:pt idx="202">
                  <c:v>29</c:v>
                </c:pt>
                <c:pt idx="203">
                  <c:v>20</c:v>
                </c:pt>
                <c:pt idx="204">
                  <c:v>18</c:v>
                </c:pt>
                <c:pt idx="205">
                  <c:v>17</c:v>
                </c:pt>
                <c:pt idx="206">
                  <c:v>22</c:v>
                </c:pt>
                <c:pt idx="207">
                  <c:v>28</c:v>
                </c:pt>
                <c:pt idx="208">
                  <c:v>23</c:v>
                </c:pt>
                <c:pt idx="209">
                  <c:v>21</c:v>
                </c:pt>
                <c:pt idx="210">
                  <c:v>18</c:v>
                </c:pt>
                <c:pt idx="211">
                  <c:v>16</c:v>
                </c:pt>
                <c:pt idx="212">
                  <c:v>21</c:v>
                </c:pt>
                <c:pt idx="213">
                  <c:v>16</c:v>
                </c:pt>
                <c:pt idx="214">
                  <c:v>18</c:v>
                </c:pt>
                <c:pt idx="215">
                  <c:v>16</c:v>
                </c:pt>
                <c:pt idx="216">
                  <c:v>12</c:v>
                </c:pt>
                <c:pt idx="217">
                  <c:v>18</c:v>
                </c:pt>
                <c:pt idx="218">
                  <c:v>16</c:v>
                </c:pt>
                <c:pt idx="219">
                  <c:v>16</c:v>
                </c:pt>
                <c:pt idx="220">
                  <c:v>9</c:v>
                </c:pt>
                <c:pt idx="221">
                  <c:v>7</c:v>
                </c:pt>
                <c:pt idx="222">
                  <c:v>12</c:v>
                </c:pt>
                <c:pt idx="223">
                  <c:v>12</c:v>
                </c:pt>
                <c:pt idx="224">
                  <c:v>17</c:v>
                </c:pt>
                <c:pt idx="225">
                  <c:v>7</c:v>
                </c:pt>
                <c:pt idx="226">
                  <c:v>13</c:v>
                </c:pt>
                <c:pt idx="227">
                  <c:v>10</c:v>
                </c:pt>
                <c:pt idx="228">
                  <c:v>10</c:v>
                </c:pt>
                <c:pt idx="229">
                  <c:v>10</c:v>
                </c:pt>
                <c:pt idx="230">
                  <c:v>12</c:v>
                </c:pt>
                <c:pt idx="231">
                  <c:v>6</c:v>
                </c:pt>
                <c:pt idx="232">
                  <c:v>8</c:v>
                </c:pt>
                <c:pt idx="233">
                  <c:v>10</c:v>
                </c:pt>
                <c:pt idx="234">
                  <c:v>10</c:v>
                </c:pt>
                <c:pt idx="235">
                  <c:v>17</c:v>
                </c:pt>
                <c:pt idx="236">
                  <c:v>11</c:v>
                </c:pt>
                <c:pt idx="237">
                  <c:v>10</c:v>
                </c:pt>
                <c:pt idx="238">
                  <c:v>1</c:v>
                </c:pt>
              </c:numCache>
            </c:numRef>
          </c:val>
          <c:smooth val="0"/>
        </c:ser>
        <c:dLbls>
          <c:showLegendKey val="0"/>
          <c:showVal val="0"/>
          <c:showCatName val="0"/>
          <c:showSerName val="0"/>
          <c:showPercent val="0"/>
          <c:showBubbleSize val="0"/>
        </c:dLbls>
        <c:marker val="1"/>
        <c:smooth val="0"/>
        <c:axId val="447947280"/>
        <c:axId val="447953944"/>
      </c:lineChart>
      <c:dateAx>
        <c:axId val="447948456"/>
        <c:scaling>
          <c:orientation val="minMax"/>
        </c:scaling>
        <c:delete val="0"/>
        <c:axPos val="b"/>
        <c:numFmt formatCode="m/d/yyyy"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447949240"/>
        <c:crosses val="autoZero"/>
        <c:auto val="1"/>
        <c:lblOffset val="100"/>
        <c:baseTimeUnit val="days"/>
      </c:dateAx>
      <c:valAx>
        <c:axId val="4479492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447948456"/>
        <c:crosses val="autoZero"/>
        <c:crossBetween val="between"/>
      </c:valAx>
      <c:valAx>
        <c:axId val="44795394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447947280"/>
        <c:crosses val="max"/>
        <c:crossBetween val="between"/>
      </c:valAx>
      <c:dateAx>
        <c:axId val="447947280"/>
        <c:scaling>
          <c:orientation val="minMax"/>
        </c:scaling>
        <c:delete val="1"/>
        <c:axPos val="b"/>
        <c:numFmt formatCode="m/d/yyyy" sourceLinked="1"/>
        <c:majorTickMark val="out"/>
        <c:minorTickMark val="none"/>
        <c:tickLblPos val="nextTo"/>
        <c:crossAx val="447953944"/>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D084A-F4BE-439F-B13A-4434E65A1FD3}" type="datetimeFigureOut">
              <a:rPr lang="zh-CN" altLang="en-US" smtClean="0"/>
              <a:t>2016/5/13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D10B8-DF5C-44B2-AB12-6122DDD14636}" type="slidenum">
              <a:rPr lang="zh-CN" altLang="en-US" smtClean="0"/>
              <a:t>‹#›</a:t>
            </a:fld>
            <a:endParaRPr lang="zh-CN" altLang="en-US"/>
          </a:p>
        </p:txBody>
      </p:sp>
    </p:spTree>
    <p:extLst>
      <p:ext uri="{BB962C8B-B14F-4D97-AF65-F5344CB8AC3E}">
        <p14:creationId xmlns:p14="http://schemas.microsoft.com/office/powerpoint/2010/main" val="116731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qq://txfi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PSP</a:t>
            </a:r>
            <a:r>
              <a:rPr lang="zh-CN" altLang="en-US" sz="1200" b="0" i="0" kern="1200" dirty="0" smtClean="0">
                <a:solidFill>
                  <a:schemeClr val="tx1"/>
                </a:solidFill>
                <a:effectLst/>
                <a:latin typeface="+mn-lt"/>
                <a:ea typeface="+mn-ea"/>
                <a:cs typeface="+mn-cs"/>
              </a:rPr>
              <a:t>发现的超新星侯选体上报及确认流程</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PSP</a:t>
            </a:r>
            <a:r>
              <a:rPr lang="zh-CN" altLang="en-US" sz="1200" b="0" i="0" kern="1200" dirty="0" smtClean="0">
                <a:solidFill>
                  <a:schemeClr val="tx1"/>
                </a:solidFill>
                <a:effectLst/>
                <a:latin typeface="+mn-lt"/>
                <a:ea typeface="+mn-ea"/>
                <a:cs typeface="+mn-cs"/>
              </a:rPr>
              <a:t>普通用户在</a:t>
            </a:r>
            <a:r>
              <a:rPr lang="en-US" altLang="zh-CN" sz="1200" b="0" i="0" kern="1200" dirty="0" smtClean="0">
                <a:solidFill>
                  <a:schemeClr val="tx1"/>
                </a:solidFill>
                <a:effectLst/>
                <a:latin typeface="+mn-lt"/>
                <a:ea typeface="+mn-ea"/>
                <a:cs typeface="+mn-cs"/>
              </a:rPr>
              <a:t>PSP</a:t>
            </a:r>
            <a:r>
              <a:rPr lang="zh-CN" altLang="en-US" sz="1200" b="0" i="0" kern="1200" dirty="0" smtClean="0">
                <a:solidFill>
                  <a:schemeClr val="tx1"/>
                </a:solidFill>
                <a:effectLst/>
                <a:latin typeface="+mn-lt"/>
                <a:ea typeface="+mn-ea"/>
                <a:cs typeface="+mn-cs"/>
              </a:rPr>
              <a:t>平台内上报给高级用户</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PSP</a:t>
            </a:r>
            <a:r>
              <a:rPr lang="zh-CN" altLang="en-US" sz="1200" b="0" i="0" kern="1200" dirty="0" smtClean="0">
                <a:solidFill>
                  <a:schemeClr val="tx1"/>
                </a:solidFill>
                <a:effectLst/>
                <a:latin typeface="+mn-lt"/>
                <a:ea typeface="+mn-ea"/>
                <a:cs typeface="+mn-cs"/>
              </a:rPr>
              <a:t>高级用户经过判断确认为疑似目标等待补拍（排除噪点、鬼影、已知恒星，已知超新星，已知小行星，已知变星，并根据经验确定值得补拍）</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、星明台望远镜当晚补拍确认或者第二晚补拍确认是疑似超新星目标</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、由高级用户负责写发现报告并上报</a:t>
            </a:r>
            <a:r>
              <a:rPr lang="en-US" altLang="zh-CN" sz="1200" b="0" i="0" kern="1200" dirty="0" err="1" smtClean="0">
                <a:solidFill>
                  <a:schemeClr val="tx1"/>
                </a:solidFill>
                <a:effectLst/>
                <a:latin typeface="+mn-lt"/>
                <a:ea typeface="+mn-ea"/>
                <a:cs typeface="+mn-cs"/>
              </a:rPr>
              <a:t>IAU</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CBAT</a:t>
            </a:r>
            <a:r>
              <a:rPr lang="zh-CN" altLang="en-US" sz="1200" b="0" i="0" kern="1200" dirty="0" smtClean="0">
                <a:solidFill>
                  <a:schemeClr val="tx1"/>
                </a:solidFill>
                <a:effectLst/>
                <a:latin typeface="+mn-lt"/>
                <a:ea typeface="+mn-ea"/>
                <a:cs typeface="+mn-cs"/>
              </a:rPr>
              <a:t>，在</a:t>
            </a:r>
            <a:r>
              <a:rPr lang="en-US" altLang="zh-CN" sz="1200" b="0" i="0" kern="1200" dirty="0" err="1" smtClean="0">
                <a:solidFill>
                  <a:schemeClr val="tx1"/>
                </a:solidFill>
                <a:effectLst/>
                <a:latin typeface="+mn-lt"/>
                <a:ea typeface="+mn-ea"/>
                <a:cs typeface="+mn-cs"/>
              </a:rPr>
              <a:t>TOCP</a:t>
            </a:r>
            <a:r>
              <a:rPr lang="zh-CN" altLang="en-US" sz="1200" b="0" i="0" kern="1200" dirty="0" smtClean="0">
                <a:solidFill>
                  <a:schemeClr val="tx1"/>
                </a:solidFill>
                <a:effectLst/>
                <a:latin typeface="+mn-lt"/>
                <a:ea typeface="+mn-ea"/>
                <a:cs typeface="+mn-cs"/>
              </a:rPr>
              <a:t>网页贴出疑似坐标。并抄送超新星权威网页站长</a:t>
            </a:r>
            <a:br>
              <a:rPr lang="zh-CN" altLang="en-US" sz="1200" b="0" i="0" kern="1200" dirty="0" smtClean="0">
                <a:solidFill>
                  <a:schemeClr val="tx1"/>
                </a:solidFill>
                <a:effectLst/>
                <a:latin typeface="+mn-lt"/>
                <a:ea typeface="+mn-ea"/>
                <a:cs typeface="+mn-cs"/>
              </a:rPr>
            </a:br>
            <a:r>
              <a:rPr lang="en-US" altLang="zh-CN" sz="1200" b="0" i="0" kern="1200" dirty="0" err="1" smtClean="0">
                <a:solidFill>
                  <a:schemeClr val="tx1"/>
                </a:solidFill>
                <a:effectLst/>
                <a:latin typeface="+mn-lt"/>
                <a:ea typeface="+mn-ea"/>
                <a:cs typeface="+mn-cs"/>
              </a:rPr>
              <a:t>IAU</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dwe_green@eps.harvard.edu</a:t>
            </a:r>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en-US" altLang="zh-CN" sz="1200" b="0" i="0" kern="1200" dirty="0" err="1" smtClean="0">
                <a:solidFill>
                  <a:schemeClr val="tx1"/>
                </a:solidFill>
                <a:effectLst/>
                <a:latin typeface="+mn-lt"/>
                <a:ea typeface="+mn-ea"/>
                <a:cs typeface="+mn-cs"/>
              </a:rPr>
              <a:t>CBAT</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cbatiau@eps.harvard.edu</a:t>
            </a:r>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en-US" altLang="zh-CN" sz="1200" b="0" i="0" kern="1200" dirty="0" err="1" smtClean="0">
                <a:solidFill>
                  <a:schemeClr val="tx1"/>
                </a:solidFill>
                <a:effectLst/>
                <a:latin typeface="+mn-lt"/>
                <a:ea typeface="+mn-ea"/>
                <a:cs typeface="+mn-cs"/>
              </a:rPr>
              <a:t>TOCP</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hlinkClick r:id="rId3" action="ppaction://hlinkfile"/>
              </a:rPr>
              <a:t>http://</a:t>
            </a:r>
            <a:r>
              <a:rPr lang="en-US" altLang="zh-CN" sz="1200" b="0" i="0" kern="1200" dirty="0" err="1" smtClean="0">
                <a:solidFill>
                  <a:schemeClr val="tx1"/>
                </a:solidFill>
                <a:effectLst/>
                <a:latin typeface="+mn-lt"/>
                <a:ea typeface="+mn-ea"/>
                <a:cs typeface="+mn-cs"/>
                <a:hlinkClick r:id="rId3" action="ppaction://hlinkfile"/>
              </a:rPr>
              <a:t>www.cbat.eps.harvard.edu</a:t>
            </a:r>
            <a:r>
              <a:rPr lang="en-US" altLang="zh-CN" sz="1200" b="0" i="0" kern="1200" dirty="0" smtClean="0">
                <a:solidFill>
                  <a:schemeClr val="tx1"/>
                </a:solidFill>
                <a:effectLst/>
                <a:latin typeface="+mn-lt"/>
                <a:ea typeface="+mn-ea"/>
                <a:cs typeface="+mn-cs"/>
                <a:hlinkClick r:id="rId3" action="ppaction://hlinkfile"/>
              </a:rPr>
              <a:t>/</a:t>
            </a:r>
            <a:r>
              <a:rPr lang="en-US" altLang="zh-CN" sz="1200" b="0" i="0" kern="1200" dirty="0" err="1" smtClean="0">
                <a:solidFill>
                  <a:schemeClr val="tx1"/>
                </a:solidFill>
                <a:effectLst/>
                <a:latin typeface="+mn-lt"/>
                <a:ea typeface="+mn-ea"/>
                <a:cs typeface="+mn-cs"/>
                <a:hlinkClick r:id="rId3" action="ppaction://hlinkfile"/>
              </a:rPr>
              <a:t>unconf</a:t>
            </a:r>
            <a:r>
              <a:rPr lang="en-US" altLang="zh-CN" sz="1200" b="0" i="0" kern="1200" dirty="0" smtClean="0">
                <a:solidFill>
                  <a:schemeClr val="tx1"/>
                </a:solidFill>
                <a:effectLst/>
                <a:latin typeface="+mn-lt"/>
                <a:ea typeface="+mn-ea"/>
                <a:cs typeface="+mn-cs"/>
                <a:hlinkClick r:id="rId3" action="ppaction://hlinkfile"/>
              </a:rPr>
              <a:t>/</a:t>
            </a:r>
            <a:r>
              <a:rPr lang="en-US" altLang="zh-CN" sz="1200" b="0" i="0" kern="1200" dirty="0" err="1" smtClean="0">
                <a:solidFill>
                  <a:schemeClr val="tx1"/>
                </a:solidFill>
                <a:effectLst/>
                <a:latin typeface="+mn-lt"/>
                <a:ea typeface="+mn-ea"/>
                <a:cs typeface="+mn-cs"/>
                <a:hlinkClick r:id="rId3" action="ppaction://hlinkfile"/>
              </a:rPr>
              <a:t>tocp.html</a:t>
            </a:r>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站长</a:t>
            </a:r>
            <a:r>
              <a:rPr lang="en-US" altLang="zh-CN" sz="1200" b="0" i="0" kern="1200" dirty="0" smtClean="0">
                <a:solidFill>
                  <a:schemeClr val="tx1"/>
                </a:solidFill>
                <a:effectLst/>
                <a:latin typeface="+mn-lt"/>
                <a:ea typeface="+mn-ea"/>
                <a:cs typeface="+mn-cs"/>
                <a:hlinkClick r:id="rId3" action="ppaction://hlinkfile"/>
              </a:rPr>
              <a:t>http://</a:t>
            </a:r>
            <a:r>
              <a:rPr lang="en-US" altLang="zh-CN" sz="1200" b="0" i="0" kern="1200" dirty="0" err="1" smtClean="0">
                <a:solidFill>
                  <a:schemeClr val="tx1"/>
                </a:solidFill>
                <a:effectLst/>
                <a:latin typeface="+mn-lt"/>
                <a:ea typeface="+mn-ea"/>
                <a:cs typeface="+mn-cs"/>
                <a:hlinkClick r:id="rId3" action="ppaction://hlinkfile"/>
              </a:rPr>
              <a:t>www.rochesterastronomy.org</a:t>
            </a:r>
            <a:r>
              <a:rPr lang="en-US" altLang="zh-CN" sz="1200" b="0" i="0" kern="1200" dirty="0" smtClean="0">
                <a:solidFill>
                  <a:schemeClr val="tx1"/>
                </a:solidFill>
                <a:effectLst/>
                <a:latin typeface="+mn-lt"/>
                <a:ea typeface="+mn-ea"/>
                <a:cs typeface="+mn-cs"/>
                <a:hlinkClick r:id="rId3" action="ppaction://hlinkfile"/>
              </a:rPr>
              <a:t>/</a:t>
            </a:r>
            <a:r>
              <a:rPr lang="en-US" altLang="zh-CN" sz="1200" b="0" i="0" kern="1200" dirty="0" err="1" smtClean="0">
                <a:solidFill>
                  <a:schemeClr val="tx1"/>
                </a:solidFill>
                <a:effectLst/>
                <a:latin typeface="+mn-lt"/>
                <a:ea typeface="+mn-ea"/>
                <a:cs typeface="+mn-cs"/>
                <a:hlinkClick r:id="rId3" action="ppaction://hlinkfile"/>
              </a:rPr>
              <a:t>snimages</a:t>
            </a:r>
            <a:r>
              <a:rPr lang="en-US" altLang="zh-CN" sz="1200" b="0" i="0" kern="1200" dirty="0" smtClean="0">
                <a:solidFill>
                  <a:schemeClr val="tx1"/>
                </a:solidFill>
                <a:effectLst/>
                <a:latin typeface="+mn-lt"/>
                <a:ea typeface="+mn-ea"/>
                <a:cs typeface="+mn-cs"/>
                <a:hlinkClick r:id="rId3" action="ppaction://hlinkfile"/>
              </a:rPr>
              <a: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David Bishop (</a:t>
            </a:r>
            <a:r>
              <a:rPr lang="en-US" altLang="zh-CN" sz="1200" b="0" i="0" kern="1200" dirty="0" err="1" smtClean="0">
                <a:solidFill>
                  <a:schemeClr val="tx1"/>
                </a:solidFill>
                <a:effectLst/>
                <a:latin typeface="+mn-lt"/>
                <a:ea typeface="+mn-ea"/>
                <a:cs typeface="+mn-cs"/>
              </a:rPr>
              <a:t>dbishop@vhdl.org</a:t>
            </a:r>
            <a:r>
              <a:rPr lang="en-US" altLang="zh-CN" sz="1200" b="0" i="0" kern="1200" dirty="0" smtClean="0">
                <a:solidFill>
                  <a:schemeClr val="tx1"/>
                </a:solidFill>
                <a:effectLst/>
                <a:latin typeface="+mn-lt"/>
                <a:ea typeface="+mn-ea"/>
                <a:cs typeface="+mn-cs"/>
              </a:rPr>
              <a:t>)</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、等待专业台拍摄光谱确认，一般专业台拍摄光谱后会发布</a:t>
            </a:r>
            <a:r>
              <a:rPr lang="en-US" altLang="zh-CN" sz="1200" b="0" i="0" kern="1200" dirty="0" err="1" smtClean="0">
                <a:solidFill>
                  <a:schemeClr val="tx1"/>
                </a:solidFill>
                <a:effectLst/>
                <a:latin typeface="+mn-lt"/>
                <a:ea typeface="+mn-ea"/>
                <a:cs typeface="+mn-cs"/>
              </a:rPr>
              <a:t>ATEL</a:t>
            </a:r>
            <a:r>
              <a:rPr lang="zh-CN" altLang="en-US" sz="1200" b="0" i="0" kern="1200" dirty="0" smtClean="0">
                <a:solidFill>
                  <a:schemeClr val="tx1"/>
                </a:solidFill>
                <a:effectLst/>
                <a:latin typeface="+mn-lt"/>
                <a:ea typeface="+mn-ea"/>
                <a:cs typeface="+mn-cs"/>
              </a:rPr>
              <a:t>，目前</a:t>
            </a:r>
            <a:r>
              <a:rPr lang="en-US" altLang="zh-CN" sz="1200" b="0" i="0" kern="1200" dirty="0" err="1" smtClean="0">
                <a:solidFill>
                  <a:schemeClr val="tx1"/>
                </a:solidFill>
                <a:effectLst/>
                <a:latin typeface="+mn-lt"/>
                <a:ea typeface="+mn-ea"/>
                <a:cs typeface="+mn-cs"/>
              </a:rPr>
              <a:t>IAU</a:t>
            </a:r>
            <a:r>
              <a:rPr lang="zh-CN" altLang="en-US" sz="1200" b="0" i="0" kern="1200" dirty="0" smtClean="0">
                <a:solidFill>
                  <a:schemeClr val="tx1"/>
                </a:solidFill>
                <a:effectLst/>
                <a:latin typeface="+mn-lt"/>
                <a:ea typeface="+mn-ea"/>
                <a:cs typeface="+mn-cs"/>
              </a:rPr>
              <a:t>已经基本不给超新星发公报发布正式编号了，但在这之前大家都公认以拍摄到光谱确定的了类型作为是否是真实超新星的依据，所以目前只要有</a:t>
            </a:r>
            <a:r>
              <a:rPr lang="en-US" altLang="zh-CN" sz="1200" b="0" i="0" kern="1200" dirty="0" err="1" smtClean="0">
                <a:solidFill>
                  <a:schemeClr val="tx1"/>
                </a:solidFill>
                <a:effectLst/>
                <a:latin typeface="+mn-lt"/>
                <a:ea typeface="+mn-ea"/>
                <a:cs typeface="+mn-cs"/>
              </a:rPr>
              <a:t>ATEL</a:t>
            </a:r>
            <a:r>
              <a:rPr lang="zh-CN" altLang="en-US" sz="1200" b="0" i="0" kern="1200" dirty="0" smtClean="0">
                <a:solidFill>
                  <a:schemeClr val="tx1"/>
                </a:solidFill>
                <a:effectLst/>
                <a:latin typeface="+mn-lt"/>
                <a:ea typeface="+mn-ea"/>
                <a:cs typeface="+mn-cs"/>
              </a:rPr>
              <a:t>发布光谱就作为确认是一颗真实的超新星。</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目前服役设备：</a:t>
            </a:r>
          </a:p>
          <a:p>
            <a:r>
              <a:rPr lang="zh-CN" altLang="en-US" sz="1200" b="0" i="0" kern="1200" dirty="0" smtClean="0">
                <a:solidFill>
                  <a:schemeClr val="tx1"/>
                </a:solidFill>
                <a:effectLst/>
                <a:latin typeface="+mn-lt"/>
                <a:ea typeface="+mn-ea"/>
                <a:cs typeface="+mn-cs"/>
              </a:rPr>
              <a:t>赤道仪：</a:t>
            </a:r>
            <a:r>
              <a:rPr lang="en-US" altLang="zh-CN" sz="1200" b="0" i="0" kern="1200" dirty="0" smtClean="0">
                <a:solidFill>
                  <a:schemeClr val="tx1"/>
                </a:solidFill>
                <a:effectLst/>
                <a:latin typeface="+mn-lt"/>
                <a:ea typeface="+mn-ea"/>
                <a:cs typeface="+mn-cs"/>
              </a:rPr>
              <a:t>Paramount ME</a:t>
            </a:r>
          </a:p>
          <a:p>
            <a:r>
              <a:rPr lang="en-US" altLang="zh-CN" sz="1200" b="0" i="0" kern="1200" dirty="0" smtClean="0">
                <a:solidFill>
                  <a:schemeClr val="tx1"/>
                </a:solidFill>
                <a:effectLst/>
                <a:latin typeface="+mn-lt"/>
                <a:ea typeface="+mn-ea"/>
                <a:cs typeface="+mn-cs"/>
              </a:rPr>
              <a:t>CCD</a:t>
            </a:r>
            <a:r>
              <a:rPr lang="zh-CN" altLang="en-US"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QHY9</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望远镜： </a:t>
            </a:r>
            <a:r>
              <a:rPr lang="en-US" altLang="zh-CN" sz="1200" b="0" i="0" kern="1200" dirty="0" err="1" smtClean="0">
                <a:solidFill>
                  <a:schemeClr val="tx1"/>
                </a:solidFill>
                <a:effectLst/>
                <a:latin typeface="+mn-lt"/>
                <a:ea typeface="+mn-ea"/>
                <a:cs typeface="+mn-cs"/>
              </a:rPr>
              <a:t>Celestron</a:t>
            </a:r>
            <a:r>
              <a:rPr lang="en-US" altLang="zh-CN"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C14</a:t>
            </a:r>
            <a:r>
              <a:rPr lang="zh-CN" altLang="en-US" sz="1200" b="0" i="0" kern="1200" dirty="0" smtClean="0">
                <a:solidFill>
                  <a:schemeClr val="tx1"/>
                </a:solidFill>
                <a:effectLst/>
                <a:latin typeface="+mn-lt"/>
                <a:ea typeface="+mn-ea"/>
                <a:cs typeface="+mn-cs"/>
              </a:rPr>
              <a:t>（口径</a:t>
            </a:r>
            <a:r>
              <a:rPr lang="en-US" altLang="zh-CN" sz="1200" b="0" i="0" kern="1200" dirty="0" smtClean="0">
                <a:solidFill>
                  <a:schemeClr val="tx1"/>
                </a:solidFill>
                <a:effectLst/>
                <a:latin typeface="+mn-lt"/>
                <a:ea typeface="+mn-ea"/>
                <a:cs typeface="+mn-cs"/>
              </a:rPr>
              <a:t>356</a:t>
            </a:r>
            <a:r>
              <a:rPr lang="zh-CN" altLang="en-US" sz="1200" b="0" i="0" kern="1200" dirty="0" smtClean="0">
                <a:solidFill>
                  <a:schemeClr val="tx1"/>
                </a:solidFill>
                <a:effectLst/>
                <a:latin typeface="+mn-lt"/>
                <a:ea typeface="+mn-ea"/>
                <a:cs typeface="+mn-cs"/>
              </a:rPr>
              <a:t>毫米，焦距</a:t>
            </a:r>
            <a:r>
              <a:rPr lang="en-US" altLang="zh-CN" sz="1200" b="0" i="0" kern="1200" dirty="0" smtClean="0">
                <a:solidFill>
                  <a:schemeClr val="tx1"/>
                </a:solidFill>
                <a:effectLst/>
                <a:latin typeface="+mn-lt"/>
                <a:ea typeface="+mn-ea"/>
                <a:cs typeface="+mn-cs"/>
              </a:rPr>
              <a:t>3916</a:t>
            </a:r>
            <a:r>
              <a:rPr lang="zh-CN" altLang="en-US" sz="1200" b="0" i="0" kern="1200" dirty="0" smtClean="0">
                <a:solidFill>
                  <a:schemeClr val="tx1"/>
                </a:solidFill>
                <a:effectLst/>
                <a:latin typeface="+mn-lt"/>
                <a:ea typeface="+mn-ea"/>
                <a:cs typeface="+mn-cs"/>
              </a:rPr>
              <a:t>毫米）</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F6.9</a:t>
            </a:r>
            <a:r>
              <a:rPr lang="zh-CN" altLang="en-US" sz="1200" b="0" i="0" kern="1200" dirty="0" smtClean="0">
                <a:solidFill>
                  <a:schemeClr val="tx1"/>
                </a:solidFill>
                <a:effectLst/>
                <a:latin typeface="+mn-lt"/>
                <a:ea typeface="+mn-ea"/>
                <a:cs typeface="+mn-cs"/>
              </a:rPr>
              <a:t>减焦镜</a:t>
            </a:r>
          </a:p>
          <a:p>
            <a:r>
              <a:rPr lang="zh-CN" altLang="en-US" sz="1200" b="0" i="0" kern="1200" dirty="0" smtClean="0">
                <a:solidFill>
                  <a:schemeClr val="tx1"/>
                </a:solidFill>
                <a:effectLst/>
                <a:latin typeface="+mn-lt"/>
                <a:ea typeface="+mn-ea"/>
                <a:cs typeface="+mn-cs"/>
              </a:rPr>
              <a:t>视场：</a:t>
            </a:r>
            <a:r>
              <a:rPr lang="en-US" altLang="zh-CN" sz="1200" b="0" i="0" kern="1200" dirty="0" smtClean="0">
                <a:solidFill>
                  <a:schemeClr val="tx1"/>
                </a:solidFill>
                <a:effectLst/>
                <a:latin typeface="+mn-lt"/>
                <a:ea typeface="+mn-ea"/>
                <a:cs typeface="+mn-cs"/>
              </a:rPr>
              <a:t>19</a:t>
            </a:r>
            <a:r>
              <a:rPr lang="zh-CN" altLang="en-US" sz="1200" b="0" i="0" kern="1200" dirty="0" smtClean="0">
                <a:solidFill>
                  <a:schemeClr val="tx1"/>
                </a:solidFill>
                <a:effectLst/>
                <a:latin typeface="+mn-lt"/>
                <a:ea typeface="+mn-ea"/>
                <a:cs typeface="+mn-cs"/>
              </a:rPr>
              <a:t>分（</a:t>
            </a:r>
            <a:r>
              <a:rPr lang="en-US" altLang="zh-CN" sz="1200" b="0" i="0" kern="1200" dirty="0" smtClean="0">
                <a:solidFill>
                  <a:schemeClr val="tx1"/>
                </a:solidFill>
                <a:effectLst/>
                <a:latin typeface="+mn-lt"/>
                <a:ea typeface="+mn-ea"/>
                <a:cs typeface="+mn-cs"/>
              </a:rPr>
              <a:t>Dec)*25</a:t>
            </a:r>
            <a:r>
              <a:rPr lang="zh-CN" altLang="en-US" sz="1200" b="0" i="0" kern="1200" dirty="0" smtClean="0">
                <a:solidFill>
                  <a:schemeClr val="tx1"/>
                </a:solidFill>
                <a:effectLst/>
                <a:latin typeface="+mn-lt"/>
                <a:ea typeface="+mn-ea"/>
                <a:cs typeface="+mn-cs"/>
              </a:rPr>
              <a:t>分</a:t>
            </a:r>
            <a:r>
              <a:rPr lang="en-US" altLang="zh-CN" sz="1200" b="0" i="0" kern="1200" dirty="0" smtClean="0">
                <a:solidFill>
                  <a:schemeClr val="tx1"/>
                </a:solidFill>
                <a:effectLst/>
                <a:latin typeface="+mn-lt"/>
                <a:ea typeface="+mn-ea"/>
                <a:cs typeface="+mn-cs"/>
              </a:rPr>
              <a:t>(RA)</a:t>
            </a:r>
          </a:p>
          <a:p>
            <a:r>
              <a:rPr lang="zh-CN" altLang="en-US" sz="1200" b="0" i="0" kern="1200" dirty="0" smtClean="0">
                <a:solidFill>
                  <a:schemeClr val="tx1"/>
                </a:solidFill>
                <a:effectLst/>
                <a:latin typeface="+mn-lt"/>
                <a:ea typeface="+mn-ea"/>
                <a:cs typeface="+mn-cs"/>
              </a:rPr>
              <a:t>拍摄参数：曝光</a:t>
            </a:r>
            <a:r>
              <a:rPr lang="en-US" altLang="zh-CN" sz="1200" b="0" i="0" kern="1200" dirty="0" smtClean="0">
                <a:solidFill>
                  <a:schemeClr val="tx1"/>
                </a:solidFill>
                <a:effectLst/>
                <a:latin typeface="+mn-lt"/>
                <a:ea typeface="+mn-ea"/>
                <a:cs typeface="+mn-cs"/>
              </a:rPr>
              <a:t>60</a:t>
            </a:r>
            <a:r>
              <a:rPr lang="zh-CN" altLang="en-US" sz="1200" b="0" i="0" kern="1200" dirty="0" smtClean="0">
                <a:solidFill>
                  <a:schemeClr val="tx1"/>
                </a:solidFill>
                <a:effectLst/>
                <a:latin typeface="+mn-lt"/>
                <a:ea typeface="+mn-ea"/>
                <a:cs typeface="+mn-cs"/>
              </a:rPr>
              <a:t>秒，</a:t>
            </a:r>
            <a:r>
              <a:rPr lang="en-US" altLang="zh-CN" sz="1200" b="0" i="0" kern="1200" dirty="0" smtClean="0">
                <a:solidFill>
                  <a:schemeClr val="tx1"/>
                </a:solidFill>
                <a:effectLst/>
                <a:latin typeface="+mn-lt"/>
                <a:ea typeface="+mn-ea"/>
                <a:cs typeface="+mn-cs"/>
              </a:rPr>
              <a:t>FITS</a:t>
            </a:r>
            <a:r>
              <a:rPr lang="zh-CN" altLang="en-US" sz="1200" b="0" i="0" kern="1200" dirty="0" smtClean="0">
                <a:solidFill>
                  <a:schemeClr val="tx1"/>
                </a:solidFill>
                <a:effectLst/>
                <a:latin typeface="+mn-lt"/>
                <a:ea typeface="+mn-ea"/>
                <a:cs typeface="+mn-cs"/>
              </a:rPr>
              <a:t>格式，</a:t>
            </a:r>
            <a:r>
              <a:rPr lang="en-US" altLang="zh-CN" sz="1200" b="0" i="0" kern="1200" dirty="0" smtClean="0">
                <a:solidFill>
                  <a:schemeClr val="tx1"/>
                </a:solidFill>
                <a:effectLst/>
                <a:latin typeface="+mn-lt"/>
                <a:ea typeface="+mn-ea"/>
                <a:cs typeface="+mn-cs"/>
              </a:rPr>
              <a:t>BIN=2,</a:t>
            </a:r>
            <a:r>
              <a:rPr lang="zh-CN" altLang="en-US" sz="1200" b="0" i="0" kern="1200" dirty="0" smtClean="0">
                <a:solidFill>
                  <a:schemeClr val="tx1"/>
                </a:solidFill>
                <a:effectLst/>
                <a:latin typeface="+mn-lt"/>
                <a:ea typeface="+mn-ea"/>
                <a:cs typeface="+mn-cs"/>
              </a:rPr>
              <a:t>像素</a:t>
            </a:r>
            <a:r>
              <a:rPr lang="en-US" altLang="zh-CN" sz="1200" b="0" i="0" kern="1200" dirty="0" smtClean="0">
                <a:solidFill>
                  <a:schemeClr val="tx1"/>
                </a:solidFill>
                <a:effectLst/>
                <a:latin typeface="+mn-lt"/>
                <a:ea typeface="+mn-ea"/>
                <a:cs typeface="+mn-cs"/>
              </a:rPr>
              <a:t>1792*1284</a:t>
            </a:r>
          </a:p>
          <a:p>
            <a:r>
              <a:rPr lang="zh-CN" altLang="en-US" sz="1200" b="0" i="0" kern="1200" dirty="0" smtClean="0">
                <a:solidFill>
                  <a:schemeClr val="tx1"/>
                </a:solidFill>
                <a:effectLst/>
                <a:latin typeface="+mn-lt"/>
                <a:ea typeface="+mn-ea"/>
                <a:cs typeface="+mn-cs"/>
              </a:rPr>
              <a:t>拍摄极限星等：约</a:t>
            </a:r>
            <a:r>
              <a:rPr lang="en-US" altLang="zh-CN" sz="1200" b="0" i="0" kern="1200" dirty="0" smtClean="0">
                <a:solidFill>
                  <a:schemeClr val="tx1"/>
                </a:solidFill>
                <a:effectLst/>
                <a:latin typeface="+mn-lt"/>
                <a:ea typeface="+mn-ea"/>
                <a:cs typeface="+mn-cs"/>
              </a:rPr>
              <a:t>19.5</a:t>
            </a:r>
            <a:r>
              <a:rPr lang="zh-CN" altLang="en-US" sz="1200" b="0" i="0" kern="1200" dirty="0" smtClean="0">
                <a:solidFill>
                  <a:schemeClr val="tx1"/>
                </a:solidFill>
                <a:effectLst/>
                <a:latin typeface="+mn-lt"/>
                <a:ea typeface="+mn-ea"/>
                <a:cs typeface="+mn-cs"/>
              </a:rPr>
              <a:t>等</a:t>
            </a:r>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E67D10B8-DF5C-44B2-AB12-6122DDD14636}" type="slidenum">
              <a:rPr lang="zh-CN" altLang="en-US" smtClean="0"/>
              <a:t>12</a:t>
            </a:fld>
            <a:endParaRPr lang="zh-CN" altLang="en-US"/>
          </a:p>
        </p:txBody>
      </p:sp>
    </p:spTree>
    <p:extLst>
      <p:ext uri="{BB962C8B-B14F-4D97-AF65-F5344CB8AC3E}">
        <p14:creationId xmlns:p14="http://schemas.microsoft.com/office/powerpoint/2010/main" val="420558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总计图片数量</a:t>
            </a:r>
            <a:r>
              <a:rPr lang="en-US" altLang="zh-CN" dirty="0" smtClean="0"/>
              <a:t>52164</a:t>
            </a:r>
          </a:p>
          <a:p>
            <a:r>
              <a:rPr lang="zh-CN" altLang="en-US" dirty="0" smtClean="0"/>
              <a:t>总计看图次数</a:t>
            </a:r>
            <a:r>
              <a:rPr lang="en-US" altLang="zh-CN" dirty="0" smtClean="0"/>
              <a:t>948087</a:t>
            </a:r>
          </a:p>
          <a:p>
            <a:r>
              <a:rPr lang="zh-CN" altLang="en-US" dirty="0" smtClean="0"/>
              <a:t>注册用户</a:t>
            </a:r>
            <a:r>
              <a:rPr lang="en-US" altLang="zh-CN" dirty="0" smtClean="0"/>
              <a:t>14178</a:t>
            </a:r>
            <a:r>
              <a:rPr lang="zh-CN" altLang="en-US" dirty="0" smtClean="0"/>
              <a:t>，考试用户</a:t>
            </a:r>
            <a:r>
              <a:rPr lang="en-US" altLang="zh-CN" dirty="0" smtClean="0"/>
              <a:t>5934</a:t>
            </a:r>
            <a:r>
              <a:rPr lang="zh-CN" altLang="en-US" dirty="0" smtClean="0"/>
              <a:t>，通过用户</a:t>
            </a:r>
            <a:r>
              <a:rPr lang="en-US" altLang="zh-CN" dirty="0" smtClean="0"/>
              <a:t>3986</a:t>
            </a:r>
            <a:r>
              <a:rPr lang="zh-CN" altLang="en-US" dirty="0" smtClean="0"/>
              <a:t>，看图至少一次的用户</a:t>
            </a:r>
            <a:r>
              <a:rPr lang="en-US" altLang="zh-CN" dirty="0" smtClean="0"/>
              <a:t>1422</a:t>
            </a:r>
            <a:r>
              <a:rPr lang="zh-CN" altLang="en-US" dirty="0" smtClean="0"/>
              <a:t>提交至少一次的用户</a:t>
            </a:r>
            <a:r>
              <a:rPr lang="en-US" altLang="zh-CN" dirty="0" smtClean="0"/>
              <a:t>1102</a:t>
            </a:r>
          </a:p>
          <a:p>
            <a:r>
              <a:rPr lang="zh-CN" altLang="en-US" dirty="0" smtClean="0"/>
              <a:t>看图时间的有趣统计，比如图片发布之后，最快多久看完，最慢多久看完</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22</a:t>
            </a:fld>
            <a:endParaRPr lang="zh-CN" altLang="en-US"/>
          </a:p>
        </p:txBody>
      </p:sp>
    </p:spTree>
    <p:extLst>
      <p:ext uri="{BB962C8B-B14F-4D97-AF65-F5344CB8AC3E}">
        <p14:creationId xmlns:p14="http://schemas.microsoft.com/office/powerpoint/2010/main" val="419286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简单：平台操作，发现方式。不需要了解复杂背景，产生原理。</a:t>
            </a:r>
            <a:endParaRPr lang="en-US" altLang="zh-CN" dirty="0" smtClean="0"/>
          </a:p>
          <a:p>
            <a:r>
              <a:rPr lang="zh-CN" altLang="en-US" dirty="0" smtClean="0"/>
              <a:t>最新的，具有时效性。专业稳定的平台使其成为可能。</a:t>
            </a:r>
            <a:endParaRPr lang="en-US" altLang="zh-CN" dirty="0" smtClean="0"/>
          </a:p>
          <a:p>
            <a:r>
              <a:rPr lang="zh-CN" altLang="en-US" dirty="0" smtClean="0"/>
              <a:t>教育：随着使用平台，开始对超新星和发现超新星有更多了解。（</a:t>
            </a:r>
            <a:r>
              <a:rPr lang="en-US" altLang="zh-CN" dirty="0" smtClean="0"/>
              <a:t>noise</a:t>
            </a:r>
            <a:r>
              <a:rPr lang="zh-CN" altLang="en-US" dirty="0" smtClean="0"/>
              <a:t>、</a:t>
            </a:r>
            <a:r>
              <a:rPr lang="en-US" altLang="zh-CN" dirty="0" smtClean="0"/>
              <a:t>ghost</a:t>
            </a:r>
            <a:r>
              <a:rPr lang="zh-CN" altLang="en-US" dirty="0" smtClean="0"/>
              <a:t>）</a:t>
            </a:r>
            <a:endParaRPr lang="en-US" altLang="zh-CN" dirty="0" smtClean="0"/>
          </a:p>
          <a:p>
            <a:r>
              <a:rPr lang="zh-CN" altLang="en-US" dirty="0" smtClean="0"/>
              <a:t>研究超新星，光谱可以告诉我们很多事。距离、超新星类型等</a:t>
            </a:r>
            <a:r>
              <a:rPr lang="en-US" altLang="zh-CN" dirty="0" smtClean="0"/>
              <a:t>……</a:t>
            </a:r>
          </a:p>
        </p:txBody>
      </p:sp>
      <p:sp>
        <p:nvSpPr>
          <p:cNvPr id="4" name="灯片编号占位符 3"/>
          <p:cNvSpPr>
            <a:spLocks noGrp="1"/>
          </p:cNvSpPr>
          <p:nvPr>
            <p:ph type="sldNum" sz="quarter" idx="10"/>
          </p:nvPr>
        </p:nvSpPr>
        <p:spPr/>
        <p:txBody>
          <a:bodyPr/>
          <a:lstStyle/>
          <a:p>
            <a:fld id="{E67D10B8-DF5C-44B2-AB12-6122DDD14636}" type="slidenum">
              <a:rPr lang="zh-CN" altLang="en-US" smtClean="0"/>
              <a:t>23</a:t>
            </a:fld>
            <a:endParaRPr lang="zh-CN" altLang="en-US"/>
          </a:p>
        </p:txBody>
      </p:sp>
    </p:spTree>
    <p:extLst>
      <p:ext uri="{BB962C8B-B14F-4D97-AF65-F5344CB8AC3E}">
        <p14:creationId xmlns:p14="http://schemas.microsoft.com/office/powerpoint/2010/main" val="3012530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2"/>
            <a:r>
              <a:rPr lang="en-GB" altLang="zh-CN" b="1" i="1" dirty="0" smtClean="0"/>
              <a:t>Expand by including more people and telescopes</a:t>
            </a:r>
            <a:endParaRPr lang="zh-CN" altLang="zh-CN" b="1" i="1"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GB" altLang="zh-CN" b="1" i="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GB" altLang="zh-CN" b="1" i="1" dirty="0" smtClean="0"/>
              <a:t>deepen professional cooperation</a:t>
            </a:r>
            <a:endParaRPr lang="zh-CN" altLang="zh-CN"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发现的超新星大部分距离较近</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24</a:t>
            </a:fld>
            <a:endParaRPr lang="zh-CN" altLang="en-US"/>
          </a:p>
        </p:txBody>
      </p:sp>
    </p:spTree>
    <p:extLst>
      <p:ext uri="{BB962C8B-B14F-4D97-AF65-F5344CB8AC3E}">
        <p14:creationId xmlns:p14="http://schemas.microsoft.com/office/powerpoint/2010/main" val="1542697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备用</a:t>
            </a:r>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29</a:t>
            </a:fld>
            <a:endParaRPr lang="zh-CN" altLang="en-US"/>
          </a:p>
        </p:txBody>
      </p:sp>
    </p:spTree>
    <p:extLst>
      <p:ext uri="{BB962C8B-B14F-4D97-AF65-F5344CB8AC3E}">
        <p14:creationId xmlns:p14="http://schemas.microsoft.com/office/powerpoint/2010/main" val="357210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smtClean="0"/>
              <a:t>首页</a:t>
            </a:r>
            <a:endParaRPr lang="en-US" altLang="zh-CN" dirty="0" smtClean="0"/>
          </a:p>
          <a:p>
            <a:pPr marL="228600" indent="-228600">
              <a:buAutoNum type="arabicPeriod"/>
            </a:pPr>
            <a:r>
              <a:rPr lang="zh-CN" altLang="en-US" dirty="0" smtClean="0"/>
              <a:t>简介等文档</a:t>
            </a:r>
            <a:endParaRPr lang="en-US" altLang="zh-CN" dirty="0" smtClean="0"/>
          </a:p>
          <a:p>
            <a:pPr marL="228600" indent="-228600">
              <a:buAutoNum type="arabicPeriod"/>
            </a:pPr>
            <a:r>
              <a:rPr lang="zh-CN" altLang="en-US" dirty="0" smtClean="0"/>
              <a:t>看图界面</a:t>
            </a:r>
            <a:endParaRPr lang="en-US" altLang="zh-CN" dirty="0" smtClean="0"/>
          </a:p>
          <a:p>
            <a:pPr marL="228600" indent="-228600">
              <a:buAutoNum type="arabicPeriod"/>
            </a:pPr>
            <a:r>
              <a:rPr lang="zh-CN" altLang="en-US" dirty="0" smtClean="0"/>
              <a:t>通知界面</a:t>
            </a:r>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13</a:t>
            </a:fld>
            <a:endParaRPr lang="zh-CN" altLang="en-US"/>
          </a:p>
        </p:txBody>
      </p:sp>
    </p:spTree>
    <p:extLst>
      <p:ext uri="{BB962C8B-B14F-4D97-AF65-F5344CB8AC3E}">
        <p14:creationId xmlns:p14="http://schemas.microsoft.com/office/powerpoint/2010/main" val="333779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smtClean="0"/>
              <a:t>首页</a:t>
            </a:r>
            <a:endParaRPr lang="en-US" altLang="zh-CN" dirty="0" smtClean="0"/>
          </a:p>
          <a:p>
            <a:pPr marL="228600" indent="-228600">
              <a:buAutoNum type="arabicPeriod"/>
            </a:pPr>
            <a:r>
              <a:rPr lang="zh-CN" altLang="en-US" dirty="0" smtClean="0"/>
              <a:t>简介等文档</a:t>
            </a:r>
            <a:endParaRPr lang="en-US" altLang="zh-CN" dirty="0" smtClean="0"/>
          </a:p>
          <a:p>
            <a:pPr marL="228600" indent="-228600">
              <a:buAutoNum type="arabicPeriod"/>
            </a:pPr>
            <a:r>
              <a:rPr lang="zh-CN" altLang="en-US" dirty="0" smtClean="0"/>
              <a:t>看图界面</a:t>
            </a:r>
            <a:endParaRPr lang="en-US" altLang="zh-CN" dirty="0" smtClean="0"/>
          </a:p>
          <a:p>
            <a:pPr marL="228600" indent="-228600">
              <a:buAutoNum type="arabicPeriod"/>
            </a:pPr>
            <a:r>
              <a:rPr lang="zh-CN" altLang="en-US" dirty="0" smtClean="0"/>
              <a:t>通知界面</a:t>
            </a:r>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14</a:t>
            </a:fld>
            <a:endParaRPr lang="zh-CN" altLang="en-US"/>
          </a:p>
        </p:txBody>
      </p:sp>
    </p:spTree>
    <p:extLst>
      <p:ext uri="{BB962C8B-B14F-4D97-AF65-F5344CB8AC3E}">
        <p14:creationId xmlns:p14="http://schemas.microsoft.com/office/powerpoint/2010/main" val="2652176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也有一些人在这段时间内加入看图。</a:t>
            </a:r>
            <a:r>
              <a:rPr lang="en-US" altLang="zh-CN" dirty="0" smtClean="0"/>
              <a:t/>
            </a:r>
            <a:br>
              <a:rPr lang="en-US" altLang="zh-CN" dirty="0" smtClean="0"/>
            </a:br>
            <a:endParaRPr lang="en-US" altLang="zh-CN" dirty="0" smtClean="0"/>
          </a:p>
          <a:p>
            <a:r>
              <a:rPr lang="zh-CN" altLang="en-US" dirty="0" smtClean="0">
                <a:solidFill>
                  <a:schemeClr val="bg1"/>
                </a:solidFill>
                <a:latin typeface="Microsoft YaHei UI" panose="020B0503020204020204" pitchFamily="34" charset="-122"/>
                <a:ea typeface="Microsoft YaHei UI" panose="020B0503020204020204" pitchFamily="34" charset="-122"/>
              </a:rPr>
              <a:t>系统第一张图上传时间 </a:t>
            </a:r>
            <a:r>
              <a:rPr lang="en-US" altLang="zh-CN" dirty="0" smtClean="0">
                <a:solidFill>
                  <a:schemeClr val="bg1"/>
                </a:solidFill>
                <a:latin typeface="Microsoft YaHei UI" panose="020B0503020204020204" pitchFamily="34" charset="-122"/>
                <a:ea typeface="Microsoft YaHei UI" panose="020B0503020204020204" pitchFamily="34" charset="-122"/>
              </a:rPr>
              <a:t>2015</a:t>
            </a:r>
            <a:r>
              <a:rPr lang="zh-CN" altLang="en-US" dirty="0" smtClean="0">
                <a:solidFill>
                  <a:schemeClr val="bg1"/>
                </a:solidFill>
                <a:latin typeface="Microsoft YaHei UI" panose="020B0503020204020204" pitchFamily="34" charset="-122"/>
                <a:ea typeface="Microsoft YaHei UI" panose="020B0503020204020204" pitchFamily="34" charset="-122"/>
              </a:rPr>
              <a:t>年</a:t>
            </a:r>
            <a:r>
              <a:rPr lang="en-US" altLang="zh-CN" dirty="0" smtClean="0">
                <a:solidFill>
                  <a:schemeClr val="bg1"/>
                </a:solidFill>
                <a:latin typeface="Microsoft YaHei UI" panose="020B0503020204020204" pitchFamily="34" charset="-122"/>
                <a:ea typeface="Microsoft YaHei UI" panose="020B0503020204020204" pitchFamily="34" charset="-122"/>
              </a:rPr>
              <a:t>5</a:t>
            </a:r>
            <a:r>
              <a:rPr lang="zh-CN" altLang="en-US" dirty="0" smtClean="0">
                <a:solidFill>
                  <a:schemeClr val="bg1"/>
                </a:solidFill>
                <a:latin typeface="Microsoft YaHei UI" panose="020B0503020204020204" pitchFamily="34" charset="-122"/>
                <a:ea typeface="Microsoft YaHei UI" panose="020B0503020204020204" pitchFamily="34" charset="-122"/>
              </a:rPr>
              <a:t>月</a:t>
            </a:r>
            <a:r>
              <a:rPr lang="en-US" altLang="zh-CN" dirty="0" smtClean="0">
                <a:solidFill>
                  <a:schemeClr val="bg1"/>
                </a:solidFill>
                <a:latin typeface="Microsoft YaHei UI" panose="020B0503020204020204" pitchFamily="34" charset="-122"/>
                <a:ea typeface="Microsoft YaHei UI" panose="020B0503020204020204" pitchFamily="34" charset="-122"/>
              </a:rPr>
              <a:t>25</a:t>
            </a:r>
            <a:r>
              <a:rPr lang="zh-CN" altLang="en-US" dirty="0" smtClean="0">
                <a:solidFill>
                  <a:schemeClr val="bg1"/>
                </a:solidFill>
                <a:latin typeface="Microsoft YaHei UI" panose="020B0503020204020204" pitchFamily="34" charset="-122"/>
                <a:ea typeface="Microsoft YaHei UI" panose="020B0503020204020204" pitchFamily="34" charset="-122"/>
              </a:rPr>
              <a:t>日。</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endParaRPr lang="en-US" altLang="zh-CN" dirty="0" smtClean="0">
              <a:solidFill>
                <a:schemeClr val="bg1"/>
              </a:solidFill>
              <a:latin typeface="Microsoft YaHei UI" panose="020B0503020204020204" pitchFamily="34" charset="-122"/>
              <a:ea typeface="Microsoft YaHei UI" panose="020B0503020204020204" pitchFamily="34" charset="-122"/>
            </a:endParaRPr>
          </a:p>
          <a:p>
            <a:r>
              <a:rPr lang="zh-CN" altLang="en-US" dirty="0" smtClean="0">
                <a:solidFill>
                  <a:schemeClr val="bg1"/>
                </a:solidFill>
                <a:latin typeface="Microsoft YaHei UI" panose="020B0503020204020204" pitchFamily="34" charset="-122"/>
                <a:ea typeface="Microsoft YaHei UI" panose="020B0503020204020204" pitchFamily="34" charset="-122"/>
              </a:rPr>
              <a:t>梳理改进流程，阅览图片。</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endParaRPr lang="en-US" altLang="zh-CN" dirty="0" smtClean="0">
              <a:solidFill>
                <a:schemeClr val="bg1"/>
              </a:solidFill>
              <a:latin typeface="Microsoft YaHei UI" panose="020B0503020204020204" pitchFamily="34" charset="-122"/>
              <a:ea typeface="Microsoft YaHei UI" panose="020B0503020204020204" pitchFamily="34" charset="-122"/>
            </a:endParaRPr>
          </a:p>
          <a:p>
            <a:r>
              <a:rPr lang="zh-CN" altLang="en-US" dirty="0" smtClean="0">
                <a:solidFill>
                  <a:schemeClr val="bg1"/>
                </a:solidFill>
                <a:latin typeface="Microsoft YaHei UI" panose="020B0503020204020204" pitchFamily="34" charset="-122"/>
                <a:ea typeface="Microsoft YaHei UI" panose="020B0503020204020204" pitchFamily="34" charset="-122"/>
              </a:rPr>
              <a:t> </a:t>
            </a:r>
            <a:r>
              <a:rPr lang="en-US" altLang="zh-CN" dirty="0" smtClean="0">
                <a:solidFill>
                  <a:schemeClr val="bg1"/>
                </a:solidFill>
                <a:latin typeface="Microsoft YaHei UI" panose="020B0503020204020204" pitchFamily="34" charset="-122"/>
                <a:ea typeface="Microsoft YaHei UI" panose="020B0503020204020204" pitchFamily="34" charset="-122"/>
              </a:rPr>
              <a:t>2015</a:t>
            </a:r>
            <a:r>
              <a:rPr lang="zh-CN" altLang="en-US" dirty="0" smtClean="0">
                <a:solidFill>
                  <a:schemeClr val="bg1"/>
                </a:solidFill>
                <a:latin typeface="Microsoft YaHei UI" panose="020B0503020204020204" pitchFamily="34" charset="-122"/>
                <a:ea typeface="Microsoft YaHei UI" panose="020B0503020204020204" pitchFamily="34" charset="-122"/>
              </a:rPr>
              <a:t>年</a:t>
            </a:r>
            <a:r>
              <a:rPr lang="en-US" altLang="zh-CN" dirty="0" smtClean="0">
                <a:solidFill>
                  <a:schemeClr val="bg1"/>
                </a:solidFill>
                <a:latin typeface="Microsoft YaHei UI" panose="020B0503020204020204" pitchFamily="34" charset="-122"/>
                <a:ea typeface="Microsoft YaHei UI" panose="020B0503020204020204" pitchFamily="34" charset="-122"/>
              </a:rPr>
              <a:t>7</a:t>
            </a:r>
            <a:r>
              <a:rPr lang="zh-CN" altLang="en-US" dirty="0" smtClean="0">
                <a:solidFill>
                  <a:schemeClr val="bg1"/>
                </a:solidFill>
                <a:latin typeface="Microsoft YaHei UI" panose="020B0503020204020204" pitchFamily="34" charset="-122"/>
                <a:ea typeface="Microsoft YaHei UI" panose="020B0503020204020204" pitchFamily="34" charset="-122"/>
              </a:rPr>
              <a:t>月</a:t>
            </a:r>
            <a:r>
              <a:rPr lang="en-US" altLang="zh-CN" dirty="0" smtClean="0">
                <a:solidFill>
                  <a:schemeClr val="bg1"/>
                </a:solidFill>
                <a:latin typeface="Microsoft YaHei UI" panose="020B0503020204020204" pitchFamily="34" charset="-122"/>
                <a:ea typeface="Microsoft YaHei UI" panose="020B0503020204020204" pitchFamily="34" charset="-122"/>
              </a:rPr>
              <a:t>14</a:t>
            </a:r>
            <a:r>
              <a:rPr lang="zh-CN" altLang="en-US" dirty="0" smtClean="0">
                <a:solidFill>
                  <a:schemeClr val="bg1"/>
                </a:solidFill>
                <a:latin typeface="Microsoft YaHei UI" panose="020B0503020204020204" pitchFamily="34" charset="-122"/>
                <a:ea typeface="Microsoft YaHei UI" panose="020B0503020204020204" pitchFamily="34" charset="-122"/>
              </a:rPr>
              <a:t>日凌晨，</a:t>
            </a:r>
            <a:r>
              <a:rPr lang="en-US" altLang="zh-CN" dirty="0" smtClean="0">
                <a:solidFill>
                  <a:schemeClr val="bg1"/>
                </a:solidFill>
                <a:latin typeface="Microsoft YaHei UI" panose="020B0503020204020204" pitchFamily="34" charset="-122"/>
                <a:ea typeface="Microsoft YaHei UI" panose="020B0503020204020204" pitchFamily="34" charset="-122"/>
              </a:rPr>
              <a:t>PSP</a:t>
            </a:r>
            <a:r>
              <a:rPr lang="zh-CN" altLang="en-US" dirty="0" smtClean="0">
                <a:solidFill>
                  <a:schemeClr val="bg1"/>
                </a:solidFill>
                <a:latin typeface="Microsoft YaHei UI" panose="020B0503020204020204" pitchFamily="34" charset="-122"/>
                <a:ea typeface="Microsoft YaHei UI" panose="020B0503020204020204" pitchFamily="34" charset="-122"/>
              </a:rPr>
              <a:t>计划正处于测试期间，庞立凤于</a:t>
            </a:r>
            <a:r>
              <a:rPr lang="en-US" altLang="zh-CN" dirty="0" smtClean="0">
                <a:solidFill>
                  <a:schemeClr val="bg1"/>
                </a:solidFill>
                <a:latin typeface="Microsoft YaHei UI" panose="020B0503020204020204" pitchFamily="34" charset="-122"/>
                <a:ea typeface="Microsoft YaHei UI" panose="020B0503020204020204" pitchFamily="34" charset="-122"/>
              </a:rPr>
              <a:t>5:20</a:t>
            </a:r>
            <a:r>
              <a:rPr lang="zh-CN" altLang="en-US" dirty="0" smtClean="0">
                <a:solidFill>
                  <a:schemeClr val="bg1"/>
                </a:solidFill>
                <a:latin typeface="Microsoft YaHei UI" panose="020B0503020204020204" pitchFamily="34" charset="-122"/>
                <a:ea typeface="Microsoft YaHei UI" panose="020B0503020204020204" pitchFamily="34" charset="-122"/>
              </a:rPr>
              <a:t>，卫申权于</a:t>
            </a:r>
            <a:r>
              <a:rPr lang="en-US" altLang="zh-CN" dirty="0" smtClean="0">
                <a:solidFill>
                  <a:schemeClr val="bg1"/>
                </a:solidFill>
                <a:latin typeface="Microsoft YaHei UI" panose="020B0503020204020204" pitchFamily="34" charset="-122"/>
                <a:ea typeface="Microsoft YaHei UI" panose="020B0503020204020204" pitchFamily="34" charset="-122"/>
              </a:rPr>
              <a:t>6:43</a:t>
            </a:r>
            <a:r>
              <a:rPr lang="zh-CN" altLang="en-US" dirty="0" smtClean="0">
                <a:solidFill>
                  <a:schemeClr val="bg1"/>
                </a:solidFill>
                <a:latin typeface="Microsoft YaHei UI" panose="020B0503020204020204" pitchFamily="34" charset="-122"/>
                <a:ea typeface="Microsoft YaHei UI" panose="020B0503020204020204" pitchFamily="34" charset="-122"/>
              </a:rPr>
              <a:t>各自独立上报了一颗可疑的超新星目标。后由金彰伟验证为一颗</a:t>
            </a:r>
            <a:r>
              <a:rPr lang="en-US" altLang="zh-CN" dirty="0" smtClean="0">
                <a:solidFill>
                  <a:schemeClr val="bg1"/>
                </a:solidFill>
                <a:latin typeface="Microsoft YaHei UI" panose="020B0503020204020204" pitchFamily="34" charset="-122"/>
                <a:ea typeface="Microsoft YaHei UI" panose="020B0503020204020204" pitchFamily="34" charset="-122"/>
              </a:rPr>
              <a:t>3</a:t>
            </a:r>
            <a:r>
              <a:rPr lang="zh-CN" altLang="en-US" dirty="0" smtClean="0">
                <a:solidFill>
                  <a:schemeClr val="bg1"/>
                </a:solidFill>
                <a:latin typeface="Microsoft YaHei UI" panose="020B0503020204020204" pitchFamily="34" charset="-122"/>
                <a:ea typeface="Microsoft YaHei UI" panose="020B0503020204020204" pitchFamily="34" charset="-122"/>
              </a:rPr>
              <a:t>天前刚发现的已知超新星。</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endParaRPr lang="zh-CN" altLang="en-US" dirty="0" smtClean="0">
              <a:solidFill>
                <a:schemeClr val="bg1"/>
              </a:solidFill>
              <a:latin typeface="Microsoft YaHei UI" panose="020B0503020204020204" pitchFamily="34" charset="-122"/>
              <a:ea typeface="Microsoft YaHei UI"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15</a:t>
            </a:fld>
            <a:endParaRPr lang="zh-CN" altLang="en-US"/>
          </a:p>
        </p:txBody>
      </p:sp>
    </p:spTree>
    <p:extLst>
      <p:ext uri="{BB962C8B-B14F-4D97-AF65-F5344CB8AC3E}">
        <p14:creationId xmlns:p14="http://schemas.microsoft.com/office/powerpoint/2010/main" val="75245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如此大规模的用户爆发，对于系统的稳定性和承载能力是一次较大考验。</a:t>
            </a:r>
            <a:endParaRPr lang="en-US" altLang="zh-CN" dirty="0" smtClean="0"/>
          </a:p>
          <a:p>
            <a:r>
              <a:rPr lang="zh-CN" altLang="en-US" dirty="0" smtClean="0"/>
              <a:t>系统运行稳定</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bg1"/>
                </a:solidFill>
                <a:latin typeface="Microsoft YaHei UI" panose="020B0503020204020204" pitchFamily="34" charset="-122"/>
                <a:ea typeface="Microsoft YaHei UI" panose="020B0503020204020204" pitchFamily="34" charset="-122"/>
              </a:rPr>
              <a:t>AUGUST </a:t>
            </a:r>
            <a:r>
              <a:rPr lang="en-US" altLang="zh-CN" sz="1200" dirty="0" err="1" smtClean="0">
                <a:solidFill>
                  <a:schemeClr val="bg1"/>
                </a:solidFill>
                <a:latin typeface="Microsoft YaHei UI" panose="020B0503020204020204" pitchFamily="34" charset="-122"/>
                <a:ea typeface="Microsoft YaHei UI" panose="020B0503020204020204" pitchFamily="34" charset="-122"/>
              </a:rPr>
              <a:t>1</a:t>
            </a:r>
            <a:r>
              <a:rPr lang="en-US" altLang="zh-CN" sz="1200" baseline="30000" dirty="0" err="1" smtClean="0">
                <a:solidFill>
                  <a:schemeClr val="bg1"/>
                </a:solidFill>
                <a:latin typeface="Microsoft YaHei UI" panose="020B0503020204020204" pitchFamily="34" charset="-122"/>
                <a:ea typeface="Microsoft YaHei UI" panose="020B0503020204020204" pitchFamily="34" charset="-122"/>
              </a:rPr>
              <a:t>ST</a:t>
            </a:r>
            <a:r>
              <a:rPr lang="en-US" altLang="zh-CN" sz="1200" dirty="0" smtClean="0">
                <a:solidFill>
                  <a:schemeClr val="bg1"/>
                </a:solidFill>
                <a:latin typeface="Microsoft YaHei UI" panose="020B0503020204020204" pitchFamily="34" charset="-122"/>
                <a:ea typeface="Microsoft YaHei UI" panose="020B0503020204020204" pitchFamily="34" charset="-122"/>
              </a:rPr>
              <a:t>, </a:t>
            </a:r>
            <a:r>
              <a:rPr lang="en-US" altLang="zh-CN" sz="1200" baseline="0" dirty="0" smtClean="0">
                <a:solidFill>
                  <a:schemeClr val="bg1"/>
                </a:solidFill>
                <a:latin typeface="Microsoft YaHei UI" panose="020B0503020204020204" pitchFamily="34" charset="-122"/>
                <a:ea typeface="Microsoft YaHei UI" panose="020B0503020204020204" pitchFamily="34" charset="-122"/>
              </a:rPr>
              <a:t> </a:t>
            </a:r>
            <a:r>
              <a:rPr lang="en-US" altLang="zh-CN" sz="1200" dirty="0" smtClean="0">
                <a:solidFill>
                  <a:schemeClr val="bg1"/>
                </a:solidFill>
                <a:latin typeface="Microsoft YaHei UI" panose="020B0503020204020204" pitchFamily="34" charset="-122"/>
                <a:ea typeface="Microsoft YaHei UI" panose="020B0503020204020204" pitchFamily="34" charset="-122"/>
              </a:rPr>
              <a:t>NEW REGISTERED USERS EXCEEDED 300.</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16</a:t>
            </a:fld>
            <a:endParaRPr lang="zh-CN" altLang="en-US"/>
          </a:p>
        </p:txBody>
      </p:sp>
    </p:spTree>
    <p:extLst>
      <p:ext uri="{BB962C8B-B14F-4D97-AF65-F5344CB8AC3E}">
        <p14:creationId xmlns:p14="http://schemas.microsoft.com/office/powerpoint/2010/main" val="385532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solidFill>
                  <a:schemeClr val="bg1"/>
                </a:solidFill>
                <a:latin typeface="Microsoft YaHei UI" panose="020B0503020204020204" pitchFamily="34" charset="-122"/>
                <a:ea typeface="Microsoft YaHei UI" panose="020B0503020204020204" pitchFamily="34" charset="-122"/>
              </a:rPr>
              <a:t>2015</a:t>
            </a:r>
            <a:r>
              <a:rPr lang="zh-CN" altLang="en-US" dirty="0" smtClean="0">
                <a:solidFill>
                  <a:schemeClr val="bg1"/>
                </a:solidFill>
                <a:latin typeface="Microsoft YaHei UI" panose="020B0503020204020204" pitchFamily="34" charset="-122"/>
                <a:ea typeface="Microsoft YaHei UI" panose="020B0503020204020204" pitchFamily="34" charset="-122"/>
              </a:rPr>
              <a:t>年</a:t>
            </a:r>
            <a:r>
              <a:rPr lang="en-US" altLang="zh-CN" dirty="0" smtClean="0">
                <a:solidFill>
                  <a:schemeClr val="bg1"/>
                </a:solidFill>
                <a:latin typeface="Microsoft YaHei UI" panose="020B0503020204020204" pitchFamily="34" charset="-122"/>
                <a:ea typeface="Microsoft YaHei UI" panose="020B0503020204020204" pitchFamily="34" charset="-122"/>
              </a:rPr>
              <a:t>9</a:t>
            </a:r>
            <a:r>
              <a:rPr lang="zh-CN" altLang="en-US" dirty="0" smtClean="0">
                <a:solidFill>
                  <a:schemeClr val="bg1"/>
                </a:solidFill>
                <a:latin typeface="Microsoft YaHei UI" panose="020B0503020204020204" pitchFamily="34" charset="-122"/>
                <a:ea typeface="Microsoft YaHei UI" panose="020B0503020204020204" pitchFamily="34" charset="-122"/>
              </a:rPr>
              <a:t>月</a:t>
            </a:r>
            <a:r>
              <a:rPr lang="en-US" altLang="zh-CN" dirty="0" smtClean="0">
                <a:solidFill>
                  <a:schemeClr val="bg1"/>
                </a:solidFill>
                <a:latin typeface="Microsoft YaHei UI" panose="020B0503020204020204" pitchFamily="34" charset="-122"/>
                <a:ea typeface="Microsoft YaHei UI" panose="020B0503020204020204" pitchFamily="34" charset="-122"/>
              </a:rPr>
              <a:t>12</a:t>
            </a:r>
            <a:r>
              <a:rPr lang="zh-CN" altLang="en-US" dirty="0" smtClean="0">
                <a:solidFill>
                  <a:schemeClr val="bg1"/>
                </a:solidFill>
                <a:latin typeface="Microsoft YaHei UI" panose="020B0503020204020204" pitchFamily="34" charset="-122"/>
                <a:ea typeface="Microsoft YaHei UI" panose="020B0503020204020204" pitchFamily="34" charset="-122"/>
              </a:rPr>
              <a:t>日上午，阮建高查验</a:t>
            </a:r>
            <a:r>
              <a:rPr lang="en-US" altLang="zh-CN" dirty="0" smtClean="0">
                <a:solidFill>
                  <a:schemeClr val="bg1"/>
                </a:solidFill>
                <a:latin typeface="Microsoft YaHei UI" panose="020B0503020204020204" pitchFamily="34" charset="-122"/>
                <a:ea typeface="Microsoft YaHei UI" panose="020B0503020204020204" pitchFamily="34" charset="-122"/>
              </a:rPr>
              <a:t>PSP</a:t>
            </a:r>
            <a:r>
              <a:rPr lang="zh-CN" altLang="en-US" dirty="0" smtClean="0">
                <a:solidFill>
                  <a:schemeClr val="bg1"/>
                </a:solidFill>
                <a:latin typeface="Microsoft YaHei UI" panose="020B0503020204020204" pitchFamily="34" charset="-122"/>
                <a:ea typeface="Microsoft YaHei UI" panose="020B0503020204020204" pitchFamily="34" charset="-122"/>
              </a:rPr>
              <a:t>项目可疑目标时，发现在廖家铭上报的目标非常可疑，后经排查，为真实目标，由徐智坚测量，阮建高上报。</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endParaRPr lang="en-US" altLang="zh-CN" dirty="0" smtClean="0">
              <a:solidFill>
                <a:schemeClr val="bg1"/>
              </a:solidFill>
              <a:latin typeface="Microsoft YaHei UI" panose="020B0503020204020204" pitchFamily="34" charset="-122"/>
              <a:ea typeface="Microsoft YaHei UI" panose="020B0503020204020204" pitchFamily="34" charset="-122"/>
            </a:endParaRPr>
          </a:p>
          <a:p>
            <a:r>
              <a:rPr lang="zh-CN" altLang="en-US" dirty="0" smtClean="0">
                <a:solidFill>
                  <a:schemeClr val="bg1"/>
                </a:solidFill>
                <a:latin typeface="Microsoft YaHei UI" panose="020B0503020204020204" pitchFamily="34" charset="-122"/>
                <a:ea typeface="Microsoft YaHei UI" panose="020B0503020204020204" pitchFamily="34" charset="-122"/>
              </a:rPr>
              <a:t>可惜由于天气原因，没能及时有专业天文台进行观测确认。</a:t>
            </a:r>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17</a:t>
            </a:fld>
            <a:endParaRPr lang="zh-CN" altLang="en-US"/>
          </a:p>
        </p:txBody>
      </p:sp>
    </p:spTree>
    <p:extLst>
      <p:ext uri="{BB962C8B-B14F-4D97-AF65-F5344CB8AC3E}">
        <p14:creationId xmlns:p14="http://schemas.microsoft.com/office/powerpoint/2010/main" val="179000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再次进行媒体宣传，腾讯新闻弹窗</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zh-CN" dirty="0" err="1" smtClean="0">
                <a:solidFill>
                  <a:schemeClr val="bg1"/>
                </a:solidFill>
                <a:latin typeface="Microsoft YaHei UI" panose="020B0503020204020204" pitchFamily="34" charset="-122"/>
                <a:ea typeface="Microsoft YaHei UI" panose="020B0503020204020204" pitchFamily="34" charset="-122"/>
              </a:rPr>
              <a:t>Tencent</a:t>
            </a:r>
            <a:r>
              <a:rPr lang="en-GB" altLang="zh-CN" dirty="0" smtClean="0">
                <a:solidFill>
                  <a:schemeClr val="bg1"/>
                </a:solidFill>
                <a:latin typeface="Microsoft YaHei UI" panose="020B0503020204020204" pitchFamily="34" charset="-122"/>
                <a:ea typeface="Microsoft YaHei UI" panose="020B0503020204020204" pitchFamily="34" charset="-122"/>
              </a:rPr>
              <a:t> Technology , </a:t>
            </a:r>
            <a:r>
              <a:rPr lang="en-GB" altLang="zh-CN" dirty="0" err="1" smtClean="0">
                <a:solidFill>
                  <a:schemeClr val="bg1"/>
                </a:solidFill>
                <a:latin typeface="Microsoft YaHei UI" panose="020B0503020204020204" pitchFamily="34" charset="-122"/>
                <a:ea typeface="Microsoft YaHei UI" panose="020B0503020204020204" pitchFamily="34" charset="-122"/>
              </a:rPr>
              <a:t>Netease</a:t>
            </a:r>
            <a:r>
              <a:rPr lang="en-GB" altLang="zh-CN" dirty="0" smtClean="0">
                <a:solidFill>
                  <a:schemeClr val="bg1"/>
                </a:solidFill>
                <a:latin typeface="Microsoft YaHei UI" panose="020B0503020204020204" pitchFamily="34" charset="-122"/>
                <a:ea typeface="Microsoft YaHei UI" panose="020B0503020204020204" pitchFamily="34" charset="-122"/>
              </a:rPr>
              <a:t> News and so on…</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19</a:t>
            </a:fld>
            <a:endParaRPr lang="zh-CN" altLang="en-US"/>
          </a:p>
        </p:txBody>
      </p:sp>
    </p:spTree>
    <p:extLst>
      <p:ext uri="{BB962C8B-B14F-4D97-AF65-F5344CB8AC3E}">
        <p14:creationId xmlns:p14="http://schemas.microsoft.com/office/powerpoint/2010/main" val="31597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中国虚拟天文台平台主要提供专业观测服务，所以很多为了公众天文台注册的用户</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找不到</a:t>
            </a:r>
            <a:r>
              <a:rPr lang="en-US" altLang="zh-CN" dirty="0" smtClean="0"/>
              <a:t>PSP</a:t>
            </a:r>
            <a:r>
              <a:rPr lang="zh-CN" altLang="en-US" dirty="0" smtClean="0"/>
              <a:t>入口。</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r>
              <a:rPr lang="zh-CN" altLang="en-US" dirty="0" smtClean="0"/>
              <a:t>米琳莹</a:t>
            </a:r>
            <a:r>
              <a:rPr lang="zh-CN" altLang="en-US" baseline="0" dirty="0"/>
              <a:t> </a:t>
            </a:r>
            <a:r>
              <a:rPr lang="zh-CN" altLang="en-US" baseline="0" dirty="0" smtClean="0"/>
              <a:t>用户支持</a:t>
            </a:r>
            <a:endParaRPr lang="en-US" altLang="zh-CN" baseline="0" dirty="0" smtClean="0"/>
          </a:p>
          <a:p>
            <a:endParaRPr lang="en-US" altLang="zh-CN" dirty="0" smtClean="0"/>
          </a:p>
        </p:txBody>
      </p:sp>
      <p:sp>
        <p:nvSpPr>
          <p:cNvPr id="4" name="灯片编号占位符 3"/>
          <p:cNvSpPr>
            <a:spLocks noGrp="1"/>
          </p:cNvSpPr>
          <p:nvPr>
            <p:ph type="sldNum" sz="quarter" idx="10"/>
          </p:nvPr>
        </p:nvSpPr>
        <p:spPr/>
        <p:txBody>
          <a:bodyPr/>
          <a:lstStyle/>
          <a:p>
            <a:fld id="{E67D10B8-DF5C-44B2-AB12-6122DDD14636}" type="slidenum">
              <a:rPr lang="zh-CN" altLang="en-US" smtClean="0"/>
              <a:t>20</a:t>
            </a:fld>
            <a:endParaRPr lang="zh-CN" altLang="en-US"/>
          </a:p>
        </p:txBody>
      </p:sp>
    </p:spTree>
    <p:extLst>
      <p:ext uri="{BB962C8B-B14F-4D97-AF65-F5344CB8AC3E}">
        <p14:creationId xmlns:p14="http://schemas.microsoft.com/office/powerpoint/2010/main" val="302483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到</a:t>
            </a:r>
            <a:r>
              <a:rPr lang="en-US" altLang="zh-CN" dirty="0" smtClean="0"/>
              <a:t>9</a:t>
            </a:r>
            <a:r>
              <a:rPr lang="zh-CN" altLang="en-US" dirty="0" smtClean="0"/>
              <a:t>月</a:t>
            </a:r>
            <a:r>
              <a:rPr lang="en-US" altLang="zh-CN" dirty="0" smtClean="0"/>
              <a:t>19</a:t>
            </a:r>
            <a:r>
              <a:rPr lang="zh-CN" altLang="en-US" dirty="0" smtClean="0"/>
              <a:t>日为止，每天都有上百人注册；</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之后每天都有两位数的注册量。</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我们出于谨慎，本身并没有对这一次的疑似发现进行宣传，耐心等待第一颗确认。</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PSP</a:t>
            </a:r>
            <a:r>
              <a:rPr lang="zh-CN" altLang="en-US" dirty="0" smtClean="0"/>
              <a:t>系统经历了注册浪潮的考验，一天注册用户</a:t>
            </a:r>
            <a:r>
              <a:rPr lang="en-US" altLang="zh-CN" dirty="0" smtClean="0"/>
              <a:t>2000</a:t>
            </a:r>
            <a:r>
              <a:rPr lang="zh-CN" altLang="en-US" dirty="0" smtClean="0"/>
              <a:t>多人，至今已经注册用户上万，可喜的事，他们中有很多热爱科学，热情严谨的学生爱好者，这也是</a:t>
            </a:r>
            <a:r>
              <a:rPr lang="en-US" altLang="zh-CN" dirty="0" smtClean="0"/>
              <a:t>PSP</a:t>
            </a:r>
            <a:r>
              <a:rPr lang="zh-CN" altLang="en-US" dirty="0" smtClean="0"/>
              <a:t>项目的初衷，让更多的爱好天文爱好科学的年轻下一代能通过</a:t>
            </a:r>
            <a:r>
              <a:rPr lang="en-US" altLang="zh-CN" dirty="0" smtClean="0"/>
              <a:t>PSP</a:t>
            </a:r>
            <a:r>
              <a:rPr lang="zh-CN" altLang="en-US" dirty="0" smtClean="0"/>
              <a:t>平台参与到天文发现和天文研究中来，相信</a:t>
            </a:r>
            <a:r>
              <a:rPr lang="en-US" altLang="zh-CN" dirty="0" smtClean="0"/>
              <a:t>PSP</a:t>
            </a:r>
            <a:r>
              <a:rPr lang="zh-CN" altLang="en-US" dirty="0" smtClean="0"/>
              <a:t>项目会发展的更好</a:t>
            </a:r>
            <a:r>
              <a:rPr lang="en-US" altLang="zh-CN" dirty="0" smtClean="0"/>
              <a:t>~</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21</a:t>
            </a:fld>
            <a:endParaRPr lang="zh-CN" altLang="en-US"/>
          </a:p>
        </p:txBody>
      </p:sp>
    </p:spTree>
    <p:extLst>
      <p:ext uri="{BB962C8B-B14F-4D97-AF65-F5344CB8AC3E}">
        <p14:creationId xmlns:p14="http://schemas.microsoft.com/office/powerpoint/2010/main" val="322943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57B58DF-EA9A-41B4-92A3-1CC5B59CFFE9}" type="datetimeFigureOut">
              <a:rPr lang="zh-CN" altLang="en-US" smtClean="0"/>
              <a:t>2016/5/13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2142619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7B58DF-EA9A-41B4-92A3-1CC5B59CFFE9}" type="datetimeFigureOut">
              <a:rPr lang="zh-CN" altLang="en-US" smtClean="0"/>
              <a:t>2016/5/13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170070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7B58DF-EA9A-41B4-92A3-1CC5B59CFFE9}" type="datetimeFigureOut">
              <a:rPr lang="zh-CN" altLang="en-US" smtClean="0"/>
              <a:t>2016/5/13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330292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57B58DF-EA9A-41B4-92A3-1CC5B59CFFE9}" type="datetimeFigureOut">
              <a:rPr lang="zh-CN" altLang="en-US" smtClean="0"/>
              <a:t>2016/5/13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18687595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57B58DF-EA9A-41B4-92A3-1CC5B59CFFE9}" type="datetimeFigureOut">
              <a:rPr lang="zh-CN" altLang="en-US" smtClean="0"/>
              <a:t>2016/5/13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25372627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57B58DF-EA9A-41B4-92A3-1CC5B59CFFE9}" type="datetimeFigureOut">
              <a:rPr lang="zh-CN" altLang="en-US" smtClean="0"/>
              <a:t>2016/5/13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18728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57B58DF-EA9A-41B4-92A3-1CC5B59CFFE9}" type="datetimeFigureOut">
              <a:rPr lang="zh-CN" altLang="en-US" smtClean="0"/>
              <a:t>2016/5/13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361843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57B58DF-EA9A-41B4-92A3-1CC5B59CFFE9}" type="datetimeFigureOut">
              <a:rPr lang="zh-CN" altLang="en-US" smtClean="0"/>
              <a:t>2016/5/13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12845954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7B58DF-EA9A-41B4-92A3-1CC5B59CFFE9}" type="datetimeFigureOut">
              <a:rPr lang="zh-CN" altLang="en-US" smtClean="0"/>
              <a:t>2016/5/13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24676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57B58DF-EA9A-41B4-92A3-1CC5B59CFFE9}" type="datetimeFigureOut">
              <a:rPr lang="zh-CN" altLang="en-US" smtClean="0"/>
              <a:t>2016/5/13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347057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57B58DF-EA9A-41B4-92A3-1CC5B59CFFE9}" type="datetimeFigureOut">
              <a:rPr lang="zh-CN" altLang="en-US" smtClean="0"/>
              <a:t>2016/5/13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113419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B58DF-EA9A-41B4-92A3-1CC5B59CFFE9}" type="datetimeFigureOut">
              <a:rPr lang="zh-CN" altLang="en-US" smtClean="0"/>
              <a:t>2016/5/13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3952134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bula in brilliant colors stretching from diagonal lower left to upper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800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2033082"/>
            <a:ext cx="9737387" cy="44058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2" name="标题 1"/>
          <p:cNvSpPr>
            <a:spLocks noGrp="1"/>
          </p:cNvSpPr>
          <p:nvPr>
            <p:ph type="ctrTitle"/>
          </p:nvPr>
        </p:nvSpPr>
        <p:spPr>
          <a:xfrm>
            <a:off x="871805" y="2597844"/>
            <a:ext cx="8613389" cy="1466156"/>
          </a:xfrm>
        </p:spPr>
        <p:txBody>
          <a:bodyPr>
            <a:normAutofit/>
          </a:bodyPr>
          <a:lstStyle/>
          <a:p>
            <a:pPr algn="l">
              <a:lnSpc>
                <a:spcPct val="100000"/>
              </a:lnSpc>
            </a:pPr>
            <a:r>
              <a:rPr lang="en-US" altLang="zh-CN" sz="4400" dirty="0">
                <a:solidFill>
                  <a:schemeClr val="bg1"/>
                </a:solidFill>
              </a:rPr>
              <a:t>Data Based Astronomical Education and Citizen Science</a:t>
            </a:r>
            <a:endParaRPr lang="zh-CN" altLang="en-US" sz="4400" b="1" dirty="0">
              <a:solidFill>
                <a:schemeClr val="bg1"/>
              </a:solidFill>
              <a:latin typeface="Microsoft YaHei UI" panose="020B0503020204020204" pitchFamily="34" charset="-122"/>
              <a:ea typeface="Microsoft YaHei UI" panose="020B0503020204020204" pitchFamily="34" charset="-122"/>
            </a:endParaRPr>
          </a:p>
        </p:txBody>
      </p:sp>
      <p:sp>
        <p:nvSpPr>
          <p:cNvPr id="3" name="副标题 2"/>
          <p:cNvSpPr>
            <a:spLocks noGrp="1"/>
          </p:cNvSpPr>
          <p:nvPr>
            <p:ph type="subTitle" idx="1"/>
          </p:nvPr>
        </p:nvSpPr>
        <p:spPr>
          <a:xfrm>
            <a:off x="871805" y="4628762"/>
            <a:ext cx="9144000" cy="1318514"/>
          </a:xfrm>
        </p:spPr>
        <p:txBody>
          <a:bodyPr>
            <a:normAutofit/>
          </a:bodyPr>
          <a:lstStyle/>
          <a:p>
            <a:pPr algn="l"/>
            <a:r>
              <a:rPr lang="en-US" altLang="zh-CN" dirty="0" err="1" smtClean="0">
                <a:solidFill>
                  <a:schemeClr val="bg1"/>
                </a:solidFill>
                <a:latin typeface="Microsoft YaHei UI" panose="020B0503020204020204" pitchFamily="34" charset="-122"/>
                <a:ea typeface="Microsoft YaHei UI" panose="020B0503020204020204" pitchFamily="34" charset="-122"/>
              </a:rPr>
              <a:t>Chenzhou</a:t>
            </a:r>
            <a:r>
              <a:rPr lang="en-US" altLang="zh-CN" dirty="0" smtClean="0">
                <a:solidFill>
                  <a:schemeClr val="bg1"/>
                </a:solidFill>
                <a:latin typeface="Microsoft YaHei UI" panose="020B0503020204020204" pitchFamily="34" charset="-122"/>
                <a:ea typeface="Microsoft YaHei UI" panose="020B0503020204020204" pitchFamily="34" charset="-122"/>
              </a:rPr>
              <a:t> Cui</a:t>
            </a:r>
          </a:p>
          <a:p>
            <a:pPr algn="l"/>
            <a:r>
              <a:rPr lang="en-US" altLang="zh-CN" sz="1800" dirty="0" err="1" smtClean="0">
                <a:solidFill>
                  <a:schemeClr val="bg1"/>
                </a:solidFill>
                <a:latin typeface="Microsoft YaHei UI" panose="020B0503020204020204" pitchFamily="34" charset="-122"/>
                <a:ea typeface="Microsoft YaHei UI" panose="020B0503020204020204" pitchFamily="34" charset="-122"/>
              </a:rPr>
              <a:t>Shanshan</a:t>
            </a:r>
            <a:r>
              <a:rPr lang="en-US" altLang="zh-CN" sz="1800" dirty="0" smtClean="0">
                <a:solidFill>
                  <a:schemeClr val="bg1"/>
                </a:solidFill>
                <a:latin typeface="Microsoft YaHei UI" panose="020B0503020204020204" pitchFamily="34" charset="-122"/>
                <a:ea typeface="Microsoft YaHei UI" panose="020B0503020204020204" pitchFamily="34" charset="-122"/>
              </a:rPr>
              <a:t> Li, </a:t>
            </a:r>
            <a:r>
              <a:rPr lang="en-US" altLang="zh-CN" sz="1800" dirty="0" err="1" smtClean="0">
                <a:solidFill>
                  <a:schemeClr val="bg1"/>
                </a:solidFill>
                <a:latin typeface="Microsoft YaHei UI" panose="020B0503020204020204" pitchFamily="34" charset="-122"/>
                <a:ea typeface="Microsoft YaHei UI" panose="020B0503020204020204" pitchFamily="34" charset="-122"/>
              </a:rPr>
              <a:t>Dongwei</a:t>
            </a:r>
            <a:r>
              <a:rPr lang="en-US" altLang="zh-CN" sz="1800" dirty="0" smtClean="0">
                <a:solidFill>
                  <a:schemeClr val="bg1"/>
                </a:solidFill>
                <a:latin typeface="Microsoft YaHei UI" panose="020B0503020204020204" pitchFamily="34" charset="-122"/>
                <a:ea typeface="Microsoft YaHei UI" panose="020B0503020204020204" pitchFamily="34" charset="-122"/>
              </a:rPr>
              <a:t> Fan, with the whole China-VO team</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05" y="4910412"/>
            <a:ext cx="2073728" cy="2073728"/>
          </a:xfrm>
          <a:prstGeom prst="rect">
            <a:avLst/>
          </a:prstGeom>
        </p:spPr>
      </p:pic>
    </p:spTree>
    <p:extLst>
      <p:ext uri="{BB962C8B-B14F-4D97-AF65-F5344CB8AC3E}">
        <p14:creationId xmlns:p14="http://schemas.microsoft.com/office/powerpoint/2010/main" val="429213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1026" name="Picture 2" descr="http://www.universetoday.com/wp-content/uploads/2008/04/gz-screen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7202" y="281789"/>
            <a:ext cx="3739092" cy="2540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zooniverse-resources.s3.amazonaws.com/blogs.zooniverse.org/1/files/2009/12/ZooniverseR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25" y="1065752"/>
            <a:ext cx="466725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4"/>
          <a:stretch>
            <a:fillRect/>
          </a:stretch>
        </p:blipFill>
        <p:spPr>
          <a:xfrm>
            <a:off x="1015915" y="2850945"/>
            <a:ext cx="6726301" cy="3296867"/>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5"/>
          <a:stretch>
            <a:fillRect/>
          </a:stretch>
        </p:blipFill>
        <p:spPr>
          <a:xfrm>
            <a:off x="1847845" y="3666639"/>
            <a:ext cx="9968247" cy="2863307"/>
          </a:xfrm>
          <a:prstGeom prst="rect">
            <a:avLst/>
          </a:prstGeom>
          <a:ln>
            <a:noFill/>
          </a:ln>
          <a:effectLst>
            <a:outerShdw blurRad="292100" dist="139700" dir="2700000" algn="tl" rotWithShape="0">
              <a:srgbClr val="333333">
                <a:alpha val="65000"/>
              </a:srgbClr>
            </a:outerShdw>
          </a:effectLst>
        </p:spPr>
      </p:pic>
      <p:sp>
        <p:nvSpPr>
          <p:cNvPr id="7" name="标题 6"/>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24280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460" y="2186609"/>
            <a:ext cx="4444447" cy="1761849"/>
          </a:xfrm>
        </p:spPr>
        <p:txBody>
          <a:bodyPr>
            <a:normAutofit fontScale="90000"/>
          </a:bodyPr>
          <a:lstStyle/>
          <a:p>
            <a:pPr algn="r"/>
            <a:r>
              <a:rPr lang="en-US" altLang="zh-CN" b="1" dirty="0" smtClean="0">
                <a:solidFill>
                  <a:schemeClr val="bg1"/>
                </a:solidFill>
                <a:latin typeface="Microsoft YaHei UI" panose="020B0503020204020204" pitchFamily="34" charset="-122"/>
                <a:ea typeface="Microsoft YaHei UI" panose="020B0503020204020204" pitchFamily="34" charset="-122"/>
              </a:rPr>
              <a:t>PSP </a:t>
            </a:r>
            <a:r>
              <a:rPr lang="en-US" altLang="zh-CN" b="1" dirty="0" smtClean="0">
                <a:solidFill>
                  <a:srgbClr val="ED7D31"/>
                </a:solidFill>
                <a:latin typeface="Microsoft YaHei UI" panose="020B0503020204020204" pitchFamily="34" charset="-122"/>
                <a:ea typeface="Microsoft YaHei UI" panose="020B0503020204020204" pitchFamily="34" charset="-122"/>
              </a:rPr>
              <a:t/>
            </a:r>
            <a:br>
              <a:rPr lang="en-US" altLang="zh-CN" b="1" dirty="0" smtClean="0">
                <a:solidFill>
                  <a:srgbClr val="ED7D31"/>
                </a:solidFill>
                <a:latin typeface="Microsoft YaHei UI" panose="020B0503020204020204" pitchFamily="34" charset="-122"/>
                <a:ea typeface="Microsoft YaHei UI" panose="020B0503020204020204" pitchFamily="34" charset="-122"/>
              </a:rPr>
            </a:br>
            <a:r>
              <a:rPr lang="en-US" altLang="zh-CN" b="1" dirty="0" smtClean="0">
                <a:solidFill>
                  <a:srgbClr val="ED7D31"/>
                </a:solidFill>
                <a:latin typeface="Microsoft YaHei UI" panose="020B0503020204020204" pitchFamily="34" charset="-122"/>
                <a:ea typeface="Microsoft YaHei UI" panose="020B0503020204020204" pitchFamily="34" charset="-122"/>
              </a:rPr>
              <a:t>INTRODUCTION</a:t>
            </a:r>
            <a:endParaRPr lang="zh-CN" altLang="en-US" b="1" dirty="0">
              <a:solidFill>
                <a:srgbClr val="ED7D31"/>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a:xfrm>
            <a:off x="4967907" y="739464"/>
            <a:ext cx="6709743" cy="5337486"/>
          </a:xfrm>
        </p:spPr>
        <p:txBody>
          <a:bodyPr>
            <a:noAutofit/>
          </a:bodyPr>
          <a:lstStyle/>
          <a:p>
            <a:pPr>
              <a:lnSpc>
                <a:spcPct val="150000"/>
              </a:lnSpc>
            </a:pPr>
            <a:r>
              <a:rPr lang="en-US" altLang="zh-CN" sz="2200" dirty="0" smtClean="0">
                <a:solidFill>
                  <a:schemeClr val="bg1"/>
                </a:solidFill>
                <a:latin typeface="Microsoft YaHei UI" panose="020B0503020204020204" pitchFamily="34" charset="-122"/>
                <a:ea typeface="Microsoft YaHei UI" panose="020B0503020204020204" pitchFamily="34" charset="-122"/>
              </a:rPr>
              <a:t>Popular </a:t>
            </a:r>
            <a:r>
              <a:rPr lang="en-US" altLang="zh-CN" sz="2200" dirty="0">
                <a:solidFill>
                  <a:schemeClr val="bg1"/>
                </a:solidFill>
                <a:latin typeface="Microsoft YaHei UI" panose="020B0503020204020204" pitchFamily="34" charset="-122"/>
                <a:ea typeface="Microsoft YaHei UI" panose="020B0503020204020204" pitchFamily="34" charset="-122"/>
              </a:rPr>
              <a:t>Supernova Project</a:t>
            </a:r>
            <a:r>
              <a:rPr lang="zh-CN" altLang="en-US" sz="2200" dirty="0">
                <a:solidFill>
                  <a:schemeClr val="bg1"/>
                </a:solidFill>
                <a:latin typeface="Microsoft YaHei UI" panose="020B0503020204020204" pitchFamily="34" charset="-122"/>
                <a:ea typeface="Microsoft YaHei UI" panose="020B0503020204020204" pitchFamily="34" charset="-122"/>
              </a:rPr>
              <a:t>，</a:t>
            </a:r>
            <a:r>
              <a:rPr lang="en-US" altLang="zh-CN" sz="2200" dirty="0" smtClean="0">
                <a:solidFill>
                  <a:schemeClr val="bg1"/>
                </a:solidFill>
                <a:latin typeface="Microsoft YaHei UI" panose="020B0503020204020204" pitchFamily="34" charset="-122"/>
                <a:ea typeface="Microsoft YaHei UI" panose="020B0503020204020204" pitchFamily="34" charset="-122"/>
              </a:rPr>
              <a:t>PSP, designed by </a:t>
            </a:r>
            <a:r>
              <a:rPr lang="en-US" altLang="zh-CN" sz="2200" b="1" dirty="0" err="1" smtClean="0">
                <a:solidFill>
                  <a:schemeClr val="accent4"/>
                </a:solidFill>
                <a:latin typeface="Microsoft YaHei UI" panose="020B0503020204020204" pitchFamily="34" charset="-122"/>
                <a:ea typeface="Microsoft YaHei UI" panose="020B0503020204020204" pitchFamily="34" charset="-122"/>
              </a:rPr>
              <a:t>Xingming</a:t>
            </a:r>
            <a:r>
              <a:rPr lang="en-US" altLang="zh-CN" sz="2200" b="1" dirty="0" smtClean="0">
                <a:solidFill>
                  <a:schemeClr val="accent4"/>
                </a:solidFill>
                <a:latin typeface="Microsoft YaHei UI" panose="020B0503020204020204" pitchFamily="34" charset="-122"/>
                <a:ea typeface="Microsoft YaHei UI" panose="020B0503020204020204" pitchFamily="34" charset="-122"/>
              </a:rPr>
              <a:t> Observatory</a:t>
            </a:r>
            <a:r>
              <a:rPr lang="en-US" altLang="zh-CN" sz="2200" dirty="0" smtClean="0">
                <a:solidFill>
                  <a:schemeClr val="bg1"/>
                </a:solidFill>
                <a:latin typeface="Microsoft YaHei UI" panose="020B0503020204020204" pitchFamily="34" charset="-122"/>
                <a:ea typeface="Microsoft YaHei UI" panose="020B0503020204020204" pitchFamily="34" charset="-122"/>
              </a:rPr>
              <a:t> and </a:t>
            </a:r>
            <a:r>
              <a:rPr lang="en-US" altLang="zh-CN" sz="2200" b="1" dirty="0" smtClean="0">
                <a:solidFill>
                  <a:schemeClr val="accent4"/>
                </a:solidFill>
                <a:latin typeface="Microsoft YaHei UI" panose="020B0503020204020204" pitchFamily="34" charset="-122"/>
                <a:ea typeface="Microsoft YaHei UI" panose="020B0503020204020204" pitchFamily="34" charset="-122"/>
              </a:rPr>
              <a:t>Chinese Virtual Observatory (China-VO)</a:t>
            </a:r>
            <a:r>
              <a:rPr lang="en-GB" altLang="zh-CN" sz="2200" dirty="0" smtClean="0">
                <a:solidFill>
                  <a:schemeClr val="bg1"/>
                </a:solidFill>
                <a:latin typeface="Microsoft YaHei UI" panose="020B0503020204020204" pitchFamily="34" charset="-122"/>
                <a:ea typeface="Microsoft YaHei UI" panose="020B0503020204020204" pitchFamily="34" charset="-122"/>
              </a:rPr>
              <a:t> </a:t>
            </a:r>
            <a:r>
              <a:rPr lang="en-GB" altLang="zh-CN" sz="2200" dirty="0">
                <a:solidFill>
                  <a:schemeClr val="bg1"/>
                </a:solidFill>
                <a:latin typeface="Microsoft YaHei UI" panose="020B0503020204020204" pitchFamily="34" charset="-122"/>
                <a:ea typeface="Microsoft YaHei UI" panose="020B0503020204020204" pitchFamily="34" charset="-122"/>
              </a:rPr>
              <a:t>provides a platform for </a:t>
            </a:r>
            <a:r>
              <a:rPr lang="en-GB" altLang="zh-CN" sz="2200" dirty="0" smtClean="0">
                <a:solidFill>
                  <a:schemeClr val="bg1"/>
                </a:solidFill>
                <a:latin typeface="Microsoft YaHei UI" panose="020B0503020204020204" pitchFamily="34" charset="-122"/>
                <a:ea typeface="Microsoft YaHei UI" panose="020B0503020204020204" pitchFamily="34" charset="-122"/>
              </a:rPr>
              <a:t>the public to </a:t>
            </a:r>
            <a:r>
              <a:rPr lang="en-GB" altLang="zh-CN" sz="2200" dirty="0">
                <a:solidFill>
                  <a:schemeClr val="bg1"/>
                </a:solidFill>
                <a:latin typeface="Microsoft YaHei UI" panose="020B0503020204020204" pitchFamily="34" charset="-122"/>
                <a:ea typeface="Microsoft YaHei UI" panose="020B0503020204020204" pitchFamily="34" charset="-122"/>
              </a:rPr>
              <a:t>make real astronomical discoveries</a:t>
            </a:r>
            <a:r>
              <a:rPr lang="en-GB" altLang="zh-CN" sz="2200" dirty="0" smtClean="0">
                <a:solidFill>
                  <a:schemeClr val="bg1"/>
                </a:solidFill>
                <a:latin typeface="Microsoft YaHei UI" panose="020B0503020204020204" pitchFamily="34" charset="-122"/>
                <a:ea typeface="Microsoft YaHei UI" panose="020B0503020204020204" pitchFamily="34" charset="-122"/>
              </a:rPr>
              <a:t>.</a:t>
            </a:r>
            <a:r>
              <a:rPr lang="en-GB" altLang="zh-CN" sz="2200" dirty="0">
                <a:solidFill>
                  <a:schemeClr val="bg1"/>
                </a:solidFill>
                <a:latin typeface="Microsoft YaHei UI" panose="020B0503020204020204" pitchFamily="34" charset="-122"/>
                <a:ea typeface="Microsoft YaHei UI" panose="020B0503020204020204" pitchFamily="34" charset="-122"/>
              </a:rPr>
              <a:t> </a:t>
            </a:r>
            <a:r>
              <a:rPr lang="en-GB" altLang="zh-CN" sz="2200" dirty="0" smtClean="0">
                <a:solidFill>
                  <a:schemeClr val="bg1"/>
                </a:solidFill>
                <a:latin typeface="Microsoft YaHei UI" panose="020B0503020204020204" pitchFamily="34" charset="-122"/>
                <a:ea typeface="Microsoft YaHei UI" panose="020B0503020204020204" pitchFamily="34" charset="-122"/>
              </a:rPr>
              <a:t>PSP is based on data from amateur astronomy observatory. It provides </a:t>
            </a:r>
            <a:r>
              <a:rPr lang="en-GB" altLang="zh-CN" sz="2200" dirty="0">
                <a:solidFill>
                  <a:schemeClr val="bg1"/>
                </a:solidFill>
                <a:latin typeface="Microsoft YaHei UI" panose="020B0503020204020204" pitchFamily="34" charset="-122"/>
                <a:ea typeface="Microsoft YaHei UI" panose="020B0503020204020204" pitchFamily="34" charset="-122"/>
              </a:rPr>
              <a:t>a new way of public education and </a:t>
            </a:r>
            <a:r>
              <a:rPr lang="en-GB" altLang="zh-CN" sz="2200" b="1" dirty="0">
                <a:solidFill>
                  <a:schemeClr val="accent4"/>
                </a:solidFill>
                <a:latin typeface="Microsoft YaHei UI" panose="020B0503020204020204" pitchFamily="34" charset="-122"/>
                <a:ea typeface="Microsoft YaHei UI" panose="020B0503020204020204" pitchFamily="34" charset="-122"/>
              </a:rPr>
              <a:t>citizen sciences</a:t>
            </a:r>
            <a:r>
              <a:rPr lang="en-GB" altLang="zh-CN" sz="2200" dirty="0">
                <a:solidFill>
                  <a:schemeClr val="bg1"/>
                </a:solidFill>
                <a:latin typeface="Microsoft YaHei UI" panose="020B0503020204020204" pitchFamily="34" charset="-122"/>
                <a:ea typeface="Microsoft YaHei UI" panose="020B0503020204020204" pitchFamily="34" charset="-122"/>
              </a:rPr>
              <a:t>, which effectively combine web technologies and astronomical learning together. </a:t>
            </a:r>
            <a:endParaRPr lang="en-US" altLang="zh-CN" sz="2200" dirty="0" smtClean="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27675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622" y="4560797"/>
            <a:ext cx="1361139" cy="1018296"/>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302996" y="5591388"/>
            <a:ext cx="1554400" cy="923330"/>
          </a:xfrm>
          <a:prstGeom prst="rect">
            <a:avLst/>
          </a:prstGeom>
          <a:noFill/>
        </p:spPr>
        <p:txBody>
          <a:bodyPr wrap="none" rtlCol="0">
            <a:spAutoFit/>
          </a:bodyPr>
          <a:lstStyle/>
          <a:p>
            <a:pPr algn="ctr"/>
            <a:r>
              <a:rPr lang="en-US" altLang="zh-CN" dirty="0" err="1" smtClean="0">
                <a:solidFill>
                  <a:schemeClr val="bg1"/>
                </a:solidFill>
                <a:latin typeface="Microsoft YaHei UI" panose="020B0503020204020204" pitchFamily="34" charset="-122"/>
                <a:ea typeface="Microsoft YaHei UI" panose="020B0503020204020204" pitchFamily="34" charset="-122"/>
              </a:rPr>
              <a:t>Xingming</a:t>
            </a:r>
            <a:r>
              <a:rPr lang="en-US" altLang="zh-CN" dirty="0" smtClean="0">
                <a:solidFill>
                  <a:schemeClr val="bg1"/>
                </a:solidFill>
                <a:latin typeface="Microsoft YaHei UI" panose="020B0503020204020204" pitchFamily="34" charset="-122"/>
                <a:ea typeface="Microsoft YaHei UI" panose="020B0503020204020204" pitchFamily="34" charset="-122"/>
              </a:rPr>
              <a:t> </a:t>
            </a:r>
          </a:p>
          <a:p>
            <a:pPr algn="ctr"/>
            <a:r>
              <a:rPr lang="en-US" altLang="zh-CN" dirty="0" smtClean="0">
                <a:solidFill>
                  <a:schemeClr val="bg1"/>
                </a:solidFill>
                <a:latin typeface="Microsoft YaHei UI" panose="020B0503020204020204" pitchFamily="34" charset="-122"/>
                <a:ea typeface="Microsoft YaHei UI" panose="020B0503020204020204" pitchFamily="34" charset="-122"/>
              </a:rPr>
              <a:t>Observatory</a:t>
            </a:r>
          </a:p>
          <a:p>
            <a:pPr algn="ctr"/>
            <a:r>
              <a:rPr lang="en-US" altLang="zh-CN" dirty="0" smtClean="0">
                <a:solidFill>
                  <a:schemeClr val="bg1"/>
                </a:solidFill>
                <a:latin typeface="Microsoft YaHei UI" panose="020B0503020204020204" pitchFamily="34" charset="-122"/>
                <a:ea typeface="Microsoft YaHei UI" panose="020B0503020204020204" pitchFamily="34" charset="-122"/>
              </a:rPr>
              <a:t>In Xinjiang</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11" name="文本框 10"/>
          <p:cNvSpPr txBox="1"/>
          <p:nvPr/>
        </p:nvSpPr>
        <p:spPr>
          <a:xfrm>
            <a:off x="1858415" y="2960584"/>
            <a:ext cx="1505220" cy="646331"/>
          </a:xfrm>
          <a:prstGeom prst="rect">
            <a:avLst/>
          </a:prstGeom>
          <a:noFill/>
        </p:spPr>
        <p:txBody>
          <a:bodyPr wrap="none" rtlCol="0">
            <a:spAutoFit/>
          </a:bodyPr>
          <a:lstStyle/>
          <a:p>
            <a:pPr algn="ctr"/>
            <a:r>
              <a:rPr lang="en-US" altLang="zh-CN" dirty="0" smtClean="0">
                <a:solidFill>
                  <a:schemeClr val="bg1"/>
                </a:solidFill>
                <a:latin typeface="Microsoft YaHei UI" panose="020B0503020204020204" pitchFamily="34" charset="-122"/>
                <a:ea typeface="Microsoft YaHei UI" panose="020B0503020204020204" pitchFamily="34" charset="-122"/>
              </a:rPr>
              <a:t>China-VO</a:t>
            </a:r>
          </a:p>
          <a:p>
            <a:pPr algn="ctr"/>
            <a:r>
              <a:rPr lang="en-US" altLang="zh-CN" dirty="0" smtClean="0">
                <a:solidFill>
                  <a:schemeClr val="bg1"/>
                </a:solidFill>
                <a:latin typeface="Microsoft YaHei UI" panose="020B0503020204020204" pitchFamily="34" charset="-122"/>
                <a:ea typeface="Microsoft YaHei UI" panose="020B0503020204020204" pitchFamily="34" charset="-122"/>
              </a:rPr>
              <a:t>Data Center</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pic>
        <p:nvPicPr>
          <p:cNvPr id="14" name="Picture 2"/>
          <p:cNvPicPr>
            <a:picLocks noChangeAspect="1" noChangeArrowheads="1"/>
          </p:cNvPicPr>
          <p:nvPr/>
        </p:nvPicPr>
        <p:blipFill>
          <a:blip r:embed="rId4" cstate="print"/>
          <a:srcRect/>
          <a:stretch>
            <a:fillRect/>
          </a:stretch>
        </p:blipFill>
        <p:spPr bwMode="auto">
          <a:xfrm>
            <a:off x="1833927" y="1831471"/>
            <a:ext cx="1460571" cy="992723"/>
          </a:xfrm>
          <a:prstGeom prst="rect">
            <a:avLst/>
          </a:prstGeom>
          <a:ln>
            <a:noFill/>
          </a:ln>
          <a:effectLst>
            <a:outerShdw blurRad="292100" dist="139700" dir="2700000" algn="tl" rotWithShape="0">
              <a:srgbClr val="333333">
                <a:alpha val="65000"/>
              </a:srgbClr>
            </a:outerShdw>
          </a:effectLst>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2987" y="762529"/>
            <a:ext cx="2474162" cy="1250280"/>
          </a:xfrm>
          <a:prstGeom prst="rect">
            <a:avLst/>
          </a:prstGeom>
          <a:ln>
            <a:noFill/>
          </a:ln>
          <a:effectLst>
            <a:outerShdw blurRad="292100" dist="139700" dir="2700000" algn="tl" rotWithShape="0">
              <a:srgbClr val="333333">
                <a:alpha val="65000"/>
              </a:srgbClr>
            </a:outerShdw>
          </a:effectLst>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8827" y="381923"/>
            <a:ext cx="1526479" cy="1153311"/>
          </a:xfrm>
          <a:prstGeom prst="rect">
            <a:avLst/>
          </a:prstGeom>
          <a:ln>
            <a:noFill/>
          </a:ln>
          <a:effectLst>
            <a:outerShdw blurRad="292100" dist="139700" dir="2700000" algn="tl" rotWithShape="0">
              <a:srgbClr val="333333">
                <a:alpha val="65000"/>
              </a:srgbClr>
            </a:outerShdw>
          </a:effectLst>
        </p:spPr>
      </p:pic>
      <p:sp>
        <p:nvSpPr>
          <p:cNvPr id="38" name="右箭头 37"/>
          <p:cNvSpPr/>
          <p:nvPr/>
        </p:nvSpPr>
        <p:spPr>
          <a:xfrm rot="17972738">
            <a:off x="1094676" y="3801981"/>
            <a:ext cx="671664" cy="301994"/>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sp>
        <p:nvSpPr>
          <p:cNvPr id="39" name="右箭头 38"/>
          <p:cNvSpPr/>
          <p:nvPr/>
        </p:nvSpPr>
        <p:spPr>
          <a:xfrm rot="19851139">
            <a:off x="3542287" y="1103027"/>
            <a:ext cx="671664" cy="301994"/>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sp>
        <p:nvSpPr>
          <p:cNvPr id="40" name="文本框 39"/>
          <p:cNvSpPr txBox="1"/>
          <p:nvPr/>
        </p:nvSpPr>
        <p:spPr>
          <a:xfrm>
            <a:off x="4731299" y="1652880"/>
            <a:ext cx="2101537" cy="646331"/>
          </a:xfrm>
          <a:prstGeom prst="rect">
            <a:avLst/>
          </a:prstGeom>
          <a:noFill/>
        </p:spPr>
        <p:txBody>
          <a:bodyPr wrap="none" rtlCol="0">
            <a:spAutoFit/>
          </a:bodyPr>
          <a:lstStyle/>
          <a:p>
            <a:pPr algn="ctr"/>
            <a:r>
              <a:rPr lang="en-US" altLang="zh-CN" dirty="0">
                <a:solidFill>
                  <a:schemeClr val="bg1"/>
                </a:solidFill>
                <a:latin typeface="Microsoft YaHei UI" panose="020B0503020204020204" pitchFamily="34" charset="-122"/>
                <a:ea typeface="Microsoft YaHei UI" panose="020B0503020204020204" pitchFamily="34" charset="-122"/>
              </a:rPr>
              <a:t>W</a:t>
            </a:r>
            <a:r>
              <a:rPr lang="en-US" altLang="zh-CN" dirty="0" smtClean="0">
                <a:solidFill>
                  <a:schemeClr val="bg1"/>
                </a:solidFill>
                <a:latin typeface="Microsoft YaHei UI" panose="020B0503020204020204" pitchFamily="34" charset="-122"/>
                <a:ea typeface="Microsoft YaHei UI" panose="020B0503020204020204" pitchFamily="34" charset="-122"/>
              </a:rPr>
              <a:t>ebsite platform</a:t>
            </a:r>
          </a:p>
          <a:p>
            <a:pPr algn="ctr"/>
            <a:r>
              <a:rPr lang="en-US" altLang="zh-CN" dirty="0" err="1">
                <a:solidFill>
                  <a:schemeClr val="bg1"/>
                </a:solidFill>
                <a:latin typeface="Microsoft YaHei UI" panose="020B0503020204020204" pitchFamily="34" charset="-122"/>
                <a:ea typeface="Microsoft YaHei UI" panose="020B0503020204020204" pitchFamily="34" charset="-122"/>
              </a:rPr>
              <a:t>psp.china-vo.org</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p:txBody>
      </p:sp>
      <p:sp>
        <p:nvSpPr>
          <p:cNvPr id="41" name="右箭头 40"/>
          <p:cNvSpPr/>
          <p:nvPr/>
        </p:nvSpPr>
        <p:spPr>
          <a:xfrm rot="184109">
            <a:off x="7093164" y="761696"/>
            <a:ext cx="701942" cy="297408"/>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sp>
        <p:nvSpPr>
          <p:cNvPr id="42" name="文本框 41"/>
          <p:cNvSpPr txBox="1"/>
          <p:nvPr/>
        </p:nvSpPr>
        <p:spPr>
          <a:xfrm>
            <a:off x="8226172" y="2163559"/>
            <a:ext cx="2487797" cy="646331"/>
          </a:xfrm>
          <a:prstGeom prst="rect">
            <a:avLst/>
          </a:prstGeom>
          <a:noFill/>
        </p:spPr>
        <p:txBody>
          <a:bodyPr wrap="none" rtlCol="0">
            <a:spAutoFit/>
          </a:bodyPr>
          <a:lstStyle/>
          <a:p>
            <a:pPr algn="ctr"/>
            <a:r>
              <a:rPr lang="en-US" altLang="zh-CN" dirty="0" smtClean="0">
                <a:solidFill>
                  <a:schemeClr val="bg1"/>
                </a:solidFill>
                <a:latin typeface="Microsoft YaHei UI" panose="020B0503020204020204" pitchFamily="34" charset="-122"/>
                <a:ea typeface="Microsoft YaHei UI" panose="020B0503020204020204" pitchFamily="34" charset="-122"/>
              </a:rPr>
              <a:t>Amateur astronomer</a:t>
            </a:r>
          </a:p>
          <a:p>
            <a:pPr algn="ctr"/>
            <a:r>
              <a:rPr lang="en-US" altLang="zh-CN" dirty="0" smtClean="0">
                <a:solidFill>
                  <a:schemeClr val="bg1"/>
                </a:solidFill>
                <a:latin typeface="Microsoft YaHei UI" panose="020B0503020204020204" pitchFamily="34" charset="-122"/>
                <a:ea typeface="Microsoft YaHei UI" panose="020B0503020204020204" pitchFamily="34" charset="-122"/>
              </a:rPr>
              <a:t>browse online</a:t>
            </a:r>
          </a:p>
        </p:txBody>
      </p:sp>
      <p:sp>
        <p:nvSpPr>
          <p:cNvPr id="44" name="文本框 43"/>
          <p:cNvSpPr txBox="1"/>
          <p:nvPr/>
        </p:nvSpPr>
        <p:spPr>
          <a:xfrm>
            <a:off x="10251077" y="4544392"/>
            <a:ext cx="1815241" cy="646331"/>
          </a:xfrm>
          <a:prstGeom prst="rect">
            <a:avLst/>
          </a:prstGeom>
          <a:noFill/>
        </p:spPr>
        <p:txBody>
          <a:bodyPr wrap="none" rtlCol="0">
            <a:spAutoFit/>
          </a:bodyPr>
          <a:lstStyle/>
          <a:p>
            <a:pPr algn="ctr"/>
            <a:r>
              <a:rPr lang="en-US" altLang="zh-CN" dirty="0" smtClean="0">
                <a:solidFill>
                  <a:schemeClr val="bg1"/>
                </a:solidFill>
                <a:latin typeface="Microsoft YaHei UI" panose="020B0503020204020204" pitchFamily="34" charset="-122"/>
                <a:ea typeface="Microsoft YaHei UI" panose="020B0503020204020204" pitchFamily="34" charset="-122"/>
              </a:rPr>
              <a:t>Advanced user</a:t>
            </a:r>
          </a:p>
          <a:p>
            <a:pPr algn="ctr"/>
            <a:r>
              <a:rPr lang="en-US" altLang="zh-CN" dirty="0" smtClean="0">
                <a:solidFill>
                  <a:schemeClr val="bg1"/>
                </a:solidFill>
                <a:latin typeface="Microsoft YaHei UI" panose="020B0503020204020204" pitchFamily="34" charset="-122"/>
                <a:ea typeface="Microsoft YaHei UI" panose="020B0503020204020204" pitchFamily="34" charset="-122"/>
              </a:rPr>
              <a:t>review</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45" name="右箭头 44"/>
          <p:cNvSpPr/>
          <p:nvPr/>
        </p:nvSpPr>
        <p:spPr>
          <a:xfrm rot="3845184">
            <a:off x="10685448" y="2809487"/>
            <a:ext cx="426736" cy="302194"/>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pic>
        <p:nvPicPr>
          <p:cNvPr id="46" name="Picture 2" descr="http://www.xjltp.com/xo/cn/xmxt/img/sasp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2586" y="5199386"/>
            <a:ext cx="1012551" cy="759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7" name="文本框 46"/>
          <p:cNvSpPr txBox="1"/>
          <p:nvPr/>
        </p:nvSpPr>
        <p:spPr>
          <a:xfrm>
            <a:off x="8203747" y="6074180"/>
            <a:ext cx="2034147" cy="646331"/>
          </a:xfrm>
          <a:prstGeom prst="rect">
            <a:avLst/>
          </a:prstGeom>
          <a:noFill/>
        </p:spPr>
        <p:txBody>
          <a:bodyPr wrap="none" rtlCol="0">
            <a:spAutoFit/>
          </a:bodyPr>
          <a:lstStyle/>
          <a:p>
            <a:pPr algn="ctr"/>
            <a:r>
              <a:rPr lang="en-US" altLang="zh-CN" dirty="0" smtClean="0">
                <a:solidFill>
                  <a:schemeClr val="bg1"/>
                </a:solidFill>
                <a:latin typeface="Microsoft YaHei UI" panose="020B0503020204020204" pitchFamily="34" charset="-122"/>
                <a:ea typeface="Microsoft YaHei UI" panose="020B0503020204020204" pitchFamily="34" charset="-122"/>
              </a:rPr>
              <a:t>Check the </a:t>
            </a:r>
          </a:p>
          <a:p>
            <a:pPr algn="ctr"/>
            <a:r>
              <a:rPr lang="en-US" altLang="zh-CN" dirty="0" smtClean="0">
                <a:solidFill>
                  <a:schemeClr val="bg1"/>
                </a:solidFill>
                <a:latin typeface="Microsoft YaHei UI" panose="020B0503020204020204" pitchFamily="34" charset="-122"/>
                <a:ea typeface="Microsoft YaHei UI" panose="020B0503020204020204" pitchFamily="34" charset="-122"/>
              </a:rPr>
              <a:t>suspected target</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48" name="右箭头 47"/>
          <p:cNvSpPr/>
          <p:nvPr/>
        </p:nvSpPr>
        <p:spPr>
          <a:xfrm rot="8330404">
            <a:off x="10053626" y="5068764"/>
            <a:ext cx="426736" cy="302194"/>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pic>
        <p:nvPicPr>
          <p:cNvPr id="49" name="Picture 6" descr="http://ico.ooopic.com/ajax/iconpng/?id=9198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8899" y="4979039"/>
            <a:ext cx="1116704" cy="1116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0" name="文本框 49"/>
          <p:cNvSpPr txBox="1"/>
          <p:nvPr/>
        </p:nvSpPr>
        <p:spPr>
          <a:xfrm>
            <a:off x="5627955" y="6112202"/>
            <a:ext cx="2380395" cy="646331"/>
          </a:xfrm>
          <a:prstGeom prst="rect">
            <a:avLst/>
          </a:prstGeom>
          <a:noFill/>
        </p:spPr>
        <p:txBody>
          <a:bodyPr wrap="none" rtlCol="0">
            <a:spAutoFit/>
          </a:bodyPr>
          <a:lstStyle/>
          <a:p>
            <a:pPr algn="ctr"/>
            <a:r>
              <a:rPr lang="en-US" altLang="zh-CN" dirty="0" smtClean="0">
                <a:solidFill>
                  <a:schemeClr val="bg1"/>
                </a:solidFill>
                <a:latin typeface="Microsoft YaHei UI" panose="020B0503020204020204" pitchFamily="34" charset="-122"/>
                <a:ea typeface="Microsoft YaHei UI" panose="020B0503020204020204" pitchFamily="34" charset="-122"/>
              </a:rPr>
              <a:t>Report to </a:t>
            </a:r>
            <a:r>
              <a:rPr lang="en-US" altLang="zh-CN" dirty="0" err="1" smtClean="0">
                <a:solidFill>
                  <a:schemeClr val="bg1"/>
                </a:solidFill>
                <a:latin typeface="Microsoft YaHei UI" panose="020B0503020204020204" pitchFamily="34" charset="-122"/>
                <a:ea typeface="Microsoft YaHei UI" panose="020B0503020204020204" pitchFamily="34" charset="-122"/>
              </a:rPr>
              <a:t>IAU</a:t>
            </a:r>
            <a:r>
              <a:rPr lang="en-US" altLang="zh-CN" dirty="0" smtClean="0">
                <a:solidFill>
                  <a:schemeClr val="bg1"/>
                </a:solidFill>
                <a:latin typeface="Microsoft YaHei UI" panose="020B0503020204020204" pitchFamily="34" charset="-122"/>
                <a:ea typeface="Microsoft YaHei UI" panose="020B0503020204020204" pitchFamily="34" charset="-122"/>
              </a:rPr>
              <a:t>/</a:t>
            </a:r>
            <a:r>
              <a:rPr lang="en-US" altLang="zh-CN" dirty="0" err="1" smtClean="0">
                <a:solidFill>
                  <a:schemeClr val="bg1"/>
                </a:solidFill>
                <a:latin typeface="Microsoft YaHei UI" panose="020B0503020204020204" pitchFamily="34" charset="-122"/>
                <a:ea typeface="Microsoft YaHei UI" panose="020B0503020204020204" pitchFamily="34" charset="-122"/>
              </a:rPr>
              <a:t>CBAT</a:t>
            </a:r>
            <a:endParaRPr lang="en-US" altLang="zh-CN" dirty="0">
              <a:solidFill>
                <a:schemeClr val="bg1"/>
              </a:solidFill>
              <a:latin typeface="Microsoft YaHei UI" panose="020B0503020204020204" pitchFamily="34" charset="-122"/>
              <a:ea typeface="Microsoft YaHei UI" panose="020B0503020204020204" pitchFamily="34" charset="-122"/>
            </a:endParaRPr>
          </a:p>
          <a:p>
            <a:pPr algn="ctr"/>
            <a:r>
              <a:rPr lang="en-US" altLang="zh-CN" dirty="0" err="1" smtClean="0">
                <a:solidFill>
                  <a:schemeClr val="bg1"/>
                </a:solidFill>
                <a:latin typeface="Microsoft YaHei UI" panose="020B0503020204020204" pitchFamily="34" charset="-122"/>
                <a:ea typeface="Microsoft YaHei UI" panose="020B0503020204020204" pitchFamily="34" charset="-122"/>
              </a:rPr>
              <a:t>TOCP</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51" name="右箭头 50"/>
          <p:cNvSpPr/>
          <p:nvPr/>
        </p:nvSpPr>
        <p:spPr>
          <a:xfrm rot="10800000">
            <a:off x="7685222" y="5537391"/>
            <a:ext cx="603855" cy="421408"/>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sp>
        <p:nvSpPr>
          <p:cNvPr id="52" name="右箭头 51"/>
          <p:cNvSpPr/>
          <p:nvPr/>
        </p:nvSpPr>
        <p:spPr>
          <a:xfrm rot="11815788">
            <a:off x="5361365" y="5268699"/>
            <a:ext cx="730075" cy="392762"/>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pic>
        <p:nvPicPr>
          <p:cNvPr id="53" name="Picture 8" descr="http://ico.ooopic.com/ajax/iconpng/?id=9960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8937" y="4033959"/>
            <a:ext cx="985887" cy="98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4" name="文本框 53"/>
          <p:cNvSpPr txBox="1"/>
          <p:nvPr/>
        </p:nvSpPr>
        <p:spPr>
          <a:xfrm>
            <a:off x="3168592" y="4965672"/>
            <a:ext cx="1556388" cy="923330"/>
          </a:xfrm>
          <a:prstGeom prst="rect">
            <a:avLst/>
          </a:prstGeom>
          <a:noFill/>
        </p:spPr>
        <p:txBody>
          <a:bodyPr wrap="none" rtlCol="0">
            <a:spAutoFit/>
          </a:bodyPr>
          <a:lstStyle/>
          <a:p>
            <a:pPr algn="ctr"/>
            <a:r>
              <a:rPr lang="en-US" altLang="zh-CN" dirty="0" smtClean="0">
                <a:solidFill>
                  <a:schemeClr val="bg1"/>
                </a:solidFill>
                <a:latin typeface="Microsoft YaHei UI" panose="020B0503020204020204" pitchFamily="34" charset="-122"/>
                <a:ea typeface="Microsoft YaHei UI" panose="020B0503020204020204" pitchFamily="34" charset="-122"/>
              </a:rPr>
              <a:t>Professional</a:t>
            </a:r>
          </a:p>
          <a:p>
            <a:pPr algn="ctr"/>
            <a:r>
              <a:rPr lang="en-US" altLang="zh-CN" dirty="0" smtClean="0">
                <a:solidFill>
                  <a:schemeClr val="bg1"/>
                </a:solidFill>
                <a:latin typeface="Microsoft YaHei UI" panose="020B0503020204020204" pitchFamily="34" charset="-122"/>
                <a:ea typeface="Microsoft YaHei UI" panose="020B0503020204020204" pitchFamily="34" charset="-122"/>
              </a:rPr>
              <a:t>Observation</a:t>
            </a:r>
          </a:p>
          <a:p>
            <a:pPr algn="ctr"/>
            <a:r>
              <a:rPr lang="en-US" altLang="zh-CN" dirty="0" smtClean="0">
                <a:solidFill>
                  <a:schemeClr val="bg1"/>
                </a:solidFill>
                <a:latin typeface="Microsoft YaHei UI" panose="020B0503020204020204" pitchFamily="34" charset="-122"/>
                <a:ea typeface="Microsoft YaHei UI" panose="020B0503020204020204" pitchFamily="34" charset="-122"/>
              </a:rPr>
              <a:t>And confirm</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55" name="矩形 54"/>
          <p:cNvSpPr/>
          <p:nvPr/>
        </p:nvSpPr>
        <p:spPr>
          <a:xfrm>
            <a:off x="5535463" y="3143510"/>
            <a:ext cx="4277709" cy="861774"/>
          </a:xfrm>
          <a:prstGeom prst="rect">
            <a:avLst/>
          </a:prstGeom>
          <a:noFill/>
          <a:effectLst>
            <a:outerShdw blurRad="50800" dist="50800" dir="5400000" algn="ctr" rotWithShape="0">
              <a:srgbClr val="58A67D"/>
            </a:outerShdw>
          </a:effectLst>
        </p:spPr>
        <p:txBody>
          <a:bodyPr wrap="none" lIns="91440" tIns="45720" rIns="91440" bIns="45720">
            <a:spAutoFit/>
          </a:bodyPr>
          <a:lstStyle/>
          <a:p>
            <a:pPr algn="ctr"/>
            <a:r>
              <a:rPr lang="en-US" altLang="zh-CN" sz="5000" b="1" dirty="0" smtClean="0">
                <a:ln w="9525">
                  <a:noFill/>
                  <a:prstDash val="solid"/>
                </a:ln>
                <a:solidFill>
                  <a:schemeClr val="accent2"/>
                </a:solidFill>
                <a:effectLst>
                  <a:outerShdw blurRad="50800" dist="38100" dir="2700000" algn="tl" rotWithShape="0">
                    <a:prstClr val="black">
                      <a:alpha val="40000"/>
                    </a:prstClr>
                  </a:outerShdw>
                </a:effectLst>
                <a:latin typeface="Microsoft YaHei UI" panose="020B0503020204020204" pitchFamily="34" charset="-122"/>
                <a:ea typeface="Microsoft YaHei UI" panose="020B0503020204020204" pitchFamily="34" charset="-122"/>
              </a:rPr>
              <a:t>SUPERNOVA</a:t>
            </a:r>
            <a:endParaRPr lang="zh-CN" altLang="en-US" sz="5000" b="1" dirty="0">
              <a:ln w="9525">
                <a:noFill/>
                <a:prstDash val="solid"/>
              </a:ln>
              <a:solidFill>
                <a:schemeClr val="accent2"/>
              </a:solidFill>
              <a:effectLst>
                <a:outerShdw blurRad="50800" dist="38100" dir="2700000" algn="tl" rotWithShape="0">
                  <a:prstClr val="black">
                    <a:alpha val="40000"/>
                  </a:prstClr>
                </a:outerShdw>
              </a:effectLst>
              <a:latin typeface="Microsoft YaHei UI" panose="020B0503020204020204" pitchFamily="34" charset="-122"/>
              <a:ea typeface="Microsoft YaHei UI" panose="020B0503020204020204" pitchFamily="34" charset="-122"/>
            </a:endParaRPr>
          </a:p>
        </p:txBody>
      </p:sp>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80128" y="3534145"/>
            <a:ext cx="1601900" cy="886157"/>
          </a:xfrm>
          <a:prstGeom prst="rect">
            <a:avLst/>
          </a:prstGeom>
          <a:ln>
            <a:noFill/>
          </a:ln>
          <a:effectLst>
            <a:outerShdw blurRad="292100" dist="139700" dir="2700000" algn="tl" rotWithShape="0">
              <a:srgbClr val="333333">
                <a:alpha val="65000"/>
              </a:srgbClr>
            </a:outerShdw>
          </a:effectLst>
        </p:spPr>
      </p:pic>
      <p:sp>
        <p:nvSpPr>
          <p:cNvPr id="56" name="右箭头 55"/>
          <p:cNvSpPr/>
          <p:nvPr/>
        </p:nvSpPr>
        <p:spPr>
          <a:xfrm rot="19615169">
            <a:off x="4573504" y="3692972"/>
            <a:ext cx="671664" cy="301994"/>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pic>
        <p:nvPicPr>
          <p:cNvPr id="43" name="图片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58697" y="3397208"/>
            <a:ext cx="834382" cy="834382"/>
          </a:xfrm>
          <a:prstGeom prst="rect">
            <a:avLst/>
          </a:prstGeom>
          <a:ln>
            <a:noFill/>
          </a:ln>
          <a:effectLst>
            <a:outerShdw blurRad="292100" dist="139700" dir="2700000" algn="tl" rotWithShape="0">
              <a:srgbClr val="333333">
                <a:alpha val="65000"/>
              </a:srgbClr>
            </a:outerShdw>
          </a:effectLst>
        </p:spPr>
      </p:pic>
      <p:pic>
        <p:nvPicPr>
          <p:cNvPr id="58" name="图片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9677" y="116975"/>
            <a:ext cx="2073728" cy="2073728"/>
          </a:xfrm>
          <a:prstGeom prst="rect">
            <a:avLst/>
          </a:prstGeom>
        </p:spPr>
      </p:pic>
    </p:spTree>
    <p:extLst>
      <p:ext uri="{BB962C8B-B14F-4D97-AF65-F5344CB8AC3E}">
        <p14:creationId xmlns:p14="http://schemas.microsoft.com/office/powerpoint/2010/main" val="308153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par>
                                <p:cTn id="74" presetID="10" presetClass="entr" presetSubtype="0"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500"/>
                                        <p:tgtEl>
                                          <p:spTgt spid="5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barn(inVertical)">
                                      <p:cBhvr>
                                        <p:cTn id="1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8" grpId="0" animBg="1"/>
      <p:bldP spid="39" grpId="0" animBg="1"/>
      <p:bldP spid="40" grpId="0"/>
      <p:bldP spid="41" grpId="0" animBg="1"/>
      <p:bldP spid="42" grpId="0"/>
      <p:bldP spid="44" grpId="0"/>
      <p:bldP spid="45" grpId="0" animBg="1"/>
      <p:bldP spid="47" grpId="0"/>
      <p:bldP spid="48" grpId="0" animBg="1"/>
      <p:bldP spid="50" grpId="0"/>
      <p:bldP spid="51" grpId="0" animBg="1"/>
      <p:bldP spid="52" grpId="0" animBg="1"/>
      <p:bldP spid="54" grpId="0"/>
      <p:bldP spid="55" grpId="0"/>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chemeClr val="bg1"/>
                </a:solidFill>
                <a:latin typeface="Microsoft YaHei UI" panose="020B0503020204020204" pitchFamily="34" charset="-122"/>
                <a:ea typeface="Microsoft YaHei UI" panose="020B0503020204020204" pitchFamily="34" charset="-122"/>
              </a:rPr>
              <a:t>DATA</a:t>
            </a:r>
            <a:endParaRPr lang="zh-CN" altLang="en-US" b="1" dirty="0">
              <a:solidFill>
                <a:schemeClr val="bg1"/>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a:xfrm>
            <a:off x="256674" y="1825625"/>
            <a:ext cx="5502442" cy="4325821"/>
          </a:xfrm>
        </p:spPr>
        <p:txBody>
          <a:bodyPr>
            <a:normAutofit fontScale="92500" lnSpcReduction="20000"/>
          </a:bodyPr>
          <a:lstStyle/>
          <a:p>
            <a:r>
              <a:rPr lang="en-GB" altLang="zh-CN" sz="3200" dirty="0">
                <a:solidFill>
                  <a:schemeClr val="bg1"/>
                </a:solidFill>
              </a:rPr>
              <a:t>(1</a:t>
            </a:r>
            <a:r>
              <a:rPr lang="en-GB" altLang="zh-CN" sz="3200" dirty="0" smtClean="0">
                <a:solidFill>
                  <a:schemeClr val="bg1"/>
                </a:solidFill>
              </a:rPr>
              <a:t>) Amateur </a:t>
            </a:r>
            <a:r>
              <a:rPr lang="en-GB" altLang="zh-CN" sz="3200" dirty="0">
                <a:solidFill>
                  <a:schemeClr val="bg1"/>
                </a:solidFill>
              </a:rPr>
              <a:t>astronomer and </a:t>
            </a:r>
            <a:r>
              <a:rPr lang="en-GB" altLang="zh-CN" sz="3200" dirty="0" smtClean="0">
                <a:solidFill>
                  <a:schemeClr val="bg1"/>
                </a:solidFill>
              </a:rPr>
              <a:t>observation.</a:t>
            </a:r>
          </a:p>
          <a:p>
            <a:endParaRPr lang="en-GB" altLang="zh-CN" sz="3200" dirty="0" smtClean="0">
              <a:solidFill>
                <a:schemeClr val="bg1"/>
              </a:solidFill>
            </a:endParaRPr>
          </a:p>
          <a:p>
            <a:r>
              <a:rPr lang="en-GB" altLang="zh-CN" sz="3200" dirty="0" smtClean="0">
                <a:solidFill>
                  <a:schemeClr val="bg1"/>
                </a:solidFill>
              </a:rPr>
              <a:t>(2) Integrated </a:t>
            </a:r>
            <a:r>
              <a:rPr lang="en-GB" altLang="zh-CN" sz="3200" dirty="0">
                <a:solidFill>
                  <a:schemeClr val="bg1"/>
                </a:solidFill>
              </a:rPr>
              <a:t>and supported by professional astronomy technology </a:t>
            </a:r>
            <a:r>
              <a:rPr lang="en-GB" altLang="zh-CN" sz="3200" dirty="0" smtClean="0">
                <a:solidFill>
                  <a:schemeClr val="bg1"/>
                </a:solidFill>
              </a:rPr>
              <a:t>team.</a:t>
            </a:r>
          </a:p>
          <a:p>
            <a:endParaRPr lang="en-GB" altLang="zh-CN" sz="3200" dirty="0" smtClean="0">
              <a:solidFill>
                <a:schemeClr val="bg1"/>
              </a:solidFill>
            </a:endParaRPr>
          </a:p>
          <a:p>
            <a:r>
              <a:rPr lang="en-GB" altLang="zh-CN" sz="3200" dirty="0" smtClean="0">
                <a:solidFill>
                  <a:schemeClr val="bg1"/>
                </a:solidFill>
              </a:rPr>
              <a:t>(</a:t>
            </a:r>
            <a:r>
              <a:rPr lang="en-GB" altLang="zh-CN" sz="3200" dirty="0">
                <a:solidFill>
                  <a:schemeClr val="bg1"/>
                </a:solidFill>
              </a:rPr>
              <a:t>3</a:t>
            </a:r>
            <a:r>
              <a:rPr lang="en-GB" altLang="zh-CN" sz="3200" dirty="0" smtClean="0">
                <a:solidFill>
                  <a:schemeClr val="bg1"/>
                </a:solidFill>
              </a:rPr>
              <a:t>) </a:t>
            </a:r>
            <a:r>
              <a:rPr lang="en-US" altLang="zh-CN" sz="3200" dirty="0" smtClean="0">
                <a:solidFill>
                  <a:schemeClr val="bg1"/>
                </a:solidFill>
              </a:rPr>
              <a:t>Public participate</a:t>
            </a:r>
            <a:r>
              <a:rPr lang="en-GB" altLang="zh-CN" sz="3200" dirty="0">
                <a:solidFill>
                  <a:schemeClr val="bg1"/>
                </a:solidFill>
              </a:rPr>
              <a:t>.</a:t>
            </a:r>
            <a:endParaRPr lang="en-GB" altLang="zh-CN" sz="3200" dirty="0" smtClean="0">
              <a:solidFill>
                <a:schemeClr val="bg1"/>
              </a:solidFill>
            </a:endParaRPr>
          </a:p>
          <a:p>
            <a:endParaRPr lang="en-GB" altLang="zh-CN" sz="3200" dirty="0" smtClean="0">
              <a:solidFill>
                <a:schemeClr val="bg1"/>
              </a:solidFill>
            </a:endParaRPr>
          </a:p>
          <a:p>
            <a:r>
              <a:rPr lang="en-GB" altLang="zh-CN" sz="3200" dirty="0" smtClean="0">
                <a:solidFill>
                  <a:schemeClr val="bg1"/>
                </a:solidFill>
              </a:rPr>
              <a:t>(4) Scientists confirm.</a:t>
            </a:r>
            <a:endParaRPr lang="zh-CN" altLang="zh-CN" sz="3200" dirty="0">
              <a:solidFill>
                <a:schemeClr val="bg1"/>
              </a:solidFill>
            </a:endParaRPr>
          </a:p>
        </p:txBody>
      </p:sp>
      <p:pic>
        <p:nvPicPr>
          <p:cNvPr id="5" name="内容占位符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990" y="807329"/>
            <a:ext cx="1361139" cy="101829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cstate="print"/>
          <a:srcRect/>
          <a:stretch>
            <a:fillRect/>
          </a:stretch>
        </p:blipFill>
        <p:spPr bwMode="auto">
          <a:xfrm>
            <a:off x="8112003" y="807330"/>
            <a:ext cx="1460571" cy="1018296"/>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258" y="2132892"/>
            <a:ext cx="1526479" cy="1153311"/>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5513" y="2138443"/>
            <a:ext cx="2474162" cy="1147760"/>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4609" y="3728407"/>
            <a:ext cx="1601900" cy="886157"/>
          </a:xfrm>
          <a:prstGeom prst="rect">
            <a:avLst/>
          </a:prstGeom>
          <a:ln>
            <a:noFill/>
          </a:ln>
          <a:effectLst>
            <a:outerShdw blurRad="292100" dist="139700" dir="2700000" algn="tl" rotWithShape="0">
              <a:srgbClr val="333333">
                <a:alpha val="65000"/>
              </a:srgbClr>
            </a:outerShdw>
          </a:effectLst>
        </p:spPr>
      </p:pic>
      <p:pic>
        <p:nvPicPr>
          <p:cNvPr id="10" name="Picture 2" descr="http://www.xjltp.com/xo/cn/xmxt/img/sasp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6012" y="3728407"/>
            <a:ext cx="1181543" cy="886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8" descr="http://ico.ooopic.com/ajax/iconpng/?id=9960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9650" y="5165558"/>
            <a:ext cx="985887" cy="98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6" descr="http://ico.ooopic.com/ajax/iconpng/?id=9198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3145" y="5034742"/>
            <a:ext cx="1116704" cy="1116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1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chemeClr val="bg1"/>
                </a:solidFill>
                <a:latin typeface="Microsoft YaHei UI" panose="020B0503020204020204" pitchFamily="34" charset="-122"/>
                <a:ea typeface="Microsoft YaHei UI" panose="020B0503020204020204" pitchFamily="34" charset="-122"/>
              </a:rPr>
              <a:t>USER</a:t>
            </a:r>
            <a:endParaRPr lang="zh-CN" altLang="en-US" b="1" dirty="0">
              <a:solidFill>
                <a:schemeClr val="bg1"/>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a:xfrm>
            <a:off x="256674" y="1825625"/>
            <a:ext cx="5502442" cy="4351338"/>
          </a:xfrm>
        </p:spPr>
        <p:txBody>
          <a:bodyPr>
            <a:normAutofit fontScale="92500" lnSpcReduction="10000"/>
          </a:bodyPr>
          <a:lstStyle/>
          <a:p>
            <a:r>
              <a:rPr lang="en-GB" altLang="zh-CN" sz="3200" dirty="0">
                <a:solidFill>
                  <a:schemeClr val="bg1"/>
                </a:solidFill>
              </a:rPr>
              <a:t>(1)	Register China-VO website.</a:t>
            </a:r>
            <a:endParaRPr lang="zh-CN" altLang="zh-CN" sz="3200" dirty="0">
              <a:solidFill>
                <a:schemeClr val="bg1"/>
              </a:solidFill>
            </a:endParaRPr>
          </a:p>
          <a:p>
            <a:r>
              <a:rPr lang="en-GB" altLang="zh-CN" sz="3200" dirty="0">
                <a:solidFill>
                  <a:schemeClr val="bg1"/>
                </a:solidFill>
              </a:rPr>
              <a:t>(2)	Read the introduction, instructions and examples misjudgement. </a:t>
            </a:r>
            <a:r>
              <a:rPr lang="en-GB" altLang="zh-CN" sz="3200" dirty="0">
                <a:solidFill>
                  <a:schemeClr val="accent4"/>
                </a:solidFill>
              </a:rPr>
              <a:t>Pass a basic test online.</a:t>
            </a:r>
            <a:endParaRPr lang="zh-CN" altLang="zh-CN" sz="3200" dirty="0">
              <a:solidFill>
                <a:schemeClr val="accent4"/>
              </a:solidFill>
            </a:endParaRPr>
          </a:p>
          <a:p>
            <a:r>
              <a:rPr lang="en-GB" altLang="zh-CN" sz="3200" dirty="0">
                <a:solidFill>
                  <a:schemeClr val="bg1"/>
                </a:solidFill>
              </a:rPr>
              <a:t>(3)	Begin to browse pictures.</a:t>
            </a:r>
            <a:endParaRPr lang="zh-CN" altLang="zh-CN" sz="3200" dirty="0">
              <a:solidFill>
                <a:schemeClr val="bg1"/>
              </a:solidFill>
            </a:endParaRPr>
          </a:p>
          <a:p>
            <a:r>
              <a:rPr lang="en-GB" altLang="zh-CN" sz="3200" dirty="0">
                <a:solidFill>
                  <a:schemeClr val="bg1"/>
                </a:solidFill>
              </a:rPr>
              <a:t>(4)	Submit judgments.</a:t>
            </a:r>
            <a:endParaRPr lang="zh-CN" altLang="zh-CN" sz="3200" dirty="0">
              <a:solidFill>
                <a:schemeClr val="bg1"/>
              </a:solidFill>
            </a:endParaRPr>
          </a:p>
          <a:p>
            <a:r>
              <a:rPr lang="en-GB" altLang="zh-CN" sz="3200" dirty="0">
                <a:solidFill>
                  <a:schemeClr val="bg1"/>
                </a:solidFill>
              </a:rPr>
              <a:t>(5)	Waiting for professional result</a:t>
            </a:r>
            <a:r>
              <a:rPr lang="en-GB" altLang="zh-CN" sz="3200" dirty="0" smtClean="0">
                <a:solidFill>
                  <a:schemeClr val="bg1"/>
                </a:solidFill>
              </a:rPr>
              <a:t>.</a:t>
            </a:r>
            <a:endParaRPr lang="zh-CN" altLang="zh-CN" sz="3200" dirty="0">
              <a:solidFill>
                <a:schemeClr val="bg1"/>
              </a:solidFill>
            </a:endParaRPr>
          </a:p>
        </p:txBody>
      </p:sp>
      <p:pic>
        <p:nvPicPr>
          <p:cNvPr id="4" name="Picture 2" descr="http://psp.china-vo.org/s/sysa/quiz1intro/quiz1intro07.jpg"/>
          <p:cNvPicPr>
            <a:picLocks noChangeAspect="1" noChangeArrowheads="1"/>
          </p:cNvPicPr>
          <p:nvPr/>
        </p:nvPicPr>
        <p:blipFill rotWithShape="1">
          <a:blip r:embed="rId3">
            <a:extLst>
              <a:ext uri="{28A0092B-C50C-407E-A947-70E740481C1C}">
                <a14:useLocalDpi xmlns:a14="http://schemas.microsoft.com/office/drawing/2010/main" val="0"/>
              </a:ext>
            </a:extLst>
          </a:blip>
          <a:srcRect l="14095" t="6758" r="770" b="2228"/>
          <a:stretch/>
        </p:blipFill>
        <p:spPr bwMode="auto">
          <a:xfrm>
            <a:off x="5946065" y="685967"/>
            <a:ext cx="5790059" cy="4936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79201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0085" y="2561431"/>
            <a:ext cx="10515600" cy="1325563"/>
          </a:xfrm>
        </p:spPr>
        <p:txBody>
          <a:bodyPr/>
          <a:lstStyle/>
          <a:p>
            <a:r>
              <a:rPr lang="en-US" altLang="zh-CN" b="1" dirty="0" smtClean="0">
                <a:solidFill>
                  <a:srgbClr val="ED7D31"/>
                </a:solidFill>
                <a:latin typeface="Microsoft YaHei UI" panose="020B0503020204020204" pitchFamily="34" charset="-122"/>
                <a:ea typeface="Microsoft YaHei UI" panose="020B0503020204020204" pitchFamily="34" charset="-122"/>
              </a:rPr>
              <a:t>LAUNCH</a:t>
            </a:r>
            <a:r>
              <a:rPr lang="en-US" altLang="zh-CN" b="1" dirty="0" smtClean="0">
                <a:solidFill>
                  <a:schemeClr val="bg1"/>
                </a:solidFill>
                <a:latin typeface="Microsoft YaHei UI" panose="020B0503020204020204" pitchFamily="34" charset="-122"/>
                <a:ea typeface="Microsoft YaHei UI" panose="020B0503020204020204" pitchFamily="34" charset="-122"/>
              </a:rPr>
              <a:t/>
            </a:r>
            <a:br>
              <a:rPr lang="en-US" altLang="zh-CN" b="1" dirty="0" smtClean="0">
                <a:solidFill>
                  <a:schemeClr val="bg1"/>
                </a:solidFill>
                <a:latin typeface="Microsoft YaHei UI" panose="020B0503020204020204" pitchFamily="34" charset="-122"/>
                <a:ea typeface="Microsoft YaHei UI" panose="020B0503020204020204" pitchFamily="34" charset="-122"/>
              </a:rPr>
            </a:br>
            <a:r>
              <a:rPr lang="en-US" altLang="zh-CN" sz="3200" dirty="0" smtClean="0">
                <a:solidFill>
                  <a:schemeClr val="bg1"/>
                </a:solidFill>
                <a:latin typeface="Microsoft YaHei UI" panose="020B0503020204020204" pitchFamily="34" charset="-122"/>
                <a:ea typeface="Microsoft YaHei UI" panose="020B0503020204020204" pitchFamily="34" charset="-122"/>
              </a:rPr>
              <a:t>2015.7.29</a:t>
            </a:r>
            <a:endParaRPr lang="zh-CN" altLang="en-US" sz="3200" dirty="0">
              <a:solidFill>
                <a:schemeClr val="bg1"/>
              </a:solidFill>
              <a:latin typeface="DFGothic-EB" panose="02010609010101010101" pitchFamily="1" charset="-128"/>
              <a:ea typeface="DFGothic-EB" panose="02010609010101010101" pitchFamily="1" charset="-128"/>
            </a:endParaRPr>
          </a:p>
        </p:txBody>
      </p:sp>
      <p:sp>
        <p:nvSpPr>
          <p:cNvPr id="4" name="燕尾形 3"/>
          <p:cNvSpPr/>
          <p:nvPr/>
        </p:nvSpPr>
        <p:spPr>
          <a:xfrm>
            <a:off x="11342912" y="2561431"/>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4"/>
          <p:cNvSpPr/>
          <p:nvPr/>
        </p:nvSpPr>
        <p:spPr>
          <a:xfrm rot="10800000">
            <a:off x="702125" y="2530246"/>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4212772" y="2747156"/>
            <a:ext cx="6270171" cy="954107"/>
          </a:xfrm>
          <a:prstGeom prst="rect">
            <a:avLst/>
          </a:prstGeom>
          <a:noFill/>
        </p:spPr>
        <p:txBody>
          <a:bodyPr wrap="square" rtlCol="0">
            <a:spAutoFit/>
          </a:bodyPr>
          <a:lstStyle/>
          <a:p>
            <a:r>
              <a:rPr lang="en-US" altLang="zh-CN" sz="2800" dirty="0" smtClean="0">
                <a:solidFill>
                  <a:schemeClr val="bg1"/>
                </a:solidFill>
                <a:latin typeface="HelveticaNeueLT Pro 55 Roman" panose="020B0604020202020204" pitchFamily="34" charset="0"/>
              </a:rPr>
              <a:t>First figure uploaded on 2015.5.25</a:t>
            </a:r>
          </a:p>
          <a:p>
            <a:r>
              <a:rPr lang="en-US" altLang="zh-CN" sz="2800" dirty="0" smtClean="0">
                <a:solidFill>
                  <a:schemeClr val="bg1"/>
                </a:solidFill>
                <a:latin typeface="HelveticaNeueLT Pro 55 Roman" panose="020B0604020202020204" pitchFamily="34" charset="0"/>
              </a:rPr>
              <a:t>Website: http</a:t>
            </a:r>
            <a:r>
              <a:rPr lang="en-US" altLang="zh-CN" sz="2800" dirty="0">
                <a:solidFill>
                  <a:schemeClr val="bg1"/>
                </a:solidFill>
                <a:latin typeface="HelveticaNeueLT Pro 55 Roman" panose="020B0604020202020204" pitchFamily="34" charset="0"/>
              </a:rPr>
              <a:t>://</a:t>
            </a:r>
            <a:r>
              <a:rPr lang="en-US" altLang="zh-CN" sz="2800" dirty="0" err="1">
                <a:solidFill>
                  <a:schemeClr val="bg1"/>
                </a:solidFill>
                <a:latin typeface="HelveticaNeueLT Pro 55 Roman" panose="020B0604020202020204" pitchFamily="34" charset="0"/>
              </a:rPr>
              <a:t>psp.china-vo.org</a:t>
            </a:r>
            <a:r>
              <a:rPr lang="en-US" altLang="zh-CN" sz="2800" dirty="0" smtClean="0">
                <a:solidFill>
                  <a:schemeClr val="bg1"/>
                </a:solidFill>
                <a:latin typeface="HelveticaNeueLT Pro 55 Roman" panose="020B0604020202020204" pitchFamily="34" charset="0"/>
              </a:rPr>
              <a:t>/</a:t>
            </a:r>
            <a:endParaRPr lang="zh-CN" altLang="en-US" sz="2800" dirty="0">
              <a:solidFill>
                <a:schemeClr val="bg1"/>
              </a:solidFill>
              <a:latin typeface="HelveticaNeueLT Pro 55 Roman" panose="020B0604020202020204" pitchFamily="34"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357" y="408629"/>
            <a:ext cx="3048001" cy="2032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图片 7"/>
          <p:cNvPicPr>
            <a:picLocks noChangeAspect="1"/>
          </p:cNvPicPr>
          <p:nvPr/>
        </p:nvPicPr>
        <p:blipFill>
          <a:blip r:embed="rId4"/>
          <a:stretch>
            <a:fillRect/>
          </a:stretch>
        </p:blipFill>
        <p:spPr>
          <a:xfrm>
            <a:off x="4075592" y="4072719"/>
            <a:ext cx="5966767" cy="2063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6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a:graphicFrameLocks/>
          </p:cNvGraphicFramePr>
          <p:nvPr>
            <p:extLst>
              <p:ext uri="{D42A27DB-BD31-4B8C-83A1-F6EECF244321}">
                <p14:modId xmlns:p14="http://schemas.microsoft.com/office/powerpoint/2010/main" val="2124488729"/>
              </p:ext>
            </p:extLst>
          </p:nvPr>
        </p:nvGraphicFramePr>
        <p:xfrm>
          <a:off x="4172546" y="1343819"/>
          <a:ext cx="7858124" cy="5314949"/>
        </p:xfrm>
        <a:graphic>
          <a:graphicData uri="http://schemas.openxmlformats.org/drawingml/2006/chart">
            <c:chart xmlns:c="http://schemas.openxmlformats.org/drawingml/2006/chart" xmlns:r="http://schemas.openxmlformats.org/officeDocument/2006/relationships" r:id="rId3"/>
          </a:graphicData>
        </a:graphic>
      </p:graphicFrame>
      <p:sp>
        <p:nvSpPr>
          <p:cNvPr id="12" name="标题 1"/>
          <p:cNvSpPr>
            <a:spLocks noGrp="1"/>
          </p:cNvSpPr>
          <p:nvPr>
            <p:ph type="title"/>
          </p:nvPr>
        </p:nvSpPr>
        <p:spPr>
          <a:xfrm>
            <a:off x="144379" y="2417876"/>
            <a:ext cx="3882189" cy="2838337"/>
          </a:xfrm>
        </p:spPr>
        <p:txBody>
          <a:bodyPr>
            <a:normAutofit fontScale="90000"/>
          </a:bodyPr>
          <a:lstStyle/>
          <a:p>
            <a:pPr algn="r"/>
            <a:r>
              <a:rPr lang="en-US" altLang="zh-CN" sz="3600" b="1" dirty="0" smtClean="0">
                <a:solidFill>
                  <a:schemeClr val="bg1"/>
                </a:solidFill>
                <a:latin typeface="微软雅黑" panose="020B0503020204020204" pitchFamily="34" charset="-122"/>
                <a:ea typeface="微软雅黑" panose="020B0503020204020204" pitchFamily="34" charset="-122"/>
              </a:rPr>
              <a:t>OVER </a:t>
            </a:r>
            <a:r>
              <a:rPr lang="en-US" altLang="zh-CN" sz="3600" b="1" dirty="0" smtClean="0">
                <a:solidFill>
                  <a:schemeClr val="accent4"/>
                </a:solidFill>
                <a:latin typeface="微软雅黑" panose="020B0503020204020204" pitchFamily="34" charset="-122"/>
                <a:ea typeface="微软雅黑" panose="020B0503020204020204" pitchFamily="34" charset="-122"/>
              </a:rPr>
              <a:t>160</a:t>
            </a:r>
            <a:r>
              <a:rPr lang="en-US" altLang="zh-CN" sz="3600" b="1" dirty="0" smtClean="0">
                <a:solidFill>
                  <a:schemeClr val="accent2"/>
                </a:solidFill>
                <a:latin typeface="微软雅黑" panose="020B0503020204020204" pitchFamily="34" charset="-122"/>
                <a:ea typeface="微软雅黑" panose="020B0503020204020204" pitchFamily="34" charset="-122"/>
              </a:rPr>
              <a:t/>
            </a:r>
            <a:br>
              <a:rPr lang="en-US" altLang="zh-CN" sz="3600" b="1" dirty="0" smtClean="0">
                <a:solidFill>
                  <a:schemeClr val="accent2"/>
                </a:solidFill>
                <a:latin typeface="微软雅黑" panose="020B0503020204020204" pitchFamily="34" charset="-122"/>
                <a:ea typeface="微软雅黑" panose="020B0503020204020204" pitchFamily="34" charset="-122"/>
              </a:rPr>
            </a:br>
            <a:r>
              <a:rPr lang="en-US" altLang="zh-CN" sz="3600" b="1" dirty="0" smtClean="0">
                <a:solidFill>
                  <a:schemeClr val="bg1"/>
                </a:solidFill>
                <a:latin typeface="微软雅黑" panose="020B0503020204020204" pitchFamily="34" charset="-122"/>
                <a:ea typeface="微软雅黑" panose="020B0503020204020204" pitchFamily="34" charset="-122"/>
              </a:rPr>
              <a:t>NEW REGISTERED USER ON THE FIRST DAY</a:t>
            </a:r>
            <a:r>
              <a:rPr lang="en-US" altLang="zh-CN" sz="3600" b="1" dirty="0">
                <a:solidFill>
                  <a:schemeClr val="bg1"/>
                </a:solidFill>
                <a:latin typeface="微软雅黑" panose="020B0503020204020204" pitchFamily="34" charset="-122"/>
                <a:ea typeface="微软雅黑" panose="020B0503020204020204" pitchFamily="34" charset="-122"/>
              </a:rPr>
              <a:t/>
            </a:r>
            <a:br>
              <a:rPr lang="en-US" altLang="zh-CN" sz="3600" b="1" dirty="0">
                <a:solidFill>
                  <a:schemeClr val="bg1"/>
                </a:solidFill>
                <a:latin typeface="微软雅黑" panose="020B0503020204020204" pitchFamily="34" charset="-122"/>
                <a:ea typeface="微软雅黑" panose="020B0503020204020204" pitchFamily="34" charset="-122"/>
              </a:rPr>
            </a:br>
            <a:endParaRPr lang="zh-CN" altLang="en-US" sz="3500" dirty="0"/>
          </a:p>
        </p:txBody>
      </p:sp>
    </p:spTree>
    <p:extLst>
      <p:ext uri="{BB962C8B-B14F-4D97-AF65-F5344CB8AC3E}">
        <p14:creationId xmlns:p14="http://schemas.microsoft.com/office/powerpoint/2010/main" val="3842226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5243" y="2561428"/>
            <a:ext cx="3238786" cy="1325563"/>
          </a:xfrm>
        </p:spPr>
        <p:txBody>
          <a:bodyPr>
            <a:normAutofit fontScale="90000"/>
          </a:bodyPr>
          <a:lstStyle/>
          <a:p>
            <a:pPr algn="r"/>
            <a:r>
              <a:rPr lang="en-US" altLang="zh-CN" b="1" dirty="0" smtClean="0">
                <a:solidFill>
                  <a:schemeClr val="bg1"/>
                </a:solidFill>
                <a:latin typeface="Microsoft YaHei UI" panose="020B0503020204020204" pitchFamily="34" charset="-122"/>
                <a:ea typeface="Microsoft YaHei UI" panose="020B0503020204020204" pitchFamily="34" charset="-122"/>
              </a:rPr>
              <a:t>FIRST</a:t>
            </a:r>
            <a:br>
              <a:rPr lang="en-US" altLang="zh-CN" b="1" dirty="0" smtClean="0">
                <a:solidFill>
                  <a:schemeClr val="bg1"/>
                </a:solidFill>
                <a:latin typeface="Microsoft YaHei UI" panose="020B0503020204020204" pitchFamily="34" charset="-122"/>
                <a:ea typeface="Microsoft YaHei UI" panose="020B0503020204020204" pitchFamily="34" charset="-122"/>
              </a:rPr>
            </a:br>
            <a:r>
              <a:rPr lang="en-US" altLang="zh-CN" b="1" dirty="0" smtClean="0">
                <a:solidFill>
                  <a:schemeClr val="accent2"/>
                </a:solidFill>
                <a:latin typeface="Microsoft YaHei UI" panose="020B0503020204020204" pitchFamily="34" charset="-122"/>
                <a:ea typeface="Microsoft YaHei UI" panose="020B0503020204020204" pitchFamily="34" charset="-122"/>
              </a:rPr>
              <a:t>SUSPECTED</a:t>
            </a:r>
            <a:r>
              <a:rPr lang="en-US" altLang="zh-CN" b="1" dirty="0" smtClean="0">
                <a:solidFill>
                  <a:schemeClr val="bg1"/>
                </a:solidFill>
                <a:latin typeface="Microsoft YaHei UI" panose="020B0503020204020204" pitchFamily="34" charset="-122"/>
                <a:ea typeface="Microsoft YaHei UI" panose="020B0503020204020204" pitchFamily="34" charset="-122"/>
              </a:rPr>
              <a:t/>
            </a:r>
            <a:br>
              <a:rPr lang="en-US" altLang="zh-CN" b="1" dirty="0" smtClean="0">
                <a:solidFill>
                  <a:schemeClr val="bg1"/>
                </a:solidFill>
                <a:latin typeface="Microsoft YaHei UI" panose="020B0503020204020204" pitchFamily="34" charset="-122"/>
                <a:ea typeface="Microsoft YaHei UI" panose="020B0503020204020204" pitchFamily="34" charset="-122"/>
              </a:rPr>
            </a:br>
            <a:r>
              <a:rPr lang="en-US" altLang="zh-CN" b="1" dirty="0" smtClean="0">
                <a:solidFill>
                  <a:schemeClr val="bg1"/>
                </a:solidFill>
                <a:latin typeface="Microsoft YaHei UI" panose="020B0503020204020204" pitchFamily="34" charset="-122"/>
                <a:ea typeface="Microsoft YaHei UI" panose="020B0503020204020204" pitchFamily="34" charset="-122"/>
              </a:rPr>
              <a:t>TARGET</a:t>
            </a:r>
            <a:endParaRPr lang="zh-CN" altLang="en-US" b="1" dirty="0">
              <a:solidFill>
                <a:srgbClr val="ED7D31"/>
              </a:solidFill>
              <a:latin typeface="Microsoft YaHei UI" panose="020B0503020204020204" pitchFamily="34" charset="-122"/>
              <a:ea typeface="Microsoft YaHei UI" panose="020B0503020204020204" pitchFamily="34" charset="-122"/>
            </a:endParaRPr>
          </a:p>
        </p:txBody>
      </p:sp>
      <p:sp>
        <p:nvSpPr>
          <p:cNvPr id="4" name="燕尾形 3"/>
          <p:cNvSpPr/>
          <p:nvPr/>
        </p:nvSpPr>
        <p:spPr>
          <a:xfrm>
            <a:off x="11342912" y="2561431"/>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4"/>
          <p:cNvSpPr/>
          <p:nvPr/>
        </p:nvSpPr>
        <p:spPr>
          <a:xfrm rot="10800000">
            <a:off x="702125" y="2530246"/>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4474028" y="2744864"/>
            <a:ext cx="6291944" cy="2246769"/>
          </a:xfrm>
          <a:prstGeom prst="rect">
            <a:avLst/>
          </a:prstGeom>
          <a:noFill/>
        </p:spPr>
        <p:txBody>
          <a:bodyPr wrap="square" rtlCol="0">
            <a:spAutoFit/>
          </a:bodyPr>
          <a:lstStyle/>
          <a:p>
            <a:r>
              <a:rPr lang="en-US" altLang="zh-CN" sz="2000" dirty="0" smtClean="0">
                <a:solidFill>
                  <a:schemeClr val="bg1"/>
                </a:solidFill>
                <a:latin typeface="Microsoft YaHei UI" panose="020B0503020204020204" pitchFamily="34" charset="-122"/>
                <a:ea typeface="Microsoft YaHei UI" panose="020B0503020204020204" pitchFamily="34" charset="-122"/>
              </a:rPr>
              <a:t>September 12, 2015, </a:t>
            </a:r>
            <a:r>
              <a:rPr lang="en-US" altLang="zh-CN" sz="2000" dirty="0" err="1" smtClean="0">
                <a:solidFill>
                  <a:schemeClr val="accent4"/>
                </a:solidFill>
                <a:latin typeface="Microsoft YaHei UI" panose="020B0503020204020204" pitchFamily="34" charset="-122"/>
                <a:ea typeface="Microsoft YaHei UI" panose="020B0503020204020204" pitchFamily="34" charset="-122"/>
              </a:rPr>
              <a:t>Jiaming</a:t>
            </a:r>
            <a:r>
              <a:rPr lang="en-US" altLang="zh-CN" sz="2000" dirty="0" smtClean="0">
                <a:solidFill>
                  <a:schemeClr val="accent4"/>
                </a:solidFill>
                <a:latin typeface="Microsoft YaHei UI" panose="020B0503020204020204" pitchFamily="34" charset="-122"/>
                <a:ea typeface="Microsoft YaHei UI" panose="020B0503020204020204" pitchFamily="34" charset="-122"/>
              </a:rPr>
              <a:t> Liao </a:t>
            </a:r>
            <a:r>
              <a:rPr lang="en-US" altLang="zh-CN" sz="2000" dirty="0" smtClean="0">
                <a:solidFill>
                  <a:schemeClr val="bg1"/>
                </a:solidFill>
                <a:latin typeface="Microsoft YaHei UI" panose="020B0503020204020204" pitchFamily="34" charset="-122"/>
                <a:ea typeface="Microsoft YaHei UI" panose="020B0503020204020204" pitchFamily="34" charset="-122"/>
              </a:rPr>
              <a:t>submit a suspected target. Advanced user </a:t>
            </a:r>
            <a:r>
              <a:rPr lang="en-US" altLang="zh-CN" sz="2000" dirty="0" err="1" smtClean="0">
                <a:solidFill>
                  <a:schemeClr val="bg1"/>
                </a:solidFill>
                <a:latin typeface="Microsoft YaHei UI" panose="020B0503020204020204" pitchFamily="34" charset="-122"/>
                <a:ea typeface="Microsoft YaHei UI" panose="020B0503020204020204" pitchFamily="34" charset="-122"/>
              </a:rPr>
              <a:t>Jiangao</a:t>
            </a:r>
            <a:r>
              <a:rPr lang="en-US" altLang="zh-CN" sz="2000" dirty="0" smtClean="0">
                <a:solidFill>
                  <a:schemeClr val="bg1"/>
                </a:solidFill>
                <a:latin typeface="Microsoft YaHei UI" panose="020B0503020204020204" pitchFamily="34" charset="-122"/>
                <a:ea typeface="Microsoft YaHei UI" panose="020B0503020204020204" pitchFamily="34" charset="-122"/>
              </a:rPr>
              <a:t> </a:t>
            </a:r>
            <a:r>
              <a:rPr lang="en-US" altLang="zh-CN" sz="2000" dirty="0" err="1" smtClean="0">
                <a:solidFill>
                  <a:schemeClr val="bg1"/>
                </a:solidFill>
                <a:latin typeface="Microsoft YaHei UI" panose="020B0503020204020204" pitchFamily="34" charset="-122"/>
                <a:ea typeface="Microsoft YaHei UI" panose="020B0503020204020204" pitchFamily="34" charset="-122"/>
              </a:rPr>
              <a:t>Ruan</a:t>
            </a:r>
            <a:r>
              <a:rPr lang="en-US" altLang="zh-CN" sz="2000" dirty="0" smtClean="0">
                <a:solidFill>
                  <a:schemeClr val="bg1"/>
                </a:solidFill>
                <a:latin typeface="Microsoft YaHei UI" panose="020B0503020204020204" pitchFamily="34" charset="-122"/>
                <a:ea typeface="Microsoft YaHei UI" panose="020B0503020204020204" pitchFamily="34" charset="-122"/>
              </a:rPr>
              <a:t> verified and reported the target.</a:t>
            </a:r>
            <a:endParaRPr lang="en-US" altLang="zh-CN" sz="2000" dirty="0">
              <a:solidFill>
                <a:schemeClr val="bg1"/>
              </a:solidFill>
              <a:latin typeface="Microsoft YaHei UI" panose="020B0503020204020204" pitchFamily="34" charset="-122"/>
              <a:ea typeface="Microsoft YaHei UI" panose="020B0503020204020204" pitchFamily="34" charset="-122"/>
            </a:endParaRPr>
          </a:p>
          <a:p>
            <a:pPr algn="r"/>
            <a:endParaRPr lang="en-US" altLang="zh-CN" sz="2800" b="1" dirty="0" smtClean="0">
              <a:solidFill>
                <a:schemeClr val="bg1"/>
              </a:solidFill>
              <a:latin typeface="Microsoft YaHei UI" panose="020B0503020204020204" pitchFamily="34" charset="-122"/>
              <a:ea typeface="Microsoft YaHei UI" panose="020B0503020204020204" pitchFamily="34" charset="-122"/>
            </a:endParaRPr>
          </a:p>
          <a:p>
            <a:pPr algn="r"/>
            <a:r>
              <a:rPr lang="en-GB" altLang="zh-CN" sz="2400" b="1" dirty="0" smtClean="0">
                <a:solidFill>
                  <a:schemeClr val="bg1"/>
                </a:solidFill>
                <a:latin typeface="Microsoft YaHei UI" panose="020B0503020204020204" pitchFamily="34" charset="-122"/>
                <a:ea typeface="Microsoft YaHei UI" panose="020B0503020204020204" pitchFamily="34" charset="-122"/>
              </a:rPr>
              <a:t>FAILED TO CONFIRM</a:t>
            </a:r>
            <a:endParaRPr lang="en-US" altLang="zh-CN" sz="2800" b="1" dirty="0" smtClean="0">
              <a:solidFill>
                <a:schemeClr val="bg1"/>
              </a:solidFill>
              <a:latin typeface="Microsoft YaHei UI" panose="020B0503020204020204" pitchFamily="34" charset="-122"/>
              <a:ea typeface="Microsoft YaHei UI" panose="020B0503020204020204" pitchFamily="34" charset="-122"/>
            </a:endParaRPr>
          </a:p>
          <a:p>
            <a:pPr algn="r"/>
            <a:r>
              <a:rPr lang="en-US" altLang="zh-CN" sz="2800" b="1" dirty="0" smtClean="0">
                <a:solidFill>
                  <a:schemeClr val="accent4"/>
                </a:solidFill>
                <a:latin typeface="Microsoft YaHei UI" panose="020B0503020204020204" pitchFamily="34" charset="-122"/>
                <a:ea typeface="Microsoft YaHei UI" panose="020B0503020204020204" pitchFamily="34" charset="-122"/>
              </a:rPr>
              <a:t>DUE TO WEATHER</a:t>
            </a:r>
          </a:p>
        </p:txBody>
      </p:sp>
      <p:pic>
        <p:nvPicPr>
          <p:cNvPr id="8" name="图片 7"/>
          <p:cNvPicPr>
            <a:picLocks noChangeAspect="1"/>
          </p:cNvPicPr>
          <p:nvPr/>
        </p:nvPicPr>
        <p:blipFill>
          <a:blip r:embed="rId3"/>
          <a:stretch>
            <a:fillRect/>
          </a:stretch>
        </p:blipFill>
        <p:spPr>
          <a:xfrm>
            <a:off x="8098972" y="172129"/>
            <a:ext cx="2667000" cy="2105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2878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bg1"/>
                </a:solidFill>
                <a:latin typeface="Microsoft YaHei UI" panose="020B0503020204020204" pitchFamily="34" charset="-122"/>
                <a:ea typeface="Microsoft YaHei UI" panose="020B0503020204020204" pitchFamily="34" charset="-122"/>
              </a:rPr>
              <a:t>FIRST SUPERNOVA </a:t>
            </a:r>
            <a:r>
              <a:rPr lang="en-US" altLang="zh-CN" dirty="0" smtClean="0">
                <a:solidFill>
                  <a:schemeClr val="accent4"/>
                </a:solidFill>
                <a:latin typeface="Microsoft YaHei UI" panose="020B0503020204020204" pitchFamily="34" charset="-122"/>
                <a:ea typeface="Microsoft YaHei UI" panose="020B0503020204020204" pitchFamily="34" charset="-122"/>
              </a:rPr>
              <a:t>CONFIRMED</a:t>
            </a:r>
            <a:endParaRPr lang="zh-CN" altLang="en-US" dirty="0">
              <a:solidFill>
                <a:schemeClr val="accent4"/>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a:xfrm>
            <a:off x="562627" y="1690688"/>
            <a:ext cx="10515600" cy="4351338"/>
          </a:xfrm>
        </p:spPr>
        <p:txBody>
          <a:bodyPr/>
          <a:lstStyle/>
          <a:p>
            <a:r>
              <a:rPr lang="en-US" altLang="zh-CN" dirty="0" smtClean="0">
                <a:solidFill>
                  <a:schemeClr val="bg1"/>
                </a:solidFill>
                <a:latin typeface="Microsoft YaHei UI" panose="020B0503020204020204" pitchFamily="34" charset="-122"/>
                <a:ea typeface="Microsoft YaHei UI" panose="020B0503020204020204" pitchFamily="34" charset="-122"/>
              </a:rPr>
              <a:t>In the morning of Oct. 3rd, </a:t>
            </a:r>
            <a:r>
              <a:rPr lang="en-US" altLang="zh-CN" dirty="0" err="1" smtClean="0">
                <a:solidFill>
                  <a:schemeClr val="accent4"/>
                </a:solidFill>
                <a:latin typeface="Microsoft YaHei UI" panose="020B0503020204020204" pitchFamily="34" charset="-122"/>
                <a:ea typeface="Microsoft YaHei UI" panose="020B0503020204020204" pitchFamily="34" charset="-122"/>
              </a:rPr>
              <a:t>jiaming</a:t>
            </a:r>
            <a:r>
              <a:rPr lang="en-US" altLang="zh-CN" dirty="0" smtClean="0">
                <a:solidFill>
                  <a:schemeClr val="accent4"/>
                </a:solidFill>
                <a:latin typeface="Microsoft YaHei UI" panose="020B0503020204020204" pitchFamily="34" charset="-122"/>
                <a:ea typeface="Microsoft YaHei UI" panose="020B0503020204020204" pitchFamily="34" charset="-122"/>
              </a:rPr>
              <a:t> Liao </a:t>
            </a:r>
            <a:r>
              <a:rPr lang="en-US" altLang="zh-CN" dirty="0" smtClean="0">
                <a:solidFill>
                  <a:schemeClr val="bg1"/>
                </a:solidFill>
                <a:latin typeface="Microsoft YaHei UI" panose="020B0503020204020204" pitchFamily="34" charset="-122"/>
                <a:ea typeface="Microsoft YaHei UI" panose="020B0503020204020204" pitchFamily="34" charset="-122"/>
              </a:rPr>
              <a:t>found another suspected object and this time </a:t>
            </a:r>
            <a:r>
              <a:rPr lang="en-US" altLang="zh-CN" dirty="0" smtClean="0">
                <a:latin typeface="Microsoft YaHei UI" panose="020B0503020204020204" pitchFamily="34" charset="-122"/>
                <a:ea typeface="Microsoft YaHei UI" panose="020B0503020204020204" pitchFamily="34" charset="-122"/>
              </a:rPr>
              <a:t>it</a:t>
            </a:r>
            <a:r>
              <a:rPr lang="en-US" altLang="zh-CN" dirty="0" smtClean="0">
                <a:solidFill>
                  <a:schemeClr val="bg1"/>
                </a:solidFill>
                <a:latin typeface="Microsoft YaHei UI" panose="020B0503020204020204" pitchFamily="34" charset="-122"/>
                <a:ea typeface="Microsoft YaHei UI" panose="020B0503020204020204" pitchFamily="34" charset="-122"/>
              </a:rPr>
              <a:t> was confirm only 2 days later by astronomer from Yunnan Observatories and Tsinghua University.</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09" y="3684691"/>
            <a:ext cx="6978933" cy="2755436"/>
          </a:xfrm>
          <a:prstGeom prst="rect">
            <a:avLst/>
          </a:prstGeom>
        </p:spPr>
      </p:pic>
      <p:grpSp>
        <p:nvGrpSpPr>
          <p:cNvPr id="9" name="组合 8"/>
          <p:cNvGrpSpPr/>
          <p:nvPr/>
        </p:nvGrpSpPr>
        <p:grpSpPr>
          <a:xfrm>
            <a:off x="2198472" y="3888523"/>
            <a:ext cx="9595720" cy="2708653"/>
            <a:chOff x="2198472" y="3888523"/>
            <a:chExt cx="9595720" cy="2708653"/>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472" y="3888523"/>
              <a:ext cx="5841304" cy="270865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44" y="5514079"/>
              <a:ext cx="6019048" cy="1047619"/>
            </a:xfrm>
            <a:prstGeom prst="rect">
              <a:avLst/>
            </a:prstGeom>
          </p:spPr>
        </p:pic>
      </p:gr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3938" y="1292587"/>
            <a:ext cx="8902510" cy="4347201"/>
          </a:xfrm>
          <a:prstGeom prst="rect">
            <a:avLst/>
          </a:prstGeom>
        </p:spPr>
      </p:pic>
      <p:sp>
        <p:nvSpPr>
          <p:cNvPr id="8" name="爆炸形 2 7"/>
          <p:cNvSpPr/>
          <p:nvPr/>
        </p:nvSpPr>
        <p:spPr>
          <a:xfrm rot="20509714">
            <a:off x="5557467" y="875476"/>
            <a:ext cx="6544632" cy="3311061"/>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SUPERNOVA CONFIRMED!</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561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062" y="18130"/>
            <a:ext cx="12027875" cy="1325563"/>
          </a:xfrm>
        </p:spPr>
        <p:txBody>
          <a:bodyPr>
            <a:normAutofit/>
          </a:bodyPr>
          <a:lstStyle/>
          <a:p>
            <a:r>
              <a:rPr lang="en-US" altLang="zh-CN" sz="3600" b="1" dirty="0" smtClean="0">
                <a:solidFill>
                  <a:schemeClr val="bg1"/>
                </a:solidFill>
                <a:latin typeface="Microsoft YaHei UI" panose="020B0503020204020204" pitchFamily="34" charset="-122"/>
                <a:ea typeface="Microsoft YaHei UI" panose="020B0503020204020204" pitchFamily="34" charset="-122"/>
              </a:rPr>
              <a:t>TRADITIONAL MEDIA AND WEB PORTALS REPORT</a:t>
            </a:r>
            <a:endParaRPr lang="zh-CN" altLang="en-US" sz="3600" b="1" dirty="0">
              <a:solidFill>
                <a:schemeClr val="bg1"/>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a:xfrm>
            <a:off x="838201" y="1825625"/>
            <a:ext cx="4191792" cy="4351338"/>
          </a:xfrm>
        </p:spPr>
        <p:txBody>
          <a:bodyPr>
            <a:normAutofit/>
          </a:bodyPr>
          <a:lstStyle/>
          <a:p>
            <a:pPr>
              <a:lnSpc>
                <a:spcPct val="200000"/>
              </a:lnSpc>
            </a:pPr>
            <a:endParaRPr lang="en-US" altLang="zh-CN" dirty="0" smtClean="0">
              <a:solidFill>
                <a:schemeClr val="bg1"/>
              </a:solidFill>
              <a:latin typeface="Microsoft YaHei UI" panose="020B0503020204020204" pitchFamily="34" charset="-122"/>
              <a:ea typeface="Microsoft YaHei UI" panose="020B0503020204020204" pitchFamily="34" charset="-122"/>
            </a:endParaRPr>
          </a:p>
        </p:txBody>
      </p:sp>
      <p:pic>
        <p:nvPicPr>
          <p:cNvPr id="8" name="图片 7"/>
          <p:cNvPicPr>
            <a:picLocks noChangeAspect="1"/>
          </p:cNvPicPr>
          <p:nvPr/>
        </p:nvPicPr>
        <p:blipFill>
          <a:blip r:embed="rId3"/>
          <a:stretch>
            <a:fillRect/>
          </a:stretch>
        </p:blipFill>
        <p:spPr>
          <a:xfrm>
            <a:off x="5658449" y="1343693"/>
            <a:ext cx="6323808" cy="5979609"/>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4"/>
          <a:stretch>
            <a:fillRect/>
          </a:stretch>
        </p:blipFill>
        <p:spPr>
          <a:xfrm>
            <a:off x="2504867" y="1825625"/>
            <a:ext cx="6667500" cy="5019675"/>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5"/>
          <a:stretch>
            <a:fillRect/>
          </a:stretch>
        </p:blipFill>
        <p:spPr>
          <a:xfrm>
            <a:off x="658033" y="1341816"/>
            <a:ext cx="4552128" cy="5983364"/>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a:blip r:embed="rId6"/>
          <a:stretch>
            <a:fillRect/>
          </a:stretch>
        </p:blipFill>
        <p:spPr>
          <a:xfrm>
            <a:off x="3149272" y="3194788"/>
            <a:ext cx="6931668" cy="3889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16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r"/>
            <a:r>
              <a:rPr lang="en-US" altLang="zh-CN" b="1" dirty="0" smtClean="0">
                <a:solidFill>
                  <a:schemeClr val="bg1"/>
                </a:solidFill>
                <a:latin typeface="Microsoft YaHei UI" panose="020B0503020204020204" pitchFamily="34" charset="-122"/>
                <a:ea typeface="Microsoft YaHei UI" panose="020B0503020204020204" pitchFamily="34" charset="-122"/>
              </a:rPr>
              <a:t>A brief survey</a:t>
            </a:r>
            <a:endParaRPr lang="zh-CN" altLang="en-US" b="1" dirty="0">
              <a:solidFill>
                <a:srgbClr val="ED7D31"/>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a:xfrm>
            <a:off x="838200" y="1825625"/>
            <a:ext cx="10515600" cy="1272417"/>
          </a:xfrm>
        </p:spPr>
        <p:txBody>
          <a:bodyPr>
            <a:noAutofit/>
          </a:bodyPr>
          <a:lstStyle/>
          <a:p>
            <a:pPr>
              <a:lnSpc>
                <a:spcPct val="150000"/>
              </a:lnSpc>
            </a:pPr>
            <a:r>
              <a:rPr lang="en-US" altLang="zh-CN" sz="3600" dirty="0" smtClean="0">
                <a:solidFill>
                  <a:schemeClr val="bg1"/>
                </a:solidFill>
                <a:latin typeface="Microsoft YaHei UI" panose="020B0503020204020204" pitchFamily="34" charset="-122"/>
                <a:ea typeface="Microsoft YaHei UI" panose="020B0503020204020204" pitchFamily="34" charset="-122"/>
              </a:rPr>
              <a:t>Please rise your hand if you are under 35+</a:t>
            </a:r>
          </a:p>
        </p:txBody>
      </p:sp>
      <p:sp>
        <p:nvSpPr>
          <p:cNvPr id="4" name="文本框 3"/>
          <p:cNvSpPr txBox="1"/>
          <p:nvPr/>
        </p:nvSpPr>
        <p:spPr>
          <a:xfrm>
            <a:off x="1201002" y="4244453"/>
            <a:ext cx="9114996"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2800" dirty="0" smtClean="0">
                <a:latin typeface="Calligraph421 BT" panose="03060702050402020204" pitchFamily="66" charset="0"/>
              </a:rPr>
              <a:t>Both VO and IVOA need more young individuals involved</a:t>
            </a:r>
            <a:endParaRPr lang="zh-CN" altLang="en-US" sz="2800" dirty="0">
              <a:latin typeface="Calligraph421 BT" panose="03060702050402020204" pitchFamily="66" charset="0"/>
            </a:endParaRPr>
          </a:p>
        </p:txBody>
      </p:sp>
    </p:spTree>
    <p:extLst>
      <p:ext uri="{BB962C8B-B14F-4D97-AF65-F5344CB8AC3E}">
        <p14:creationId xmlns:p14="http://schemas.microsoft.com/office/powerpoint/2010/main" val="182186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8173" y="534653"/>
            <a:ext cx="11107615" cy="1325563"/>
          </a:xfrm>
        </p:spPr>
        <p:txBody>
          <a:bodyPr/>
          <a:lstStyle/>
          <a:p>
            <a:r>
              <a:rPr lang="en-US" altLang="zh-CN" b="1" dirty="0" smtClean="0">
                <a:solidFill>
                  <a:schemeClr val="bg1"/>
                </a:solidFill>
                <a:latin typeface="Microsoft YaHei UI" panose="020B0503020204020204" pitchFamily="34" charset="-122"/>
                <a:ea typeface="Microsoft YaHei UI" panose="020B0503020204020204" pitchFamily="34" charset="-122"/>
              </a:rPr>
              <a:t>SOCIAL MEDIA PROMOTION</a:t>
            </a:r>
            <a:br>
              <a:rPr lang="en-US" altLang="zh-CN" b="1" dirty="0" smtClean="0">
                <a:solidFill>
                  <a:schemeClr val="bg1"/>
                </a:solidFill>
                <a:latin typeface="Microsoft YaHei UI" panose="020B0503020204020204" pitchFamily="34" charset="-122"/>
                <a:ea typeface="Microsoft YaHei UI" panose="020B0503020204020204" pitchFamily="34" charset="-122"/>
              </a:rPr>
            </a:br>
            <a:endParaRPr lang="zh-CN" altLang="en-US" b="1" dirty="0">
              <a:solidFill>
                <a:schemeClr val="bg1"/>
              </a:solidFill>
              <a:latin typeface="Microsoft YaHei UI" panose="020B0503020204020204" pitchFamily="34" charset="-122"/>
              <a:ea typeface="Microsoft YaHei UI" panose="020B0503020204020204"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4368" y="195597"/>
            <a:ext cx="1495091" cy="1495091"/>
          </a:xfrm>
          <a:prstGeom prst="rect">
            <a:avLst/>
          </a:prstGeom>
          <a:ln>
            <a:noFill/>
          </a:ln>
          <a:effectLst>
            <a:outerShdw blurRad="292100" dist="139700" dir="2700000" algn="tl" rotWithShape="0">
              <a:srgbClr val="333333">
                <a:alpha val="65000"/>
              </a:srgbClr>
            </a:outerShdw>
          </a:effectLst>
        </p:spPr>
      </p:pic>
      <p:pic>
        <p:nvPicPr>
          <p:cNvPr id="5" name="内容占位符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6111" y="1810617"/>
            <a:ext cx="2451458" cy="4351338"/>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2505" y="1860216"/>
            <a:ext cx="3145546" cy="4351338"/>
          </a:xfrm>
          <a:prstGeom prst="rect">
            <a:avLst/>
          </a:prstGeom>
          <a:ln>
            <a:noFill/>
          </a:ln>
          <a:effectLst>
            <a:outerShdw blurRad="292100" dist="139700" dir="2700000" algn="tl" rotWithShape="0">
              <a:srgbClr val="333333">
                <a:alpha val="65000"/>
              </a:srgbClr>
            </a:outerShdw>
          </a:effectLst>
        </p:spPr>
      </p:pic>
      <p:pic>
        <p:nvPicPr>
          <p:cNvPr id="13" name="内容占位符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6789" y="1860216"/>
            <a:ext cx="2624897" cy="11412601"/>
          </a:xfrm>
          <a:prstGeom prst="rect">
            <a:avLst/>
          </a:prstGeom>
          <a:ln>
            <a:noFill/>
          </a:ln>
          <a:effectLst>
            <a:outerShdw blurRad="292100" dist="139700" dir="2700000" algn="tl" rotWithShape="0">
              <a:srgbClr val="333333">
                <a:alpha val="65000"/>
              </a:srgbClr>
            </a:outerShdw>
          </a:effectLst>
        </p:spPr>
      </p:pic>
      <p:pic>
        <p:nvPicPr>
          <p:cNvPr id="14" name="内容占位符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6240" y="1810617"/>
            <a:ext cx="3009948" cy="435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9850" y="1816560"/>
            <a:ext cx="9582150" cy="4438650"/>
          </a:xfrm>
          <a:prstGeom prst="rect">
            <a:avLst/>
          </a:prstGeom>
        </p:spPr>
      </p:pic>
    </p:spTree>
    <p:extLst>
      <p:ext uri="{BB962C8B-B14F-4D97-AF65-F5344CB8AC3E}">
        <p14:creationId xmlns:p14="http://schemas.microsoft.com/office/powerpoint/2010/main" val="377485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581" y="1404227"/>
            <a:ext cx="3623734" cy="4900408"/>
          </a:xfrm>
        </p:spPr>
        <p:txBody>
          <a:bodyPr>
            <a:noAutofit/>
          </a:bodyPr>
          <a:lstStyle/>
          <a:p>
            <a:pPr algn="r"/>
            <a:r>
              <a:rPr lang="en-US" altLang="zh-CN" sz="3200" b="1" dirty="0" smtClean="0">
                <a:solidFill>
                  <a:schemeClr val="bg1"/>
                </a:solidFill>
                <a:latin typeface="Microsoft YaHei UI" panose="020B0503020204020204" pitchFamily="34" charset="-122"/>
                <a:ea typeface="Microsoft YaHei UI" panose="020B0503020204020204" pitchFamily="34" charset="-122"/>
              </a:rPr>
              <a:t>9.13</a:t>
            </a:r>
            <a:r>
              <a:rPr lang="zh-CN" altLang="en-US" sz="3200" b="1" dirty="0" smtClean="0">
                <a:solidFill>
                  <a:schemeClr val="bg1"/>
                </a:solidFill>
                <a:latin typeface="Microsoft YaHei UI" panose="020B0503020204020204" pitchFamily="34" charset="-122"/>
                <a:ea typeface="Microsoft YaHei UI" panose="020B0503020204020204" pitchFamily="34" charset="-122"/>
              </a:rPr>
              <a:t> </a:t>
            </a:r>
            <a:r>
              <a:rPr lang="en-US" altLang="zh-CN" sz="3200" b="1" dirty="0" smtClean="0">
                <a:solidFill>
                  <a:schemeClr val="bg1"/>
                </a:solidFill>
                <a:latin typeface="Microsoft YaHei UI" panose="020B0503020204020204" pitchFamily="34" charset="-122"/>
                <a:ea typeface="Microsoft YaHei UI" panose="020B0503020204020204" pitchFamily="34" charset="-122"/>
              </a:rPr>
              <a:t>2218</a:t>
            </a:r>
            <a:r>
              <a:rPr lang="en-US" altLang="zh-CN" sz="3200" b="1" dirty="0">
                <a:solidFill>
                  <a:schemeClr val="bg1"/>
                </a:solidFill>
                <a:latin typeface="Microsoft YaHei UI" panose="020B0503020204020204" pitchFamily="34" charset="-122"/>
                <a:ea typeface="Microsoft YaHei UI" panose="020B0503020204020204" pitchFamily="34" charset="-122"/>
              </a:rPr>
              <a:t/>
            </a:r>
            <a:br>
              <a:rPr lang="en-US" altLang="zh-CN" sz="3200" b="1" dirty="0">
                <a:solidFill>
                  <a:schemeClr val="bg1"/>
                </a:solidFill>
                <a:latin typeface="Microsoft YaHei UI" panose="020B0503020204020204" pitchFamily="34" charset="-122"/>
                <a:ea typeface="Microsoft YaHei UI" panose="020B0503020204020204" pitchFamily="34" charset="-122"/>
              </a:rPr>
            </a:br>
            <a:r>
              <a:rPr lang="en-US" altLang="zh-CN" sz="3200" b="1" dirty="0" smtClean="0">
                <a:solidFill>
                  <a:schemeClr val="bg1"/>
                </a:solidFill>
                <a:latin typeface="Microsoft YaHei UI" panose="020B0503020204020204" pitchFamily="34" charset="-122"/>
                <a:ea typeface="Microsoft YaHei UI" panose="020B0503020204020204" pitchFamily="34" charset="-122"/>
              </a:rPr>
              <a:t>9.14</a:t>
            </a:r>
            <a:r>
              <a:rPr lang="zh-CN" altLang="en-US" sz="3200" b="1" dirty="0" smtClean="0">
                <a:solidFill>
                  <a:schemeClr val="bg1"/>
                </a:solidFill>
                <a:latin typeface="Microsoft YaHei UI" panose="020B0503020204020204" pitchFamily="34" charset="-122"/>
                <a:ea typeface="Microsoft YaHei UI" panose="020B0503020204020204" pitchFamily="34" charset="-122"/>
              </a:rPr>
              <a:t> </a:t>
            </a:r>
            <a:r>
              <a:rPr lang="en-US" altLang="zh-CN" sz="3200" b="1" dirty="0" smtClean="0">
                <a:solidFill>
                  <a:schemeClr val="bg1"/>
                </a:solidFill>
                <a:latin typeface="Microsoft YaHei UI" panose="020B0503020204020204" pitchFamily="34" charset="-122"/>
                <a:ea typeface="Microsoft YaHei UI" panose="020B0503020204020204" pitchFamily="34" charset="-122"/>
              </a:rPr>
              <a:t>4993</a:t>
            </a:r>
            <a:r>
              <a:rPr lang="en-US" altLang="zh-CN" sz="3200" b="1" dirty="0">
                <a:solidFill>
                  <a:schemeClr val="bg1"/>
                </a:solidFill>
                <a:latin typeface="Microsoft YaHei UI" panose="020B0503020204020204" pitchFamily="34" charset="-122"/>
                <a:ea typeface="Microsoft YaHei UI" panose="020B0503020204020204" pitchFamily="34" charset="-122"/>
              </a:rPr>
              <a:t/>
            </a:r>
            <a:br>
              <a:rPr lang="en-US" altLang="zh-CN" sz="3200" b="1" dirty="0">
                <a:solidFill>
                  <a:schemeClr val="bg1"/>
                </a:solidFill>
                <a:latin typeface="Microsoft YaHei UI" panose="020B0503020204020204" pitchFamily="34" charset="-122"/>
                <a:ea typeface="Microsoft YaHei UI" panose="020B0503020204020204" pitchFamily="34" charset="-122"/>
              </a:rPr>
            </a:br>
            <a:r>
              <a:rPr lang="en-US" altLang="zh-CN" sz="3200" b="1" dirty="0" smtClean="0">
                <a:solidFill>
                  <a:schemeClr val="bg1"/>
                </a:solidFill>
                <a:latin typeface="Microsoft YaHei UI" panose="020B0503020204020204" pitchFamily="34" charset="-122"/>
                <a:ea typeface="Microsoft YaHei UI" panose="020B0503020204020204" pitchFamily="34" charset="-122"/>
              </a:rPr>
              <a:t>9.15  </a:t>
            </a:r>
            <a:r>
              <a:rPr lang="zh-CN" altLang="en-US" sz="3200" b="1" dirty="0" smtClean="0">
                <a:solidFill>
                  <a:schemeClr val="bg1"/>
                </a:solidFill>
                <a:latin typeface="Microsoft YaHei UI" panose="020B0503020204020204" pitchFamily="34" charset="-122"/>
                <a:ea typeface="Microsoft YaHei UI" panose="020B0503020204020204" pitchFamily="34" charset="-122"/>
              </a:rPr>
              <a:t> </a:t>
            </a:r>
            <a:r>
              <a:rPr lang="en-US" altLang="zh-CN" sz="3200" b="1" dirty="0" smtClean="0">
                <a:solidFill>
                  <a:schemeClr val="bg1"/>
                </a:solidFill>
                <a:latin typeface="Microsoft YaHei UI" panose="020B0503020204020204" pitchFamily="34" charset="-122"/>
                <a:ea typeface="Microsoft YaHei UI" panose="020B0503020204020204" pitchFamily="34" charset="-122"/>
              </a:rPr>
              <a:t>798</a:t>
            </a:r>
            <a:br>
              <a:rPr lang="en-US" altLang="zh-CN" sz="3200" b="1" dirty="0" smtClean="0">
                <a:solidFill>
                  <a:schemeClr val="bg1"/>
                </a:solidFill>
                <a:latin typeface="Microsoft YaHei UI" panose="020B0503020204020204" pitchFamily="34" charset="-122"/>
                <a:ea typeface="Microsoft YaHei UI" panose="020B0503020204020204" pitchFamily="34" charset="-122"/>
              </a:rPr>
            </a:br>
            <a:r>
              <a:rPr lang="en-US" altLang="zh-CN" sz="2000" dirty="0">
                <a:solidFill>
                  <a:schemeClr val="bg1"/>
                </a:solidFill>
                <a:latin typeface="Microsoft YaHei UI" panose="020B0503020204020204" pitchFamily="34" charset="-122"/>
                <a:ea typeface="Microsoft YaHei UI" panose="020B0503020204020204" pitchFamily="34" charset="-122"/>
              </a:rPr>
              <a:t>(Single day registration)</a:t>
            </a:r>
            <a:r>
              <a:rPr lang="en-US" altLang="zh-CN" sz="2000" dirty="0" smtClean="0">
                <a:solidFill>
                  <a:schemeClr val="bg1"/>
                </a:solidFill>
                <a:latin typeface="Microsoft YaHei UI" panose="020B0503020204020204" pitchFamily="34" charset="-122"/>
                <a:ea typeface="Microsoft YaHei UI" panose="020B0503020204020204" pitchFamily="34" charset="-122"/>
              </a:rPr>
              <a:t/>
            </a:r>
            <a:br>
              <a:rPr lang="en-US" altLang="zh-CN" sz="2000" dirty="0" smtClean="0">
                <a:solidFill>
                  <a:schemeClr val="bg1"/>
                </a:solidFill>
                <a:latin typeface="Microsoft YaHei UI" panose="020B0503020204020204" pitchFamily="34" charset="-122"/>
                <a:ea typeface="Microsoft YaHei UI" panose="020B0503020204020204" pitchFamily="34" charset="-122"/>
              </a:rPr>
            </a:br>
            <a:r>
              <a:rPr lang="en-US" altLang="zh-CN" sz="2400" b="1" dirty="0">
                <a:solidFill>
                  <a:schemeClr val="bg1"/>
                </a:solidFill>
                <a:latin typeface="Microsoft YaHei UI" panose="020B0503020204020204" pitchFamily="34" charset="-122"/>
                <a:ea typeface="Microsoft YaHei UI" panose="020B0503020204020204" pitchFamily="34" charset="-122"/>
              </a:rPr>
              <a:t/>
            </a:r>
            <a:br>
              <a:rPr lang="en-US" altLang="zh-CN" sz="2400" b="1" dirty="0">
                <a:solidFill>
                  <a:schemeClr val="bg1"/>
                </a:solidFill>
                <a:latin typeface="Microsoft YaHei UI" panose="020B0503020204020204" pitchFamily="34" charset="-122"/>
                <a:ea typeface="Microsoft YaHei UI" panose="020B0503020204020204" pitchFamily="34" charset="-122"/>
              </a:rPr>
            </a:br>
            <a:r>
              <a:rPr lang="en-US" altLang="zh-CN" sz="2400" b="1" dirty="0" smtClean="0">
                <a:solidFill>
                  <a:schemeClr val="bg1"/>
                </a:solidFill>
                <a:latin typeface="Microsoft YaHei UI" panose="020B0503020204020204" pitchFamily="34" charset="-122"/>
                <a:ea typeface="Microsoft YaHei UI" panose="020B0503020204020204" pitchFamily="34" charset="-122"/>
              </a:rPr>
              <a:t/>
            </a:r>
            <a:br>
              <a:rPr lang="en-US" altLang="zh-CN" sz="2400" b="1" dirty="0" smtClean="0">
                <a:solidFill>
                  <a:schemeClr val="bg1"/>
                </a:solidFill>
                <a:latin typeface="Microsoft YaHei UI" panose="020B0503020204020204" pitchFamily="34" charset="-122"/>
                <a:ea typeface="Microsoft YaHei UI" panose="020B0503020204020204" pitchFamily="34" charset="-122"/>
              </a:rPr>
            </a:br>
            <a:r>
              <a:rPr lang="en-US" altLang="zh-CN" sz="3600" b="1" dirty="0" smtClean="0">
                <a:solidFill>
                  <a:schemeClr val="bg1"/>
                </a:solidFill>
                <a:latin typeface="Microsoft YaHei UI" panose="020B0503020204020204" pitchFamily="34" charset="-122"/>
                <a:ea typeface="Microsoft YaHei UI" panose="020B0503020204020204" pitchFamily="34" charset="-122"/>
              </a:rPr>
              <a:t>9.19</a:t>
            </a:r>
            <a:r>
              <a:rPr lang="en-US" altLang="zh-CN" sz="3200" b="1" dirty="0" smtClean="0">
                <a:solidFill>
                  <a:schemeClr val="bg1"/>
                </a:solidFill>
                <a:latin typeface="Microsoft YaHei UI" panose="020B0503020204020204" pitchFamily="34" charset="-122"/>
                <a:ea typeface="Microsoft YaHei UI" panose="020B0503020204020204" pitchFamily="34" charset="-122"/>
              </a:rPr>
              <a:t/>
            </a:r>
            <a:br>
              <a:rPr lang="en-US" altLang="zh-CN" sz="3200" b="1" dirty="0" smtClean="0">
                <a:solidFill>
                  <a:schemeClr val="bg1"/>
                </a:solidFill>
                <a:latin typeface="Microsoft YaHei UI" panose="020B0503020204020204" pitchFamily="34" charset="-122"/>
                <a:ea typeface="Microsoft YaHei UI" panose="020B0503020204020204" pitchFamily="34" charset="-122"/>
              </a:rPr>
            </a:br>
            <a:r>
              <a:rPr lang="en-US" altLang="zh-CN" sz="2800" b="1" dirty="0" smtClean="0">
                <a:solidFill>
                  <a:schemeClr val="bg1"/>
                </a:solidFill>
                <a:latin typeface="Microsoft YaHei UI" panose="020B0503020204020204" pitchFamily="34" charset="-122"/>
                <a:ea typeface="Microsoft YaHei UI" panose="020B0503020204020204" pitchFamily="34" charset="-122"/>
              </a:rPr>
              <a:t>TOTAL USER NUMBER EXCEEDED</a:t>
            </a:r>
            <a:br>
              <a:rPr lang="en-US" altLang="zh-CN" sz="2800" b="1" dirty="0" smtClean="0">
                <a:solidFill>
                  <a:schemeClr val="bg1"/>
                </a:solidFill>
                <a:latin typeface="Microsoft YaHei UI" panose="020B0503020204020204" pitchFamily="34" charset="-122"/>
                <a:ea typeface="Microsoft YaHei UI" panose="020B0503020204020204" pitchFamily="34" charset="-122"/>
              </a:rPr>
            </a:br>
            <a:r>
              <a:rPr lang="en-US" altLang="zh-CN" b="1" dirty="0" smtClean="0">
                <a:solidFill>
                  <a:schemeClr val="accent4"/>
                </a:solidFill>
                <a:latin typeface="Microsoft YaHei UI" panose="020B0503020204020204" pitchFamily="34" charset="-122"/>
                <a:ea typeface="Microsoft YaHei UI" panose="020B0503020204020204" pitchFamily="34" charset="-122"/>
              </a:rPr>
              <a:t>10,000</a:t>
            </a:r>
            <a:endParaRPr lang="en-US" altLang="zh-CN" sz="6000" b="1" dirty="0">
              <a:solidFill>
                <a:schemeClr val="accent4"/>
              </a:solidFill>
              <a:latin typeface="Microsoft YaHei UI" panose="020B0503020204020204" pitchFamily="34" charset="-122"/>
              <a:ea typeface="Microsoft YaHei UI" panose="020B0503020204020204" pitchFamily="34" charset="-122"/>
            </a:endParaRPr>
          </a:p>
        </p:txBody>
      </p:sp>
      <p:graphicFrame>
        <p:nvGraphicFramePr>
          <p:cNvPr id="4" name="图表 3"/>
          <p:cNvGraphicFramePr>
            <a:graphicFrameLocks/>
          </p:cNvGraphicFramePr>
          <p:nvPr>
            <p:extLst>
              <p:ext uri="{D42A27DB-BD31-4B8C-83A1-F6EECF244321}">
                <p14:modId xmlns:p14="http://schemas.microsoft.com/office/powerpoint/2010/main" val="3406151153"/>
              </p:ext>
            </p:extLst>
          </p:nvPr>
        </p:nvGraphicFramePr>
        <p:xfrm>
          <a:off x="3943315" y="923501"/>
          <a:ext cx="7858124" cy="5314949"/>
        </p:xfrm>
        <a:graphic>
          <a:graphicData uri="http://schemas.openxmlformats.org/drawingml/2006/chart">
            <c:chart xmlns:c="http://schemas.openxmlformats.org/drawingml/2006/chart" xmlns:r="http://schemas.openxmlformats.org/officeDocument/2006/relationships" r:id="rId3"/>
          </a:graphicData>
        </a:graphic>
      </p:graphicFrame>
      <p:sp>
        <p:nvSpPr>
          <p:cNvPr id="5" name="椭圆 4"/>
          <p:cNvSpPr/>
          <p:nvPr/>
        </p:nvSpPr>
        <p:spPr>
          <a:xfrm>
            <a:off x="8961098" y="83900"/>
            <a:ext cx="1658775" cy="1546832"/>
          </a:xfrm>
          <a:prstGeom prst="ellipse">
            <a:avLst/>
          </a:prstGeom>
          <a:solidFill>
            <a:srgbClr val="E8281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9.14</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en-US" altLang="zh-CN"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n</a:t>
            </a:r>
            <a: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ew user</a:t>
            </a:r>
            <a:b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4993</a:t>
            </a:r>
            <a:endParaRPr lang="en-US" altLang="zh-CN"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椭圆 5"/>
          <p:cNvSpPr/>
          <p:nvPr/>
        </p:nvSpPr>
        <p:spPr>
          <a:xfrm>
            <a:off x="8165432" y="3854431"/>
            <a:ext cx="1231772" cy="1184968"/>
          </a:xfrm>
          <a:prstGeom prst="ellipse">
            <a:avLst/>
          </a:prstGeom>
          <a:solidFill>
            <a:srgbClr val="E8281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7.29</a:t>
            </a:r>
          </a:p>
          <a:p>
            <a:pPr algn="ctr"/>
            <a: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launch</a:t>
            </a:r>
            <a:endPar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5843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1235243" y="2561428"/>
            <a:ext cx="3238786" cy="1325563"/>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6900" b="1" dirty="0" smtClean="0">
                <a:solidFill>
                  <a:schemeClr val="bg1"/>
                </a:solidFill>
                <a:latin typeface="Microsoft YaHei UI" panose="020B0503020204020204" pitchFamily="34" charset="-122"/>
                <a:ea typeface="Microsoft YaHei UI" panose="020B0503020204020204" pitchFamily="34" charset="-122"/>
              </a:rPr>
              <a:t>NUMBERS</a:t>
            </a:r>
          </a:p>
          <a:p>
            <a:pPr algn="r"/>
            <a:r>
              <a:rPr lang="en-US" altLang="zh-CN" sz="3300" dirty="0" smtClean="0">
                <a:solidFill>
                  <a:schemeClr val="bg1"/>
                </a:solidFill>
                <a:latin typeface="Microsoft YaHei UI" panose="020B0503020204020204" pitchFamily="34" charset="-122"/>
                <a:ea typeface="Microsoft YaHei UI" panose="020B0503020204020204" pitchFamily="34" charset="-122"/>
              </a:rPr>
              <a:t>OF </a:t>
            </a:r>
            <a:r>
              <a:rPr lang="en-US" altLang="zh-CN" sz="3300" dirty="0" smtClean="0">
                <a:solidFill>
                  <a:schemeClr val="accent2"/>
                </a:solidFill>
                <a:latin typeface="Microsoft YaHei UI" panose="020B0503020204020204" pitchFamily="34" charset="-122"/>
                <a:ea typeface="Microsoft YaHei UI" panose="020B0503020204020204" pitchFamily="34" charset="-122"/>
              </a:rPr>
              <a:t>P</a:t>
            </a:r>
            <a:r>
              <a:rPr lang="en-US" altLang="zh-CN" sz="3300" dirty="0" smtClean="0">
                <a:solidFill>
                  <a:schemeClr val="bg1"/>
                </a:solidFill>
                <a:latin typeface="Microsoft YaHei UI" panose="020B0503020204020204" pitchFamily="34" charset="-122"/>
                <a:ea typeface="Microsoft YaHei UI" panose="020B0503020204020204" pitchFamily="34" charset="-122"/>
              </a:rPr>
              <a:t>OPULAR </a:t>
            </a:r>
            <a:r>
              <a:rPr lang="en-US" altLang="zh-CN" sz="3300" dirty="0" smtClean="0">
                <a:solidFill>
                  <a:schemeClr val="accent2"/>
                </a:solidFill>
                <a:latin typeface="Microsoft YaHei UI" panose="020B0503020204020204" pitchFamily="34" charset="-122"/>
                <a:ea typeface="Microsoft YaHei UI" panose="020B0503020204020204" pitchFamily="34" charset="-122"/>
              </a:rPr>
              <a:t>S</a:t>
            </a:r>
            <a:r>
              <a:rPr lang="en-US" altLang="zh-CN" sz="3300" dirty="0" smtClean="0">
                <a:solidFill>
                  <a:schemeClr val="bg1"/>
                </a:solidFill>
                <a:latin typeface="Microsoft YaHei UI" panose="020B0503020204020204" pitchFamily="34" charset="-122"/>
                <a:ea typeface="Microsoft YaHei UI" panose="020B0503020204020204" pitchFamily="34" charset="-122"/>
              </a:rPr>
              <a:t>UPERNOVA </a:t>
            </a:r>
            <a:r>
              <a:rPr lang="en-US" altLang="zh-CN" sz="3300" dirty="0" smtClean="0">
                <a:solidFill>
                  <a:schemeClr val="accent2"/>
                </a:solidFill>
                <a:latin typeface="Microsoft YaHei UI" panose="020B0503020204020204" pitchFamily="34" charset="-122"/>
                <a:ea typeface="Microsoft YaHei UI" panose="020B0503020204020204" pitchFamily="34" charset="-122"/>
              </a:rPr>
              <a:t>P</a:t>
            </a:r>
            <a:r>
              <a:rPr lang="en-US" altLang="zh-CN" sz="3300" dirty="0" smtClean="0">
                <a:solidFill>
                  <a:schemeClr val="bg1"/>
                </a:solidFill>
                <a:latin typeface="Microsoft YaHei UI" panose="020B0503020204020204" pitchFamily="34" charset="-122"/>
                <a:ea typeface="Microsoft YaHei UI" panose="020B0503020204020204" pitchFamily="34" charset="-122"/>
              </a:rPr>
              <a:t>ROJECT</a:t>
            </a:r>
            <a:endParaRPr lang="zh-CN" altLang="en-US" sz="3300" dirty="0">
              <a:solidFill>
                <a:schemeClr val="bg1"/>
              </a:solidFill>
              <a:latin typeface="Microsoft YaHei UI" panose="020B0503020204020204" pitchFamily="34" charset="-122"/>
              <a:ea typeface="Microsoft YaHei UI" panose="020B0503020204020204" pitchFamily="34" charset="-122"/>
            </a:endParaRPr>
          </a:p>
        </p:txBody>
      </p:sp>
      <p:sp>
        <p:nvSpPr>
          <p:cNvPr id="39" name="燕尾形 38"/>
          <p:cNvSpPr/>
          <p:nvPr/>
        </p:nvSpPr>
        <p:spPr>
          <a:xfrm>
            <a:off x="11342912" y="2561431"/>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燕尾形 39"/>
          <p:cNvSpPr/>
          <p:nvPr/>
        </p:nvSpPr>
        <p:spPr>
          <a:xfrm rot="10800000">
            <a:off x="702125" y="2530246"/>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文本框 40"/>
          <p:cNvSpPr txBox="1"/>
          <p:nvPr/>
        </p:nvSpPr>
        <p:spPr>
          <a:xfrm>
            <a:off x="4651064" y="1177903"/>
            <a:ext cx="6514813" cy="415498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smtClean="0">
                <a:solidFill>
                  <a:schemeClr val="accent4"/>
                </a:solidFill>
                <a:latin typeface="Microsoft YaHei UI" panose="020B0503020204020204" pitchFamily="34" charset="-122"/>
                <a:ea typeface="Microsoft YaHei UI" panose="020B0503020204020204" pitchFamily="34" charset="-122"/>
              </a:rPr>
              <a:t>11</a:t>
            </a:r>
            <a:r>
              <a:rPr lang="en-US" altLang="zh-CN" sz="2400" dirty="0" smtClean="0">
                <a:solidFill>
                  <a:schemeClr val="bg1"/>
                </a:solidFill>
                <a:latin typeface="Microsoft YaHei UI" panose="020B0503020204020204" pitchFamily="34" charset="-122"/>
                <a:ea typeface="Microsoft YaHei UI" panose="020B0503020204020204" pitchFamily="34" charset="-122"/>
              </a:rPr>
              <a:t> SUSPECTED TARGET REPORTED</a:t>
            </a:r>
          </a:p>
          <a:p>
            <a:pPr marL="342900" indent="-342900">
              <a:buFont typeface="Arial" panose="020B0604020202020204" pitchFamily="34" charset="0"/>
              <a:buChar char="•"/>
            </a:pPr>
            <a:r>
              <a:rPr lang="en-US" altLang="zh-CN" sz="2400" b="1" dirty="0" smtClean="0">
                <a:solidFill>
                  <a:schemeClr val="accent4"/>
                </a:solidFill>
                <a:latin typeface="Microsoft YaHei UI" panose="020B0503020204020204" pitchFamily="34" charset="-122"/>
                <a:ea typeface="Microsoft YaHei UI" panose="020B0503020204020204" pitchFamily="34" charset="-122"/>
              </a:rPr>
              <a:t>6</a:t>
            </a:r>
            <a:r>
              <a:rPr lang="en-US" altLang="zh-CN" sz="2400" dirty="0" smtClean="0">
                <a:solidFill>
                  <a:schemeClr val="bg1"/>
                </a:solidFill>
                <a:latin typeface="Microsoft YaHei UI" panose="020B0503020204020204" pitchFamily="34" charset="-122"/>
                <a:ea typeface="Microsoft YaHei UI" panose="020B0503020204020204" pitchFamily="34" charset="-122"/>
              </a:rPr>
              <a:t> </a:t>
            </a:r>
            <a:r>
              <a:rPr lang="en-US" altLang="zh-CN" sz="2400" dirty="0">
                <a:solidFill>
                  <a:schemeClr val="bg1"/>
                </a:solidFill>
                <a:latin typeface="Microsoft YaHei UI" panose="020B0503020204020204" pitchFamily="34" charset="-122"/>
                <a:ea typeface="Microsoft YaHei UI" panose="020B0503020204020204" pitchFamily="34" charset="-122"/>
              </a:rPr>
              <a:t>SUSPECTED </a:t>
            </a:r>
            <a:r>
              <a:rPr lang="en-US" altLang="zh-CN" sz="2400" dirty="0" smtClean="0">
                <a:solidFill>
                  <a:schemeClr val="bg1"/>
                </a:solidFill>
                <a:latin typeface="Microsoft YaHei UI" panose="020B0503020204020204" pitchFamily="34" charset="-122"/>
                <a:ea typeface="Microsoft YaHei UI" panose="020B0503020204020204" pitchFamily="34" charset="-122"/>
              </a:rPr>
              <a:t>SUPERNOVA TARGET CONFIRMED</a:t>
            </a:r>
          </a:p>
          <a:p>
            <a:pPr marL="342900" indent="-342900">
              <a:buFont typeface="Arial" panose="020B0604020202020204" pitchFamily="34" charset="0"/>
              <a:buChar char="•"/>
            </a:pPr>
            <a:r>
              <a:rPr lang="en-US" altLang="zh-CN" sz="2400" b="1" dirty="0" smtClean="0">
                <a:solidFill>
                  <a:schemeClr val="accent4"/>
                </a:solidFill>
                <a:latin typeface="Microsoft YaHei UI" panose="020B0503020204020204" pitchFamily="34" charset="-122"/>
                <a:ea typeface="Microsoft YaHei UI" panose="020B0503020204020204" pitchFamily="34" charset="-122"/>
              </a:rPr>
              <a:t>1</a:t>
            </a:r>
            <a:r>
              <a:rPr lang="en-US" altLang="zh-CN" sz="2400" dirty="0" smtClean="0">
                <a:solidFill>
                  <a:schemeClr val="bg1"/>
                </a:solidFill>
                <a:latin typeface="Microsoft YaHei UI" panose="020B0503020204020204" pitchFamily="34" charset="-122"/>
                <a:ea typeface="Microsoft YaHei UI" panose="020B0503020204020204" pitchFamily="34" charset="-122"/>
              </a:rPr>
              <a:t> SUSPECTED NOVA TARGET CONFIRMED</a:t>
            </a:r>
          </a:p>
          <a:p>
            <a:pPr marL="342900" indent="-342900">
              <a:buFont typeface="Arial" panose="020B0604020202020204" pitchFamily="34" charset="0"/>
              <a:buChar char="•"/>
            </a:pPr>
            <a:r>
              <a:rPr lang="en-US" altLang="zh-CN" sz="2400" b="1" dirty="0" smtClean="0">
                <a:solidFill>
                  <a:schemeClr val="accent4"/>
                </a:solidFill>
                <a:latin typeface="Microsoft YaHei UI" panose="020B0503020204020204" pitchFamily="34" charset="-122"/>
                <a:ea typeface="Microsoft YaHei UI" panose="020B0503020204020204" pitchFamily="34" charset="-122"/>
              </a:rPr>
              <a:t>16000</a:t>
            </a:r>
            <a:r>
              <a:rPr lang="en-US" altLang="zh-CN" sz="2400" dirty="0" smtClean="0">
                <a:solidFill>
                  <a:schemeClr val="bg1"/>
                </a:solidFill>
                <a:latin typeface="Microsoft YaHei UI" panose="020B0503020204020204" pitchFamily="34" charset="-122"/>
                <a:ea typeface="Microsoft YaHei UI" panose="020B0503020204020204" pitchFamily="34" charset="-122"/>
              </a:rPr>
              <a:t> REGISTER USERS</a:t>
            </a:r>
          </a:p>
          <a:p>
            <a:pPr marL="342900" indent="-342900">
              <a:buFont typeface="Arial" panose="020B0604020202020204" pitchFamily="34" charset="0"/>
              <a:buChar char="•"/>
            </a:pPr>
            <a:r>
              <a:rPr lang="en-US" altLang="zh-CN" sz="2400" dirty="0" smtClean="0">
                <a:solidFill>
                  <a:schemeClr val="bg1"/>
                </a:solidFill>
                <a:latin typeface="Microsoft YaHei UI" panose="020B0503020204020204" pitchFamily="34" charset="-122"/>
                <a:ea typeface="Microsoft YaHei UI" panose="020B0503020204020204" pitchFamily="34" charset="-122"/>
              </a:rPr>
              <a:t>OVER </a:t>
            </a:r>
            <a:r>
              <a:rPr lang="en-US" altLang="zh-CN" sz="2400" b="1" dirty="0" smtClean="0">
                <a:solidFill>
                  <a:schemeClr val="accent4"/>
                </a:solidFill>
                <a:latin typeface="Microsoft YaHei UI" panose="020B0503020204020204" pitchFamily="34" charset="-122"/>
                <a:ea typeface="Microsoft YaHei UI" panose="020B0503020204020204" pitchFamily="34" charset="-122"/>
              </a:rPr>
              <a:t>7151 </a:t>
            </a:r>
            <a:r>
              <a:rPr lang="en-US" altLang="zh-CN" sz="2400" dirty="0" smtClean="0">
                <a:solidFill>
                  <a:schemeClr val="bg1"/>
                </a:solidFill>
                <a:latin typeface="Microsoft YaHei UI" panose="020B0503020204020204" pitchFamily="34" charset="-122"/>
                <a:ea typeface="Microsoft YaHei UI" panose="020B0503020204020204" pitchFamily="34" charset="-122"/>
              </a:rPr>
              <a:t>PEOPLE TOOK TEST</a:t>
            </a:r>
          </a:p>
          <a:p>
            <a:pPr marL="342900" indent="-342900">
              <a:buFont typeface="Arial" panose="020B0604020202020204" pitchFamily="34" charset="0"/>
              <a:buChar char="•"/>
            </a:pPr>
            <a:r>
              <a:rPr lang="en-US" altLang="zh-CN" sz="2400" dirty="0" smtClean="0">
                <a:solidFill>
                  <a:schemeClr val="bg1"/>
                </a:solidFill>
                <a:latin typeface="Microsoft YaHei UI" panose="020B0503020204020204" pitchFamily="34" charset="-122"/>
                <a:ea typeface="Microsoft YaHei UI" panose="020B0503020204020204" pitchFamily="34" charset="-122"/>
              </a:rPr>
              <a:t>DATA CREATED BY BROWSING WEBSITE OVER </a:t>
            </a:r>
            <a:r>
              <a:rPr lang="en-US" altLang="zh-CN" sz="2400" b="1" dirty="0" smtClean="0">
                <a:solidFill>
                  <a:schemeClr val="accent4"/>
                </a:solidFill>
                <a:latin typeface="Microsoft YaHei UI" panose="020B0503020204020204" pitchFamily="34" charset="-122"/>
                <a:ea typeface="Microsoft YaHei UI" panose="020B0503020204020204" pitchFamily="34" charset="-122"/>
              </a:rPr>
              <a:t>1TB</a:t>
            </a:r>
          </a:p>
          <a:p>
            <a:pPr marL="342900" indent="-342900">
              <a:buFont typeface="Arial" panose="020B0604020202020204" pitchFamily="34" charset="0"/>
              <a:buChar char="•"/>
            </a:pPr>
            <a:r>
              <a:rPr lang="en-US" altLang="zh-CN" sz="2400" dirty="0" smtClean="0">
                <a:solidFill>
                  <a:schemeClr val="bg1"/>
                </a:solidFill>
                <a:latin typeface="Microsoft YaHei UI" panose="020B0503020204020204" pitchFamily="34" charset="-122"/>
                <a:ea typeface="Microsoft YaHei UI" panose="020B0503020204020204" pitchFamily="34" charset="-122"/>
              </a:rPr>
              <a:t>YOUNGEST PERSON FOUND SUPERNOVA IS </a:t>
            </a:r>
            <a:r>
              <a:rPr lang="en-US" altLang="zh-CN" sz="2400" b="1" dirty="0" smtClean="0">
                <a:solidFill>
                  <a:schemeClr val="accent4"/>
                </a:solidFill>
                <a:latin typeface="Microsoft YaHei UI" panose="020B0503020204020204" pitchFamily="34" charset="-122"/>
                <a:ea typeface="Microsoft YaHei UI" panose="020B0503020204020204" pitchFamily="34" charset="-122"/>
              </a:rPr>
              <a:t>10-YEAR-OLD</a:t>
            </a:r>
          </a:p>
        </p:txBody>
      </p:sp>
    </p:spTree>
    <p:extLst>
      <p:ext uri="{BB962C8B-B14F-4D97-AF65-F5344CB8AC3E}">
        <p14:creationId xmlns:p14="http://schemas.microsoft.com/office/powerpoint/2010/main" val="1989624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燕尾形 38"/>
          <p:cNvSpPr/>
          <p:nvPr/>
        </p:nvSpPr>
        <p:spPr>
          <a:xfrm>
            <a:off x="11342912" y="2561431"/>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燕尾形 39"/>
          <p:cNvSpPr/>
          <p:nvPr/>
        </p:nvSpPr>
        <p:spPr>
          <a:xfrm rot="10800000">
            <a:off x="702125" y="2530246"/>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文本框 40"/>
          <p:cNvSpPr txBox="1"/>
          <p:nvPr/>
        </p:nvSpPr>
        <p:spPr>
          <a:xfrm>
            <a:off x="4604374" y="1331384"/>
            <a:ext cx="6514813" cy="3785652"/>
          </a:xfrm>
          <a:prstGeom prst="rect">
            <a:avLst/>
          </a:prstGeom>
          <a:noFill/>
        </p:spPr>
        <p:txBody>
          <a:bodyPr wrap="square" rtlCol="0">
            <a:spAutoFit/>
          </a:bodyPr>
          <a:lstStyle/>
          <a:p>
            <a:r>
              <a:rPr lang="en-US" altLang="zh-CN" sz="2000" b="1" dirty="0" smtClean="0">
                <a:solidFill>
                  <a:schemeClr val="accent4"/>
                </a:solidFill>
                <a:latin typeface="Microsoft YaHei UI" panose="020B0503020204020204" pitchFamily="34" charset="-122"/>
                <a:ea typeface="Microsoft YaHei UI" panose="020B0503020204020204" pitchFamily="34" charset="-122"/>
              </a:rPr>
              <a:t>COLLABORATION</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Collaboration between </a:t>
            </a:r>
            <a:r>
              <a:rPr lang="en-US" altLang="zh-CN" sz="2000" dirty="0" smtClean="0">
                <a:solidFill>
                  <a:schemeClr val="accent4"/>
                </a:solidFill>
                <a:latin typeface="Microsoft YaHei UI" panose="020B0503020204020204" pitchFamily="34" charset="-122"/>
                <a:ea typeface="Microsoft YaHei UI" panose="020B0503020204020204" pitchFamily="34" charset="-122"/>
              </a:rPr>
              <a:t>amateur astronomer</a:t>
            </a:r>
            <a:r>
              <a:rPr lang="en-US" altLang="zh-CN" sz="2000" dirty="0" smtClean="0">
                <a:solidFill>
                  <a:schemeClr val="bg1"/>
                </a:solidFill>
                <a:latin typeface="Microsoft YaHei UI" panose="020B0503020204020204" pitchFamily="34" charset="-122"/>
                <a:ea typeface="Microsoft YaHei UI" panose="020B0503020204020204" pitchFamily="34" charset="-122"/>
              </a:rPr>
              <a:t> and </a:t>
            </a:r>
            <a:r>
              <a:rPr lang="en-US" altLang="zh-CN" sz="2000" dirty="0" smtClean="0">
                <a:solidFill>
                  <a:schemeClr val="accent4"/>
                </a:solidFill>
                <a:latin typeface="Microsoft YaHei UI" panose="020B0503020204020204" pitchFamily="34" charset="-122"/>
                <a:ea typeface="Microsoft YaHei UI" panose="020B0503020204020204" pitchFamily="34" charset="-122"/>
              </a:rPr>
              <a:t>professional astronomy</a:t>
            </a:r>
            <a:r>
              <a:rPr lang="en-US" altLang="zh-CN" sz="2000" dirty="0" smtClean="0">
                <a:solidFill>
                  <a:schemeClr val="bg1"/>
                </a:solidFill>
                <a:latin typeface="Microsoft YaHei UI" panose="020B0503020204020204" pitchFamily="34" charset="-122"/>
                <a:ea typeface="Microsoft YaHei UI" panose="020B0503020204020204" pitchFamily="34" charset="-122"/>
              </a:rPr>
              <a:t> team.</a:t>
            </a:r>
          </a:p>
          <a:p>
            <a:endParaRPr lang="en-US" altLang="zh-CN" sz="2000" b="1" dirty="0" smtClean="0">
              <a:solidFill>
                <a:schemeClr val="bg1"/>
              </a:solidFill>
              <a:latin typeface="Microsoft YaHei UI" panose="020B0503020204020204" pitchFamily="34" charset="-122"/>
              <a:ea typeface="Microsoft YaHei UI" panose="020B0503020204020204" pitchFamily="34" charset="-122"/>
            </a:endParaRPr>
          </a:p>
          <a:p>
            <a:r>
              <a:rPr lang="en-US" altLang="zh-CN" sz="2000" b="1" dirty="0">
                <a:solidFill>
                  <a:schemeClr val="accent4"/>
                </a:solidFill>
                <a:latin typeface="Microsoft YaHei UI" panose="020B0503020204020204" pitchFamily="34" charset="-122"/>
                <a:ea typeface="Microsoft YaHei UI" panose="020B0503020204020204" pitchFamily="34" charset="-122"/>
              </a:rPr>
              <a:t>REAL DATA </a:t>
            </a:r>
            <a:r>
              <a:rPr lang="en-US" altLang="zh-CN" sz="2000" b="1" dirty="0" smtClean="0">
                <a:solidFill>
                  <a:schemeClr val="accent4"/>
                </a:solidFill>
                <a:latin typeface="Microsoft YaHei UI" panose="020B0503020204020204" pitchFamily="34" charset="-122"/>
                <a:ea typeface="Microsoft YaHei UI" panose="020B0503020204020204" pitchFamily="34" charset="-122"/>
              </a:rPr>
              <a:t>FOR PUBLIC</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SIMPLE</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NEWEST</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EDUCATION</a:t>
            </a:r>
            <a:endParaRPr lang="en-US" altLang="zh-CN" sz="2000" dirty="0">
              <a:solidFill>
                <a:schemeClr val="bg1"/>
              </a:solidFill>
              <a:latin typeface="Microsoft YaHei UI" panose="020B0503020204020204" pitchFamily="34" charset="-122"/>
              <a:ea typeface="Microsoft YaHei UI" panose="020B0503020204020204" pitchFamily="34" charset="-122"/>
            </a:endParaRPr>
          </a:p>
          <a:p>
            <a:endParaRPr lang="en-US" altLang="zh-CN" sz="2000" b="1" dirty="0" smtClean="0">
              <a:solidFill>
                <a:schemeClr val="bg1"/>
              </a:solidFill>
              <a:latin typeface="Microsoft YaHei UI" panose="020B0503020204020204" pitchFamily="34" charset="-122"/>
              <a:ea typeface="Microsoft YaHei UI" panose="020B0503020204020204" pitchFamily="34" charset="-122"/>
            </a:endParaRPr>
          </a:p>
          <a:p>
            <a:r>
              <a:rPr lang="en-US" altLang="zh-CN" sz="2000" b="1" dirty="0" smtClean="0">
                <a:solidFill>
                  <a:schemeClr val="accent4"/>
                </a:solidFill>
                <a:latin typeface="Microsoft YaHei UI" panose="020B0503020204020204" pitchFamily="34" charset="-122"/>
                <a:ea typeface="Microsoft YaHei UI" panose="020B0503020204020204" pitchFamily="34" charset="-122"/>
              </a:rPr>
              <a:t>REAL SCIENCE RESULT</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Find a supernova event</a:t>
            </a:r>
          </a:p>
          <a:p>
            <a:r>
              <a:rPr lang="en-US" altLang="zh-CN" sz="2000" dirty="0">
                <a:solidFill>
                  <a:schemeClr val="bg1"/>
                </a:solidFill>
                <a:latin typeface="Microsoft YaHei UI" panose="020B0503020204020204" pitchFamily="34" charset="-122"/>
                <a:ea typeface="Microsoft YaHei UI" panose="020B0503020204020204" pitchFamily="34" charset="-122"/>
              </a:rPr>
              <a:t>Study supernova </a:t>
            </a:r>
            <a:r>
              <a:rPr lang="en-US" altLang="zh-CN" sz="2000" dirty="0" smtClean="0">
                <a:solidFill>
                  <a:schemeClr val="bg1"/>
                </a:solidFill>
                <a:latin typeface="Microsoft YaHei UI" panose="020B0503020204020204" pitchFamily="34" charset="-122"/>
                <a:ea typeface="Microsoft YaHei UI" panose="020B0503020204020204" pitchFamily="34" charset="-122"/>
              </a:rPr>
              <a:t>spectrum</a:t>
            </a:r>
            <a:endParaRPr lang="en-US" altLang="zh-CN" sz="2000" dirty="0">
              <a:solidFill>
                <a:schemeClr val="bg1"/>
              </a:solidFill>
              <a:latin typeface="Microsoft YaHei UI" panose="020B0503020204020204" pitchFamily="34" charset="-122"/>
              <a:ea typeface="Microsoft YaHei UI" panose="020B0503020204020204" pitchFamily="34" charset="-122"/>
            </a:endParaRPr>
          </a:p>
        </p:txBody>
      </p:sp>
      <p:sp>
        <p:nvSpPr>
          <p:cNvPr id="6" name="标题 1"/>
          <p:cNvSpPr txBox="1">
            <a:spLocks/>
          </p:cNvSpPr>
          <p:nvPr/>
        </p:nvSpPr>
        <p:spPr>
          <a:xfrm>
            <a:off x="1235243" y="2561431"/>
            <a:ext cx="3238786" cy="1356744"/>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8500" b="1" dirty="0" smtClean="0">
                <a:solidFill>
                  <a:schemeClr val="bg1"/>
                </a:solidFill>
                <a:latin typeface="Microsoft YaHei UI" panose="020B0503020204020204" pitchFamily="34" charset="-122"/>
                <a:ea typeface="Microsoft YaHei UI" panose="020B0503020204020204" pitchFamily="34" charset="-122"/>
              </a:rPr>
              <a:t>INSPIRATION AND INNOVATION</a:t>
            </a:r>
          </a:p>
          <a:p>
            <a:pPr algn="r"/>
            <a:r>
              <a:rPr lang="en-US" altLang="zh-CN" sz="3300" b="1" dirty="0" smtClean="0">
                <a:solidFill>
                  <a:schemeClr val="bg1"/>
                </a:solidFill>
                <a:latin typeface="Microsoft YaHei UI" panose="020B0503020204020204" pitchFamily="34" charset="-122"/>
                <a:ea typeface="Microsoft YaHei UI" panose="020B0503020204020204" pitchFamily="34" charset="-122"/>
              </a:rPr>
              <a:t>OF </a:t>
            </a:r>
            <a:r>
              <a:rPr lang="en-US" altLang="zh-CN" sz="3300" b="1" dirty="0" smtClean="0">
                <a:solidFill>
                  <a:schemeClr val="accent2"/>
                </a:solidFill>
                <a:latin typeface="Microsoft YaHei UI" panose="020B0503020204020204" pitchFamily="34" charset="-122"/>
                <a:ea typeface="Microsoft YaHei UI" panose="020B0503020204020204" pitchFamily="34" charset="-122"/>
              </a:rPr>
              <a:t>P</a:t>
            </a:r>
            <a:r>
              <a:rPr lang="en-US" altLang="zh-CN" sz="3300" b="1" dirty="0" smtClean="0">
                <a:solidFill>
                  <a:schemeClr val="bg1"/>
                </a:solidFill>
                <a:latin typeface="Microsoft YaHei UI" panose="020B0503020204020204" pitchFamily="34" charset="-122"/>
                <a:ea typeface="Microsoft YaHei UI" panose="020B0503020204020204" pitchFamily="34" charset="-122"/>
              </a:rPr>
              <a:t>OPULAR </a:t>
            </a:r>
            <a:r>
              <a:rPr lang="en-US" altLang="zh-CN" sz="3300" b="1" dirty="0" smtClean="0">
                <a:solidFill>
                  <a:schemeClr val="accent2"/>
                </a:solidFill>
                <a:latin typeface="Microsoft YaHei UI" panose="020B0503020204020204" pitchFamily="34" charset="-122"/>
                <a:ea typeface="Microsoft YaHei UI" panose="020B0503020204020204" pitchFamily="34" charset="-122"/>
              </a:rPr>
              <a:t>S</a:t>
            </a:r>
            <a:r>
              <a:rPr lang="en-US" altLang="zh-CN" sz="3300" b="1" dirty="0" smtClean="0">
                <a:solidFill>
                  <a:schemeClr val="bg1"/>
                </a:solidFill>
                <a:latin typeface="Microsoft YaHei UI" panose="020B0503020204020204" pitchFamily="34" charset="-122"/>
                <a:ea typeface="Microsoft YaHei UI" panose="020B0503020204020204" pitchFamily="34" charset="-122"/>
              </a:rPr>
              <a:t>UPERNOVA </a:t>
            </a:r>
            <a:r>
              <a:rPr lang="en-US" altLang="zh-CN" sz="3300" b="1" dirty="0" smtClean="0">
                <a:solidFill>
                  <a:schemeClr val="accent2"/>
                </a:solidFill>
                <a:latin typeface="Microsoft YaHei UI" panose="020B0503020204020204" pitchFamily="34" charset="-122"/>
                <a:ea typeface="Microsoft YaHei UI" panose="020B0503020204020204" pitchFamily="34" charset="-122"/>
              </a:rPr>
              <a:t>P</a:t>
            </a:r>
            <a:r>
              <a:rPr lang="en-US" altLang="zh-CN" sz="3300" b="1" dirty="0" smtClean="0">
                <a:solidFill>
                  <a:schemeClr val="bg1"/>
                </a:solidFill>
                <a:latin typeface="Microsoft YaHei UI" panose="020B0503020204020204" pitchFamily="34" charset="-122"/>
                <a:ea typeface="Microsoft YaHei UI" panose="020B0503020204020204" pitchFamily="34" charset="-122"/>
              </a:rPr>
              <a:t>ROJECT</a:t>
            </a:r>
            <a:endParaRPr lang="zh-CN" altLang="en-US" sz="3300" b="1" dirty="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76324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燕尾形 38"/>
          <p:cNvSpPr/>
          <p:nvPr/>
        </p:nvSpPr>
        <p:spPr>
          <a:xfrm>
            <a:off x="11342912" y="2561431"/>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燕尾形 39"/>
          <p:cNvSpPr/>
          <p:nvPr/>
        </p:nvSpPr>
        <p:spPr>
          <a:xfrm rot="10800000">
            <a:off x="702125" y="2530246"/>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文本框 40"/>
          <p:cNvSpPr txBox="1"/>
          <p:nvPr/>
        </p:nvSpPr>
        <p:spPr>
          <a:xfrm>
            <a:off x="4474029" y="1054792"/>
            <a:ext cx="6514813" cy="4401205"/>
          </a:xfrm>
          <a:prstGeom prst="rect">
            <a:avLst/>
          </a:prstGeom>
          <a:noFill/>
        </p:spPr>
        <p:txBody>
          <a:bodyPr wrap="square" rtlCol="0">
            <a:spAutoFit/>
          </a:bodyPr>
          <a:lstStyle/>
          <a:p>
            <a:r>
              <a:rPr lang="en-US" altLang="zh-CN" sz="2000" b="1" dirty="0" smtClean="0">
                <a:solidFill>
                  <a:schemeClr val="accent4"/>
                </a:solidFill>
                <a:latin typeface="Microsoft YaHei UI" panose="020B0503020204020204" pitchFamily="34" charset="-122"/>
                <a:ea typeface="Microsoft YaHei UI" panose="020B0503020204020204" pitchFamily="34" charset="-122"/>
              </a:rPr>
              <a:t>MORE PEOPLE</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Public (normal people, students, etc.)</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Amateur astronomer</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Professional astronomy team</a:t>
            </a:r>
          </a:p>
          <a:p>
            <a:endParaRPr lang="en-US" altLang="zh-CN" sz="2000" b="1" dirty="0">
              <a:solidFill>
                <a:schemeClr val="accent4"/>
              </a:solidFill>
              <a:latin typeface="Microsoft YaHei UI" panose="020B0503020204020204" pitchFamily="34" charset="-122"/>
              <a:ea typeface="Microsoft YaHei UI" panose="020B0503020204020204" pitchFamily="34" charset="-122"/>
            </a:endParaRPr>
          </a:p>
          <a:p>
            <a:r>
              <a:rPr lang="en-US" altLang="zh-CN" sz="2000" b="1" dirty="0" smtClean="0">
                <a:solidFill>
                  <a:schemeClr val="accent4"/>
                </a:solidFill>
                <a:latin typeface="Microsoft YaHei UI" panose="020B0503020204020204" pitchFamily="34" charset="-122"/>
                <a:ea typeface="Microsoft YaHei UI" panose="020B0503020204020204" pitchFamily="34" charset="-122"/>
              </a:rPr>
              <a:t>IMPROVE TECHNOLOGIES</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Including more telescopes</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Improve data quality</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Improve the </a:t>
            </a:r>
            <a:r>
              <a:rPr lang="en-US" altLang="zh-CN" sz="2000" dirty="0" smtClean="0">
                <a:solidFill>
                  <a:schemeClr val="bg1"/>
                </a:solidFill>
                <a:latin typeface="Microsoft YaHei UI" panose="020B0503020204020204" pitchFamily="34" charset="-122"/>
                <a:ea typeface="Microsoft YaHei UI" panose="020B0503020204020204" pitchFamily="34" charset="-122"/>
              </a:rPr>
              <a:t>platform (English UI)</a:t>
            </a:r>
            <a:endParaRPr lang="en-US" altLang="zh-CN" sz="2000" dirty="0" smtClean="0">
              <a:solidFill>
                <a:schemeClr val="bg1"/>
              </a:solidFill>
              <a:latin typeface="Microsoft YaHei UI" panose="020B0503020204020204" pitchFamily="34" charset="-122"/>
              <a:ea typeface="Microsoft YaHei UI" panose="020B0503020204020204" pitchFamily="34" charset="-122"/>
            </a:endParaRPr>
          </a:p>
          <a:p>
            <a:endParaRPr lang="en-US" altLang="zh-CN" sz="2000" dirty="0" smtClean="0">
              <a:solidFill>
                <a:schemeClr val="bg1"/>
              </a:solidFill>
              <a:latin typeface="Microsoft YaHei UI" panose="020B0503020204020204" pitchFamily="34" charset="-122"/>
              <a:ea typeface="Microsoft YaHei UI" panose="020B0503020204020204" pitchFamily="34" charset="-122"/>
            </a:endParaRPr>
          </a:p>
          <a:p>
            <a:r>
              <a:rPr lang="en-US" altLang="zh-CN" sz="2000" b="1" dirty="0" smtClean="0">
                <a:solidFill>
                  <a:schemeClr val="accent4"/>
                </a:solidFill>
                <a:latin typeface="Microsoft YaHei UI" panose="020B0503020204020204" pitchFamily="34" charset="-122"/>
                <a:ea typeface="Microsoft YaHei UI" panose="020B0503020204020204" pitchFamily="34" charset="-122"/>
              </a:rPr>
              <a:t>GLOBAL COLLABORATION</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Public user and students</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Telescopes</a:t>
            </a:r>
          </a:p>
          <a:p>
            <a:r>
              <a:rPr lang="en-US" altLang="zh-CN" sz="2000" dirty="0" smtClean="0">
                <a:solidFill>
                  <a:schemeClr val="bg1"/>
                </a:solidFill>
                <a:latin typeface="Microsoft YaHei UI" panose="020B0503020204020204" pitchFamily="34" charset="-122"/>
                <a:ea typeface="Microsoft YaHei UI" panose="020B0503020204020204" pitchFamily="34" charset="-122"/>
              </a:rPr>
              <a:t>Projects</a:t>
            </a:r>
            <a:endParaRPr lang="en-US" altLang="zh-CN" sz="2000" dirty="0" smtClean="0">
              <a:solidFill>
                <a:schemeClr val="bg1"/>
              </a:solidFill>
              <a:latin typeface="Microsoft YaHei UI" panose="020B0503020204020204" pitchFamily="34" charset="-122"/>
              <a:ea typeface="Microsoft YaHei UI" panose="020B0503020204020204" pitchFamily="34" charset="-122"/>
            </a:endParaRPr>
          </a:p>
        </p:txBody>
      </p:sp>
      <p:sp>
        <p:nvSpPr>
          <p:cNvPr id="6" name="标题 1"/>
          <p:cNvSpPr txBox="1">
            <a:spLocks/>
          </p:cNvSpPr>
          <p:nvPr/>
        </p:nvSpPr>
        <p:spPr>
          <a:xfrm>
            <a:off x="1235243" y="2561431"/>
            <a:ext cx="3238786" cy="13567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b="1" dirty="0" smtClean="0">
                <a:solidFill>
                  <a:schemeClr val="bg1"/>
                </a:solidFill>
                <a:latin typeface="Microsoft YaHei UI" panose="020B0503020204020204" pitchFamily="34" charset="-122"/>
                <a:ea typeface="Microsoft YaHei UI" panose="020B0503020204020204" pitchFamily="34" charset="-122"/>
              </a:rPr>
              <a:t>OUTLOOK</a:t>
            </a:r>
          </a:p>
          <a:p>
            <a:pPr algn="r"/>
            <a:r>
              <a:rPr lang="en-US" altLang="zh-CN" sz="1800" dirty="0">
                <a:solidFill>
                  <a:schemeClr val="bg1"/>
                </a:solidFill>
                <a:latin typeface="Microsoft YaHei UI" panose="020B0503020204020204" pitchFamily="34" charset="-122"/>
                <a:ea typeface="Microsoft YaHei UI" panose="020B0503020204020204" pitchFamily="34" charset="-122"/>
              </a:rPr>
              <a:t>OF </a:t>
            </a:r>
            <a:r>
              <a:rPr lang="en-US" altLang="zh-CN" sz="1800" dirty="0">
                <a:solidFill>
                  <a:schemeClr val="accent2"/>
                </a:solidFill>
                <a:latin typeface="Microsoft YaHei UI" panose="020B0503020204020204" pitchFamily="34" charset="-122"/>
                <a:ea typeface="Microsoft YaHei UI" panose="020B0503020204020204" pitchFamily="34" charset="-122"/>
              </a:rPr>
              <a:t>P</a:t>
            </a:r>
            <a:r>
              <a:rPr lang="en-US" altLang="zh-CN" sz="1800" dirty="0">
                <a:solidFill>
                  <a:schemeClr val="bg1"/>
                </a:solidFill>
                <a:latin typeface="Microsoft YaHei UI" panose="020B0503020204020204" pitchFamily="34" charset="-122"/>
                <a:ea typeface="Microsoft YaHei UI" panose="020B0503020204020204" pitchFamily="34" charset="-122"/>
              </a:rPr>
              <a:t>OPULAR </a:t>
            </a:r>
            <a:r>
              <a:rPr lang="en-US" altLang="zh-CN" sz="1800" dirty="0">
                <a:solidFill>
                  <a:schemeClr val="accent2"/>
                </a:solidFill>
                <a:latin typeface="Microsoft YaHei UI" panose="020B0503020204020204" pitchFamily="34" charset="-122"/>
                <a:ea typeface="Microsoft YaHei UI" panose="020B0503020204020204" pitchFamily="34" charset="-122"/>
              </a:rPr>
              <a:t>S</a:t>
            </a:r>
            <a:r>
              <a:rPr lang="en-US" altLang="zh-CN" sz="1800" dirty="0">
                <a:solidFill>
                  <a:schemeClr val="bg1"/>
                </a:solidFill>
                <a:latin typeface="Microsoft YaHei UI" panose="020B0503020204020204" pitchFamily="34" charset="-122"/>
                <a:ea typeface="Microsoft YaHei UI" panose="020B0503020204020204" pitchFamily="34" charset="-122"/>
              </a:rPr>
              <a:t>UPERNOVA </a:t>
            </a:r>
            <a:r>
              <a:rPr lang="en-US" altLang="zh-CN" sz="1800" dirty="0" smtClean="0">
                <a:solidFill>
                  <a:schemeClr val="accent2"/>
                </a:solidFill>
                <a:latin typeface="Microsoft YaHei UI" panose="020B0503020204020204" pitchFamily="34" charset="-122"/>
                <a:ea typeface="Microsoft YaHei UI" panose="020B0503020204020204" pitchFamily="34" charset="-122"/>
              </a:rPr>
              <a:t>P</a:t>
            </a:r>
            <a:r>
              <a:rPr lang="en-US" altLang="zh-CN" sz="1800" dirty="0" smtClean="0">
                <a:solidFill>
                  <a:schemeClr val="bg1"/>
                </a:solidFill>
                <a:latin typeface="Microsoft YaHei UI" panose="020B0503020204020204" pitchFamily="34" charset="-122"/>
                <a:ea typeface="Microsoft YaHei UI" panose="020B0503020204020204" pitchFamily="34" charset="-122"/>
              </a:rPr>
              <a:t>ROJECT</a:t>
            </a:r>
            <a:endParaRPr lang="zh-CN" altLang="en-US" sz="1800" dirty="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503290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smtClean="0">
                <a:solidFill>
                  <a:schemeClr val="bg1"/>
                </a:solidFill>
              </a:rPr>
              <a:t>Worldwide Telescope</a:t>
            </a:r>
            <a:endParaRPr lang="zh-CN" altLang="en-US" dirty="0">
              <a:solidFill>
                <a:schemeClr val="bg1"/>
              </a:solidFill>
            </a:endParaRPr>
          </a:p>
        </p:txBody>
      </p:sp>
      <p:sp>
        <p:nvSpPr>
          <p:cNvPr id="6" name="副标题 5"/>
          <p:cNvSpPr>
            <a:spLocks noGrp="1"/>
          </p:cNvSpPr>
          <p:nvPr>
            <p:ph type="subTitle" idx="1"/>
          </p:nvPr>
        </p:nvSpPr>
        <p:spPr/>
        <p:txBody>
          <a:bodyPr/>
          <a:lstStyle/>
          <a:p>
            <a:endParaRPr lang="zh-CN" altLang="en-US"/>
          </a:p>
        </p:txBody>
      </p:sp>
      <p:pic>
        <p:nvPicPr>
          <p:cNvPr id="7" name="图片 6"/>
          <p:cNvPicPr>
            <a:picLocks noChangeAspect="1"/>
          </p:cNvPicPr>
          <p:nvPr/>
        </p:nvPicPr>
        <p:blipFill>
          <a:blip r:embed="rId2"/>
          <a:stretch>
            <a:fillRect/>
          </a:stretch>
        </p:blipFill>
        <p:spPr>
          <a:xfrm>
            <a:off x="132914" y="136839"/>
            <a:ext cx="6913790" cy="2388115"/>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3"/>
          <a:stretch>
            <a:fillRect/>
          </a:stretch>
        </p:blipFill>
        <p:spPr>
          <a:xfrm>
            <a:off x="4039737" y="3509963"/>
            <a:ext cx="7607709" cy="3318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54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smtClean="0">
                <a:solidFill>
                  <a:schemeClr val="bg1"/>
                </a:solidFill>
              </a:rPr>
              <a:t>WWT at China-VO</a:t>
            </a:r>
            <a:endParaRPr lang="zh-CN" altLang="en-US" dirty="0">
              <a:solidFill>
                <a:schemeClr val="bg1"/>
              </a:solidFill>
            </a:endParaRPr>
          </a:p>
        </p:txBody>
      </p:sp>
      <p:sp>
        <p:nvSpPr>
          <p:cNvPr id="5" name="副标题 4"/>
          <p:cNvSpPr>
            <a:spLocks noGrp="1"/>
          </p:cNvSpPr>
          <p:nvPr>
            <p:ph type="subTitle" idx="1"/>
          </p:nvPr>
        </p:nvSpPr>
        <p:spPr/>
        <p:txBody>
          <a:bodyPr/>
          <a:lstStyle/>
          <a:p>
            <a:r>
              <a:rPr lang="en-US" altLang="zh-CN" dirty="0" smtClean="0">
                <a:solidFill>
                  <a:schemeClr val="bg1"/>
                </a:solidFill>
              </a:rPr>
              <a:t>Real demo</a:t>
            </a:r>
            <a:endParaRPr lang="zh-CN" altLang="en-US" dirty="0">
              <a:solidFill>
                <a:schemeClr val="bg1"/>
              </a:solidFill>
            </a:endParaRPr>
          </a:p>
        </p:txBody>
      </p:sp>
    </p:spTree>
    <p:extLst>
      <p:ext uri="{BB962C8B-B14F-4D97-AF65-F5344CB8AC3E}">
        <p14:creationId xmlns:p14="http://schemas.microsoft.com/office/powerpoint/2010/main" val="1350064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657" y="570026"/>
            <a:ext cx="5801784" cy="4351338"/>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573201"/>
            <a:ext cx="5797551" cy="4348164"/>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1132764" y="5254388"/>
            <a:ext cx="6726008" cy="954107"/>
          </a:xfrm>
          <a:prstGeom prst="rect">
            <a:avLst/>
          </a:prstGeom>
          <a:noFill/>
        </p:spPr>
        <p:txBody>
          <a:bodyPr wrap="none" rtlCol="0">
            <a:spAutoFit/>
          </a:bodyPr>
          <a:lstStyle/>
          <a:p>
            <a:r>
              <a:rPr lang="en-US" altLang="zh-CN" sz="2800" i="1" dirty="0" smtClean="0">
                <a:solidFill>
                  <a:schemeClr val="bg1"/>
                </a:solidFill>
              </a:rPr>
              <a:t>National Science and Technology Week, 2016</a:t>
            </a:r>
          </a:p>
          <a:p>
            <a:r>
              <a:rPr lang="en-US" altLang="zh-CN" sz="2800" i="1" dirty="0" smtClean="0">
                <a:solidFill>
                  <a:schemeClr val="bg1"/>
                </a:solidFill>
              </a:rPr>
              <a:t>May 14-21, 2016</a:t>
            </a:r>
            <a:endParaRPr lang="zh-CN" altLang="en-US" sz="2800" i="1" dirty="0">
              <a:solidFill>
                <a:schemeClr val="bg1"/>
              </a:solidFill>
            </a:endParaRPr>
          </a:p>
        </p:txBody>
      </p:sp>
    </p:spTree>
    <p:extLst>
      <p:ext uri="{BB962C8B-B14F-4D97-AF65-F5344CB8AC3E}">
        <p14:creationId xmlns:p14="http://schemas.microsoft.com/office/powerpoint/2010/main" val="2996219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内容占位符 4"/>
          <p:cNvSpPr>
            <a:spLocks noGrp="1"/>
          </p:cNvSpPr>
          <p:nvPr>
            <p:ph idx="1"/>
          </p:nvPr>
        </p:nvSpPr>
        <p:spPr>
          <a:xfrm>
            <a:off x="824552" y="924873"/>
            <a:ext cx="10515600" cy="4351338"/>
          </a:xfrm>
        </p:spPr>
        <p:txBody>
          <a:bodyPr/>
          <a:lstStyle/>
          <a:p>
            <a:r>
              <a:rPr lang="en-US" altLang="zh-CN" dirty="0" smtClean="0"/>
              <a:t>Deep localization</a:t>
            </a:r>
          </a:p>
          <a:p>
            <a:r>
              <a:rPr lang="en-US" altLang="zh-CN" dirty="0" smtClean="0"/>
              <a:t>Featured panoramas</a:t>
            </a:r>
          </a:p>
          <a:p>
            <a:r>
              <a:rPr lang="en-US" altLang="zh-CN" dirty="0" smtClean="0"/>
              <a:t>Chinese constellations</a:t>
            </a:r>
          </a:p>
          <a:p>
            <a:r>
              <a:rPr lang="en-US" altLang="zh-CN" dirty="0" smtClean="0"/>
              <a:t>Planetariums</a:t>
            </a:r>
          </a:p>
          <a:p>
            <a:r>
              <a:rPr lang="en-US" altLang="zh-CN" dirty="0" smtClean="0"/>
              <a:t>Customized version</a:t>
            </a:r>
            <a:endParaRPr lang="zh-CN" altLang="en-US" dirty="0"/>
          </a:p>
        </p:txBody>
      </p:sp>
      <p:pic>
        <p:nvPicPr>
          <p:cNvPr id="6"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821" y="2799136"/>
            <a:ext cx="5847328" cy="3194732"/>
          </a:xfrm>
          <a:prstGeom prst="rect">
            <a:avLst/>
          </a:prstGeom>
        </p:spPr>
      </p:pic>
    </p:spTree>
    <p:extLst>
      <p:ext uri="{BB962C8B-B14F-4D97-AF65-F5344CB8AC3E}">
        <p14:creationId xmlns:p14="http://schemas.microsoft.com/office/powerpoint/2010/main" val="39977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6438" y="436729"/>
            <a:ext cx="10515600" cy="1677040"/>
          </a:xfrm>
        </p:spPr>
        <p:style>
          <a:lnRef idx="0">
            <a:schemeClr val="dk1"/>
          </a:lnRef>
          <a:fillRef idx="3">
            <a:schemeClr val="dk1"/>
          </a:fillRef>
          <a:effectRef idx="3">
            <a:schemeClr val="dk1"/>
          </a:effectRef>
          <a:fontRef idx="minor">
            <a:schemeClr val="lt1"/>
          </a:fontRef>
        </p:style>
        <p:txBody>
          <a:bodyPr>
            <a:normAutofit fontScale="90000"/>
          </a:bodyPr>
          <a:lstStyle/>
          <a:p>
            <a:pPr algn="ctr"/>
            <a:r>
              <a:rPr lang="en-US" altLang="zh-CN" sz="6000" b="1" dirty="0" smtClean="0">
                <a:latin typeface="Adobe Gothic Std B" panose="020B0800000000000000" pitchFamily="34" charset="-128"/>
                <a:ea typeface="Adobe Gothic Std B" panose="020B0800000000000000" pitchFamily="34" charset="-128"/>
              </a:rPr>
              <a:t>Data based, VO powered</a:t>
            </a:r>
            <a:br>
              <a:rPr lang="en-US" altLang="zh-CN" sz="6000" b="1" dirty="0" smtClean="0">
                <a:latin typeface="Adobe Gothic Std B" panose="020B0800000000000000" pitchFamily="34" charset="-128"/>
                <a:ea typeface="Adobe Gothic Std B" panose="020B0800000000000000" pitchFamily="34" charset="-128"/>
              </a:rPr>
            </a:br>
            <a:r>
              <a:rPr lang="en-US" altLang="zh-CN" sz="6000" b="1" dirty="0" smtClean="0">
                <a:latin typeface="Adobe Gothic Std B" panose="020B0800000000000000" pitchFamily="34" charset="-128"/>
                <a:ea typeface="Adobe Gothic Std B" panose="020B0800000000000000" pitchFamily="34" charset="-128"/>
              </a:rPr>
              <a:t>but not data and VO oriented</a:t>
            </a:r>
            <a:endParaRPr lang="zh-CN" altLang="en-US" sz="6000" b="1" dirty="0">
              <a:solidFill>
                <a:schemeClr val="bg1"/>
              </a:solidFill>
              <a:latin typeface="Adobe Gothic Std B" panose="020B0800000000000000" pitchFamily="34" charset="-128"/>
            </a:endParaRPr>
          </a:p>
        </p:txBody>
      </p:sp>
      <p:pic>
        <p:nvPicPr>
          <p:cNvPr id="13" name="内容占位符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16732" y="2578859"/>
            <a:ext cx="2667000" cy="2667000"/>
          </a:xfr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6657" y="2578859"/>
            <a:ext cx="2667000" cy="2667000"/>
          </a:xfrm>
          <a:prstGeom prst="rect">
            <a:avLst/>
          </a:prstGeom>
        </p:spPr>
      </p:pic>
      <p:sp>
        <p:nvSpPr>
          <p:cNvPr id="15" name="文本框 14"/>
          <p:cNvSpPr txBox="1"/>
          <p:nvPr/>
        </p:nvSpPr>
        <p:spPr>
          <a:xfrm>
            <a:off x="2487225" y="5544423"/>
            <a:ext cx="3955891" cy="523220"/>
          </a:xfrm>
          <a:prstGeom prst="rect">
            <a:avLst/>
          </a:prstGeom>
          <a:noFill/>
        </p:spPr>
        <p:txBody>
          <a:bodyPr wrap="none" rtlCol="0">
            <a:spAutoFit/>
          </a:bodyPr>
          <a:lstStyle/>
          <a:p>
            <a:r>
              <a:rPr lang="en-US" altLang="zh-CN" sz="2800" dirty="0" smtClean="0">
                <a:solidFill>
                  <a:schemeClr val="bg1"/>
                </a:solidFill>
              </a:rPr>
              <a:t>http://public.china-vo.org</a:t>
            </a:r>
            <a:endParaRPr lang="zh-CN" altLang="en-US" sz="2800" dirty="0">
              <a:solidFill>
                <a:schemeClr val="bg1"/>
              </a:solidFill>
            </a:endParaRPr>
          </a:p>
        </p:txBody>
      </p:sp>
      <p:sp>
        <p:nvSpPr>
          <p:cNvPr id="16" name="文本框 15"/>
          <p:cNvSpPr txBox="1"/>
          <p:nvPr/>
        </p:nvSpPr>
        <p:spPr>
          <a:xfrm>
            <a:off x="6945527" y="5390534"/>
            <a:ext cx="1925518" cy="830997"/>
          </a:xfrm>
          <a:prstGeom prst="rect">
            <a:avLst/>
          </a:prstGeom>
          <a:noFill/>
        </p:spPr>
        <p:txBody>
          <a:bodyPr wrap="square" rtlCol="0">
            <a:spAutoFit/>
          </a:bodyPr>
          <a:lstStyle/>
          <a:p>
            <a:pPr algn="ctr"/>
            <a:r>
              <a:rPr lang="en-US" altLang="zh-CN" sz="2400" dirty="0" smtClean="0">
                <a:solidFill>
                  <a:schemeClr val="bg1"/>
                </a:solidFill>
                <a:latin typeface="Microsoft YaHei UI" panose="020B0503020204020204" pitchFamily="34" charset="-122"/>
                <a:ea typeface="Microsoft YaHei UI" panose="020B0503020204020204" pitchFamily="34" charset="-122"/>
              </a:rPr>
              <a:t>China-VO</a:t>
            </a:r>
          </a:p>
          <a:p>
            <a:pPr algn="ctr"/>
            <a:r>
              <a:rPr lang="en-US" altLang="zh-CN" sz="2400" dirty="0" smtClean="0">
                <a:solidFill>
                  <a:schemeClr val="bg1"/>
                </a:solidFill>
                <a:latin typeface="Microsoft YaHei UI" panose="020B0503020204020204" pitchFamily="34" charset="-122"/>
                <a:ea typeface="Microsoft YaHei UI" panose="020B0503020204020204" pitchFamily="34" charset="-122"/>
              </a:rPr>
              <a:t>WeChat</a:t>
            </a:r>
            <a:endParaRPr lang="zh-CN" altLang="en-US" sz="2400" dirty="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714832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Contents</a:t>
            </a:r>
            <a:endParaRPr lang="zh-CN" altLang="en-US" dirty="0"/>
          </a:p>
        </p:txBody>
      </p:sp>
      <p:sp>
        <p:nvSpPr>
          <p:cNvPr id="3" name="内容占位符 2"/>
          <p:cNvSpPr>
            <a:spLocks noGrp="1"/>
          </p:cNvSpPr>
          <p:nvPr>
            <p:ph idx="1"/>
          </p:nvPr>
        </p:nvSpPr>
        <p:spPr/>
        <p:txBody>
          <a:bodyPr/>
          <a:lstStyle/>
          <a:p>
            <a:r>
              <a:rPr lang="en-US" altLang="zh-CN" dirty="0" smtClean="0"/>
              <a:t>Data in the classroom and Citizen Science</a:t>
            </a:r>
          </a:p>
          <a:p>
            <a:endParaRPr lang="en-US" altLang="zh-CN" dirty="0" smtClean="0"/>
          </a:p>
          <a:p>
            <a:r>
              <a:rPr lang="en-US" altLang="zh-CN" dirty="0" smtClean="0"/>
              <a:t>Popular Supernova Project</a:t>
            </a:r>
          </a:p>
          <a:p>
            <a:r>
              <a:rPr lang="en-US" altLang="zh-CN" dirty="0" smtClean="0"/>
              <a:t>Worldwide Telescope</a:t>
            </a:r>
          </a:p>
          <a:p>
            <a:endParaRPr lang="zh-CN" altLang="en-US" dirty="0"/>
          </a:p>
        </p:txBody>
      </p:sp>
    </p:spTree>
    <p:extLst>
      <p:ext uri="{BB962C8B-B14F-4D97-AF65-F5344CB8AC3E}">
        <p14:creationId xmlns:p14="http://schemas.microsoft.com/office/powerpoint/2010/main" val="2455014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grpSp>
        <p:nvGrpSpPr>
          <p:cNvPr id="4" name="Group 13"/>
          <p:cNvGrpSpPr>
            <a:grpSpLocks/>
          </p:cNvGrpSpPr>
          <p:nvPr/>
        </p:nvGrpSpPr>
        <p:grpSpPr bwMode="auto">
          <a:xfrm>
            <a:off x="0" y="6350"/>
            <a:ext cx="12192000" cy="6858000"/>
            <a:chOff x="-1530350" y="0"/>
            <a:chExt cx="12192000" cy="6858000"/>
          </a:xfrm>
          <a:noFill/>
        </p:grpSpPr>
        <p:pic>
          <p:nvPicPr>
            <p:cNvPr id="5" name="Picture 5" descr="gw-IMG_0004.JPG"/>
            <p:cNvPicPr>
              <a:picLocks noChangeAspect="1"/>
            </p:cNvPicPr>
            <p:nvPr/>
          </p:nvPicPr>
          <p:blipFill>
            <a:blip r:embed="rId2" cstate="print"/>
            <a:srcRect/>
            <a:stretch>
              <a:fillRect/>
            </a:stretch>
          </p:blipFill>
          <p:spPr bwMode="auto">
            <a:xfrm>
              <a:off x="-1530350" y="0"/>
              <a:ext cx="12192000" cy="6858000"/>
            </a:xfrm>
            <a:prstGeom prst="rect">
              <a:avLst/>
            </a:prstGeom>
            <a:grpFill/>
            <a:ln w="9525">
              <a:noFill/>
              <a:miter lim="800000"/>
              <a:headEnd/>
              <a:tailEnd/>
            </a:ln>
          </p:spPr>
        </p:pic>
        <p:sp>
          <p:nvSpPr>
            <p:cNvPr id="6" name="Content Placeholder 2"/>
            <p:cNvSpPr txBox="1">
              <a:spLocks/>
            </p:cNvSpPr>
            <p:nvPr/>
          </p:nvSpPr>
          <p:spPr bwMode="auto">
            <a:xfrm>
              <a:off x="1447800" y="2401505"/>
              <a:ext cx="6248400" cy="1143000"/>
            </a:xfrm>
            <a:prstGeom prst="rect">
              <a:avLst/>
            </a:prstGeom>
            <a:grpFill/>
            <a:ln w="9525">
              <a:noFill/>
              <a:miter lim="800000"/>
              <a:headEnd/>
              <a:tailEnd/>
            </a:ln>
          </p:spPr>
          <p:txBody>
            <a:bodyPr/>
            <a:lstStyle/>
            <a:p>
              <a:pPr marL="342900" indent="-342900" algn="ctr" fontAlgn="auto">
                <a:spcBef>
                  <a:spcPct val="20000"/>
                </a:spcBef>
                <a:spcAft>
                  <a:spcPts val="0"/>
                </a:spcAft>
                <a:defRPr/>
              </a:pPr>
              <a:r>
                <a:rPr lang="en-US" sz="7200" b="1" kern="0" dirty="0">
                  <a:solidFill>
                    <a:schemeClr val="bg1">
                      <a:lumMod val="85000"/>
                    </a:schemeClr>
                  </a:solidFill>
                  <a:effectLst>
                    <a:outerShdw blurRad="38100" dist="38100" dir="2700000" algn="tl">
                      <a:srgbClr val="000000">
                        <a:alpha val="43137"/>
                      </a:srgbClr>
                    </a:outerShdw>
                  </a:effectLst>
                  <a:latin typeface="+mn-lt"/>
                  <a:ea typeface="+mn-ea"/>
                </a:rPr>
                <a:t>Data</a:t>
              </a:r>
            </a:p>
          </p:txBody>
        </p:sp>
      </p:grpSp>
    </p:spTree>
    <p:extLst>
      <p:ext uri="{BB962C8B-B14F-4D97-AF65-F5344CB8AC3E}">
        <p14:creationId xmlns:p14="http://schemas.microsoft.com/office/powerpoint/2010/main" val="1300513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Why Teach with Data</a:t>
            </a:r>
            <a:r>
              <a:rPr lang="en-US" altLang="zh-CN" dirty="0" smtClean="0"/>
              <a:t>?</a:t>
            </a:r>
            <a:endParaRPr lang="zh-CN" altLang="en-US" dirty="0"/>
          </a:p>
        </p:txBody>
      </p:sp>
      <p:sp>
        <p:nvSpPr>
          <p:cNvPr id="3" name="内容占位符 2"/>
          <p:cNvSpPr>
            <a:spLocks noGrp="1"/>
          </p:cNvSpPr>
          <p:nvPr>
            <p:ph idx="1"/>
          </p:nvPr>
        </p:nvSpPr>
        <p:spPr>
          <a:xfrm>
            <a:off x="838200" y="1825625"/>
            <a:ext cx="9203267" cy="4351338"/>
          </a:xfrm>
        </p:spPr>
        <p:txBody>
          <a:bodyPr>
            <a:normAutofit fontScale="92500"/>
          </a:bodyPr>
          <a:lstStyle/>
          <a:p>
            <a:pPr marL="0" indent="0">
              <a:buNone/>
            </a:pPr>
            <a:r>
              <a:rPr lang="en-US" altLang="zh-CN" sz="2400" dirty="0"/>
              <a:t>To teach with data usually requires curricular revision and a willingness to give up some control of the classroom. So, what's the upside? </a:t>
            </a:r>
            <a:r>
              <a:rPr lang="en-US" altLang="zh-CN" sz="2400" dirty="0" smtClean="0"/>
              <a:t>Below </a:t>
            </a:r>
            <a:r>
              <a:rPr lang="en-US" altLang="zh-CN" sz="2400" dirty="0"/>
              <a:t>are six reasons most commonly cited by education experts</a:t>
            </a:r>
            <a:r>
              <a:rPr lang="en-US" altLang="zh-CN" sz="2400" dirty="0" smtClean="0"/>
              <a:t>:</a:t>
            </a:r>
            <a:endParaRPr lang="en-US" altLang="zh-CN" sz="2400" dirty="0"/>
          </a:p>
          <a:p>
            <a:r>
              <a:rPr lang="en-US" altLang="zh-CN" sz="2400" dirty="0" smtClean="0"/>
              <a:t>As </a:t>
            </a:r>
            <a:r>
              <a:rPr lang="en-US" altLang="zh-CN" sz="2400" dirty="0"/>
              <a:t>an active learning strategy, </a:t>
            </a:r>
            <a:r>
              <a:rPr lang="en-US" altLang="zh-CN" sz="2400" dirty="0">
                <a:solidFill>
                  <a:srgbClr val="FFFF00"/>
                </a:solidFill>
              </a:rPr>
              <a:t>teaching with data increases retention</a:t>
            </a:r>
          </a:p>
          <a:p>
            <a:r>
              <a:rPr lang="en-US" altLang="zh-CN" sz="2400" dirty="0" smtClean="0"/>
              <a:t>Working </a:t>
            </a:r>
            <a:r>
              <a:rPr lang="en-US" altLang="zh-CN" sz="2400" dirty="0"/>
              <a:t>with data introduces students to </a:t>
            </a:r>
            <a:r>
              <a:rPr lang="en-US" altLang="zh-CN" sz="2400" dirty="0">
                <a:solidFill>
                  <a:srgbClr val="FFFF00"/>
                </a:solidFill>
              </a:rPr>
              <a:t>problem-solving techniques for the messiness of real-world problems</a:t>
            </a:r>
          </a:p>
          <a:p>
            <a:r>
              <a:rPr lang="en-US" altLang="zh-CN" sz="2400" dirty="0" smtClean="0"/>
              <a:t>Teaching </a:t>
            </a:r>
            <a:r>
              <a:rPr lang="en-US" altLang="zh-CN" sz="2400" dirty="0"/>
              <a:t>with data supports </a:t>
            </a:r>
            <a:r>
              <a:rPr lang="en-US" altLang="zh-CN" sz="2400" dirty="0">
                <a:solidFill>
                  <a:srgbClr val="FFFF00"/>
                </a:solidFill>
              </a:rPr>
              <a:t>critical quantitative reasoning capacities</a:t>
            </a:r>
          </a:p>
          <a:p>
            <a:r>
              <a:rPr lang="en-US" altLang="zh-CN" sz="2400" dirty="0" smtClean="0"/>
              <a:t>Teaching </a:t>
            </a:r>
            <a:r>
              <a:rPr lang="en-US" altLang="zh-CN" sz="2400" dirty="0"/>
              <a:t>with data can teach </a:t>
            </a:r>
            <a:r>
              <a:rPr lang="en-US" altLang="zh-CN" sz="2400" dirty="0">
                <a:solidFill>
                  <a:srgbClr val="FFFF00"/>
                </a:solidFill>
              </a:rPr>
              <a:t>modeling skills</a:t>
            </a:r>
          </a:p>
          <a:p>
            <a:r>
              <a:rPr lang="en-US" altLang="zh-CN" sz="2400" dirty="0" smtClean="0"/>
              <a:t>Working </a:t>
            </a:r>
            <a:r>
              <a:rPr lang="en-US" altLang="zh-CN" sz="2400" dirty="0"/>
              <a:t>with real data raises </a:t>
            </a:r>
            <a:r>
              <a:rPr lang="en-US" altLang="zh-CN" sz="2400" dirty="0">
                <a:solidFill>
                  <a:srgbClr val="FFFF00"/>
                </a:solidFill>
              </a:rPr>
              <a:t>questions of ethical research</a:t>
            </a:r>
          </a:p>
          <a:p>
            <a:r>
              <a:rPr lang="en-US" altLang="zh-CN" sz="2400" dirty="0" smtClean="0"/>
              <a:t>Hands </a:t>
            </a:r>
            <a:r>
              <a:rPr lang="en-US" altLang="zh-CN" sz="2400" dirty="0"/>
              <a:t>on research </a:t>
            </a:r>
            <a:r>
              <a:rPr lang="en-US" altLang="zh-CN" sz="2400" dirty="0">
                <a:solidFill>
                  <a:srgbClr val="FFFF00"/>
                </a:solidFill>
              </a:rPr>
              <a:t>shifts attitudes toward science and quantitative analysis</a:t>
            </a:r>
          </a:p>
          <a:p>
            <a:pPr marL="0" indent="0">
              <a:buNone/>
            </a:pPr>
            <a:endParaRPr lang="en-US" altLang="zh-CN" sz="2400" dirty="0"/>
          </a:p>
        </p:txBody>
      </p:sp>
      <p:sp>
        <p:nvSpPr>
          <p:cNvPr id="4" name="矩形 3"/>
          <p:cNvSpPr/>
          <p:nvPr/>
        </p:nvSpPr>
        <p:spPr>
          <a:xfrm>
            <a:off x="5951984" y="6136561"/>
            <a:ext cx="6096000" cy="338554"/>
          </a:xfrm>
          <a:prstGeom prst="rect">
            <a:avLst/>
          </a:prstGeom>
        </p:spPr>
        <p:txBody>
          <a:bodyPr>
            <a:spAutoFit/>
          </a:bodyPr>
          <a:lstStyle/>
          <a:p>
            <a:r>
              <a:rPr lang="zh-CN" altLang="en-US" sz="1600" i="1" dirty="0" smtClean="0">
                <a:solidFill>
                  <a:schemeClr val="bg1"/>
                </a:solidFill>
              </a:rPr>
              <a:t>http</a:t>
            </a:r>
            <a:r>
              <a:rPr lang="zh-CN" altLang="en-US" sz="1600" i="1" dirty="0">
                <a:solidFill>
                  <a:schemeClr val="bg1"/>
                </a:solidFill>
              </a:rPr>
              <a:t>://serc.carleton.edu/sp/library/twd/why_teach_data.html</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7923" y="3073235"/>
            <a:ext cx="1905000" cy="2514600"/>
          </a:xfrm>
          <a:prstGeom prst="rect">
            <a:avLst/>
          </a:prstGeom>
        </p:spPr>
      </p:pic>
    </p:spTree>
    <p:extLst>
      <p:ext uri="{BB962C8B-B14F-4D97-AF65-F5344CB8AC3E}">
        <p14:creationId xmlns:p14="http://schemas.microsoft.com/office/powerpoint/2010/main" val="324290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3392" y="1628800"/>
            <a:ext cx="11089232" cy="4525963"/>
          </a:xfrm>
        </p:spPr>
        <p:txBody>
          <a:bodyPr/>
          <a:lstStyle/>
          <a:p>
            <a:r>
              <a:rPr lang="en-US" altLang="zh-CN" sz="2000" dirty="0" smtClean="0"/>
              <a:t>Carleton College Science Education Resource Center</a:t>
            </a:r>
            <a:r>
              <a:rPr lang="zh-CN" altLang="en-US" sz="2000" dirty="0" smtClean="0"/>
              <a:t>：</a:t>
            </a:r>
            <a:r>
              <a:rPr lang="en-US" altLang="zh-CN" sz="2000" dirty="0" smtClean="0"/>
              <a:t>Using Data in the Classroom (~2002-2005</a:t>
            </a:r>
            <a:r>
              <a:rPr lang="en-US" altLang="zh-CN" sz="2000" dirty="0"/>
              <a:t>)</a:t>
            </a:r>
            <a:endParaRPr lang="en-US" altLang="zh-CN" sz="2000" dirty="0" smtClean="0"/>
          </a:p>
          <a:p>
            <a:pPr lvl="1"/>
            <a:r>
              <a:rPr lang="en-US" altLang="zh-CN" sz="1400" dirty="0" smtClean="0"/>
              <a:t>Engaging </a:t>
            </a:r>
            <a:r>
              <a:rPr lang="en-US" altLang="zh-CN" sz="1400" dirty="0"/>
              <a:t>students in using data to address scientific questions has long been an integral aspect of science education. Today's information technology provides many new mechanisms for collecting, manipulating, and aggregating data. In addition, large on-line data repositories provide the opportunity for totally new kinds of student experiences. This site provides information and discussion for educators and resource developers interested in effective teaching methods and pedagogical approaches for using data in the classroom. </a:t>
            </a:r>
            <a:endParaRPr lang="en-US" altLang="zh-CN" sz="1400" dirty="0" smtClean="0"/>
          </a:p>
          <a:p>
            <a:endParaRPr lang="zh-CN" altLang="en-US" sz="2000" dirty="0"/>
          </a:p>
        </p:txBody>
      </p:sp>
      <p:pic>
        <p:nvPicPr>
          <p:cNvPr id="1026" name="Picture 2" descr="http://serc.carleton.edu/images/usingdata/ba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27"/>
            <a:ext cx="12192000" cy="139331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5714448" y="3306034"/>
            <a:ext cx="6224844" cy="3469441"/>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983432" y="3358611"/>
            <a:ext cx="3111044" cy="1015663"/>
          </a:xfrm>
          <a:prstGeom prst="rect">
            <a:avLst/>
          </a:prstGeom>
          <a:noFill/>
        </p:spPr>
        <p:txBody>
          <a:bodyPr wrap="none" rtlCol="0">
            <a:spAutoFit/>
          </a:bodyPr>
          <a:lstStyle/>
          <a:p>
            <a:pPr marL="342900" indent="-342900">
              <a:buFont typeface="Arial" panose="020B0604020202020204" pitchFamily="34" charset="0"/>
              <a:buChar char="•"/>
            </a:pPr>
            <a:r>
              <a:rPr lang="en-US" altLang="zh-CN" sz="2000" dirty="0" smtClean="0">
                <a:solidFill>
                  <a:schemeClr val="bg1"/>
                </a:solidFill>
              </a:rPr>
              <a:t>For Resource Developers</a:t>
            </a:r>
          </a:p>
          <a:p>
            <a:pPr marL="342900" indent="-342900">
              <a:buFont typeface="Arial" panose="020B0604020202020204" pitchFamily="34" charset="0"/>
              <a:buChar char="•"/>
            </a:pPr>
            <a:r>
              <a:rPr lang="en-US" altLang="zh-CN" sz="2000" dirty="0" smtClean="0">
                <a:solidFill>
                  <a:schemeClr val="bg1"/>
                </a:solidFill>
              </a:rPr>
              <a:t>For Educators</a:t>
            </a:r>
          </a:p>
          <a:p>
            <a:pPr marL="342900" indent="-342900">
              <a:buFont typeface="Arial" panose="020B0604020202020204" pitchFamily="34" charset="0"/>
              <a:buChar char="•"/>
            </a:pPr>
            <a:r>
              <a:rPr lang="en-US" altLang="zh-CN" sz="2000" dirty="0" smtClean="0">
                <a:solidFill>
                  <a:schemeClr val="bg1"/>
                </a:solidFill>
              </a:rPr>
              <a:t>Resources</a:t>
            </a:r>
            <a:endParaRPr lang="en-US" altLang="zh-CN" sz="2000" dirty="0">
              <a:solidFill>
                <a:schemeClr val="bg1"/>
              </a:solidFill>
            </a:endParaRPr>
          </a:p>
        </p:txBody>
      </p:sp>
      <p:pic>
        <p:nvPicPr>
          <p:cNvPr id="6" name="图片 5"/>
          <p:cNvPicPr>
            <a:picLocks noChangeAspect="1"/>
          </p:cNvPicPr>
          <p:nvPr/>
        </p:nvPicPr>
        <p:blipFill>
          <a:blip r:embed="rId4"/>
          <a:stretch>
            <a:fillRect/>
          </a:stretch>
        </p:blipFill>
        <p:spPr>
          <a:xfrm>
            <a:off x="396724" y="4567102"/>
            <a:ext cx="5091056" cy="1651937"/>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838200" y="6347591"/>
            <a:ext cx="4528034" cy="369332"/>
          </a:xfrm>
          <a:prstGeom prst="rect">
            <a:avLst/>
          </a:prstGeom>
        </p:spPr>
        <p:txBody>
          <a:bodyPr wrap="none">
            <a:spAutoFit/>
          </a:bodyPr>
          <a:lstStyle/>
          <a:p>
            <a:r>
              <a:rPr lang="zh-CN" altLang="en-US" i="1" dirty="0">
                <a:solidFill>
                  <a:schemeClr val="bg1"/>
                </a:solidFill>
              </a:rPr>
              <a:t>http://serc.carleton.edu/usingdata/index.html</a:t>
            </a:r>
          </a:p>
        </p:txBody>
      </p:sp>
    </p:spTree>
    <p:extLst>
      <p:ext uri="{BB962C8B-B14F-4D97-AF65-F5344CB8AC3E}">
        <p14:creationId xmlns:p14="http://schemas.microsoft.com/office/powerpoint/2010/main" val="2553264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63140" y="1474430"/>
            <a:ext cx="6929004" cy="2177037"/>
          </a:xfrm>
          <a:prstGeom prst="rect">
            <a:avLst/>
          </a:prstGeom>
        </p:spPr>
      </p:pic>
      <p:pic>
        <p:nvPicPr>
          <p:cNvPr id="6" name="图片 5"/>
          <p:cNvPicPr>
            <a:picLocks noChangeAspect="1"/>
          </p:cNvPicPr>
          <p:nvPr/>
        </p:nvPicPr>
        <p:blipFill>
          <a:blip r:embed="rId3"/>
          <a:stretch>
            <a:fillRect/>
          </a:stretch>
        </p:blipFill>
        <p:spPr>
          <a:xfrm>
            <a:off x="5248837" y="2562949"/>
            <a:ext cx="6426000" cy="3477083"/>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4"/>
          <a:stretch>
            <a:fillRect/>
          </a:stretch>
        </p:blipFill>
        <p:spPr>
          <a:xfrm>
            <a:off x="73281" y="4983488"/>
            <a:ext cx="7165129" cy="1455035"/>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a:xfrm>
            <a:off x="7392144" y="538361"/>
            <a:ext cx="6096000" cy="307777"/>
          </a:xfrm>
          <a:prstGeom prst="rect">
            <a:avLst/>
          </a:prstGeom>
        </p:spPr>
        <p:txBody>
          <a:bodyPr>
            <a:spAutoFit/>
          </a:bodyPr>
          <a:lstStyle/>
          <a:p>
            <a:r>
              <a:rPr lang="zh-CN" altLang="en-US" sz="1400" i="1" dirty="0">
                <a:solidFill>
                  <a:schemeClr val="bg1"/>
                </a:solidFill>
              </a:rPr>
              <a:t>http://dataintheclassroom.noaa.gov/DataInTheClassRoom/</a:t>
            </a:r>
          </a:p>
        </p:txBody>
      </p:sp>
      <p:pic>
        <p:nvPicPr>
          <p:cNvPr id="5" name="图片 4"/>
          <p:cNvPicPr>
            <a:picLocks noChangeAspect="1"/>
          </p:cNvPicPr>
          <p:nvPr/>
        </p:nvPicPr>
        <p:blipFill>
          <a:blip r:embed="rId5"/>
          <a:stretch>
            <a:fillRect/>
          </a:stretch>
        </p:blipFill>
        <p:spPr>
          <a:xfrm>
            <a:off x="565905" y="379471"/>
            <a:ext cx="3609524" cy="933333"/>
          </a:xfrm>
          <a:prstGeom prst="rect">
            <a:avLst/>
          </a:prstGeom>
        </p:spPr>
      </p:pic>
    </p:spTree>
    <p:extLst>
      <p:ext uri="{BB962C8B-B14F-4D97-AF65-F5344CB8AC3E}">
        <p14:creationId xmlns:p14="http://schemas.microsoft.com/office/powerpoint/2010/main" val="3327737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Great </a:t>
            </a:r>
            <a:r>
              <a:rPr lang="en-US" altLang="zh-CN" sz="3600" dirty="0"/>
              <a:t>Reasons </a:t>
            </a:r>
            <a:r>
              <a:rPr lang="en-US" altLang="zh-CN" sz="3600" dirty="0" smtClean="0"/>
              <a:t>to Use </a:t>
            </a:r>
            <a:r>
              <a:rPr lang="en-US" altLang="zh-CN" sz="3600" dirty="0"/>
              <a:t>Citizen Science in </a:t>
            </a:r>
            <a:r>
              <a:rPr lang="en-US" altLang="zh-CN" sz="3600" dirty="0" smtClean="0"/>
              <a:t>Class</a:t>
            </a:r>
            <a:endParaRPr lang="zh-CN" altLang="en-US" sz="3600" dirty="0"/>
          </a:p>
        </p:txBody>
      </p:sp>
      <p:sp>
        <p:nvSpPr>
          <p:cNvPr id="3" name="内容占位符 2"/>
          <p:cNvSpPr>
            <a:spLocks noGrp="1"/>
          </p:cNvSpPr>
          <p:nvPr>
            <p:ph idx="1"/>
          </p:nvPr>
        </p:nvSpPr>
        <p:spPr/>
        <p:txBody>
          <a:bodyPr>
            <a:normAutofit lnSpcReduction="10000"/>
          </a:bodyPr>
          <a:lstStyle/>
          <a:p>
            <a:r>
              <a:rPr lang="en-US" altLang="zh-CN" dirty="0"/>
              <a:t>Sense of Community and Place</a:t>
            </a:r>
          </a:p>
          <a:p>
            <a:r>
              <a:rPr lang="en-US" altLang="zh-CN" dirty="0"/>
              <a:t>Recognition of Self Importance</a:t>
            </a:r>
          </a:p>
          <a:p>
            <a:r>
              <a:rPr lang="en-US" altLang="zh-CN" dirty="0"/>
              <a:t>Understanding that Research isn’t Just </a:t>
            </a:r>
            <a:r>
              <a:rPr lang="en-US" altLang="zh-CN" dirty="0" smtClean="0"/>
              <a:t>for Scientists</a:t>
            </a:r>
          </a:p>
          <a:p>
            <a:r>
              <a:rPr lang="en-US" altLang="zh-CN" dirty="0"/>
              <a:t>Reaching Different Types of Learners</a:t>
            </a:r>
          </a:p>
          <a:p>
            <a:r>
              <a:rPr lang="en-US" altLang="zh-CN" dirty="0"/>
              <a:t>Development of Critical Thinking Skills</a:t>
            </a:r>
          </a:p>
          <a:p>
            <a:r>
              <a:rPr lang="en-US" altLang="zh-CN" dirty="0"/>
              <a:t>Use of Multiple Skill Sets</a:t>
            </a:r>
          </a:p>
          <a:p>
            <a:r>
              <a:rPr lang="en-US" altLang="zh-CN" dirty="0"/>
              <a:t>Application of the Scientific Method</a:t>
            </a:r>
          </a:p>
          <a:p>
            <a:r>
              <a:rPr lang="en-US" altLang="zh-CN" dirty="0"/>
              <a:t>Meeting Next Generation and Common Core Teaching </a:t>
            </a:r>
            <a:r>
              <a:rPr lang="en-US" altLang="zh-CN" dirty="0" smtClean="0"/>
              <a:t>Standards</a:t>
            </a:r>
            <a:endParaRPr lang="zh-CN" altLang="en-US" dirty="0"/>
          </a:p>
        </p:txBody>
      </p:sp>
      <p:sp>
        <p:nvSpPr>
          <p:cNvPr id="4" name="矩形 3"/>
          <p:cNvSpPr/>
          <p:nvPr/>
        </p:nvSpPr>
        <p:spPr>
          <a:xfrm>
            <a:off x="1371599" y="6311899"/>
            <a:ext cx="10160001" cy="338554"/>
          </a:xfrm>
          <a:prstGeom prst="rect">
            <a:avLst/>
          </a:prstGeom>
        </p:spPr>
        <p:txBody>
          <a:bodyPr wrap="square">
            <a:spAutoFit/>
          </a:bodyPr>
          <a:lstStyle/>
          <a:p>
            <a:r>
              <a:rPr lang="en-US" altLang="zh-CN" sz="1600" i="1" dirty="0">
                <a:solidFill>
                  <a:schemeClr val="bg1"/>
                </a:solidFill>
              </a:rPr>
              <a:t>By Karen </a:t>
            </a:r>
            <a:r>
              <a:rPr lang="en-US" altLang="zh-CN" sz="1600" i="1" dirty="0" smtClean="0">
                <a:solidFill>
                  <a:schemeClr val="bg1"/>
                </a:solidFill>
              </a:rPr>
              <a:t>McDonald</a:t>
            </a:r>
            <a:r>
              <a:rPr lang="zh-CN" altLang="en-US" sz="1600" i="1" dirty="0" smtClean="0">
                <a:solidFill>
                  <a:schemeClr val="bg1"/>
                </a:solidFill>
              </a:rPr>
              <a:t> </a:t>
            </a:r>
            <a:r>
              <a:rPr lang="en-US" altLang="zh-CN" sz="1600" i="1" dirty="0" smtClean="0">
                <a:solidFill>
                  <a:schemeClr val="bg1"/>
                </a:solidFill>
              </a:rPr>
              <a:t>at “</a:t>
            </a:r>
            <a:r>
              <a:rPr lang="zh-CN" altLang="en-US" sz="1600" i="1" dirty="0" smtClean="0">
                <a:solidFill>
                  <a:schemeClr val="bg1"/>
                </a:solidFill>
              </a:rPr>
              <a:t>http</a:t>
            </a:r>
            <a:r>
              <a:rPr lang="zh-CN" altLang="en-US" sz="1600" i="1" dirty="0">
                <a:solidFill>
                  <a:schemeClr val="bg1"/>
                </a:solidFill>
              </a:rPr>
              <a:t>://scistarter.com/blog/2014/03/benefits-citizen-science-classroom/#sthash.6q51Eqja.</a:t>
            </a:r>
            <a:r>
              <a:rPr lang="zh-CN" altLang="en-US" sz="1600" i="1" dirty="0" smtClean="0">
                <a:solidFill>
                  <a:schemeClr val="bg1"/>
                </a:solidFill>
              </a:rPr>
              <a:t>dpbs</a:t>
            </a:r>
            <a:r>
              <a:rPr lang="en-US" altLang="zh-CN" sz="1600" i="1" dirty="0" smtClean="0">
                <a:solidFill>
                  <a:schemeClr val="bg1"/>
                </a:solidFill>
              </a:rPr>
              <a:t>”</a:t>
            </a:r>
            <a:endParaRPr lang="zh-CN" altLang="en-US" sz="1600" i="1" dirty="0">
              <a:solidFill>
                <a:schemeClr val="bg1"/>
              </a:solidFill>
            </a:endParaRPr>
          </a:p>
        </p:txBody>
      </p:sp>
    </p:spTree>
    <p:extLst>
      <p:ext uri="{BB962C8B-B14F-4D97-AF65-F5344CB8AC3E}">
        <p14:creationId xmlns:p14="http://schemas.microsoft.com/office/powerpoint/2010/main" val="826753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descr="https://setiathome.berkeley.edu/user_images/SfondoS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410043"/>
            <a:ext cx="5000625" cy="37528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instein.phys.uwm.edu/images/aps_hea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539" y="2597008"/>
            <a:ext cx="7524750"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97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098"/>
                                        </p:tgtEl>
                                      </p:cBhvr>
                                    </p:animEffect>
                                    <p:set>
                                      <p:cBhvr>
                                        <p:cTn id="12" dur="1" fill="hold">
                                          <p:stCondLst>
                                            <p:cond delay="499"/>
                                          </p:stCondLst>
                                        </p:cTn>
                                        <p:tgtEl>
                                          <p:spTgt spid="409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100"/>
                                        </p:tgtEl>
                                        <p:attrNameLst>
                                          <p:attrName>ppt_x</p:attrName>
                                        </p:attrNameLst>
                                      </p:cBhvr>
                                      <p:tavLst>
                                        <p:tav tm="0">
                                          <p:val>
                                            <p:strVal val="ppt_x"/>
                                          </p:val>
                                        </p:tav>
                                        <p:tav tm="100000">
                                          <p:val>
                                            <p:strVal val="ppt_x"/>
                                          </p:val>
                                        </p:tav>
                                      </p:tavLst>
                                    </p:anim>
                                    <p:anim calcmode="lin" valueType="num">
                                      <p:cBhvr additive="base">
                                        <p:cTn id="24" dur="500"/>
                                        <p:tgtEl>
                                          <p:spTgt spid="4100"/>
                                        </p:tgtEl>
                                        <p:attrNameLst>
                                          <p:attrName>ppt_y</p:attrName>
                                        </p:attrNameLst>
                                      </p:cBhvr>
                                      <p:tavLst>
                                        <p:tav tm="0">
                                          <p:val>
                                            <p:strVal val="ppt_y"/>
                                          </p:val>
                                        </p:tav>
                                        <p:tav tm="100000">
                                          <p:val>
                                            <p:strVal val="1+ppt_h/2"/>
                                          </p:val>
                                        </p:tav>
                                      </p:tavLst>
                                    </p:anim>
                                    <p:set>
                                      <p:cBhvr>
                                        <p:cTn id="25" dur="1" fill="hold">
                                          <p:stCondLst>
                                            <p:cond delay="499"/>
                                          </p:stCondLst>
                                        </p:cTn>
                                        <p:tgtEl>
                                          <p:spTgt spid="4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3592</TotalTime>
  <Words>1229</Words>
  <Application>Microsoft Office PowerPoint</Application>
  <PresentationFormat>宽屏</PresentationFormat>
  <Paragraphs>212</Paragraphs>
  <Slides>29</Slides>
  <Notes>13</Notes>
  <HiddenSlides>3</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Adobe Gothic Std B</vt:lpstr>
      <vt:lpstr>DFGothic-EB</vt:lpstr>
      <vt:lpstr>HelveticaNeueLT Pro 55 Roman</vt:lpstr>
      <vt:lpstr>Microsoft YaHei UI</vt:lpstr>
      <vt:lpstr>宋体</vt:lpstr>
      <vt:lpstr>微软雅黑</vt:lpstr>
      <vt:lpstr>Arial</vt:lpstr>
      <vt:lpstr>Calibri</vt:lpstr>
      <vt:lpstr>Calibri Light</vt:lpstr>
      <vt:lpstr>Calligraph421 BT</vt:lpstr>
      <vt:lpstr>Office 主题</vt:lpstr>
      <vt:lpstr>Data Based Astronomical Education and Citizen Science</vt:lpstr>
      <vt:lpstr>A brief survey</vt:lpstr>
      <vt:lpstr>Contents</vt:lpstr>
      <vt:lpstr>PowerPoint 演示文稿</vt:lpstr>
      <vt:lpstr>Why Teach with Data?</vt:lpstr>
      <vt:lpstr>PowerPoint 演示文稿</vt:lpstr>
      <vt:lpstr>PowerPoint 演示文稿</vt:lpstr>
      <vt:lpstr>Great Reasons to Use Citizen Science in Class</vt:lpstr>
      <vt:lpstr>PowerPoint 演示文稿</vt:lpstr>
      <vt:lpstr>PowerPoint 演示文稿</vt:lpstr>
      <vt:lpstr>PSP  INTRODUCTION</vt:lpstr>
      <vt:lpstr>PowerPoint 演示文稿</vt:lpstr>
      <vt:lpstr>DATA</vt:lpstr>
      <vt:lpstr>USER</vt:lpstr>
      <vt:lpstr>LAUNCH 2015.7.29</vt:lpstr>
      <vt:lpstr>OVER 160 NEW REGISTERED USER ON THE FIRST DAY </vt:lpstr>
      <vt:lpstr>FIRST SUSPECTED TARGET</vt:lpstr>
      <vt:lpstr>FIRST SUPERNOVA CONFIRMED</vt:lpstr>
      <vt:lpstr>TRADITIONAL MEDIA AND WEB PORTALS REPORT</vt:lpstr>
      <vt:lpstr>SOCIAL MEDIA PROMOTION </vt:lpstr>
      <vt:lpstr>9.13 2218 9.14 4993 9.15   798 (Single day registration)   9.19 TOTAL USER NUMBER EXCEEDED 10,000</vt:lpstr>
      <vt:lpstr>PowerPoint 演示文稿</vt:lpstr>
      <vt:lpstr>PowerPoint 演示文稿</vt:lpstr>
      <vt:lpstr>PowerPoint 演示文稿</vt:lpstr>
      <vt:lpstr>Worldwide Telescope</vt:lpstr>
      <vt:lpstr>WWT at China-VO</vt:lpstr>
      <vt:lpstr>PowerPoint 演示文稿</vt:lpstr>
      <vt:lpstr>PowerPoint 演示文稿</vt:lpstr>
      <vt:lpstr>Data based, VO powered but not data and VO oriented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超新星搜寻项目的 现状与未来</dc:title>
  <dc:creator>Shanshan Li</dc:creator>
  <cp:lastModifiedBy>cuichenzhou</cp:lastModifiedBy>
  <cp:revision>269</cp:revision>
  <dcterms:created xsi:type="dcterms:W3CDTF">2015-11-19T05:24:54Z</dcterms:created>
  <dcterms:modified xsi:type="dcterms:W3CDTF">2016-05-13T08:26:06Z</dcterms:modified>
</cp:coreProperties>
</file>